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681E4A-F69F-461C-AE50-55DD9F20520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2B1789-79A9-459C-9141-C5DB347ACA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3068960"/>
            <a:ext cx="6477000" cy="279844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Вроджені вади розвитку </a:t>
            </a:r>
            <a:br>
              <a:rPr lang="uk-UA" dirty="0" smtClean="0"/>
            </a:br>
            <a:r>
              <a:rPr lang="uk-UA" dirty="0" smtClean="0"/>
              <a:t>шлунково-кишкового тракту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hild-anatomy-full-digestive-system-cutaway-including-mouth-nasal-cross-section-other-organs-half-tone-white-background-30313714.jpg"/>
          <p:cNvPicPr>
            <a:picLocks noChangeAspect="1"/>
          </p:cNvPicPr>
          <p:nvPr/>
        </p:nvPicPr>
        <p:blipFill>
          <a:blip r:embed="rId2" cstate="print">
            <a:lum bright="-16000"/>
          </a:blip>
          <a:stretch>
            <a:fillRect/>
          </a:stretch>
        </p:blipFill>
        <p:spPr>
          <a:xfrm>
            <a:off x="107504" y="3284984"/>
            <a:ext cx="2114404" cy="2527176"/>
          </a:xfrm>
          <a:prstGeom prst="rect">
            <a:avLst/>
          </a:prstGeom>
          <a:ln>
            <a:gradFill>
              <a:gsLst>
                <a:gs pos="29000">
                  <a:schemeClr val="accent1">
                    <a:tint val="66000"/>
                    <a:satMod val="160000"/>
                    <a:alpha val="4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200000" scaled="0"/>
            </a:gra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16632"/>
            <a:ext cx="8153400" cy="990600"/>
          </a:xfrm>
        </p:spPr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50825" y="980728"/>
            <a:ext cx="8893175" cy="5141913"/>
          </a:xfrm>
        </p:spPr>
        <p:txBody>
          <a:bodyPr>
            <a:noAutofit/>
          </a:bodyPr>
          <a:lstStyle/>
          <a:p>
            <a:r>
              <a:rPr lang="ru-RU" sz="1900" b="1" dirty="0" err="1" smtClean="0"/>
              <a:t>Передопераційна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підготовка</a:t>
            </a:r>
            <a:r>
              <a:rPr lang="ru-RU" sz="1900" b="1" dirty="0" smtClean="0"/>
              <a:t>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здійснюється</a:t>
            </a:r>
            <a:r>
              <a:rPr lang="ru-RU" sz="1900" dirty="0" smtClean="0"/>
              <a:t> у </a:t>
            </a:r>
            <a:r>
              <a:rPr lang="ru-RU" sz="1900" dirty="0" err="1" smtClean="0"/>
              <a:t>відділенні</a:t>
            </a:r>
            <a:r>
              <a:rPr lang="ru-RU" sz="1900" dirty="0" smtClean="0"/>
              <a:t> </a:t>
            </a:r>
            <a:r>
              <a:rPr lang="ru-RU" sz="1900" dirty="0" err="1" smtClean="0"/>
              <a:t>інтенсивної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терапії</a:t>
            </a:r>
            <a:r>
              <a:rPr lang="ru-RU" sz="1900" dirty="0" smtClean="0"/>
              <a:t> </a:t>
            </a:r>
            <a:r>
              <a:rPr lang="ru-RU" sz="1900" dirty="0" err="1" smtClean="0"/>
              <a:t>лікареманестезіологом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метою </a:t>
            </a:r>
            <a:r>
              <a:rPr lang="ru-RU" sz="1900" dirty="0" err="1" smtClean="0"/>
              <a:t>корекції</a:t>
            </a:r>
            <a:r>
              <a:rPr lang="ru-RU" sz="1900" dirty="0" smtClean="0"/>
              <a:t> </a:t>
            </a:r>
            <a:r>
              <a:rPr lang="ru-RU" sz="1900" dirty="0" err="1" smtClean="0"/>
              <a:t>водних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електролітних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порушень</a:t>
            </a:r>
            <a:r>
              <a:rPr lang="ru-RU" sz="1900" dirty="0" smtClean="0"/>
              <a:t> та </a:t>
            </a:r>
            <a:r>
              <a:rPr lang="ru-RU" sz="1900" dirty="0" err="1" smtClean="0"/>
              <a:t>кислотно-лужного</a:t>
            </a:r>
            <a:r>
              <a:rPr lang="ru-RU" sz="1900" dirty="0" smtClean="0"/>
              <a:t> стану на </a:t>
            </a:r>
            <a:r>
              <a:rPr lang="ru-RU" sz="1900" dirty="0" err="1" smtClean="0"/>
              <a:t>протязі</a:t>
            </a:r>
            <a:r>
              <a:rPr lang="ru-RU" sz="1900" dirty="0" smtClean="0"/>
              <a:t> 24-48 годин в </a:t>
            </a:r>
            <a:r>
              <a:rPr lang="ru-RU" sz="1900" dirty="0" err="1" smtClean="0"/>
              <a:t>залежності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стану хворого</a:t>
            </a:r>
            <a:r>
              <a:rPr lang="ru-RU" sz="1900" dirty="0" smtClean="0"/>
              <a:t>.</a:t>
            </a:r>
          </a:p>
          <a:p>
            <a:r>
              <a:rPr lang="ru-RU" sz="1900" b="1" dirty="0" err="1" smtClean="0"/>
              <a:t>Хірургічне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пілороміотомія</a:t>
            </a:r>
            <a:r>
              <a:rPr lang="ru-RU" sz="1900" dirty="0" smtClean="0"/>
              <a:t> за </a:t>
            </a:r>
            <a:r>
              <a:rPr lang="ru-RU" sz="1900" dirty="0" err="1" smtClean="0"/>
              <a:t>Фреде-Рамштедтом</a:t>
            </a:r>
            <a:r>
              <a:rPr lang="ru-RU" sz="1900" dirty="0" smtClean="0"/>
              <a:t>; </a:t>
            </a:r>
            <a:r>
              <a:rPr lang="ru-RU" sz="1900" dirty="0" err="1" smtClean="0"/>
              <a:t>пропонується</a:t>
            </a:r>
            <a:r>
              <a:rPr lang="ru-RU" sz="1900" dirty="0" smtClean="0"/>
              <a:t> поперечна </a:t>
            </a:r>
            <a:r>
              <a:rPr lang="ru-RU" sz="1900" dirty="0" err="1" smtClean="0"/>
              <a:t>лапаротомія</a:t>
            </a:r>
            <a:r>
              <a:rPr lang="ru-RU" sz="1900" dirty="0" smtClean="0"/>
              <a:t> у правому </a:t>
            </a:r>
            <a:r>
              <a:rPr lang="ru-RU" sz="1900" dirty="0" err="1" smtClean="0"/>
              <a:t>верхньому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квадранті</a:t>
            </a:r>
            <a:r>
              <a:rPr lang="ru-RU" sz="1900" dirty="0" smtClean="0"/>
              <a:t> живота</a:t>
            </a:r>
            <a:r>
              <a:rPr lang="ru-RU" sz="1900" dirty="0" smtClean="0"/>
              <a:t>.</a:t>
            </a:r>
          </a:p>
          <a:p>
            <a:r>
              <a:rPr lang="ru-RU" sz="1900" b="1" dirty="0" err="1" smtClean="0"/>
              <a:t>Післяопераційне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err="1" smtClean="0"/>
              <a:t>інфузійна</a:t>
            </a:r>
            <a:r>
              <a:rPr lang="ru-RU" sz="1900" dirty="0" smtClean="0"/>
              <a:t> </a:t>
            </a:r>
            <a:r>
              <a:rPr lang="ru-RU" sz="1900" dirty="0" err="1" smtClean="0"/>
              <a:t>терапія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метою </a:t>
            </a:r>
            <a:r>
              <a:rPr lang="ru-RU" sz="1900" dirty="0" err="1" smtClean="0"/>
              <a:t>корекції</a:t>
            </a:r>
            <a:r>
              <a:rPr lang="ru-RU" sz="1900" dirty="0" smtClean="0"/>
              <a:t> </a:t>
            </a:r>
            <a:r>
              <a:rPr lang="ru-RU" sz="1900" dirty="0" err="1" smtClean="0"/>
              <a:t>порушеного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водноелектролітного</a:t>
            </a:r>
            <a:r>
              <a:rPr lang="ru-RU" sz="1900" dirty="0" smtClean="0"/>
              <a:t>, </a:t>
            </a:r>
            <a:r>
              <a:rPr lang="ru-RU" sz="1900" dirty="0" err="1" smtClean="0"/>
              <a:t>білкового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обміну</a:t>
            </a:r>
            <a:r>
              <a:rPr lang="ru-RU" sz="1900" dirty="0" smtClean="0"/>
              <a:t> та </a:t>
            </a:r>
            <a:r>
              <a:rPr lang="ru-RU" sz="1900" dirty="0" err="1" smtClean="0"/>
              <a:t>кислотно-лужного</a:t>
            </a:r>
            <a:r>
              <a:rPr lang="ru-RU" sz="1900" dirty="0" smtClean="0"/>
              <a:t> стану</a:t>
            </a:r>
            <a:r>
              <a:rPr lang="ru-RU" sz="1900" dirty="0" smtClean="0"/>
              <a:t>,</a:t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err="1" smtClean="0"/>
              <a:t>ентеральне</a:t>
            </a:r>
            <a:r>
              <a:rPr lang="ru-RU" sz="1900" dirty="0" smtClean="0"/>
              <a:t> </a:t>
            </a:r>
            <a:r>
              <a:rPr lang="ru-RU" sz="1900" dirty="0" err="1" smtClean="0"/>
              <a:t>харчування</a:t>
            </a:r>
            <a:r>
              <a:rPr lang="ru-RU" sz="1900" dirty="0" smtClean="0"/>
              <a:t> у </a:t>
            </a:r>
            <a:r>
              <a:rPr lang="ru-RU" sz="1900" dirty="0" err="1" smtClean="0"/>
              <a:t>неускладнених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випадках</a:t>
            </a:r>
            <a:r>
              <a:rPr lang="ru-RU" sz="1900" dirty="0" smtClean="0"/>
              <a:t> через 6 годин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операції</a:t>
            </a:r>
            <a:r>
              <a:rPr lang="ru-RU" sz="1900" dirty="0" smtClean="0"/>
              <a:t> по 10 мл грудного молока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адаптованої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суміші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кожні</a:t>
            </a:r>
            <a:r>
              <a:rPr lang="ru-RU" sz="1900" dirty="0" smtClean="0"/>
              <a:t> 2 </a:t>
            </a:r>
            <a:r>
              <a:rPr lang="ru-RU" sz="1900" dirty="0" err="1" smtClean="0"/>
              <a:t>години</a:t>
            </a:r>
            <a:r>
              <a:rPr lang="ru-RU" sz="1900" dirty="0" smtClean="0"/>
              <a:t>, </a:t>
            </a:r>
            <a:r>
              <a:rPr lang="ru-RU" sz="1900" dirty="0" err="1" smtClean="0"/>
              <a:t>поступово</a:t>
            </a:r>
            <a:r>
              <a:rPr lang="ru-RU" sz="1900" dirty="0" smtClean="0"/>
              <a:t> </a:t>
            </a:r>
            <a:r>
              <a:rPr lang="ru-RU" sz="1900" dirty="0" err="1" smtClean="0"/>
              <a:t>збільшуючи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кількість</a:t>
            </a:r>
            <a:r>
              <a:rPr lang="ru-RU" sz="1900" dirty="0" smtClean="0"/>
              <a:t>; в </a:t>
            </a:r>
            <a:r>
              <a:rPr lang="ru-RU" sz="1900" dirty="0" err="1" smtClean="0"/>
              <a:t>ускладнених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випадках</a:t>
            </a:r>
            <a:r>
              <a:rPr lang="ru-RU" sz="1900" dirty="0" smtClean="0"/>
              <a:t> (при </a:t>
            </a:r>
            <a:r>
              <a:rPr lang="ru-RU" sz="1900" dirty="0" err="1" smtClean="0"/>
              <a:t>перфорації</a:t>
            </a:r>
            <a:r>
              <a:rPr lang="ru-RU" sz="1900" dirty="0" smtClean="0"/>
              <a:t> </a:t>
            </a:r>
            <a:r>
              <a:rPr lang="ru-RU" sz="1900" dirty="0" err="1" smtClean="0"/>
              <a:t>слизової</a:t>
            </a:r>
            <a:r>
              <a:rPr lang="ru-RU" sz="1900" dirty="0" smtClean="0"/>
              <a:t> </a:t>
            </a:r>
            <a:r>
              <a:rPr lang="ru-RU" sz="1900" dirty="0" err="1" smtClean="0"/>
              <a:t>оболонки</a:t>
            </a:r>
            <a:r>
              <a:rPr lang="ru-RU" sz="1900" dirty="0" smtClean="0"/>
              <a:t>) - </a:t>
            </a:r>
            <a:r>
              <a:rPr lang="ru-RU" sz="1900" dirty="0" err="1" smtClean="0"/>
              <a:t>назогастральний</a:t>
            </a:r>
            <a:r>
              <a:rPr lang="ru-RU" sz="1900" dirty="0" smtClean="0"/>
              <a:t> зонд </a:t>
            </a:r>
            <a:r>
              <a:rPr lang="ru-RU" sz="1900" dirty="0" err="1" smtClean="0"/>
              <a:t>і</a:t>
            </a:r>
            <a:r>
              <a:rPr lang="ru-RU" sz="1900" dirty="0" smtClean="0"/>
              <a:t> голод 24 </a:t>
            </a:r>
            <a:r>
              <a:rPr lang="ru-RU" sz="1900" dirty="0" err="1" smtClean="0"/>
              <a:t>години</a:t>
            </a:r>
            <a:r>
              <a:rPr lang="ru-RU" sz="1900" dirty="0" smtClean="0"/>
              <a:t>, </a:t>
            </a:r>
            <a:r>
              <a:rPr lang="ru-RU" sz="1900" dirty="0" err="1" smtClean="0"/>
              <a:t>потім</a:t>
            </a:r>
            <a:r>
              <a:rPr lang="ru-RU" sz="1900" dirty="0" smtClean="0"/>
              <a:t> - </a:t>
            </a:r>
            <a:r>
              <a:rPr lang="ru-RU" sz="1900" dirty="0" err="1" smtClean="0"/>
              <a:t>ентеральне</a:t>
            </a:r>
            <a:r>
              <a:rPr lang="ru-RU" sz="1900" dirty="0" smtClean="0"/>
              <a:t> </a:t>
            </a:r>
            <a:r>
              <a:rPr lang="ru-RU" sz="1900" dirty="0" err="1" smtClean="0"/>
              <a:t>харчування</a:t>
            </a:r>
            <a:r>
              <a:rPr lang="ru-RU" sz="1900" dirty="0" smtClean="0"/>
              <a:t>, </a:t>
            </a:r>
            <a:r>
              <a:rPr lang="ru-RU" sz="1900" dirty="0" err="1" smtClean="0"/>
              <a:t>також</a:t>
            </a:r>
            <a:r>
              <a:rPr lang="ru-RU" sz="1900" dirty="0" smtClean="0"/>
              <a:t> </a:t>
            </a:r>
            <a:r>
              <a:rPr lang="ru-RU" sz="1900" dirty="0" err="1" smtClean="0"/>
              <a:t>починаючи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10 мл </a:t>
            </a:r>
            <a:r>
              <a:rPr lang="ru-RU" sz="1900" dirty="0" err="1" smtClean="0"/>
              <a:t>грудногомолока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суміші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кожні</a:t>
            </a:r>
            <a:r>
              <a:rPr lang="ru-RU" sz="1900" dirty="0" smtClean="0"/>
              <a:t> 2 </a:t>
            </a:r>
            <a:r>
              <a:rPr lang="ru-RU" sz="1900" dirty="0" err="1" smtClean="0"/>
              <a:t>години</a:t>
            </a:r>
            <a:r>
              <a:rPr lang="ru-RU" sz="1900" dirty="0" smtClean="0"/>
              <a:t>,</a:t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err="1" smtClean="0"/>
              <a:t>антациди</a:t>
            </a:r>
            <a:r>
              <a:rPr lang="ru-RU" sz="1900" dirty="0" smtClean="0"/>
              <a:t> за </a:t>
            </a:r>
            <a:r>
              <a:rPr lang="ru-RU" sz="1900" dirty="0" err="1" smtClean="0"/>
              <a:t>необхідністю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err="1" smtClean="0"/>
              <a:t>перев'язки</a:t>
            </a:r>
            <a:r>
              <a:rPr lang="ru-RU" sz="1900" dirty="0" smtClean="0"/>
              <a:t> </a:t>
            </a:r>
            <a:r>
              <a:rPr lang="ru-RU" sz="1900" dirty="0" err="1" smtClean="0"/>
              <a:t>із</a:t>
            </a:r>
            <a:r>
              <a:rPr lang="ru-RU" sz="1900" dirty="0" smtClean="0"/>
              <a:t> </a:t>
            </a:r>
            <a:r>
              <a:rPr lang="ru-RU" sz="1900" dirty="0" err="1" smtClean="0"/>
              <a:t>зміною</a:t>
            </a:r>
            <a:r>
              <a:rPr lang="ru-RU" sz="1900" dirty="0" smtClean="0"/>
              <a:t> </a:t>
            </a:r>
            <a:r>
              <a:rPr lang="ru-RU" sz="1900" dirty="0" err="1" smtClean="0"/>
              <a:t>асептичних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пов'язок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err="1" smtClean="0"/>
              <a:t>зняття</a:t>
            </a:r>
            <a:r>
              <a:rPr lang="ru-RU" sz="1900" dirty="0" smtClean="0"/>
              <a:t> </a:t>
            </a:r>
            <a:r>
              <a:rPr lang="ru-RU" sz="1900" dirty="0" err="1" smtClean="0"/>
              <a:t>швів</a:t>
            </a:r>
            <a:r>
              <a:rPr lang="ru-RU" sz="1900" dirty="0" smtClean="0"/>
              <a:t> на 6-7 </a:t>
            </a:r>
            <a:r>
              <a:rPr lang="ru-RU" sz="1900" dirty="0" err="1" smtClean="0"/>
              <a:t>добу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Атрезія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стеноз </a:t>
            </a:r>
            <a:r>
              <a:rPr lang="ru-RU" dirty="0" err="1" smtClean="0"/>
              <a:t>дванадцятипалої</a:t>
            </a:r>
            <a:r>
              <a:rPr lang="ru-RU" dirty="0" smtClean="0"/>
              <a:t> кишки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/>
              <a:t>Атрезія </a:t>
            </a:r>
            <a:r>
              <a:rPr lang="uk-UA" dirty="0" smtClean="0"/>
              <a:t>                         </a:t>
            </a:r>
            <a:r>
              <a:rPr lang="uk-UA" b="1" dirty="0" smtClean="0"/>
              <a:t>БЛЮВОТА</a:t>
            </a:r>
            <a:r>
              <a:rPr lang="uk-UA" dirty="0" smtClean="0"/>
              <a:t>                      </a:t>
            </a:r>
            <a:r>
              <a:rPr lang="uk-UA" b="1" dirty="0" smtClean="0"/>
              <a:t>Стеноз</a:t>
            </a:r>
          </a:p>
          <a:p>
            <a:pPr>
              <a:buNone/>
            </a:pPr>
            <a:r>
              <a:rPr lang="uk-UA" dirty="0" smtClean="0"/>
              <a:t>•</a:t>
            </a:r>
            <a:r>
              <a:rPr lang="ru-RU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домішкою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жовчі</a:t>
            </a: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</a:t>
            </a:r>
            <a:r>
              <a:rPr lang="uk-UA" sz="2400" dirty="0" smtClean="0"/>
              <a:t>•  на 2-3 добу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1-у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</a:t>
            </a:r>
            <a:r>
              <a:rPr lang="uk-UA" sz="2400" dirty="0" smtClean="0"/>
              <a:t> </a:t>
            </a:r>
            <a:r>
              <a:rPr lang="uk-UA" sz="2400" b="1" dirty="0" smtClean="0"/>
              <a:t>МАСА ТІЛА</a:t>
            </a:r>
          </a:p>
          <a:p>
            <a:pPr>
              <a:buNone/>
            </a:pPr>
            <a:r>
              <a:rPr lang="uk-UA" sz="2400" dirty="0" smtClean="0"/>
              <a:t>• </a:t>
            </a:r>
            <a:r>
              <a:rPr lang="uk-UA" sz="2400" dirty="0" err="1" smtClean="0"/>
              <a:t>екзикоз</a:t>
            </a:r>
            <a:r>
              <a:rPr lang="uk-UA" sz="2400" dirty="0" smtClean="0"/>
              <a:t>                                                             • поступово знижується</a:t>
            </a:r>
          </a:p>
          <a:p>
            <a:pPr>
              <a:buNone/>
            </a:pPr>
            <a:r>
              <a:rPr lang="uk-UA" sz="2400" dirty="0" smtClean="0"/>
              <a:t>                                               </a:t>
            </a:r>
            <a:r>
              <a:rPr lang="uk-UA" sz="2400" b="1" dirty="0" smtClean="0"/>
              <a:t> О</a:t>
            </a:r>
            <a:r>
              <a:rPr lang="en-US" sz="2400" b="1" dirty="0" smtClean="0"/>
              <a:t>’</a:t>
            </a:r>
            <a:r>
              <a:rPr lang="uk-UA" sz="2400" b="1" dirty="0" smtClean="0"/>
              <a:t>БЄКТИВНО</a:t>
            </a:r>
          </a:p>
          <a:p>
            <a:pPr>
              <a:buNone/>
            </a:pPr>
            <a:r>
              <a:rPr lang="uk-UA" sz="2400" dirty="0" smtClean="0"/>
              <a:t>•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Епігастрій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роздутий</a:t>
            </a:r>
            <a:r>
              <a:rPr lang="ru-RU" sz="2400" dirty="0" smtClean="0"/>
              <a:t>, </a:t>
            </a:r>
            <a:r>
              <a:rPr lang="ru-RU" sz="2400" dirty="0" smtClean="0"/>
              <a:t>                   </a:t>
            </a:r>
            <a:br>
              <a:rPr lang="ru-RU" sz="2400" dirty="0" smtClean="0"/>
            </a:br>
            <a:r>
              <a:rPr lang="ru-RU" sz="2400" dirty="0" smtClean="0"/>
              <a:t>низ </a:t>
            </a:r>
            <a:r>
              <a:rPr lang="ru-RU" sz="2400" dirty="0" smtClean="0"/>
              <a:t>живота </a:t>
            </a:r>
            <a:r>
              <a:rPr lang="ru-RU" sz="2400" dirty="0" err="1" smtClean="0"/>
              <a:t>запалий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2267744" y="220486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2339752" y="364502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2339752" y="458112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52120" y="220486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652120" y="364502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Рентгенологічні ознаки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141168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•</a:t>
            </a:r>
            <a:r>
              <a:rPr lang="ru-RU" sz="2000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повній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непрохідності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ознака</a:t>
            </a:r>
            <a:r>
              <a:rPr lang="ru-RU" sz="2000" dirty="0" smtClean="0"/>
              <a:t>: 2 </a:t>
            </a:r>
            <a:r>
              <a:rPr lang="ru-RU" sz="2000" dirty="0" err="1" smtClean="0"/>
              <a:t>газових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пузиря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2 </a:t>
            </a:r>
            <a:r>
              <a:rPr lang="ru-RU" sz="2000" dirty="0" err="1" smtClean="0"/>
              <a:t>горизонтальних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, нема газу у </a:t>
            </a:r>
            <a:r>
              <a:rPr lang="ru-RU" sz="2000" dirty="0" err="1" smtClean="0"/>
              <a:t>нижче</a:t>
            </a:r>
            <a:r>
              <a:rPr lang="ru-RU" sz="2000" dirty="0" smtClean="0"/>
              <a:t> лежачих </a:t>
            </a:r>
            <a:r>
              <a:rPr lang="ru-RU" sz="2000" dirty="0" err="1" smtClean="0"/>
              <a:t>відділах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uk-UA" sz="2000" dirty="0" smtClean="0"/>
              <a:t>•</a:t>
            </a:r>
            <a:r>
              <a:rPr lang="ru-RU" sz="2000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частковій</a:t>
            </a:r>
            <a:r>
              <a:rPr lang="ru-RU" sz="2000" dirty="0" smtClean="0"/>
              <a:t> – газ у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відділах</a:t>
            </a:r>
            <a:endParaRPr lang="ru-RU" sz="2000" dirty="0" smtClean="0"/>
          </a:p>
          <a:p>
            <a:pPr>
              <a:buNone/>
            </a:pPr>
            <a:endParaRPr lang="uk-UA" sz="3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Лікування: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/>
              <a:t>Виключно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uk-UA" sz="2000" dirty="0" smtClean="0"/>
              <a:t>і</a:t>
            </a:r>
            <a:r>
              <a:rPr lang="ru-RU" sz="2000" dirty="0" err="1" smtClean="0"/>
              <a:t>рургічне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поздовжню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дуоденотомію</a:t>
            </a:r>
            <a:r>
              <a:rPr lang="ru-RU" sz="2000" dirty="0" smtClean="0"/>
              <a:t> </a:t>
            </a:r>
            <a:r>
              <a:rPr lang="ru-RU" sz="2000" dirty="0" smtClean="0"/>
              <a:t>на 1 см 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err="1" smtClean="0"/>
              <a:t>перешкоди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Перетинку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циркулярно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висікають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 </a:t>
            </a:r>
            <a:r>
              <a:rPr lang="ru-RU" sz="2000" dirty="0" smtClean="0"/>
              <a:t>переходу </a:t>
            </a:r>
            <a:r>
              <a:rPr lang="ru-RU" sz="2000" dirty="0" err="1" smtClean="0"/>
              <a:t>сли­зової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стінку</a:t>
            </a:r>
            <a:r>
              <a:rPr lang="ru-RU" sz="2000" dirty="0" smtClean="0"/>
              <a:t> кишки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слизову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ви­значення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локалізації</a:t>
            </a:r>
            <a:r>
              <a:rPr lang="ru-RU" sz="2000" dirty="0" smtClean="0"/>
              <a:t> великого сосочка </a:t>
            </a:r>
            <a:r>
              <a:rPr lang="ru-RU" sz="2000" dirty="0" err="1" smtClean="0"/>
              <a:t>дванадцятипалої</a:t>
            </a:r>
            <a:r>
              <a:rPr lang="ru-RU" sz="2000" dirty="0" smtClean="0"/>
              <a:t> </a:t>
            </a:r>
            <a:r>
              <a:rPr lang="ru-RU" sz="2000" dirty="0" smtClean="0"/>
              <a:t>кишки </a:t>
            </a:r>
            <a:r>
              <a:rPr lang="ru-RU" sz="2000" dirty="0" err="1" smtClean="0"/>
              <a:t>накладають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циркулярно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кетгутові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шви</a:t>
            </a:r>
            <a:r>
              <a:rPr lang="ru-RU" sz="2000" dirty="0" smtClean="0"/>
              <a:t>. Рану </a:t>
            </a:r>
            <a:r>
              <a:rPr lang="ru-RU" sz="2000" dirty="0" err="1" smtClean="0"/>
              <a:t>дванадцятипалої</a:t>
            </a:r>
            <a:r>
              <a:rPr lang="ru-RU" sz="2000" dirty="0" smtClean="0"/>
              <a:t> кишки </a:t>
            </a:r>
            <a:r>
              <a:rPr lang="ru-RU" sz="2000" dirty="0" err="1" smtClean="0"/>
              <a:t>зашивають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дворядним</a:t>
            </a:r>
            <a:r>
              <a:rPr lang="ru-RU" sz="2000" dirty="0" smtClean="0"/>
              <a:t> швом 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 descr="img-JYQs1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08920"/>
            <a:ext cx="2934045" cy="24195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Синдром </a:t>
            </a:r>
            <a:r>
              <a:rPr lang="uk-UA" dirty="0" err="1" smtClean="0"/>
              <a:t>Леда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355976" cy="5007785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Аномалія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обумовлена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порушеннями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кишечнику на </a:t>
            </a:r>
            <a:r>
              <a:rPr lang="ru-RU" sz="2400" dirty="0" err="1" smtClean="0"/>
              <a:t>ранніх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ембріонального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проявляється</a:t>
            </a:r>
            <a:r>
              <a:rPr lang="ru-RU" sz="2400" dirty="0" smtClean="0"/>
              <a:t> симптомами </a:t>
            </a:r>
            <a:r>
              <a:rPr lang="ru-RU" sz="2400" dirty="0" err="1" smtClean="0"/>
              <a:t>повної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кишкової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непрохідності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Схематичне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зображення</a:t>
            </a:r>
            <a:r>
              <a:rPr lang="ru-RU" sz="2400" b="1" dirty="0" smtClean="0"/>
              <a:t> нормального повороту </a:t>
            </a:r>
            <a:r>
              <a:rPr lang="ru-RU" sz="2400" b="1" dirty="0" err="1" smtClean="0"/>
              <a:t>первинної</a:t>
            </a:r>
            <a:r>
              <a:rPr lang="ru-RU" sz="2400" b="1" dirty="0" smtClean="0"/>
              <a:t> трубки плода: </a:t>
            </a:r>
            <a:r>
              <a:rPr lang="ru-RU" sz="2400" dirty="0" smtClean="0"/>
              <a:t>а, б - I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; в, г - II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; </a:t>
            </a:r>
            <a:r>
              <a:rPr lang="ru-RU" sz="2400" dirty="0" err="1" smtClean="0"/>
              <a:t>д</a:t>
            </a:r>
            <a:r>
              <a:rPr lang="ru-RU" sz="2400" dirty="0" smtClean="0"/>
              <a:t>, е ІІІ -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повороту</a:t>
            </a:r>
            <a:endParaRPr lang="uk-UA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115072" cy="31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797152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Незавершений</a:t>
            </a:r>
            <a:r>
              <a:rPr lang="ru-RU" dirty="0"/>
              <a:t> поворот кишечника, </a:t>
            </a:r>
            <a:r>
              <a:rPr lang="ru-RU" dirty="0" err="1"/>
              <a:t>що</a:t>
            </a:r>
            <a:r>
              <a:rPr lang="ru-RU" dirty="0"/>
              <a:t> у 100%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гастрошизісом</a:t>
            </a:r>
            <a:r>
              <a:rPr lang="ru-RU" dirty="0"/>
              <a:t>, в </a:t>
            </a:r>
            <a:r>
              <a:rPr lang="ru-RU" dirty="0" err="1"/>
              <a:t>наступні</a:t>
            </a:r>
            <a:r>
              <a:rPr lang="ru-RU" dirty="0"/>
              <a:t> 2-3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, </a:t>
            </a:r>
            <a:r>
              <a:rPr lang="ru-RU" dirty="0" err="1"/>
              <a:t>підгострої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хронічної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</a:t>
            </a:r>
            <a:r>
              <a:rPr lang="ru-RU" dirty="0" err="1"/>
              <a:t>непрохідності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Клінічна картина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Гострий</a:t>
            </a:r>
            <a:r>
              <a:rPr lang="ru-RU" dirty="0" smtClean="0"/>
              <a:t> початок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Блювота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 </a:t>
            </a:r>
            <a:r>
              <a:rPr lang="ru-RU" dirty="0" err="1" smtClean="0"/>
              <a:t>жовчі</a:t>
            </a:r>
            <a:r>
              <a:rPr lang="ru-RU" dirty="0" smtClean="0"/>
              <a:t>, </a:t>
            </a:r>
            <a:r>
              <a:rPr lang="ru-RU" dirty="0" err="1" smtClean="0"/>
              <a:t>здуття</a:t>
            </a:r>
            <a:r>
              <a:rPr lang="ru-RU" dirty="0" smtClean="0"/>
              <a:t> живота, 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больовим</a:t>
            </a:r>
            <a:r>
              <a:rPr lang="ru-RU" dirty="0" smtClean="0"/>
              <a:t> </a:t>
            </a:r>
            <a:r>
              <a:rPr lang="ru-RU" dirty="0" err="1" smtClean="0"/>
              <a:t>абдомінальним</a:t>
            </a:r>
            <a:r>
              <a:rPr lang="ru-RU" dirty="0" smtClean="0"/>
              <a:t> синдромом,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кров’яних</a:t>
            </a:r>
            <a:r>
              <a:rPr lang="ru-RU" dirty="0" smtClean="0"/>
              <a:t> </a:t>
            </a:r>
            <a:r>
              <a:rPr lang="ru-RU" dirty="0" err="1" smtClean="0"/>
              <a:t>виділень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smtClean="0"/>
              <a:t>кишки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ішемії</a:t>
            </a:r>
            <a:r>
              <a:rPr lang="ru-RU" dirty="0" smtClean="0"/>
              <a:t> кишечнику - </a:t>
            </a:r>
            <a:r>
              <a:rPr lang="ru-RU" dirty="0" err="1" smtClean="0"/>
              <a:t>клінічна</a:t>
            </a:r>
            <a:r>
              <a:rPr lang="ru-RU" dirty="0" smtClean="0"/>
              <a:t> картина шоку: </a:t>
            </a:r>
            <a:r>
              <a:rPr lang="ru-RU" dirty="0" err="1" smtClean="0"/>
              <a:t>млявість</a:t>
            </a:r>
            <a:r>
              <a:rPr lang="ru-RU" dirty="0" smtClean="0"/>
              <a:t>,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рухова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Шкірні</a:t>
            </a:r>
            <a:r>
              <a:rPr lang="ru-RU" dirty="0" smtClean="0"/>
              <a:t> </a:t>
            </a:r>
            <a:r>
              <a:rPr lang="ru-RU" dirty="0" smtClean="0"/>
              <a:t>покриви </a:t>
            </a:r>
            <a:r>
              <a:rPr lang="ru-RU" dirty="0" err="1" smtClean="0"/>
              <a:t>бліді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сірі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поверхневе</a:t>
            </a:r>
            <a:r>
              <a:rPr lang="ru-RU" dirty="0" smtClean="0"/>
              <a:t>, </a:t>
            </a:r>
            <a:r>
              <a:rPr lang="ru-RU" dirty="0" err="1" smtClean="0"/>
              <a:t>тахіпное</a:t>
            </a:r>
            <a:r>
              <a:rPr lang="ru-RU" dirty="0" smtClean="0"/>
              <a:t>, </a:t>
            </a:r>
            <a:r>
              <a:rPr lang="ru-RU" dirty="0" err="1" smtClean="0"/>
              <a:t>тахіаритмія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змінюватися</a:t>
            </a:r>
            <a:r>
              <a:rPr lang="ru-RU" dirty="0" smtClean="0"/>
              <a:t> </a:t>
            </a:r>
            <a:r>
              <a:rPr lang="ru-RU" dirty="0" err="1" smtClean="0"/>
              <a:t>брадикардією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Лікування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i="1" dirty="0" smtClean="0"/>
              <a:t>При </a:t>
            </a:r>
            <a:r>
              <a:rPr lang="ru-RU" sz="2100" i="1" dirty="0" err="1" smtClean="0"/>
              <a:t>синдромі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Ледда</a:t>
            </a:r>
            <a:r>
              <a:rPr lang="ru-RU" sz="2100" i="1" dirty="0" smtClean="0"/>
              <a:t> </a:t>
            </a:r>
            <a:r>
              <a:rPr lang="ru-RU" sz="2100" dirty="0" err="1" smtClean="0"/>
              <a:t>операція</a:t>
            </a:r>
            <a:r>
              <a:rPr lang="ru-RU" sz="2100" dirty="0" smtClean="0"/>
              <a:t> </a:t>
            </a:r>
            <a:r>
              <a:rPr lang="ru-RU" sz="2100" dirty="0" err="1" smtClean="0"/>
              <a:t>складається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усунення</a:t>
            </a:r>
            <a:r>
              <a:rPr lang="ru-RU" sz="2100" dirty="0" smtClean="0"/>
              <a:t> </a:t>
            </a:r>
            <a:r>
              <a:rPr lang="ru-RU" sz="2100" dirty="0" smtClean="0"/>
              <a:t>завороту </a:t>
            </a:r>
            <a:r>
              <a:rPr lang="ru-RU" sz="2100" dirty="0" err="1" smtClean="0"/>
              <a:t>середньої</a:t>
            </a:r>
            <a:r>
              <a:rPr lang="ru-RU" sz="2100" dirty="0" smtClean="0"/>
              <a:t> кишки шляхом повороту кишок </a:t>
            </a:r>
            <a:r>
              <a:rPr lang="ru-RU" sz="2100" dirty="0" err="1" smtClean="0"/>
              <a:t>навколо</a:t>
            </a:r>
            <a:r>
              <a:rPr lang="ru-RU" sz="2100" dirty="0" smtClean="0"/>
              <a:t> </a:t>
            </a:r>
            <a:r>
              <a:rPr lang="ru-RU" sz="2100" dirty="0" err="1" smtClean="0"/>
              <a:t>брижі</a:t>
            </a:r>
            <a:r>
              <a:rPr lang="ru-RU" sz="2100" dirty="0" smtClean="0"/>
              <a:t> за </a:t>
            </a:r>
            <a:r>
              <a:rPr lang="ru-RU" sz="2100" dirty="0" err="1" smtClean="0"/>
              <a:t>рухом</a:t>
            </a:r>
            <a:r>
              <a:rPr lang="ru-RU" sz="2100" dirty="0" smtClean="0"/>
              <a:t> </a:t>
            </a:r>
            <a:r>
              <a:rPr lang="ru-RU" sz="2100" dirty="0" err="1" smtClean="0"/>
              <a:t>годинникової</a:t>
            </a:r>
            <a:r>
              <a:rPr lang="ru-RU" sz="2100" dirty="0" smtClean="0"/>
              <a:t> </a:t>
            </a:r>
            <a:r>
              <a:rPr lang="ru-RU" sz="2100" dirty="0" err="1" smtClean="0"/>
              <a:t>стрілки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розтину</a:t>
            </a:r>
            <a:r>
              <a:rPr lang="ru-RU" sz="2100" dirty="0" smtClean="0"/>
              <a:t> </a:t>
            </a:r>
            <a:r>
              <a:rPr lang="ru-RU" sz="2100" dirty="0" err="1" smtClean="0"/>
              <a:t>ембріональних</a:t>
            </a:r>
            <a:r>
              <a:rPr lang="ru-RU" sz="2100" dirty="0" smtClean="0"/>
              <a:t> </a:t>
            </a:r>
            <a:r>
              <a:rPr lang="ru-RU" sz="2100" dirty="0" err="1" smtClean="0"/>
              <a:t>тяжів</a:t>
            </a:r>
            <a:r>
              <a:rPr lang="ru-RU" sz="2100" dirty="0" smtClean="0"/>
              <a:t> як. </a:t>
            </a:r>
            <a:r>
              <a:rPr lang="ru-RU" sz="2100" dirty="0" err="1" smtClean="0"/>
              <a:t>здавлюють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просвіт</a:t>
            </a:r>
            <a:r>
              <a:rPr lang="ru-RU" sz="2100" dirty="0" smtClean="0"/>
              <a:t> </a:t>
            </a:r>
            <a:r>
              <a:rPr lang="ru-RU" sz="2100" dirty="0" err="1" smtClean="0"/>
              <a:t>дванадцятипалої</a:t>
            </a:r>
            <a:r>
              <a:rPr lang="ru-RU" sz="2100" dirty="0" smtClean="0"/>
              <a:t> кишки. Не треба </a:t>
            </a:r>
            <a:r>
              <a:rPr lang="ru-RU" sz="2100" dirty="0" err="1" smtClean="0"/>
              <a:t>намагатися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відновити</a:t>
            </a:r>
            <a:r>
              <a:rPr lang="ru-RU" sz="2100" dirty="0" smtClean="0"/>
              <a:t> </a:t>
            </a:r>
            <a:r>
              <a:rPr lang="ru-RU" sz="2100" dirty="0" err="1" smtClean="0"/>
              <a:t>нормальне</a:t>
            </a:r>
            <a:r>
              <a:rPr lang="ru-RU" sz="2100" dirty="0" smtClean="0"/>
              <a:t> </a:t>
            </a:r>
            <a:r>
              <a:rPr lang="ru-RU" sz="2100" dirty="0" err="1" smtClean="0"/>
              <a:t>положення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сліпої</a:t>
            </a:r>
            <a:r>
              <a:rPr lang="ru-RU" sz="2100" dirty="0" smtClean="0"/>
              <a:t> кишки та </a:t>
            </a:r>
            <a:r>
              <a:rPr lang="ru-RU" sz="2100" dirty="0" err="1" smtClean="0"/>
              <a:t>її</a:t>
            </a:r>
            <a:r>
              <a:rPr lang="ru-RU" sz="2100" dirty="0" smtClean="0"/>
              <a:t> </a:t>
            </a:r>
            <a:r>
              <a:rPr lang="ru-RU" sz="2100" dirty="0" err="1" smtClean="0"/>
              <a:t>фік­сацію</a:t>
            </a:r>
            <a:r>
              <a:rPr lang="ru-RU" sz="2100" dirty="0" smtClean="0"/>
              <a:t> в </a:t>
            </a:r>
            <a:r>
              <a:rPr lang="ru-RU" sz="2100" dirty="0" err="1" smtClean="0"/>
              <a:t>правій</a:t>
            </a:r>
            <a:r>
              <a:rPr lang="ru-RU" sz="2100" dirty="0" smtClean="0"/>
              <a:t> </a:t>
            </a:r>
            <a:r>
              <a:rPr lang="ru-RU" sz="2100" dirty="0" err="1" smtClean="0"/>
              <a:t>клубовій</a:t>
            </a:r>
            <a:r>
              <a:rPr lang="ru-RU" sz="2100" dirty="0" smtClean="0"/>
              <a:t> </a:t>
            </a:r>
            <a:r>
              <a:rPr lang="ru-RU" sz="2100" dirty="0" err="1" smtClean="0"/>
              <a:t>ділянці</a:t>
            </a:r>
            <a:r>
              <a:rPr lang="ru-RU" sz="2100" dirty="0" smtClean="0"/>
              <a:t>, тому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подібні</a:t>
            </a:r>
            <a:r>
              <a:rPr lang="ru-RU" sz="2100" dirty="0" smtClean="0"/>
              <a:t> </a:t>
            </a:r>
            <a:r>
              <a:rPr lang="ru-RU" sz="2100" dirty="0" err="1" smtClean="0"/>
              <a:t>маніпуляції</a:t>
            </a:r>
            <a:r>
              <a:rPr lang="ru-RU" sz="2100" dirty="0" smtClean="0"/>
              <a:t> </a:t>
            </a:r>
            <a:r>
              <a:rPr lang="ru-RU" sz="2100" dirty="0" err="1" smtClean="0"/>
              <a:t>ускладнюють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операцію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призводять</a:t>
            </a:r>
            <a:r>
              <a:rPr lang="ru-RU" sz="2100" dirty="0" smtClean="0"/>
              <a:t> до рецидиву </a:t>
            </a:r>
            <a:r>
              <a:rPr lang="ru-RU" sz="2100" dirty="0" err="1" smtClean="0"/>
              <a:t>кишкової</a:t>
            </a:r>
            <a:r>
              <a:rPr lang="ru-RU" sz="2100" dirty="0" smtClean="0"/>
              <a:t> </a:t>
            </a:r>
            <a:r>
              <a:rPr lang="ru-RU" sz="2100" dirty="0" err="1" smtClean="0"/>
              <a:t>непрохідності</a:t>
            </a:r>
            <a:endParaRPr lang="ru-RU" sz="2100" dirty="0" smtClean="0"/>
          </a:p>
          <a:p>
            <a:pPr>
              <a:buNone/>
            </a:pPr>
            <a:r>
              <a:rPr lang="ru-RU" sz="2100" i="1" dirty="0" smtClean="0"/>
              <a:t>а</a:t>
            </a:r>
            <a:r>
              <a:rPr lang="ru-RU" sz="2100" i="1" dirty="0" smtClean="0"/>
              <a:t> </a:t>
            </a:r>
            <a:r>
              <a:rPr lang="ru-RU" sz="2100" dirty="0" smtClean="0"/>
              <a:t>— </a:t>
            </a:r>
            <a:r>
              <a:rPr lang="ru-RU" sz="2100" dirty="0" err="1" smtClean="0"/>
              <a:t>розправлення</a:t>
            </a:r>
            <a:r>
              <a:rPr lang="ru-RU" sz="2100" dirty="0" smtClean="0"/>
              <a:t> завороту шляхом </a:t>
            </a:r>
          </a:p>
          <a:p>
            <a:pPr>
              <a:buNone/>
            </a:pPr>
            <a:r>
              <a:rPr lang="ru-RU" sz="2100" dirty="0" err="1" smtClean="0"/>
              <a:t>обертання</a:t>
            </a:r>
            <a:r>
              <a:rPr lang="ru-RU" sz="2100" dirty="0" smtClean="0"/>
              <a:t> </a:t>
            </a:r>
            <a:r>
              <a:rPr lang="ru-RU" sz="2100" dirty="0" smtClean="0"/>
              <a:t>петель кишок </a:t>
            </a:r>
            <a:r>
              <a:rPr lang="ru-RU" sz="2100" dirty="0" err="1" smtClean="0"/>
              <a:t>проти</a:t>
            </a:r>
            <a:r>
              <a:rPr lang="ru-RU" sz="2100" dirty="0" smtClean="0"/>
              <a:t>  </a:t>
            </a:r>
            <a:r>
              <a:rPr lang="ru-RU" sz="2100" dirty="0" err="1" smtClean="0"/>
              <a:t>годинникової</a:t>
            </a:r>
            <a:r>
              <a:rPr lang="ru-RU" sz="2100" dirty="0" smtClean="0"/>
              <a:t> </a:t>
            </a:r>
          </a:p>
          <a:p>
            <a:pPr>
              <a:buNone/>
            </a:pPr>
            <a:r>
              <a:rPr lang="ru-RU" sz="2100" dirty="0" err="1" smtClean="0"/>
              <a:t>стрілки</a:t>
            </a:r>
            <a:r>
              <a:rPr lang="ru-RU" sz="2100" dirty="0" smtClean="0"/>
              <a:t>; </a:t>
            </a:r>
            <a:endParaRPr lang="ru-RU" sz="2100" dirty="0" smtClean="0"/>
          </a:p>
          <a:p>
            <a:pPr>
              <a:buNone/>
            </a:pPr>
            <a:r>
              <a:rPr lang="ru-RU" sz="2100" i="1" dirty="0" smtClean="0"/>
              <a:t>б</a:t>
            </a:r>
            <a:r>
              <a:rPr lang="ru-RU" sz="2100" i="1" dirty="0" smtClean="0"/>
              <a:t> — </a:t>
            </a:r>
            <a:r>
              <a:rPr lang="ru-RU" sz="2100" dirty="0" err="1" smtClean="0"/>
              <a:t>пересічення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тяжів</a:t>
            </a:r>
            <a:r>
              <a:rPr lang="ru-RU" sz="2100" dirty="0" smtClean="0"/>
              <a:t> </a:t>
            </a:r>
            <a:r>
              <a:rPr lang="ru-RU" sz="2100" dirty="0" err="1" smtClean="0"/>
              <a:t>очеревини</a:t>
            </a:r>
            <a:r>
              <a:rPr lang="ru-RU" sz="2100" dirty="0" smtClean="0"/>
              <a:t>, </a:t>
            </a:r>
            <a:r>
              <a:rPr lang="ru-RU" sz="2100" dirty="0" err="1" smtClean="0"/>
              <a:t>які</a:t>
            </a:r>
            <a:r>
              <a:rPr lang="ru-RU" sz="2100" dirty="0" smtClean="0"/>
              <a:t> </a:t>
            </a:r>
            <a:r>
              <a:rPr lang="ru-RU" sz="2100" dirty="0" err="1" smtClean="0"/>
              <a:t>здавлюють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 </a:t>
            </a:r>
            <a:r>
              <a:rPr lang="ru-RU" sz="2100" dirty="0" err="1" smtClean="0"/>
              <a:t>дванадцятипалу</a:t>
            </a:r>
            <a:r>
              <a:rPr lang="ru-RU" sz="2100" dirty="0" smtClean="0"/>
              <a:t> кишку</a:t>
            </a:r>
          </a:p>
          <a:p>
            <a:pPr>
              <a:buNone/>
            </a:pPr>
            <a:r>
              <a:rPr lang="ru-RU" sz="2100" i="1" dirty="0" smtClean="0"/>
              <a:t>в</a:t>
            </a:r>
            <a:r>
              <a:rPr lang="ru-RU" sz="2100" i="1" dirty="0" smtClean="0"/>
              <a:t> </a:t>
            </a:r>
            <a:r>
              <a:rPr lang="ru-RU" sz="2100" dirty="0" smtClean="0"/>
              <a:t>— </a:t>
            </a:r>
            <a:r>
              <a:rPr lang="ru-RU" sz="2100" dirty="0" err="1" smtClean="0"/>
              <a:t>переведення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товстої</a:t>
            </a:r>
            <a:r>
              <a:rPr lang="ru-RU" sz="2100" dirty="0" smtClean="0"/>
              <a:t> кишки </a:t>
            </a:r>
            <a:r>
              <a:rPr lang="ru-RU" sz="2100" dirty="0" err="1" smtClean="0"/>
              <a:t>вліво</a:t>
            </a:r>
            <a:endParaRPr lang="ru-RU" sz="2100" dirty="0"/>
          </a:p>
        </p:txBody>
      </p:sp>
      <p:pic>
        <p:nvPicPr>
          <p:cNvPr id="7" name="Рисунок 6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177" y="3645024"/>
            <a:ext cx="28925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Хвороба </a:t>
            </a:r>
            <a:r>
              <a:rPr lang="uk-UA" dirty="0" err="1" smtClean="0"/>
              <a:t>Гіршпрунга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природжений</a:t>
            </a:r>
            <a:r>
              <a:rPr lang="ru-RU" dirty="0" smtClean="0"/>
              <a:t> </a:t>
            </a:r>
            <a:r>
              <a:rPr lang="ru-RU" dirty="0" err="1" smtClean="0"/>
              <a:t>агангліоз</a:t>
            </a:r>
            <a:r>
              <a:rPr lang="ru-RU" dirty="0" smtClean="0"/>
              <a:t> </a:t>
            </a:r>
            <a:r>
              <a:rPr lang="ru-RU" dirty="0" err="1" smtClean="0"/>
              <a:t>дистальних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товстої</a:t>
            </a:r>
            <a:r>
              <a:rPr lang="ru-RU" dirty="0" smtClean="0"/>
              <a:t> кишки. </a:t>
            </a:r>
            <a:r>
              <a:rPr lang="ru-RU" dirty="0" err="1" smtClean="0"/>
              <a:t>Відсутність</a:t>
            </a:r>
            <a:r>
              <a:rPr lang="ru-RU" dirty="0" smtClean="0"/>
              <a:t>, </a:t>
            </a:r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дегенеративні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інтрамуральних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гангліях</a:t>
            </a:r>
            <a:r>
              <a:rPr lang="ru-RU" dirty="0" smtClean="0"/>
              <a:t> </a:t>
            </a:r>
            <a:r>
              <a:rPr lang="ru-RU" dirty="0" err="1" smtClean="0"/>
              <a:t>по­рушують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імпульсів</a:t>
            </a:r>
            <a:r>
              <a:rPr lang="ru-RU" dirty="0" smtClean="0"/>
              <a:t> у </a:t>
            </a:r>
            <a:r>
              <a:rPr lang="ru-RU" dirty="0" err="1" smtClean="0"/>
              <a:t>рефлекторних</a:t>
            </a:r>
            <a:r>
              <a:rPr lang="ru-RU" dirty="0" smtClean="0"/>
              <a:t> дугах </a:t>
            </a:r>
            <a:r>
              <a:rPr lang="ru-RU" dirty="0" err="1" smtClean="0"/>
              <a:t>стінки</a:t>
            </a:r>
            <a:r>
              <a:rPr lang="ru-RU" dirty="0" smtClean="0"/>
              <a:t> кишки.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грубих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м'язо­вого</a:t>
            </a:r>
            <a:r>
              <a:rPr lang="ru-RU" dirty="0" smtClean="0"/>
              <a:t> шару аж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. </a:t>
            </a:r>
            <a:r>
              <a:rPr lang="ru-RU" dirty="0" err="1" smtClean="0"/>
              <a:t>Агангліонарна</a:t>
            </a:r>
            <a:r>
              <a:rPr lang="ru-RU" dirty="0" smtClean="0"/>
              <a:t> зона </a:t>
            </a:r>
            <a:r>
              <a:rPr lang="ru-RU" dirty="0" err="1" smtClean="0"/>
              <a:t>характеризу­ється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перистальтики,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пасаж</a:t>
            </a:r>
            <a:r>
              <a:rPr lang="ru-RU" dirty="0" smtClean="0"/>
              <a:t> </a:t>
            </a:r>
            <a:r>
              <a:rPr lang="ru-RU" dirty="0" err="1" smtClean="0"/>
              <a:t>кишкового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через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Ю. Ф. </a:t>
            </a:r>
            <a:r>
              <a:rPr lang="ru-RU" dirty="0" err="1" smtClean="0"/>
              <a:t>Ісаков</a:t>
            </a:r>
            <a:r>
              <a:rPr lang="ru-RU" dirty="0" smtClean="0"/>
              <a:t> </a:t>
            </a:r>
            <a:r>
              <a:rPr lang="ru-RU" dirty="0" err="1" smtClean="0"/>
              <a:t>охарактеризував</a:t>
            </a:r>
            <a:r>
              <a:rPr lang="ru-RU" dirty="0" smtClean="0"/>
              <a:t> як </a:t>
            </a:r>
            <a:r>
              <a:rPr lang="ru-RU" dirty="0" err="1" smtClean="0"/>
              <a:t>аперистальтичну</a:t>
            </a:r>
            <a:r>
              <a:rPr lang="ru-RU" dirty="0" smtClean="0"/>
              <a:t> зону </a:t>
            </a:r>
            <a:r>
              <a:rPr lang="ru-RU" dirty="0" err="1" smtClean="0"/>
              <a:t>товстої</a:t>
            </a:r>
            <a:r>
              <a:rPr lang="ru-RU" dirty="0" smtClean="0"/>
              <a:t> кишки.</a:t>
            </a:r>
          </a:p>
          <a:p>
            <a:r>
              <a:rPr lang="ru-RU" dirty="0" smtClean="0"/>
              <a:t>Над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звуження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кишки, де </a:t>
            </a:r>
            <a:r>
              <a:rPr lang="ru-RU" dirty="0" err="1" smtClean="0"/>
              <a:t>від­бувається</a:t>
            </a:r>
            <a:r>
              <a:rPr lang="ru-RU" dirty="0" smtClean="0"/>
              <a:t> </a:t>
            </a:r>
            <a:r>
              <a:rPr lang="ru-RU" dirty="0" err="1" smtClean="0"/>
              <a:t>гіпертрофія</a:t>
            </a:r>
            <a:r>
              <a:rPr lang="ru-RU" dirty="0" smtClean="0"/>
              <a:t> </a:t>
            </a:r>
            <a:r>
              <a:rPr lang="ru-RU" dirty="0" err="1" smtClean="0"/>
              <a:t>м'язової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, </a:t>
            </a:r>
            <a:r>
              <a:rPr lang="ru-RU" dirty="0" err="1" smtClean="0"/>
              <a:t>спричинена</a:t>
            </a:r>
            <a:r>
              <a:rPr lang="ru-RU" dirty="0" smtClean="0"/>
              <a:t> </a:t>
            </a:r>
            <a:r>
              <a:rPr lang="ru-RU" dirty="0" err="1" smtClean="0"/>
              <a:t>гіперперистальтикою</a:t>
            </a:r>
            <a:r>
              <a:rPr lang="ru-RU" dirty="0" smtClean="0"/>
              <a:t> </a:t>
            </a:r>
            <a:r>
              <a:rPr lang="ru-RU" dirty="0" err="1" smtClean="0"/>
              <a:t>проксимальних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товстої</a:t>
            </a:r>
            <a:r>
              <a:rPr lang="ru-RU" dirty="0" smtClean="0"/>
              <a:t> кишки для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через </a:t>
            </a:r>
            <a:r>
              <a:rPr lang="ru-RU" dirty="0" err="1" smtClean="0"/>
              <a:t>агангліонарну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. </a:t>
            </a:r>
            <a:r>
              <a:rPr lang="ru-RU" dirty="0" err="1" smtClean="0"/>
              <a:t>Помічено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роз­ширення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 smtClean="0"/>
              <a:t>вторинна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гіпертрофованих</a:t>
            </a:r>
            <a:r>
              <a:rPr lang="ru-RU" dirty="0" smtClean="0"/>
              <a:t> </a:t>
            </a:r>
            <a:r>
              <a:rPr lang="ru-RU" dirty="0" err="1" smtClean="0"/>
              <a:t>м'язових</a:t>
            </a:r>
            <a:r>
              <a:rPr lang="ru-RU" dirty="0" smtClean="0"/>
              <a:t> волокон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заміною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проліферувальну</a:t>
            </a:r>
            <a:r>
              <a:rPr lang="ru-RU" dirty="0" smtClean="0"/>
              <a:t> </a:t>
            </a:r>
            <a:r>
              <a:rPr lang="ru-RU" dirty="0" err="1" smtClean="0"/>
              <a:t>сполучну</a:t>
            </a:r>
            <a:r>
              <a:rPr lang="ru-RU" dirty="0" smtClean="0"/>
              <a:t> тканину,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просвіту</a:t>
            </a:r>
            <a:r>
              <a:rPr lang="ru-RU" dirty="0" smtClean="0"/>
              <a:t> кишки над </a:t>
            </a:r>
            <a:r>
              <a:rPr lang="ru-RU" dirty="0" err="1" smtClean="0"/>
              <a:t>агангліонарною</a:t>
            </a:r>
            <a:r>
              <a:rPr lang="ru-RU" dirty="0" smtClean="0"/>
              <a:t> зоною. </a:t>
            </a:r>
            <a:r>
              <a:rPr lang="ru-RU" dirty="0" err="1" smtClean="0"/>
              <a:t>Вторинні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підслизовому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слизовому</a:t>
            </a:r>
            <a:r>
              <a:rPr lang="ru-RU" dirty="0" smtClean="0"/>
              <a:t> шарах.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відрізняють</a:t>
            </a:r>
            <a:r>
              <a:rPr lang="ru-RU" dirty="0" smtClean="0"/>
              <a:t> ХГ:</a:t>
            </a:r>
            <a:endParaRPr lang="ru-RU" dirty="0"/>
          </a:p>
        </p:txBody>
      </p:sp>
      <p:pic>
        <p:nvPicPr>
          <p:cNvPr id="9" name="Содержимое 8" descr="0NJdfFFxoU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5237480" cy="3685737"/>
          </a:xfrm>
        </p:spPr>
      </p:pic>
      <p:sp>
        <p:nvSpPr>
          <p:cNvPr id="10" name="Прямоугольник 9"/>
          <p:cNvSpPr/>
          <p:nvPr/>
        </p:nvSpPr>
        <p:spPr>
          <a:xfrm>
            <a:off x="107504" y="35010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1 - ректальна: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промежинного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відділу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ампулярної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частини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b="1" dirty="0" smtClean="0"/>
              <a:t>2 - </a:t>
            </a:r>
            <a:r>
              <a:rPr lang="ru-RU" b="1" dirty="0" err="1" smtClean="0"/>
              <a:t>ректосигмоїдна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сигмоподібної</a:t>
            </a:r>
            <a:r>
              <a:rPr lang="ru-RU" dirty="0" smtClean="0"/>
              <a:t> кишки;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субтотальним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тотальним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b="1" dirty="0" smtClean="0"/>
              <a:t>3 - </a:t>
            </a:r>
            <a:r>
              <a:rPr lang="ru-RU" b="1" dirty="0" err="1" smtClean="0"/>
              <a:t>субтотальна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поперечноободової</a:t>
            </a:r>
            <a:r>
              <a:rPr lang="ru-RU" dirty="0" smtClean="0"/>
              <a:t> кишки;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поширенням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на праву половину </a:t>
            </a:r>
            <a:r>
              <a:rPr lang="ru-RU" dirty="0" err="1" smtClean="0"/>
              <a:t>кишковика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b="1" dirty="0" smtClean="0"/>
              <a:t>4 - тотальна форма ХГ.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Діагностика ХГ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997152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Скарги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Основними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клінічними</a:t>
            </a:r>
            <a:r>
              <a:rPr lang="ru-RU" sz="2000" dirty="0" smtClean="0"/>
              <a:t> симптомами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Гіршпрунга</a:t>
            </a:r>
            <a:r>
              <a:rPr lang="ru-RU" sz="2000" dirty="0" smtClean="0"/>
              <a:t> є: закрепи, </a:t>
            </a:r>
            <a:r>
              <a:rPr lang="ru-RU" sz="2000" dirty="0" err="1" smtClean="0"/>
              <a:t>затримка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здуття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кишковика</a:t>
            </a:r>
            <a:r>
              <a:rPr lang="ru-RU" sz="2000" dirty="0" smtClean="0"/>
              <a:t>. У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раннього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 прояви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проносу. </a:t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 err="1" smtClean="0"/>
              <a:t>збиранні</a:t>
            </a:r>
            <a:r>
              <a:rPr lang="ru-RU" sz="2000" dirty="0" smtClean="0"/>
              <a:t> анамнезу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: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з'явились</a:t>
            </a:r>
            <a:r>
              <a:rPr lang="ru-RU" sz="2000" dirty="0" smtClean="0"/>
              <a:t> закрепи;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діб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випорожнення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спостерігалося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тривалого</a:t>
            </a:r>
            <a:r>
              <a:rPr lang="ru-RU" sz="2000" dirty="0" smtClean="0"/>
              <a:t> закрепу </a:t>
            </a:r>
            <a:r>
              <a:rPr lang="ru-RU" sz="2000" dirty="0" err="1" smtClean="0"/>
              <a:t>послаблення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випорожнення</a:t>
            </a:r>
            <a:r>
              <a:rPr lang="ru-RU" sz="2000" dirty="0" smtClean="0"/>
              <a:t> (пронос); </a:t>
            </a:r>
            <a:r>
              <a:rPr lang="ru-RU" sz="2000" dirty="0" err="1" smtClean="0"/>
              <a:t>чи</a:t>
            </a:r>
            <a:r>
              <a:rPr lang="ru-RU" sz="2000" dirty="0" smtClean="0"/>
              <a:t> проводились </a:t>
            </a:r>
            <a:r>
              <a:rPr lang="ru-RU" sz="2000" dirty="0" err="1" smtClean="0"/>
              <a:t>очисні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клізми</a:t>
            </a:r>
            <a:r>
              <a:rPr lang="ru-RU" sz="2000" dirty="0" smtClean="0"/>
              <a:t>, як часто, та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ефективність</a:t>
            </a:r>
            <a:r>
              <a:rPr lang="ru-RU" sz="2000" dirty="0" smtClean="0"/>
              <a:t>;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обстежувалася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,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обстеження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терапії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дитина</a:t>
            </a:r>
            <a:r>
              <a:rPr lang="ru-RU" sz="2000" dirty="0" smtClean="0"/>
              <a:t> на момент </a:t>
            </a:r>
            <a:r>
              <a:rPr lang="ru-RU" sz="2000" dirty="0" err="1" smtClean="0"/>
              <a:t>огляду</a:t>
            </a:r>
            <a:r>
              <a:rPr lang="ru-RU" sz="2000" dirty="0" smtClean="0"/>
              <a:t>, та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консервативного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 анамнезу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: як </a:t>
            </a:r>
            <a:r>
              <a:rPr lang="ru-RU" sz="2000" dirty="0" err="1" smtClean="0"/>
              <a:t>прохоила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вагітність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;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меконій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24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, та час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відходження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змінився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підгодовування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переводу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штучне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вигодовування</a:t>
            </a:r>
            <a:r>
              <a:rPr lang="ru-RU" sz="2000" dirty="0" smtClean="0"/>
              <a:t>; яка </a:t>
            </a:r>
            <a:r>
              <a:rPr lang="ru-RU" sz="2000" dirty="0" err="1" smtClean="0"/>
              <a:t>динаміка</a:t>
            </a:r>
            <a:r>
              <a:rPr lang="ru-RU" sz="2000" dirty="0" smtClean="0"/>
              <a:t> ваги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новонародженості</a:t>
            </a:r>
            <a:r>
              <a:rPr lang="ru-RU" sz="2000" dirty="0" smtClean="0"/>
              <a:t>, та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гіпотрофія</a:t>
            </a:r>
            <a:r>
              <a:rPr lang="ru-RU" sz="2000" dirty="0" smtClean="0"/>
              <a:t>;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перенесла </a:t>
            </a:r>
            <a:r>
              <a:rPr lang="ru-RU" sz="2000" dirty="0" err="1" smtClean="0"/>
              <a:t>дитина</a:t>
            </a:r>
            <a:r>
              <a:rPr lang="ru-RU" sz="2000" dirty="0" smtClean="0"/>
              <a:t> на момент </a:t>
            </a:r>
            <a:r>
              <a:rPr lang="ru-RU" sz="2000" dirty="0" err="1" smtClean="0"/>
              <a:t>огляду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Рентгенологічні ознаки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5474568" cy="507979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Провідною</a:t>
            </a:r>
            <a:r>
              <a:rPr lang="ru-RU" dirty="0" smtClean="0"/>
              <a:t> </a:t>
            </a:r>
            <a:r>
              <a:rPr lang="ru-RU" dirty="0" err="1" smtClean="0"/>
              <a:t>маніпуляцією</a:t>
            </a:r>
            <a:r>
              <a:rPr lang="ru-RU" dirty="0" smtClean="0"/>
              <a:t> у </a:t>
            </a:r>
            <a:r>
              <a:rPr lang="ru-RU" dirty="0" err="1" smtClean="0"/>
              <a:t>діагностиці</a:t>
            </a:r>
            <a:r>
              <a:rPr lang="ru-RU" dirty="0" smtClean="0"/>
              <a:t> ХГ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рентгеноконтрастне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кишковика</a:t>
            </a:r>
            <a:r>
              <a:rPr lang="ru-RU" dirty="0" smtClean="0"/>
              <a:t> - </a:t>
            </a:r>
            <a:r>
              <a:rPr lang="ru-RU" dirty="0" err="1" smtClean="0"/>
              <a:t>іригографія</a:t>
            </a:r>
            <a:r>
              <a:rPr lang="ru-RU" dirty="0" smtClean="0"/>
              <a:t>. При </a:t>
            </a:r>
            <a:r>
              <a:rPr lang="ru-RU" dirty="0" err="1" smtClean="0"/>
              <a:t>гострій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ХГ у </a:t>
            </a:r>
            <a:r>
              <a:rPr lang="ru-RU" dirty="0" err="1" smtClean="0"/>
              <a:t>періоді</a:t>
            </a:r>
            <a:r>
              <a:rPr lang="ru-RU" dirty="0" smtClean="0"/>
              <a:t> </a:t>
            </a:r>
            <a:r>
              <a:rPr lang="ru-RU" dirty="0" err="1" smtClean="0"/>
              <a:t>новонародженості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оглядова</a:t>
            </a:r>
            <a:r>
              <a:rPr lang="ru-RU" dirty="0" smtClean="0"/>
              <a:t> </a:t>
            </a:r>
            <a:r>
              <a:rPr lang="ru-RU" dirty="0" err="1" smtClean="0"/>
              <a:t>рентгенографія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(ОЧП) та </a:t>
            </a:r>
            <a:r>
              <a:rPr lang="ru-RU" dirty="0" err="1" smtClean="0"/>
              <a:t>іригографія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диференціювати</a:t>
            </a:r>
            <a:r>
              <a:rPr lang="ru-RU" dirty="0" smtClean="0"/>
              <a:t> ХГ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низької</a:t>
            </a:r>
            <a:r>
              <a:rPr lang="ru-RU" dirty="0" smtClean="0"/>
              <a:t> </a:t>
            </a:r>
            <a:r>
              <a:rPr lang="ru-RU" dirty="0" err="1" smtClean="0"/>
              <a:t>кишкової</a:t>
            </a:r>
            <a:r>
              <a:rPr lang="ru-RU" dirty="0" smtClean="0"/>
              <a:t> </a:t>
            </a:r>
            <a:r>
              <a:rPr lang="ru-RU" dirty="0" err="1" smtClean="0"/>
              <a:t>непрохідності</a:t>
            </a:r>
            <a:r>
              <a:rPr lang="ru-RU" dirty="0" smtClean="0"/>
              <a:t> (</a:t>
            </a:r>
            <a:r>
              <a:rPr lang="ru-RU" dirty="0" err="1" smtClean="0"/>
              <a:t>оцінюють</a:t>
            </a:r>
            <a:r>
              <a:rPr lang="ru-RU" dirty="0" smtClean="0"/>
              <a:t> стан </a:t>
            </a:r>
            <a:r>
              <a:rPr lang="ru-RU" dirty="0" err="1" smtClean="0"/>
              <a:t>кишкових</a:t>
            </a:r>
            <a:r>
              <a:rPr lang="ru-RU" dirty="0" smtClean="0"/>
              <a:t> петель,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мікроколону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видимих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).</a:t>
            </a:r>
            <a:r>
              <a:rPr lang="ru-RU" dirty="0" smtClean="0"/>
              <a:t> При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іригограми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звертається</a:t>
            </a:r>
            <a:r>
              <a:rPr lang="ru-RU" dirty="0" smtClean="0"/>
              <a:t> на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рентгенологічні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ХГ: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лійкоподібного</a:t>
            </a:r>
            <a:r>
              <a:rPr lang="ru-RU" dirty="0" smtClean="0"/>
              <a:t> переходу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дистальної</a:t>
            </a:r>
            <a:r>
              <a:rPr lang="ru-RU" dirty="0" smtClean="0"/>
              <a:t> </a:t>
            </a:r>
            <a:r>
              <a:rPr lang="ru-RU" dirty="0" err="1" smtClean="0"/>
              <a:t>звуженої</a:t>
            </a:r>
            <a:r>
              <a:rPr lang="ru-RU" dirty="0" smtClean="0"/>
              <a:t> в </a:t>
            </a:r>
            <a:r>
              <a:rPr lang="ru-RU" dirty="0" err="1" smtClean="0"/>
              <a:t>діаметрі</a:t>
            </a:r>
            <a:r>
              <a:rPr lang="ru-RU" dirty="0" smtClean="0"/>
              <a:t> до </a:t>
            </a:r>
            <a:r>
              <a:rPr lang="ru-RU" dirty="0" err="1" smtClean="0"/>
              <a:t>проксимальної</a:t>
            </a:r>
            <a:r>
              <a:rPr lang="ru-RU" dirty="0" smtClean="0"/>
              <a:t> </a:t>
            </a:r>
            <a:r>
              <a:rPr lang="ru-RU" dirty="0" err="1" smtClean="0"/>
              <a:t>розширеної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кишки</a:t>
            </a:r>
            <a:endParaRPr lang="ru-RU" dirty="0"/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060848"/>
            <a:ext cx="2244645" cy="33123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лекції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 В</a:t>
            </a:r>
            <a:r>
              <a:rPr lang="uk-UA" dirty="0" smtClean="0"/>
              <a:t>ступ</a:t>
            </a:r>
          </a:p>
          <a:p>
            <a:r>
              <a:rPr lang="uk-UA" dirty="0" smtClean="0"/>
              <a:t>Розвиток ШКТ</a:t>
            </a:r>
          </a:p>
          <a:p>
            <a:r>
              <a:rPr lang="uk-UA" dirty="0" err="1" smtClean="0"/>
              <a:t>Пілоростеноз</a:t>
            </a:r>
            <a:endParaRPr lang="uk-UA" dirty="0" smtClean="0"/>
          </a:p>
          <a:p>
            <a:r>
              <a:rPr lang="uk-UA" dirty="0" smtClean="0"/>
              <a:t>Вади розвитку дванадцятипалої кишки</a:t>
            </a:r>
          </a:p>
          <a:p>
            <a:r>
              <a:rPr lang="uk-UA" dirty="0" smtClean="0"/>
              <a:t>Синдром </a:t>
            </a:r>
            <a:r>
              <a:rPr lang="uk-UA" dirty="0" err="1" smtClean="0"/>
              <a:t>Леда</a:t>
            </a:r>
            <a:endParaRPr lang="uk-UA" dirty="0" smtClean="0"/>
          </a:p>
          <a:p>
            <a:r>
              <a:rPr lang="uk-UA" dirty="0" smtClean="0"/>
              <a:t>Хвороба </a:t>
            </a:r>
            <a:r>
              <a:rPr lang="uk-UA" dirty="0" err="1" smtClean="0"/>
              <a:t>Гіршпрунга</a:t>
            </a:r>
            <a:endParaRPr lang="en-US" dirty="0" smtClean="0"/>
          </a:p>
          <a:p>
            <a:r>
              <a:rPr lang="uk-UA" dirty="0" err="1" smtClean="0"/>
              <a:t>Гастрошизис</a:t>
            </a: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Гіршпрунга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оперативне</a:t>
            </a:r>
            <a:r>
              <a:rPr lang="ru-RU" dirty="0" smtClean="0"/>
              <a:t>, а тому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як </a:t>
            </a:r>
            <a:r>
              <a:rPr lang="ru-RU" dirty="0" err="1" smtClean="0"/>
              <a:t>передопераційна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Передопераційна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. Метою </a:t>
            </a:r>
            <a:r>
              <a:rPr lang="ru-RU" dirty="0" err="1" smtClean="0"/>
              <a:t>передопераційної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нормалізація</a:t>
            </a:r>
            <a:r>
              <a:rPr lang="ru-RU" dirty="0" smtClean="0"/>
              <a:t> </a:t>
            </a:r>
            <a:r>
              <a:rPr lang="ru-RU" dirty="0" err="1" smtClean="0"/>
              <a:t>випорожнення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), </a:t>
            </a:r>
            <a:r>
              <a:rPr lang="ru-RU" dirty="0" err="1" smtClean="0"/>
              <a:t>корекція</a:t>
            </a:r>
            <a:r>
              <a:rPr lang="ru-RU" dirty="0" smtClean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зрушень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, </a:t>
            </a:r>
            <a:r>
              <a:rPr lang="ru-RU" dirty="0" err="1" smtClean="0"/>
              <a:t>профілактика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ентероколіту</a:t>
            </a:r>
            <a:r>
              <a:rPr lang="ru-RU" dirty="0" smtClean="0"/>
              <a:t>, </a:t>
            </a:r>
            <a:r>
              <a:rPr lang="ru-RU" dirty="0" err="1" smtClean="0"/>
              <a:t>дисбактеріозу</a:t>
            </a:r>
            <a:r>
              <a:rPr lang="ru-RU" dirty="0" smtClean="0"/>
              <a:t>, </a:t>
            </a:r>
            <a:r>
              <a:rPr lang="ru-RU" dirty="0" err="1" smtClean="0"/>
              <a:t>ферментативних</a:t>
            </a:r>
            <a:r>
              <a:rPr lang="ru-RU" dirty="0" smtClean="0"/>
              <a:t> </a:t>
            </a:r>
            <a:r>
              <a:rPr lang="ru-RU" dirty="0" err="1" smtClean="0"/>
              <a:t>порушень</a:t>
            </a:r>
            <a:r>
              <a:rPr lang="ru-RU" dirty="0" smtClean="0"/>
              <a:t>, яка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надходження</a:t>
            </a:r>
            <a:r>
              <a:rPr lang="ru-RU" dirty="0" smtClean="0"/>
              <a:t> хворого в </a:t>
            </a:r>
            <a:r>
              <a:rPr lang="ru-RU" dirty="0" err="1" smtClean="0"/>
              <a:t>стаціонар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продовжується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 хворого до моменту </a:t>
            </a:r>
            <a:r>
              <a:rPr lang="ru-RU" dirty="0" err="1" smtClean="0"/>
              <a:t>операції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передопераційної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ХГ належать: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Дієта</a:t>
            </a:r>
            <a:r>
              <a:rPr lang="ru-RU" dirty="0" smtClean="0"/>
              <a:t> - </a:t>
            </a:r>
            <a:r>
              <a:rPr lang="ru-RU" dirty="0" err="1" smtClean="0"/>
              <a:t>перевага</a:t>
            </a:r>
            <a:r>
              <a:rPr lang="ru-RU" dirty="0" smtClean="0"/>
              <a:t> </a:t>
            </a:r>
            <a:r>
              <a:rPr lang="ru-RU" dirty="0" err="1" smtClean="0"/>
              <a:t>віддається</a:t>
            </a:r>
            <a:r>
              <a:rPr lang="ru-RU" dirty="0" smtClean="0"/>
              <a:t> продуктам, </a:t>
            </a:r>
            <a:r>
              <a:rPr lang="ru-RU" dirty="0" err="1" smtClean="0"/>
              <a:t>багатим</a:t>
            </a:r>
            <a:r>
              <a:rPr lang="ru-RU" dirty="0" smtClean="0"/>
              <a:t> на </a:t>
            </a:r>
            <a:r>
              <a:rPr lang="ru-RU" dirty="0" err="1" smtClean="0"/>
              <a:t>клітковину</a:t>
            </a:r>
            <a:r>
              <a:rPr lang="ru-RU" dirty="0" smtClean="0"/>
              <a:t>,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, </a:t>
            </a:r>
            <a:r>
              <a:rPr lang="ru-RU" dirty="0" err="1" smtClean="0"/>
              <a:t>тваринні</a:t>
            </a:r>
            <a:r>
              <a:rPr lang="ru-RU" dirty="0" smtClean="0"/>
              <a:t> масла, </a:t>
            </a:r>
            <a:r>
              <a:rPr lang="ru-RU" dirty="0" err="1" smtClean="0"/>
              <a:t>кисломолочні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госпіталізації</a:t>
            </a:r>
            <a:r>
              <a:rPr lang="ru-RU" dirty="0" smtClean="0"/>
              <a:t> </a:t>
            </a:r>
            <a:r>
              <a:rPr lang="ru-RU" dirty="0" err="1" smtClean="0"/>
              <a:t>призначають</a:t>
            </a:r>
            <a:r>
              <a:rPr lang="ru-RU" dirty="0" smtClean="0"/>
              <a:t> </a:t>
            </a:r>
            <a:r>
              <a:rPr lang="ru-RU" dirty="0" err="1" smtClean="0"/>
              <a:t>дієту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мінімальним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шлаків</a:t>
            </a:r>
            <a:r>
              <a:rPr lang="ru-RU" dirty="0" smtClean="0"/>
              <a:t>, </a:t>
            </a:r>
            <a:r>
              <a:rPr lang="ru-RU" dirty="0" err="1" smtClean="0"/>
              <a:t>багату</a:t>
            </a:r>
            <a:r>
              <a:rPr lang="ru-RU" dirty="0" smtClean="0"/>
              <a:t> на </a:t>
            </a:r>
            <a:r>
              <a:rPr lang="ru-RU" dirty="0" err="1" smtClean="0"/>
              <a:t>білок</a:t>
            </a:r>
            <a:r>
              <a:rPr lang="ru-RU" dirty="0" smtClean="0"/>
              <a:t> та </a:t>
            </a:r>
            <a:r>
              <a:rPr lang="ru-RU" dirty="0" err="1" smtClean="0"/>
              <a:t>вітаміни</a:t>
            </a:r>
            <a:r>
              <a:rPr lang="ru-RU" dirty="0" smtClean="0"/>
              <a:t> (</a:t>
            </a:r>
            <a:r>
              <a:rPr lang="ru-RU" dirty="0" err="1" smtClean="0"/>
              <a:t>білкові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вітамінні</a:t>
            </a:r>
            <a:r>
              <a:rPr lang="ru-RU" dirty="0" smtClean="0"/>
              <a:t> </a:t>
            </a:r>
            <a:r>
              <a:rPr lang="ru-RU" dirty="0" err="1" smtClean="0"/>
              <a:t>інпіти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nl-NL" dirty="0" smtClean="0"/>
              <a:t>A, E, D, C, PP, B1, B6, B5, B12, </a:t>
            </a:r>
            <a:r>
              <a:rPr lang="ru-RU" dirty="0" err="1" smtClean="0"/>
              <a:t>біотин</a:t>
            </a:r>
            <a:r>
              <a:rPr lang="ru-RU" dirty="0" smtClean="0"/>
              <a:t> та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: </a:t>
            </a:r>
            <a:r>
              <a:rPr lang="ru-RU" dirty="0" err="1" smtClean="0"/>
              <a:t>кальцій</a:t>
            </a:r>
            <a:r>
              <a:rPr lang="ru-RU" dirty="0" smtClean="0"/>
              <a:t>, фосфор, </a:t>
            </a:r>
            <a:r>
              <a:rPr lang="ru-RU" dirty="0" err="1" smtClean="0"/>
              <a:t>калій</a:t>
            </a:r>
            <a:r>
              <a:rPr lang="ru-RU" dirty="0" smtClean="0"/>
              <a:t>, </a:t>
            </a:r>
            <a:r>
              <a:rPr lang="ru-RU" dirty="0" err="1" smtClean="0"/>
              <a:t>натрій</a:t>
            </a:r>
            <a:r>
              <a:rPr lang="ru-RU" dirty="0" smtClean="0"/>
              <a:t>, </a:t>
            </a:r>
            <a:r>
              <a:rPr lang="ru-RU" dirty="0" err="1" smtClean="0"/>
              <a:t>магній</a:t>
            </a:r>
            <a:r>
              <a:rPr lang="ru-RU" dirty="0" smtClean="0"/>
              <a:t>, </a:t>
            </a:r>
            <a:r>
              <a:rPr lang="ru-RU" dirty="0" err="1" smtClean="0"/>
              <a:t>мідь</a:t>
            </a:r>
            <a:r>
              <a:rPr lang="ru-RU" dirty="0" smtClean="0"/>
              <a:t>, </a:t>
            </a:r>
            <a:r>
              <a:rPr lang="ru-RU" dirty="0" err="1" smtClean="0"/>
              <a:t>марганець</a:t>
            </a:r>
            <a:r>
              <a:rPr lang="ru-RU" dirty="0" smtClean="0"/>
              <a:t>, </a:t>
            </a:r>
            <a:r>
              <a:rPr lang="ru-RU" dirty="0" err="1" smtClean="0"/>
              <a:t>залізо</a:t>
            </a:r>
            <a:r>
              <a:rPr lang="ru-RU" dirty="0" smtClean="0"/>
              <a:t>, цинк, йод, селен,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1884-2177 кДж).</a:t>
            </a:r>
            <a:br>
              <a:rPr lang="ru-RU" dirty="0" smtClean="0"/>
            </a:br>
            <a:r>
              <a:rPr lang="ru-RU" dirty="0" smtClean="0"/>
              <a:t>- За 2-3 </a:t>
            </a:r>
            <a:r>
              <a:rPr lang="ru-RU" dirty="0" err="1" smtClean="0"/>
              <a:t>дні</a:t>
            </a:r>
            <a:r>
              <a:rPr lang="ru-RU" dirty="0" smtClean="0"/>
              <a:t> до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залишають</a:t>
            </a:r>
            <a:r>
              <a:rPr lang="ru-RU" dirty="0" smtClean="0"/>
              <a:t> </a:t>
            </a:r>
            <a:r>
              <a:rPr lang="ru-RU" dirty="0" err="1" smtClean="0"/>
              <a:t>овочеві</a:t>
            </a:r>
            <a:r>
              <a:rPr lang="ru-RU" dirty="0" smtClean="0"/>
              <a:t> </a:t>
            </a:r>
            <a:r>
              <a:rPr lang="ru-RU" dirty="0" err="1" smtClean="0"/>
              <a:t>супи</a:t>
            </a:r>
            <a:r>
              <a:rPr lang="ru-RU" dirty="0" smtClean="0"/>
              <a:t> та </a:t>
            </a:r>
            <a:r>
              <a:rPr lang="ru-RU" dirty="0" err="1" smtClean="0"/>
              <a:t>кисломолочні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Гастрошизис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роджений</a:t>
            </a:r>
            <a:r>
              <a:rPr lang="ru-RU" dirty="0" smtClean="0"/>
              <a:t> </a:t>
            </a:r>
            <a:r>
              <a:rPr lang="ru-RU" dirty="0" err="1" smtClean="0"/>
              <a:t>параумбілікальний</a:t>
            </a:r>
            <a:r>
              <a:rPr lang="ru-RU" dirty="0" smtClean="0"/>
              <a:t> дефект </a:t>
            </a:r>
            <a:r>
              <a:rPr lang="ru-RU" dirty="0" err="1" smtClean="0"/>
              <a:t>передньої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 3-4 см </a:t>
            </a:r>
            <a:r>
              <a:rPr lang="ru-RU" dirty="0" err="1" smtClean="0"/>
              <a:t>зправа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пупка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евентрацією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у </a:t>
            </a:r>
            <a:r>
              <a:rPr lang="ru-RU" dirty="0" err="1" smtClean="0"/>
              <a:t>внутрішньоутробному</a:t>
            </a:r>
            <a:r>
              <a:rPr lang="ru-RU" dirty="0" smtClean="0"/>
              <a:t> </a:t>
            </a:r>
            <a:r>
              <a:rPr lang="ru-RU" dirty="0" err="1" smtClean="0"/>
              <a:t>періоді</a:t>
            </a:r>
            <a:r>
              <a:rPr lang="ru-RU" dirty="0" smtClean="0"/>
              <a:t>. Характерною </a:t>
            </a:r>
            <a:r>
              <a:rPr lang="ru-RU" dirty="0" err="1" smtClean="0"/>
              <a:t>ознакою</a:t>
            </a:r>
            <a:r>
              <a:rPr lang="ru-RU" dirty="0" smtClean="0"/>
              <a:t> вади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евентровані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не </a:t>
            </a:r>
            <a:r>
              <a:rPr lang="ru-RU" dirty="0" err="1" smtClean="0"/>
              <a:t>вкриті</a:t>
            </a:r>
            <a:r>
              <a:rPr lang="ru-RU" dirty="0" smtClean="0"/>
              <a:t> </a:t>
            </a:r>
            <a:r>
              <a:rPr lang="ru-RU" dirty="0" err="1" smtClean="0"/>
              <a:t>ембріональними</a:t>
            </a:r>
            <a:r>
              <a:rPr lang="ru-RU" dirty="0" smtClean="0"/>
              <a:t> </a:t>
            </a:r>
            <a:r>
              <a:rPr lang="ru-RU" dirty="0" err="1" smtClean="0"/>
              <a:t>оболонками</a:t>
            </a:r>
            <a:r>
              <a:rPr lang="ru-RU" dirty="0" smtClean="0"/>
              <a:t>, а </a:t>
            </a:r>
            <a:r>
              <a:rPr lang="ru-RU" dirty="0" err="1" smtClean="0"/>
              <a:t>знаходяться</a:t>
            </a:r>
            <a:r>
              <a:rPr lang="ru-RU" dirty="0" smtClean="0"/>
              <a:t> в "</a:t>
            </a:r>
            <a:r>
              <a:rPr lang="ru-RU" dirty="0" err="1" smtClean="0"/>
              <a:t>панцирі</a:t>
            </a:r>
            <a:r>
              <a:rPr lang="ru-RU" dirty="0" smtClean="0"/>
              <a:t>",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товстий</a:t>
            </a:r>
            <a:r>
              <a:rPr lang="ru-RU" dirty="0" smtClean="0"/>
              <a:t> шар </a:t>
            </a:r>
            <a:r>
              <a:rPr lang="ru-RU" dirty="0" err="1" smtClean="0"/>
              <a:t>фібрину</a:t>
            </a:r>
            <a:r>
              <a:rPr lang="ru-RU" dirty="0" smtClean="0"/>
              <a:t>, </a:t>
            </a:r>
            <a:r>
              <a:rPr lang="ru-RU" dirty="0" err="1" smtClean="0"/>
              <a:t>змазку</a:t>
            </a:r>
            <a:r>
              <a:rPr lang="ru-RU" dirty="0" smtClean="0"/>
              <a:t> </a:t>
            </a:r>
            <a:r>
              <a:rPr lang="ru-RU" dirty="0" err="1" smtClean="0"/>
              <a:t>новонародженого</a:t>
            </a:r>
            <a:r>
              <a:rPr lang="ru-RU" dirty="0" smtClean="0"/>
              <a:t>, </a:t>
            </a:r>
            <a:r>
              <a:rPr lang="ru-RU" dirty="0" err="1" smtClean="0"/>
              <a:t>морфологічні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запального </a:t>
            </a:r>
            <a:r>
              <a:rPr lang="ru-RU" dirty="0" err="1" smtClean="0"/>
              <a:t>процесу</a:t>
            </a:r>
            <a:r>
              <a:rPr lang="ru-RU" dirty="0" smtClean="0"/>
              <a:t>. </a:t>
            </a:r>
            <a:r>
              <a:rPr lang="ru-RU" dirty="0" err="1" smtClean="0"/>
              <a:t>Евентровані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 </a:t>
            </a:r>
            <a:r>
              <a:rPr lang="ru-RU" dirty="0" err="1" smtClean="0"/>
              <a:t>розширені</a:t>
            </a:r>
            <a:r>
              <a:rPr lang="ru-RU" dirty="0" smtClean="0"/>
              <a:t>, </a:t>
            </a:r>
            <a:r>
              <a:rPr lang="ru-RU" dirty="0" err="1" smtClean="0"/>
              <a:t>інфільтровані</a:t>
            </a:r>
            <a:r>
              <a:rPr lang="ru-RU" dirty="0" smtClean="0"/>
              <a:t>,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зпаяні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</a:t>
            </a:r>
            <a:r>
              <a:rPr lang="ru-RU" dirty="0" err="1" smtClean="0"/>
              <a:t>синюшний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 </a:t>
            </a:r>
            <a:r>
              <a:rPr lang="ru-RU" dirty="0" err="1" smtClean="0"/>
              <a:t>Евентрований</a:t>
            </a:r>
            <a:r>
              <a:rPr lang="ru-RU" dirty="0" smtClean="0"/>
              <a:t> кишечник укорочений в основному за </a:t>
            </a:r>
            <a:r>
              <a:rPr lang="ru-RU" dirty="0" err="1" smtClean="0"/>
              <a:t>рахунок</a:t>
            </a:r>
            <a:r>
              <a:rPr lang="ru-RU" dirty="0" smtClean="0"/>
              <a:t> тонкого кишечнику. </a:t>
            </a:r>
            <a:r>
              <a:rPr lang="ru-RU" dirty="0" err="1" smtClean="0"/>
              <a:t>Найчастішими</a:t>
            </a:r>
            <a:r>
              <a:rPr lang="ru-RU" dirty="0" smtClean="0"/>
              <a:t> </a:t>
            </a:r>
            <a:r>
              <a:rPr lang="ru-RU" dirty="0" err="1" smtClean="0"/>
              <a:t>супутніми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патології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крипторхізм</a:t>
            </a:r>
            <a:r>
              <a:rPr lang="ru-RU" dirty="0" smtClean="0"/>
              <a:t>, </a:t>
            </a:r>
            <a:r>
              <a:rPr lang="ru-RU" dirty="0" err="1" smtClean="0"/>
              <a:t>незавершений</a:t>
            </a:r>
            <a:r>
              <a:rPr lang="ru-RU" dirty="0" smtClean="0"/>
              <a:t> поворот кишечника, </a:t>
            </a:r>
            <a:r>
              <a:rPr lang="ru-RU" dirty="0" err="1" smtClean="0"/>
              <a:t>інтестинальні</a:t>
            </a:r>
            <a:r>
              <a:rPr lang="ru-RU" dirty="0" smtClean="0"/>
              <a:t> </a:t>
            </a:r>
            <a:r>
              <a:rPr lang="ru-RU" dirty="0" err="1" smtClean="0"/>
              <a:t>атрезії</a:t>
            </a:r>
            <a:r>
              <a:rPr lang="ru-RU" dirty="0" smtClean="0"/>
              <a:t>, </a:t>
            </a:r>
            <a:r>
              <a:rPr lang="ru-RU" dirty="0" err="1" smtClean="0"/>
              <a:t>стенози</a:t>
            </a:r>
            <a:r>
              <a:rPr lang="ru-RU" dirty="0" smtClean="0"/>
              <a:t>, дивертикул </a:t>
            </a:r>
            <a:r>
              <a:rPr lang="ru-RU" dirty="0" err="1" smtClean="0"/>
              <a:t>Меккеля</a:t>
            </a:r>
            <a:r>
              <a:rPr lang="ru-RU" dirty="0" smtClean="0"/>
              <a:t>. У 20%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гастрошизісом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затяжний</a:t>
            </a:r>
            <a:r>
              <a:rPr lang="ru-RU" dirty="0" smtClean="0"/>
              <a:t> </a:t>
            </a:r>
            <a:r>
              <a:rPr lang="ru-RU" dirty="0" err="1" smtClean="0"/>
              <a:t>ентероколіт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Діагностика</a:t>
            </a:r>
            <a:r>
              <a:rPr lang="ru-RU" dirty="0" smtClean="0"/>
              <a:t> на </a:t>
            </a:r>
            <a:r>
              <a:rPr lang="ru-RU" dirty="0" err="1" smtClean="0"/>
              <a:t>догоспітальному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5546576" cy="48637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антенатальна</a:t>
            </a:r>
            <a:r>
              <a:rPr lang="ru-RU" dirty="0" smtClean="0"/>
              <a:t> </a:t>
            </a:r>
            <a:r>
              <a:rPr lang="ru-RU" dirty="0" err="1" smtClean="0"/>
              <a:t>діагностика</a:t>
            </a:r>
            <a:r>
              <a:rPr lang="ru-RU" dirty="0" smtClean="0"/>
              <a:t> -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10-му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ультрасонографії</a:t>
            </a:r>
            <a:r>
              <a:rPr lang="ru-RU" dirty="0" smtClean="0"/>
              <a:t> (</a:t>
            </a:r>
            <a:r>
              <a:rPr lang="ru-RU" dirty="0" err="1" smtClean="0"/>
              <a:t>ехолокація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нерівні</a:t>
            </a:r>
            <a:r>
              <a:rPr lang="ru-RU" dirty="0" smtClean="0"/>
              <a:t> </a:t>
            </a:r>
            <a:r>
              <a:rPr lang="ru-RU" dirty="0" err="1" smtClean="0"/>
              <a:t>контури</a:t>
            </a:r>
            <a:r>
              <a:rPr lang="ru-RU" dirty="0" smtClean="0"/>
              <a:t> </a:t>
            </a:r>
            <a:r>
              <a:rPr lang="ru-RU" dirty="0" err="1" smtClean="0"/>
              <a:t>евентрованих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грижового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мішка</a:t>
            </a:r>
            <a:r>
              <a:rPr lang="ru-RU" dirty="0" smtClean="0"/>
              <a:t>,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пуповини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від</a:t>
            </a:r>
            <a:r>
              <a:rPr lang="ru-RU" dirty="0" smtClean="0"/>
              <a:t> центру живота);</a:t>
            </a:r>
            <a:br>
              <a:rPr lang="ru-RU" dirty="0" smtClean="0"/>
            </a:b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альфа-протеїну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(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при </a:t>
            </a:r>
            <a:r>
              <a:rPr lang="ru-RU" dirty="0" err="1" smtClean="0"/>
              <a:t>гастрошизісі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омфалоцеле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типова</a:t>
            </a:r>
            <a:r>
              <a:rPr lang="ru-RU" dirty="0" smtClean="0"/>
              <a:t> </a:t>
            </a:r>
            <a:r>
              <a:rPr lang="ru-RU" dirty="0" err="1" smtClean="0"/>
              <a:t>клінічна</a:t>
            </a:r>
            <a:r>
              <a:rPr lang="ru-RU" dirty="0" smtClean="0"/>
              <a:t> картина;</a:t>
            </a:r>
            <a:endParaRPr lang="ru-RU" dirty="0"/>
          </a:p>
        </p:txBody>
      </p:sp>
      <p:pic>
        <p:nvPicPr>
          <p:cNvPr id="7" name="Содержимое 6" descr="274px-Gastroschisis-we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8929" y="4509120"/>
            <a:ext cx="3215071" cy="191261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1556792"/>
            <a:ext cx="8784976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заходи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підтримку</a:t>
            </a:r>
            <a:r>
              <a:rPr lang="ru-RU" dirty="0" smtClean="0"/>
              <a:t> адекватного </a:t>
            </a:r>
            <a:r>
              <a:rPr lang="ru-RU" dirty="0" err="1" smtClean="0"/>
              <a:t>мікроклімату</a:t>
            </a:r>
            <a:r>
              <a:rPr lang="ru-RU" dirty="0" smtClean="0"/>
              <a:t>, </a:t>
            </a:r>
            <a:r>
              <a:rPr lang="ru-RU" dirty="0" err="1" smtClean="0"/>
              <a:t>оксигенації</a:t>
            </a:r>
            <a:r>
              <a:rPr lang="ru-RU" dirty="0" smtClean="0"/>
              <a:t>, </a:t>
            </a:r>
            <a:r>
              <a:rPr lang="ru-RU" dirty="0" err="1" smtClean="0"/>
              <a:t>декомпресії</a:t>
            </a:r>
            <a:r>
              <a:rPr lang="ru-RU" dirty="0" smtClean="0"/>
              <a:t> </a:t>
            </a:r>
            <a:r>
              <a:rPr lang="ru-RU" dirty="0" err="1" smtClean="0"/>
              <a:t>шлунку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кишечнику. </a:t>
            </a:r>
          </a:p>
          <a:p>
            <a:r>
              <a:rPr lang="ru-RU" dirty="0" err="1" smtClean="0"/>
              <a:t>Хірургічне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пластика </a:t>
            </a:r>
            <a:r>
              <a:rPr lang="ru-RU" dirty="0" err="1" smtClean="0"/>
              <a:t>місцевими</a:t>
            </a:r>
            <a:r>
              <a:rPr lang="ru-RU" dirty="0" smtClean="0"/>
              <a:t> тканинами (при </a:t>
            </a:r>
            <a:r>
              <a:rPr lang="ru-RU" dirty="0" err="1" smtClean="0"/>
              <a:t>незначному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</a:t>
            </a:r>
            <a:r>
              <a:rPr lang="ru-RU" dirty="0" err="1" smtClean="0"/>
              <a:t>евентрованого</a:t>
            </a:r>
            <a:r>
              <a:rPr lang="ru-RU" dirty="0" smtClean="0"/>
              <a:t> кишечника та </a:t>
            </a:r>
            <a:r>
              <a:rPr lang="ru-RU" dirty="0" err="1" smtClean="0"/>
              <a:t>наближеному</a:t>
            </a:r>
            <a:r>
              <a:rPr lang="ru-RU" dirty="0" smtClean="0"/>
              <a:t> до нормального </a:t>
            </a:r>
            <a:r>
              <a:rPr lang="ru-RU" dirty="0" err="1" smtClean="0"/>
              <a:t>розмірі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венозний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порожнистій</a:t>
            </a:r>
            <a:r>
              <a:rPr lang="ru-RU" dirty="0" smtClean="0"/>
              <a:t> </a:t>
            </a:r>
            <a:r>
              <a:rPr lang="ru-RU" dirty="0" err="1" smtClean="0"/>
              <a:t>вені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не </a:t>
            </a:r>
            <a:r>
              <a:rPr lang="ru-RU" dirty="0" err="1" smtClean="0"/>
              <a:t>більше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 см вод. ст.;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підшивання</a:t>
            </a:r>
            <a:r>
              <a:rPr lang="ru-RU" dirty="0" smtClean="0"/>
              <a:t> </a:t>
            </a:r>
            <a:r>
              <a:rPr lang="ru-RU" dirty="0" err="1" smtClean="0"/>
              <a:t>мішка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консервонаної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мозкової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біотрансплантату</a:t>
            </a:r>
            <a:r>
              <a:rPr lang="ru-RU" dirty="0" smtClean="0"/>
              <a:t> "</a:t>
            </a:r>
            <a:r>
              <a:rPr lang="ru-RU" dirty="0" err="1" smtClean="0"/>
              <a:t>Тутопласт-перикард</a:t>
            </a:r>
            <a:r>
              <a:rPr lang="ru-RU" dirty="0" smtClean="0"/>
              <a:t>" (при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зменшених</a:t>
            </a:r>
            <a:r>
              <a:rPr lang="ru-RU" dirty="0" smtClean="0"/>
              <a:t> </a:t>
            </a:r>
            <a:r>
              <a:rPr lang="ru-RU" dirty="0" err="1" smtClean="0"/>
              <a:t>розмірах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, коли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вправлення</a:t>
            </a:r>
            <a:r>
              <a:rPr lang="ru-RU" dirty="0" smtClean="0"/>
              <a:t> </a:t>
            </a:r>
            <a:r>
              <a:rPr lang="ru-RU" dirty="0" err="1" smtClean="0"/>
              <a:t>евентрованих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респираторні</a:t>
            </a:r>
            <a:r>
              <a:rPr lang="ru-RU" dirty="0" smtClean="0"/>
              <a:t> та </a:t>
            </a:r>
            <a:r>
              <a:rPr lang="ru-RU" dirty="0" err="1" smtClean="0"/>
              <a:t>гемодинамічні</a:t>
            </a:r>
            <a:r>
              <a:rPr lang="ru-RU" dirty="0" smtClean="0"/>
              <a:t> </a:t>
            </a:r>
            <a:r>
              <a:rPr lang="ru-RU" dirty="0" err="1" smtClean="0"/>
              <a:t>розлади</a:t>
            </a:r>
            <a:r>
              <a:rPr lang="ru-RU" dirty="0" smtClean="0"/>
              <a:t>); </a:t>
            </a:r>
            <a:r>
              <a:rPr lang="ru-RU" dirty="0" err="1" smtClean="0"/>
              <a:t>мішок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конусу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підшивається</a:t>
            </a:r>
            <a:r>
              <a:rPr lang="ru-RU" dirty="0" smtClean="0"/>
              <a:t> до </a:t>
            </a:r>
            <a:r>
              <a:rPr lang="ru-RU" dirty="0" err="1" smtClean="0"/>
              <a:t>країв</a:t>
            </a:r>
            <a:r>
              <a:rPr lang="ru-RU" dirty="0" smtClean="0"/>
              <a:t> </a:t>
            </a:r>
            <a:r>
              <a:rPr lang="ru-RU" dirty="0" err="1" smtClean="0"/>
              <a:t>очеревини</a:t>
            </a:r>
            <a:r>
              <a:rPr lang="ru-RU" dirty="0" smtClean="0"/>
              <a:t> та апоневрозу, а </a:t>
            </a:r>
            <a:r>
              <a:rPr lang="ru-RU" dirty="0" err="1" smtClean="0"/>
              <a:t>верхівка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підвішується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помірним</a:t>
            </a:r>
            <a:r>
              <a:rPr lang="ru-RU" dirty="0" smtClean="0"/>
              <a:t> натягом; </a:t>
            </a:r>
            <a:r>
              <a:rPr lang="ru-RU" dirty="0" err="1" smtClean="0"/>
              <a:t>біоматеріал</a:t>
            </a:r>
            <a:r>
              <a:rPr lang="ru-RU" dirty="0" smtClean="0"/>
              <a:t> </a:t>
            </a:r>
            <a:r>
              <a:rPr lang="ru-RU" dirty="0" err="1" smtClean="0"/>
              <a:t>видаляють</a:t>
            </a:r>
            <a:r>
              <a:rPr lang="ru-RU" dirty="0" smtClean="0"/>
              <a:t> на 10-12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закриттям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при </a:t>
            </a:r>
            <a:r>
              <a:rPr lang="ru-RU" dirty="0" err="1" smtClean="0"/>
              <a:t>вираженому</a:t>
            </a:r>
            <a:r>
              <a:rPr lang="ru-RU" dirty="0" smtClean="0"/>
              <a:t> </a:t>
            </a:r>
            <a:r>
              <a:rPr lang="ru-RU" dirty="0" err="1" smtClean="0"/>
              <a:t>запаленні</a:t>
            </a:r>
            <a:r>
              <a:rPr lang="ru-RU" dirty="0" smtClean="0"/>
              <a:t> кишечника, у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атрезією</a:t>
            </a:r>
            <a:r>
              <a:rPr lang="ru-RU" dirty="0" smtClean="0"/>
              <a:t> та стенозом,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вправити</a:t>
            </a:r>
            <a:r>
              <a:rPr lang="ru-RU" dirty="0" smtClean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 кишки в </a:t>
            </a:r>
            <a:r>
              <a:rPr lang="ru-RU" dirty="0" err="1" smtClean="0"/>
              <a:t>черевну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 та </a:t>
            </a:r>
            <a:r>
              <a:rPr lang="ru-RU" dirty="0" err="1" smtClean="0"/>
              <a:t>планувати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пасажу</a:t>
            </a:r>
            <a:r>
              <a:rPr lang="ru-RU" dirty="0" smtClean="0"/>
              <a:t> до моменту,</a:t>
            </a:r>
            <a:br>
              <a:rPr lang="ru-RU" dirty="0" smtClean="0"/>
            </a:br>
            <a:r>
              <a:rPr lang="ru-RU" dirty="0" smtClean="0"/>
              <a:t>коли </a:t>
            </a:r>
            <a:r>
              <a:rPr lang="ru-RU" dirty="0" err="1" smtClean="0"/>
              <a:t>зникне</a:t>
            </a:r>
            <a:r>
              <a:rPr lang="ru-RU" dirty="0" smtClean="0"/>
              <a:t> </a:t>
            </a:r>
            <a:r>
              <a:rPr lang="ru-RU" dirty="0" err="1" smtClean="0"/>
              <a:t>фібрінозний</a:t>
            </a:r>
            <a:r>
              <a:rPr lang="ru-RU" dirty="0" smtClean="0"/>
              <a:t> футляр та стан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стабілізується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накладання</a:t>
            </a:r>
            <a:r>
              <a:rPr lang="ru-RU" dirty="0" smtClean="0"/>
              <a:t> анастомозу та </a:t>
            </a:r>
            <a:r>
              <a:rPr lang="ru-RU" dirty="0" err="1" smtClean="0"/>
              <a:t>мобілізація</a:t>
            </a:r>
            <a:r>
              <a:rPr lang="ru-RU" dirty="0" smtClean="0"/>
              <a:t> </a:t>
            </a:r>
            <a:r>
              <a:rPr lang="ru-RU" dirty="0" err="1" smtClean="0"/>
              <a:t>брижі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спрощуються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  Органічні </a:t>
            </a:r>
            <a:r>
              <a:rPr lang="uk-UA" dirty="0" smtClean="0"/>
              <a:t>хвороби кишечника у немовлят </a:t>
            </a:r>
            <a:r>
              <a:rPr lang="uk-UA" dirty="0" smtClean="0"/>
              <a:t>представлені, </a:t>
            </a:r>
            <a:r>
              <a:rPr lang="uk-UA" dirty="0" err="1" smtClean="0"/>
              <a:t>восновному</a:t>
            </a:r>
            <a:r>
              <a:rPr lang="uk-UA" dirty="0" smtClean="0"/>
              <a:t>, </a:t>
            </a:r>
            <a:r>
              <a:rPr lang="uk-UA" dirty="0" smtClean="0"/>
              <a:t>вродженими </a:t>
            </a:r>
            <a:r>
              <a:rPr lang="uk-UA" dirty="0" smtClean="0"/>
              <a:t>вадами розвитку органів </a:t>
            </a:r>
            <a:r>
              <a:rPr lang="uk-UA" dirty="0" smtClean="0"/>
              <a:t>травлення. Питома вага придбаних захворювань незрівнянно менше. Уроджені вади травної системи зустрічаються із частотою 3-4 випадки на 100 </a:t>
            </a:r>
            <a:r>
              <a:rPr lang="uk-UA" dirty="0" err="1" smtClean="0"/>
              <a:t>перинатальних</a:t>
            </a:r>
            <a:r>
              <a:rPr lang="uk-UA" dirty="0" smtClean="0"/>
              <a:t> розтинів, що становить 21,7% всіх аномалій розвитку в цей період. У структурі ранньої </a:t>
            </a:r>
            <a:r>
              <a:rPr lang="uk-UA" dirty="0" err="1" smtClean="0"/>
              <a:t>неонатальної</a:t>
            </a:r>
            <a:r>
              <a:rPr lang="uk-UA" dirty="0" smtClean="0"/>
              <a:t> смертності вроджені вади розвитку складають 14% (3 місце), у </a:t>
            </a:r>
            <a:r>
              <a:rPr lang="uk-UA" dirty="0" err="1" smtClean="0"/>
              <a:t>перинатальній</a:t>
            </a:r>
            <a:r>
              <a:rPr lang="uk-UA" dirty="0" smtClean="0"/>
              <a:t> смертності - 12%-50%. При тенденції до скорочення народжуваності відзначається абсолютне й відносне зростання вроджених дефектів розвитку, з яких до 22% відноситься до вад травної системи.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     Актуальність теми обумовлена </a:t>
            </a:r>
            <a:r>
              <a:rPr lang="uk-UA" dirty="0" err="1" smtClean="0"/>
              <a:t>поширенністю</a:t>
            </a:r>
            <a:r>
              <a:rPr lang="uk-UA" dirty="0" smtClean="0"/>
              <a:t> серед інших вроджених вад розвитку, великою кількістю діагностичних помилок, </a:t>
            </a:r>
            <a:r>
              <a:rPr lang="uk-UA" dirty="0" err="1" smtClean="0"/>
              <a:t>ускладненнь</a:t>
            </a:r>
            <a:r>
              <a:rPr lang="uk-UA" dirty="0" smtClean="0"/>
              <a:t> та незадовільних наслідків лікування.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Розвиток ШКТ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1668171"/>
            <a:ext cx="8153400" cy="43598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Пілоростеноз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Пілоростеноз</a:t>
            </a:r>
            <a:r>
              <a:rPr lang="ru-RU" sz="2200" dirty="0" smtClean="0"/>
              <a:t> - </a:t>
            </a:r>
            <a:r>
              <a:rPr lang="ru-RU" sz="2200" dirty="0" err="1" smtClean="0"/>
              <a:t>захворювання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дітей</a:t>
            </a:r>
            <a:r>
              <a:rPr lang="ru-RU" sz="2200" dirty="0" smtClean="0"/>
              <a:t> перших </a:t>
            </a:r>
            <a:r>
              <a:rPr lang="ru-RU" sz="2200" dirty="0" err="1" smtClean="0"/>
              <a:t>місяців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викликане</a:t>
            </a:r>
            <a:r>
              <a:rPr lang="ru-RU" sz="2200" dirty="0" smtClean="0"/>
              <a:t> </a:t>
            </a:r>
            <a:r>
              <a:rPr lang="ru-RU" sz="2200" dirty="0" err="1" smtClean="0"/>
              <a:t>звуженням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пілоричного</a:t>
            </a:r>
            <a:r>
              <a:rPr lang="ru-RU" sz="2200" dirty="0" smtClean="0"/>
              <a:t> каналу </a:t>
            </a:r>
            <a:r>
              <a:rPr lang="ru-RU" sz="2200" dirty="0" err="1" smtClean="0"/>
              <a:t>внаслідок</a:t>
            </a:r>
            <a:r>
              <a:rPr lang="ru-RU" sz="2200" dirty="0" smtClean="0"/>
              <a:t> </a:t>
            </a:r>
            <a:r>
              <a:rPr lang="ru-RU" sz="2200" dirty="0" err="1" smtClean="0"/>
              <a:t>гіпертрофії</a:t>
            </a:r>
            <a:r>
              <a:rPr lang="ru-RU" sz="2200" dirty="0" smtClean="0"/>
              <a:t> </a:t>
            </a:r>
            <a:r>
              <a:rPr lang="ru-RU" sz="2200" dirty="0" err="1" smtClean="0"/>
              <a:t>м'язових</a:t>
            </a:r>
            <a:r>
              <a:rPr lang="ru-RU" sz="2200" dirty="0" smtClean="0"/>
              <a:t> волокон </a:t>
            </a:r>
            <a:r>
              <a:rPr lang="ru-RU" sz="2200" dirty="0" err="1" smtClean="0"/>
              <a:t>воротаря</a:t>
            </a:r>
            <a:r>
              <a:rPr lang="ru-RU" sz="2200" dirty="0" smtClean="0"/>
              <a:t>,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потовщення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головним</a:t>
            </a:r>
            <a:r>
              <a:rPr lang="ru-RU" sz="2200" dirty="0" smtClean="0"/>
              <a:t> чином за </a:t>
            </a:r>
            <a:r>
              <a:rPr lang="ru-RU" sz="2200" dirty="0" err="1" smtClean="0"/>
              <a:t>рахунок</a:t>
            </a:r>
            <a:r>
              <a:rPr lang="ru-RU" sz="2200" dirty="0" smtClean="0"/>
              <a:t> </a:t>
            </a:r>
            <a:r>
              <a:rPr lang="ru-RU" sz="2200" dirty="0" err="1" smtClean="0"/>
              <a:t>м'язових</a:t>
            </a:r>
            <a:r>
              <a:rPr lang="ru-RU" sz="2200" dirty="0" smtClean="0"/>
              <a:t> волокон циркулярного шару, яке </a:t>
            </a:r>
            <a:r>
              <a:rPr lang="ru-RU" sz="2200" dirty="0" err="1" smtClean="0"/>
              <a:t>пов'язують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порушенням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інервації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набряком</a:t>
            </a:r>
            <a:r>
              <a:rPr lang="ru-RU" sz="2200" dirty="0" smtClean="0"/>
              <a:t>, склерозом </a:t>
            </a:r>
            <a:r>
              <a:rPr lang="ru-RU" sz="2200" dirty="0" err="1" smtClean="0"/>
              <a:t>слизового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підслизового</a:t>
            </a:r>
            <a:r>
              <a:rPr lang="ru-RU" sz="2200" dirty="0" smtClean="0"/>
              <a:t> шару.</a:t>
            </a:r>
          </a:p>
          <a:p>
            <a:r>
              <a:rPr lang="uk-UA" sz="2200" dirty="0" smtClean="0"/>
              <a:t>Хлопчики хворіють в 5-7 разів частіше ніж дівчатка.</a:t>
            </a:r>
          </a:p>
          <a:p>
            <a:r>
              <a:rPr lang="uk-UA" sz="2200" dirty="0" err="1" smtClean="0"/>
              <a:t>Етіологічно</a:t>
            </a:r>
            <a:r>
              <a:rPr lang="uk-UA" sz="2200" dirty="0" smtClean="0"/>
              <a:t> мають вплив: ВУІ, обтяжений акушерський анамнез, </a:t>
            </a:r>
            <a:r>
              <a:rPr lang="uk-UA" sz="2200" dirty="0" err="1" smtClean="0"/>
              <a:t>екстрагенітальна</a:t>
            </a:r>
            <a:r>
              <a:rPr lang="uk-UA" sz="2200" dirty="0" smtClean="0"/>
              <a:t> патологія у матері, фактори зовнішнього </a:t>
            </a:r>
            <a:r>
              <a:rPr lang="uk-UA" sz="2200" dirty="0" err="1" smtClean="0"/>
              <a:t>серидовища</a:t>
            </a:r>
            <a:r>
              <a:rPr lang="uk-UA" sz="2200" dirty="0" smtClean="0"/>
              <a:t>.</a:t>
            </a:r>
          </a:p>
          <a:p>
            <a:r>
              <a:rPr lang="uk-UA" sz="2200" dirty="0" smtClean="0"/>
              <a:t>Спадковість: від 5 до 20% синів та від 2 до 7  % дочок успадковують дану патологію.</a:t>
            </a:r>
            <a:endParaRPr lang="ru-RU" sz="2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Патогенез </a:t>
            </a:r>
            <a:r>
              <a:rPr lang="uk-UA" dirty="0" err="1" smtClean="0"/>
              <a:t>пілоростенозу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3886200" cy="4572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даний</a:t>
            </a:r>
            <a:r>
              <a:rPr lang="ru-RU" b="1" dirty="0" smtClean="0"/>
              <a:t> час </a:t>
            </a:r>
            <a:r>
              <a:rPr lang="ru-RU" b="1" dirty="0" err="1" smtClean="0"/>
              <a:t>існують</a:t>
            </a:r>
            <a:r>
              <a:rPr lang="ru-RU" b="1" dirty="0" smtClean="0"/>
              <a:t> </a:t>
            </a:r>
            <a:r>
              <a:rPr lang="ru-RU" b="1" dirty="0" err="1" smtClean="0"/>
              <a:t>наступні</a:t>
            </a:r>
            <a:r>
              <a:rPr lang="ru-RU" b="1" dirty="0" smtClean="0"/>
              <a:t> </a:t>
            </a:r>
            <a:r>
              <a:rPr lang="ru-RU" b="1" dirty="0" smtClean="0"/>
              <a:t>точки </a:t>
            </a:r>
            <a:r>
              <a:rPr lang="ru-RU" b="1" dirty="0" err="1" smtClean="0"/>
              <a:t>зору</a:t>
            </a:r>
            <a:r>
              <a:rPr lang="ru-RU" b="1" dirty="0" smtClean="0"/>
              <a:t> </a:t>
            </a:r>
            <a:r>
              <a:rPr lang="ru-RU" b="1" dirty="0" smtClean="0"/>
              <a:t>на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пілоростенозу</a:t>
            </a:r>
            <a:r>
              <a:rPr lang="ru-RU" b="1" dirty="0" smtClean="0"/>
              <a:t> у </a:t>
            </a:r>
            <a:r>
              <a:rPr lang="ru-RU" b="1" dirty="0" err="1" smtClean="0"/>
              <a:t>грудних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:</a:t>
            </a:r>
          </a:p>
          <a:p>
            <a:r>
              <a:rPr lang="nl-NL" dirty="0" smtClean="0">
                <a:cs typeface="Times New Roman" pitchFamily="18" charset="0"/>
              </a:rPr>
              <a:t>B</a:t>
            </a:r>
            <a:r>
              <a:rPr lang="ru-RU" dirty="0" err="1" smtClean="0">
                <a:cs typeface="Times New Roman" pitchFamily="18" charset="0"/>
              </a:rPr>
              <a:t>роджене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потовщення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всіх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шарів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воротаря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cs typeface="Times New Roman" pitchFamily="18" charset="0"/>
              </a:rPr>
              <a:t>Гіпертрофія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шарів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воротаря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є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вторинною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виникає</a:t>
            </a:r>
            <a:r>
              <a:rPr lang="ru-RU" dirty="0" smtClean="0">
                <a:cs typeface="Times New Roman" pitchFamily="18" charset="0"/>
              </a:rPr>
              <a:t> на </a:t>
            </a:r>
            <a:r>
              <a:rPr lang="ru-RU" dirty="0" err="1" smtClean="0">
                <a:cs typeface="Times New Roman" pitchFamily="18" charset="0"/>
              </a:rPr>
              <a:t>фоні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первинного</a:t>
            </a:r>
            <a:r>
              <a:rPr lang="ru-RU" dirty="0" smtClean="0">
                <a:cs typeface="Times New Roman" pitchFamily="18" charset="0"/>
              </a:rPr>
              <a:t> спазму.</a:t>
            </a:r>
          </a:p>
          <a:p>
            <a:r>
              <a:rPr lang="ru-RU" dirty="0" err="1" smtClean="0">
                <a:cs typeface="Times New Roman" pitchFamily="18" charset="0"/>
              </a:rPr>
              <a:t>Гіпетрофія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пов'язана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з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недостатністю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розвитку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іннервації</a:t>
            </a:r>
            <a:r>
              <a:rPr lang="ru-RU" dirty="0" smtClean="0">
                <a:cs typeface="Times New Roman" pitchFamily="18" charset="0"/>
              </a:rPr>
              <a:t> в </a:t>
            </a:r>
            <a:r>
              <a:rPr lang="ru-RU" dirty="0" err="1" smtClean="0">
                <a:cs typeface="Times New Roman" pitchFamily="18" charset="0"/>
              </a:rPr>
              <a:t>області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воротаря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cs typeface="Times New Roman" pitchFamily="18" charset="0"/>
              </a:rPr>
              <a:t>Морфологічно</a:t>
            </a:r>
            <a:r>
              <a:rPr lang="ru-RU" dirty="0" smtClean="0">
                <a:cs typeface="Times New Roman" pitchFamily="18" charset="0"/>
              </a:rPr>
              <a:t> при </a:t>
            </a:r>
            <a:r>
              <a:rPr lang="ru-RU" dirty="0" err="1" smtClean="0">
                <a:cs typeface="Times New Roman" pitchFamily="18" charset="0"/>
              </a:rPr>
              <a:t>пілоростенозі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знаходять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надлишковий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розвиток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сполучної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тканини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неправильне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розміщення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м'язевих</a:t>
            </a:r>
            <a:r>
              <a:rPr lang="ru-RU" dirty="0" smtClean="0">
                <a:cs typeface="Times New Roman" pitchFamily="18" charset="0"/>
              </a:rPr>
              <a:t> волокон </a:t>
            </a:r>
            <a:r>
              <a:rPr lang="ru-RU" dirty="0" err="1" smtClean="0">
                <a:cs typeface="Times New Roman" pitchFamily="18" charset="0"/>
              </a:rPr>
              <a:t>з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дефіцитом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нервових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клітин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145550"/>
            <a:ext cx="4519612" cy="34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/>
              <a:t>Пілоростеноз</a:t>
            </a:r>
            <a:r>
              <a:rPr lang="uk-UA" sz="4000" dirty="0" smtClean="0"/>
              <a:t> та </a:t>
            </a:r>
            <a:r>
              <a:rPr lang="uk-UA" sz="4000" dirty="0" err="1" smtClean="0"/>
              <a:t>пілороспазм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err="1" smtClean="0"/>
              <a:t>Пілоростеноз</a:t>
            </a:r>
            <a:r>
              <a:rPr lang="uk-UA" sz="3200" dirty="0" smtClean="0"/>
              <a:t>              </a:t>
            </a:r>
            <a:r>
              <a:rPr lang="uk-UA" sz="2400" b="1" dirty="0" smtClean="0"/>
              <a:t>БЛЮВОТА                   </a:t>
            </a:r>
            <a:r>
              <a:rPr lang="uk-UA" sz="3200" b="1" dirty="0" err="1" smtClean="0"/>
              <a:t>Пілороспазм</a:t>
            </a:r>
            <a:r>
              <a:rPr lang="uk-UA" sz="3200" b="1" dirty="0" smtClean="0"/>
              <a:t> </a:t>
            </a:r>
          </a:p>
          <a:p>
            <a:pPr>
              <a:buNone/>
            </a:pPr>
            <a:r>
              <a:rPr lang="ru-RU" sz="2400" dirty="0" smtClean="0"/>
              <a:t>•2-3 </a:t>
            </a:r>
            <a:r>
              <a:rPr lang="ru-RU" sz="2400" dirty="0" err="1" smtClean="0"/>
              <a:t>тижні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                             •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endParaRPr lang="uk-UA" sz="2800" dirty="0" smtClean="0"/>
          </a:p>
          <a:p>
            <a:pPr>
              <a:buNone/>
            </a:pPr>
            <a:r>
              <a:rPr lang="uk-UA" sz="2800" dirty="0" err="1" smtClean="0"/>
              <a:t>•постійна</a:t>
            </a:r>
            <a:r>
              <a:rPr lang="uk-UA" sz="2800" dirty="0" smtClean="0"/>
              <a:t>                                                  </a:t>
            </a:r>
            <a:r>
              <a:rPr lang="ru-RU" sz="2800" dirty="0" smtClean="0"/>
              <a:t>•</a:t>
            </a:r>
            <a:r>
              <a:rPr lang="uk-UA" sz="2800" dirty="0" smtClean="0"/>
              <a:t>  періодично</a:t>
            </a:r>
          </a:p>
          <a:p>
            <a:pPr>
              <a:buNone/>
            </a:pPr>
            <a:r>
              <a:rPr lang="ru-RU" sz="2800" dirty="0" smtClean="0"/>
              <a:t>•</a:t>
            </a:r>
            <a:r>
              <a:rPr lang="uk-UA" sz="2800" dirty="0" err="1" smtClean="0"/>
              <a:t>“блювота</a:t>
            </a:r>
            <a:r>
              <a:rPr lang="uk-UA" sz="2800" dirty="0" smtClean="0"/>
              <a:t> </a:t>
            </a:r>
            <a:r>
              <a:rPr lang="uk-UA" sz="2800" dirty="0" err="1" smtClean="0"/>
              <a:t>фонтаном”</a:t>
            </a:r>
            <a:r>
              <a:rPr lang="uk-UA" sz="2800" dirty="0" smtClean="0"/>
              <a:t>                          </a:t>
            </a:r>
            <a:r>
              <a:rPr lang="ru-RU" sz="2800" dirty="0" smtClean="0"/>
              <a:t>•</a:t>
            </a:r>
            <a:r>
              <a:rPr lang="uk-UA" sz="2800" dirty="0" smtClean="0"/>
              <a:t> зригування</a:t>
            </a:r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en-US" sz="2800" dirty="0" smtClean="0"/>
              <a:t>&gt;</a:t>
            </a:r>
            <a:r>
              <a:rPr lang="uk-UA" sz="2800" dirty="0" smtClean="0"/>
              <a:t>о</a:t>
            </a:r>
            <a:r>
              <a:rPr lang="en-US" sz="2800" dirty="0" smtClean="0"/>
              <a:t>’</a:t>
            </a:r>
            <a:r>
              <a:rPr lang="uk-UA" sz="2800" dirty="0" err="1" smtClean="0"/>
              <a:t>б</a:t>
            </a:r>
            <a:r>
              <a:rPr lang="uk-UA" sz="2800" dirty="0" err="1" smtClean="0"/>
              <a:t>єму</a:t>
            </a:r>
            <a:r>
              <a:rPr lang="uk-UA" sz="2800" dirty="0" smtClean="0"/>
              <a:t> попереднього              </a:t>
            </a:r>
            <a:r>
              <a:rPr lang="ru-RU" sz="2800" dirty="0" smtClean="0"/>
              <a:t>•</a:t>
            </a:r>
            <a:r>
              <a:rPr lang="uk-UA" sz="2800" dirty="0" smtClean="0"/>
              <a:t>  </a:t>
            </a:r>
            <a:r>
              <a:rPr lang="en-US" sz="2800" dirty="0" smtClean="0"/>
              <a:t>&lt;</a:t>
            </a:r>
            <a:r>
              <a:rPr lang="uk-UA" sz="2800" dirty="0" smtClean="0"/>
              <a:t>о</a:t>
            </a:r>
            <a:r>
              <a:rPr lang="en-US" sz="2800" dirty="0" smtClean="0"/>
              <a:t>’</a:t>
            </a:r>
            <a:r>
              <a:rPr lang="uk-UA" sz="2800" dirty="0" err="1" smtClean="0"/>
              <a:t>бєму</a:t>
            </a:r>
            <a:r>
              <a:rPr lang="uk-UA" sz="2800" dirty="0" smtClean="0"/>
              <a:t> попереднього годування </a:t>
            </a:r>
            <a:r>
              <a:rPr lang="uk-UA" sz="2800" dirty="0" smtClean="0"/>
              <a:t>                                                    </a:t>
            </a:r>
            <a:r>
              <a:rPr lang="uk-UA" sz="2800" dirty="0" err="1" smtClean="0"/>
              <a:t>годування</a:t>
            </a: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                                            </a:t>
            </a:r>
            <a:r>
              <a:rPr lang="uk-UA" sz="2400" b="1" dirty="0" smtClean="0"/>
              <a:t>ЗАКРЕП</a:t>
            </a:r>
            <a:endParaRPr lang="uk-UA" sz="2800" b="1" dirty="0" smtClean="0"/>
          </a:p>
          <a:p>
            <a:pPr>
              <a:buNone/>
            </a:pPr>
            <a:r>
              <a:rPr lang="ru-RU" sz="2800" dirty="0" smtClean="0"/>
              <a:t>•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, </a:t>
            </a:r>
            <a:r>
              <a:rPr lang="ru-RU" sz="2800" dirty="0" err="1" smtClean="0"/>
              <a:t>темно-зелений</a:t>
            </a:r>
            <a:r>
              <a:rPr lang="ru-RU" sz="2800" dirty="0" smtClean="0"/>
              <a:t>                      •</a:t>
            </a:r>
            <a:r>
              <a:rPr lang="ru-RU" sz="2800" dirty="0" err="1" smtClean="0"/>
              <a:t>рідко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іноді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</a:t>
            </a:r>
            <a:r>
              <a:rPr lang="ru-RU" sz="2800" dirty="0" err="1" smtClean="0"/>
              <a:t>розріджені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випорожнення</a:t>
            </a:r>
            <a:endParaRPr lang="uk-UA" sz="2800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5436096" y="177281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915816" y="177281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2987824" y="472514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36096" y="472514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err="1" smtClean="0"/>
              <a:t>Пілоростеноз</a:t>
            </a:r>
            <a:r>
              <a:rPr lang="uk-UA" sz="2500" b="1" dirty="0" smtClean="0"/>
              <a:t> </a:t>
            </a:r>
            <a:r>
              <a:rPr lang="uk-UA" sz="2500" dirty="0" smtClean="0"/>
              <a:t>        </a:t>
            </a:r>
            <a:r>
              <a:rPr lang="uk-UA" sz="2500" dirty="0" smtClean="0"/>
              <a:t>     </a:t>
            </a:r>
            <a:r>
              <a:rPr lang="uk-UA" sz="2500" b="1" dirty="0" smtClean="0"/>
              <a:t>СЕЧОВИПУСКАННЯ               </a:t>
            </a:r>
            <a:r>
              <a:rPr lang="uk-UA" sz="2800" b="1" dirty="0" err="1" smtClean="0"/>
              <a:t>Пілороспазм</a:t>
            </a:r>
            <a:r>
              <a:rPr lang="uk-UA" sz="2800" dirty="0" smtClean="0"/>
              <a:t> </a:t>
            </a:r>
            <a:endParaRPr lang="uk-UA" sz="2500" dirty="0" smtClean="0"/>
          </a:p>
          <a:p>
            <a:pPr>
              <a:buNone/>
            </a:pPr>
            <a:r>
              <a:rPr lang="ru-RU" sz="2500" dirty="0" smtClean="0"/>
              <a:t>• </a:t>
            </a:r>
            <a:r>
              <a:rPr lang="ru-RU" sz="2500" dirty="0" err="1" smtClean="0"/>
              <a:t>близько</a:t>
            </a:r>
            <a:r>
              <a:rPr lang="ru-RU" sz="2500" dirty="0" smtClean="0"/>
              <a:t> 6 </a:t>
            </a:r>
            <a:r>
              <a:rPr lang="ru-RU" sz="2500" dirty="0" err="1" smtClean="0"/>
              <a:t>разів</a:t>
            </a:r>
            <a:r>
              <a:rPr lang="ru-RU" sz="2500" dirty="0" smtClean="0"/>
              <a:t>                                          </a:t>
            </a:r>
            <a:r>
              <a:rPr lang="ru-RU" sz="2500" dirty="0" smtClean="0"/>
              <a:t>• </a:t>
            </a:r>
            <a:r>
              <a:rPr lang="ru-RU" sz="2500" dirty="0" err="1" smtClean="0"/>
              <a:t>близько</a:t>
            </a:r>
            <a:r>
              <a:rPr lang="ru-RU" sz="2500" dirty="0" smtClean="0"/>
              <a:t> 10 раз</a:t>
            </a:r>
          </a:p>
          <a:p>
            <a:pPr>
              <a:buNone/>
            </a:pPr>
            <a:r>
              <a:rPr lang="ru-RU" sz="2500" dirty="0" smtClean="0"/>
              <a:t>•</a:t>
            </a:r>
            <a:r>
              <a:rPr lang="ru-RU" sz="2500" dirty="0" err="1" smtClean="0"/>
              <a:t>концентрована</a:t>
            </a:r>
            <a:r>
              <a:rPr lang="ru-RU" sz="2500" dirty="0" smtClean="0"/>
              <a:t>, </a:t>
            </a:r>
            <a:r>
              <a:rPr lang="ru-RU" sz="2500" dirty="0" err="1" smtClean="0"/>
              <a:t>з</a:t>
            </a:r>
            <a:r>
              <a:rPr lang="ru-RU" sz="2500" dirty="0" smtClean="0"/>
              <a:t> </a:t>
            </a:r>
            <a:r>
              <a:rPr lang="ru-RU" sz="2500" dirty="0" err="1" smtClean="0"/>
              <a:t>різким</a:t>
            </a:r>
            <a:r>
              <a:rPr lang="ru-RU" sz="2500" dirty="0" smtClean="0"/>
              <a:t> запахом</a:t>
            </a:r>
          </a:p>
          <a:p>
            <a:pPr>
              <a:buNone/>
            </a:pPr>
            <a:r>
              <a:rPr lang="uk-UA" sz="2500" b="1" dirty="0" smtClean="0"/>
              <a:t>                                              ПЕРИСТАЛЬТИКА   </a:t>
            </a:r>
          </a:p>
          <a:p>
            <a:pPr>
              <a:buNone/>
            </a:pPr>
            <a:r>
              <a:rPr lang="ru-RU" sz="2500" dirty="0" smtClean="0"/>
              <a:t>•часто «</a:t>
            </a:r>
            <a:r>
              <a:rPr lang="ru-RU" sz="2500" dirty="0" err="1" smtClean="0"/>
              <a:t>пісочний</a:t>
            </a:r>
            <a:r>
              <a:rPr lang="ru-RU" sz="2500" dirty="0" smtClean="0"/>
              <a:t> </a:t>
            </a:r>
            <a:r>
              <a:rPr lang="ru-RU" sz="2500" dirty="0" err="1" smtClean="0"/>
              <a:t>годинник</a:t>
            </a:r>
            <a:r>
              <a:rPr lang="ru-RU" sz="2500" dirty="0" smtClean="0"/>
              <a:t>»                      • </a:t>
            </a:r>
            <a:r>
              <a:rPr lang="ru-RU" sz="2500" dirty="0" err="1" smtClean="0"/>
              <a:t>рідко</a:t>
            </a:r>
            <a:endParaRPr lang="ru-RU" sz="2500" dirty="0" smtClean="0"/>
          </a:p>
          <a:p>
            <a:pPr algn="ctr">
              <a:buNone/>
            </a:pPr>
            <a:r>
              <a:rPr lang="uk-UA" sz="2500" b="1" dirty="0" smtClean="0"/>
              <a:t>ШКІРА</a:t>
            </a:r>
          </a:p>
          <a:p>
            <a:pPr>
              <a:buNone/>
            </a:pPr>
            <a:r>
              <a:rPr lang="ru-RU" sz="2500" dirty="0" smtClean="0"/>
              <a:t>•</a:t>
            </a:r>
            <a:r>
              <a:rPr lang="ru-RU" sz="2500" dirty="0" err="1" smtClean="0"/>
              <a:t>різко</a:t>
            </a:r>
            <a:r>
              <a:rPr lang="ru-RU" sz="2500" dirty="0" smtClean="0"/>
              <a:t> </a:t>
            </a:r>
            <a:r>
              <a:rPr lang="ru-RU" sz="2500" dirty="0" err="1" smtClean="0"/>
              <a:t>бліда,зморшкувата</a:t>
            </a:r>
            <a:r>
              <a:rPr lang="ru-RU" sz="2500" dirty="0" smtClean="0"/>
              <a:t>                           •без </a:t>
            </a:r>
            <a:r>
              <a:rPr lang="ru-RU" sz="2500" dirty="0" err="1" smtClean="0"/>
              <a:t>змін</a:t>
            </a:r>
            <a:endParaRPr lang="ru-RU" sz="2500" dirty="0" smtClean="0"/>
          </a:p>
          <a:p>
            <a:pPr algn="ctr">
              <a:buNone/>
            </a:pPr>
            <a:r>
              <a:rPr lang="uk-UA" sz="2500" b="1" dirty="0" smtClean="0"/>
              <a:t>МАСА ТІЛА</a:t>
            </a:r>
          </a:p>
          <a:p>
            <a:pPr>
              <a:buNone/>
            </a:pPr>
            <a:r>
              <a:rPr lang="ru-RU" sz="2500" dirty="0" smtClean="0"/>
              <a:t>•</a:t>
            </a:r>
            <a:r>
              <a:rPr lang="ru-RU" sz="2500" dirty="0" err="1" smtClean="0"/>
              <a:t>різко</a:t>
            </a:r>
            <a:r>
              <a:rPr lang="ru-RU" sz="2500" dirty="0" smtClean="0"/>
              <a:t> </a:t>
            </a:r>
            <a:r>
              <a:rPr lang="ru-RU" sz="2500" dirty="0" err="1" smtClean="0"/>
              <a:t>знижена</a:t>
            </a:r>
            <a:r>
              <a:rPr lang="ru-RU" sz="2500" dirty="0" smtClean="0"/>
              <a:t> </a:t>
            </a:r>
            <a:r>
              <a:rPr lang="ru-RU" sz="2500" dirty="0" smtClean="0"/>
              <a:t>                                                     •без </a:t>
            </a:r>
            <a:r>
              <a:rPr lang="ru-RU" sz="2500" dirty="0" err="1" smtClean="0"/>
              <a:t>змін</a:t>
            </a:r>
            <a:r>
              <a:rPr lang="ru-RU" sz="2500" dirty="0" smtClean="0"/>
              <a:t>/</a:t>
            </a:r>
            <a:r>
              <a:rPr lang="ru-RU" sz="2500" dirty="0" err="1" smtClean="0"/>
              <a:t>помірно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•</a:t>
            </a:r>
            <a:r>
              <a:rPr lang="ru-RU" sz="2500" dirty="0" err="1" smtClean="0"/>
              <a:t>менше</a:t>
            </a:r>
            <a:r>
              <a:rPr lang="ru-RU" sz="2500" dirty="0" smtClean="0"/>
              <a:t> </a:t>
            </a:r>
            <a:r>
              <a:rPr lang="ru-RU" sz="2500" dirty="0" err="1" smtClean="0"/>
              <a:t>ніж</a:t>
            </a:r>
            <a:r>
              <a:rPr lang="ru-RU" sz="2500" dirty="0" smtClean="0"/>
              <a:t> при </a:t>
            </a:r>
            <a:r>
              <a:rPr lang="ru-RU" sz="2500" dirty="0" err="1" smtClean="0"/>
              <a:t>народженні</a:t>
            </a:r>
            <a:r>
              <a:rPr lang="ru-RU" sz="2500" dirty="0" smtClean="0"/>
              <a:t>                                        </a:t>
            </a:r>
            <a:r>
              <a:rPr lang="ru-RU" sz="2500" dirty="0" err="1" smtClean="0"/>
              <a:t>знижена</a:t>
            </a:r>
            <a:endParaRPr lang="ru-RU" sz="2500" b="1" dirty="0"/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2411760" y="17008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012160" y="17008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2411760" y="314096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306896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2483768" y="407707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483768" y="501317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012160" y="407707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012160" y="494116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Рентгенологічні ознаки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431628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sz="3100" dirty="0" smtClean="0"/>
              <a:t>Для </a:t>
            </a:r>
            <a:r>
              <a:rPr lang="ru-RU" sz="3100" dirty="0" err="1" smtClean="0"/>
              <a:t>пілоростенозу</a:t>
            </a:r>
            <a:r>
              <a:rPr lang="ru-RU" sz="3100" dirty="0" smtClean="0"/>
              <a:t> </a:t>
            </a:r>
            <a:r>
              <a:rPr lang="ru-RU" sz="3100" dirty="0" err="1" smtClean="0"/>
              <a:t>характерні</a:t>
            </a:r>
            <a:r>
              <a:rPr lang="ru-RU" sz="3100" dirty="0" smtClean="0"/>
              <a:t> </a:t>
            </a:r>
            <a:r>
              <a:rPr lang="ru-RU" sz="3100" dirty="0" err="1" smtClean="0"/>
              <a:t>наступні</a:t>
            </a:r>
            <a:r>
              <a:rPr lang="ru-RU" sz="3100" dirty="0" smtClean="0"/>
              <a:t> </a:t>
            </a:r>
            <a:r>
              <a:rPr lang="ru-RU" sz="3100" dirty="0" err="1" smtClean="0"/>
              <a:t>рентгенологічні</a:t>
            </a:r>
            <a:r>
              <a:rPr lang="ru-RU" sz="3100" dirty="0" smtClean="0"/>
              <a:t> </a:t>
            </a:r>
            <a:r>
              <a:rPr lang="ru-RU" sz="3100" dirty="0" err="1" smtClean="0"/>
              <a:t>симптоми</a:t>
            </a:r>
            <a:r>
              <a:rPr lang="ru-RU" sz="3100" dirty="0" smtClean="0"/>
              <a:t>: </a:t>
            </a:r>
            <a:r>
              <a:rPr lang="ru-RU" sz="3100" dirty="0" err="1" smtClean="0"/>
              <a:t>збільшення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шлунка</a:t>
            </a:r>
            <a:r>
              <a:rPr lang="ru-RU" sz="3100" dirty="0" smtClean="0"/>
              <a:t>, </a:t>
            </a:r>
            <a:r>
              <a:rPr lang="ru-RU" sz="3100" dirty="0" err="1" smtClean="0"/>
              <a:t>уповільнення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евакуації</a:t>
            </a:r>
            <a:r>
              <a:rPr lang="ru-RU" sz="3100" dirty="0" smtClean="0"/>
              <a:t> </a:t>
            </a:r>
            <a:r>
              <a:rPr lang="ru-RU" sz="3100" dirty="0" err="1" smtClean="0"/>
              <a:t>контрастної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речовини</a:t>
            </a:r>
            <a:r>
              <a:rPr lang="ru-RU" sz="3100" dirty="0" smtClean="0"/>
              <a:t> </a:t>
            </a:r>
            <a:r>
              <a:rPr lang="ru-RU" sz="3100" dirty="0" err="1" smtClean="0"/>
              <a:t>із</a:t>
            </a:r>
            <a:r>
              <a:rPr lang="ru-RU" sz="3100" dirty="0" smtClean="0"/>
              <a:t> </a:t>
            </a:r>
            <a:r>
              <a:rPr lang="ru-RU" sz="3100" dirty="0" err="1" smtClean="0"/>
              <a:t>шлунка</a:t>
            </a:r>
            <a:r>
              <a:rPr lang="ru-RU" sz="3100" dirty="0" smtClean="0"/>
              <a:t> </a:t>
            </a:r>
            <a:r>
              <a:rPr lang="ru-RU" sz="3100" dirty="0" err="1" smtClean="0"/>
              <a:t>від</a:t>
            </a:r>
            <a:r>
              <a:rPr lang="ru-RU" sz="3100" dirty="0" smtClean="0"/>
              <a:t> 2 до 5 годин, </a:t>
            </a:r>
            <a:r>
              <a:rPr lang="ru-RU" sz="3100" dirty="0" err="1" smtClean="0"/>
              <a:t>звуження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воротаря</a:t>
            </a:r>
            <a:r>
              <a:rPr lang="ru-RU" sz="3100" dirty="0" smtClean="0"/>
              <a:t> </a:t>
            </a:r>
            <a:r>
              <a:rPr lang="ru-RU" sz="3100" dirty="0" err="1" smtClean="0"/>
              <a:t>шлунка</a:t>
            </a:r>
            <a:r>
              <a:rPr lang="ru-RU" sz="3100" dirty="0" smtClean="0"/>
              <a:t> у правому косому </a:t>
            </a:r>
            <a:r>
              <a:rPr lang="ru-RU" sz="3100" dirty="0" err="1" smtClean="0"/>
              <a:t>положенні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утворенням</a:t>
            </a:r>
            <a:r>
              <a:rPr lang="ru-RU" sz="3100" dirty="0" smtClean="0"/>
              <a:t> "симптому </a:t>
            </a:r>
            <a:r>
              <a:rPr lang="ru-RU" sz="3100" dirty="0" err="1" smtClean="0"/>
              <a:t>дзьоба</a:t>
            </a:r>
            <a:r>
              <a:rPr lang="ru-RU" sz="3100" dirty="0" smtClean="0"/>
              <a:t>", </a:t>
            </a:r>
            <a:r>
              <a:rPr lang="ru-RU" sz="3100" dirty="0" err="1" smtClean="0"/>
              <a:t>зменшення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вмісту</a:t>
            </a:r>
            <a:r>
              <a:rPr lang="ru-RU" sz="3100" dirty="0" smtClean="0"/>
              <a:t> </a:t>
            </a:r>
            <a:r>
              <a:rPr lang="ru-RU" sz="3100" dirty="0" err="1" smtClean="0"/>
              <a:t>газів</a:t>
            </a:r>
            <a:r>
              <a:rPr lang="ru-RU" sz="3100" dirty="0" smtClean="0"/>
              <a:t> у </a:t>
            </a:r>
            <a:r>
              <a:rPr lang="ru-RU" sz="3100" dirty="0" err="1" smtClean="0"/>
              <a:t>кішківнику</a:t>
            </a:r>
            <a:r>
              <a:rPr lang="ru-RU" sz="3100" dirty="0" smtClean="0"/>
              <a:t>, </a:t>
            </a:r>
            <a:r>
              <a:rPr lang="ru-RU" sz="3100" dirty="0" err="1" smtClean="0"/>
              <a:t>затримка</a:t>
            </a:r>
            <a:r>
              <a:rPr lang="ru-RU" sz="3100" dirty="0" smtClean="0"/>
              <a:t> </a:t>
            </a:r>
            <a:r>
              <a:rPr lang="ru-RU" sz="3100" dirty="0" err="1" smtClean="0"/>
              <a:t>контрастної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речовини</a:t>
            </a:r>
            <a:r>
              <a:rPr lang="ru-RU" sz="3100" dirty="0" smtClean="0"/>
              <a:t> </a:t>
            </a:r>
            <a:r>
              <a:rPr lang="ru-RU" sz="3100" dirty="0" err="1" smtClean="0"/>
              <a:t>у</a:t>
            </a:r>
            <a:r>
              <a:rPr lang="ru-RU" sz="3100" dirty="0" smtClean="0"/>
              <a:t> </a:t>
            </a:r>
            <a:r>
              <a:rPr lang="ru-RU" sz="3100" dirty="0" err="1" smtClean="0"/>
              <a:t>шлунку</a:t>
            </a:r>
            <a:r>
              <a:rPr lang="ru-RU" sz="3100" dirty="0" smtClean="0"/>
              <a:t> до 24 год.</a:t>
            </a:r>
            <a:endParaRPr lang="ru-RU" dirty="0"/>
          </a:p>
        </p:txBody>
      </p:sp>
      <p:pic>
        <p:nvPicPr>
          <p:cNvPr id="6" name="Содержимое 5" descr="slide-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17400"/>
            <a:ext cx="4464276" cy="33438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939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Вроджені вади розвитку  шлунково-кишкового тракту</vt:lpstr>
      <vt:lpstr>Зміст лекції</vt:lpstr>
      <vt:lpstr>Актуальність</vt:lpstr>
      <vt:lpstr>Розвиток ШКТ </vt:lpstr>
      <vt:lpstr>Пілоростеноз</vt:lpstr>
      <vt:lpstr>Патогенез пілоростенозу</vt:lpstr>
      <vt:lpstr>Пілоростеноз та пілороспазм</vt:lpstr>
      <vt:lpstr>Слайд 8</vt:lpstr>
      <vt:lpstr>Рентгенологічні ознаки</vt:lpstr>
      <vt:lpstr>Лікування</vt:lpstr>
      <vt:lpstr>Атрезія і стеноз дванадцятипалої кишки</vt:lpstr>
      <vt:lpstr>Рентгенологічні ознаки</vt:lpstr>
      <vt:lpstr>Синдром Леда</vt:lpstr>
      <vt:lpstr>Клінічна картина</vt:lpstr>
      <vt:lpstr>Лікування </vt:lpstr>
      <vt:lpstr>Хвороба Гіршпрунга</vt:lpstr>
      <vt:lpstr>Залежно від обсягу ураження відрізняють ХГ:</vt:lpstr>
      <vt:lpstr>Діагностика ХГ</vt:lpstr>
      <vt:lpstr>Рентгенологічні ознаки </vt:lpstr>
      <vt:lpstr>Лікування</vt:lpstr>
      <vt:lpstr>Гастрошизис</vt:lpstr>
      <vt:lpstr>Діагностика на догоспітальному етапі:</vt:lpstr>
      <vt:lpstr>Лікування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Вроджені вади розвитку  шлунково-кишкового тракту</dc:title>
  <dc:creator>katya</dc:creator>
  <cp:lastModifiedBy>katya</cp:lastModifiedBy>
  <cp:revision>17</cp:revision>
  <dcterms:created xsi:type="dcterms:W3CDTF">2020-06-04T12:44:06Z</dcterms:created>
  <dcterms:modified xsi:type="dcterms:W3CDTF">2020-06-04T15:28:31Z</dcterms:modified>
</cp:coreProperties>
</file>