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70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uk-UA" sz="2700" b="1" dirty="0" smtClean="0"/>
              <a:t>ТЕМА ЛЕКЦІЇ: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ru-RU" sz="6000" dirty="0" err="1" smtClean="0"/>
              <a:t>Поєднані</a:t>
            </a:r>
            <a:r>
              <a:rPr lang="ru-RU" sz="6000" dirty="0" smtClean="0"/>
              <a:t> </a:t>
            </a:r>
            <a:r>
              <a:rPr lang="ru-RU" sz="6000" dirty="0"/>
              <a:t>та </a:t>
            </a:r>
            <a:r>
              <a:rPr lang="ru-RU" sz="6000" dirty="0" err="1"/>
              <a:t>комбіновані</a:t>
            </a:r>
            <a:r>
              <a:rPr lang="ru-RU" sz="6000" dirty="0"/>
              <a:t> </a:t>
            </a:r>
            <a:r>
              <a:rPr lang="ru-RU" sz="6000" dirty="0" err="1" smtClean="0"/>
              <a:t>пошкодження</a:t>
            </a:r>
            <a:r>
              <a:rPr lang="ru-RU" sz="6000" dirty="0" smtClean="0"/>
              <a:t> у </a:t>
            </a:r>
            <a:r>
              <a:rPr lang="ru-RU" sz="6000" b="1" dirty="0" err="1" smtClean="0"/>
              <a:t>дітей</a:t>
            </a:r>
            <a:r>
              <a:rPr lang="ru-RU" sz="6000" b="1" dirty="0" smtClean="0"/>
              <a:t>.</a:t>
            </a:r>
            <a:r>
              <a:rPr lang="ru-RU" sz="6000" dirty="0" smtClean="0"/>
              <a:t/>
            </a:r>
            <a:br>
              <a:rPr lang="ru-RU" sz="6000" dirty="0" smtClean="0"/>
            </a:br>
            <a:endParaRPr lang="ru-RU" sz="6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244408" y="5003322"/>
            <a:ext cx="213792" cy="1371600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350585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err="1"/>
              <a:t>Принципи</a:t>
            </a:r>
            <a:r>
              <a:rPr lang="ru-RU" i="1" dirty="0"/>
              <a:t> </a:t>
            </a:r>
            <a:r>
              <a:rPr lang="ru-RU" i="1" dirty="0" err="1"/>
              <a:t>боротьби</a:t>
            </a:r>
            <a:r>
              <a:rPr lang="ru-RU" i="1" dirty="0"/>
              <a:t> </a:t>
            </a:r>
            <a:r>
              <a:rPr lang="ru-RU" i="1" dirty="0" err="1"/>
              <a:t>із</a:t>
            </a:r>
            <a:r>
              <a:rPr lang="ru-RU" i="1" dirty="0"/>
              <a:t> шоком.</a:t>
            </a:r>
            <a:r>
              <a:rPr lang="ru-RU" dirty="0"/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Найбільше</a:t>
            </a:r>
            <a:r>
              <a:rPr lang="ru-RU" dirty="0" smtClean="0"/>
              <a:t> </a:t>
            </a:r>
            <a:r>
              <a:rPr lang="ru-RU" dirty="0" err="1"/>
              <a:t>значення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раннє</a:t>
            </a:r>
            <a:r>
              <a:rPr lang="ru-RU" dirty="0"/>
              <a:t> </a:t>
            </a:r>
            <a:r>
              <a:rPr lang="ru-RU" dirty="0" err="1"/>
              <a:t>знеболювання</a:t>
            </a:r>
            <a:r>
              <a:rPr lang="ru-RU" dirty="0"/>
              <a:t> </a:t>
            </a:r>
            <a:r>
              <a:rPr lang="ru-RU" dirty="0" err="1"/>
              <a:t>потерпілого</a:t>
            </a:r>
            <a:r>
              <a:rPr lang="ru-RU" dirty="0"/>
              <a:t>, </a:t>
            </a:r>
            <a:r>
              <a:rPr lang="ru-RU" dirty="0" err="1"/>
              <a:t>транспортна</a:t>
            </a:r>
            <a:r>
              <a:rPr lang="ru-RU" dirty="0"/>
              <a:t> </a:t>
            </a:r>
            <a:r>
              <a:rPr lang="ru-RU" dirty="0" err="1"/>
              <a:t>іммобілізація</a:t>
            </a:r>
            <a:r>
              <a:rPr lang="ru-RU" dirty="0"/>
              <a:t> та </a:t>
            </a:r>
            <a:r>
              <a:rPr lang="ru-RU" dirty="0" err="1"/>
              <a:t>транспортування</a:t>
            </a:r>
            <a:r>
              <a:rPr lang="ru-RU" dirty="0"/>
              <a:t>. </a:t>
            </a:r>
            <a:r>
              <a:rPr lang="ru-RU" dirty="0" err="1"/>
              <a:t>Потерпілих</a:t>
            </a:r>
            <a:r>
              <a:rPr lang="ru-RU" dirty="0"/>
              <a:t> у </a:t>
            </a:r>
            <a:r>
              <a:rPr lang="ru-RU" dirty="0" err="1"/>
              <a:t>стані</a:t>
            </a:r>
            <a:r>
              <a:rPr lang="ru-RU" dirty="0"/>
              <a:t> </a:t>
            </a:r>
            <a:r>
              <a:rPr lang="ru-RU" dirty="0" err="1"/>
              <a:t>травматичного</a:t>
            </a:r>
            <a:r>
              <a:rPr lang="ru-RU" dirty="0"/>
              <a:t> шоку </a:t>
            </a:r>
            <a:r>
              <a:rPr lang="ru-RU" dirty="0" err="1"/>
              <a:t>лікують</a:t>
            </a:r>
            <a:r>
              <a:rPr lang="ru-RU" dirty="0"/>
              <a:t> </a:t>
            </a:r>
            <a:r>
              <a:rPr lang="ru-RU" dirty="0" err="1"/>
              <a:t>комплексним</a:t>
            </a:r>
            <a:r>
              <a:rPr lang="ru-RU" dirty="0"/>
              <a:t> </a:t>
            </a:r>
            <a:r>
              <a:rPr lang="ru-RU" dirty="0" err="1"/>
              <a:t>застосуванням</a:t>
            </a:r>
            <a:r>
              <a:rPr lang="ru-RU" dirty="0"/>
              <a:t> ряду </a:t>
            </a:r>
            <a:r>
              <a:rPr lang="ru-RU" dirty="0" err="1"/>
              <a:t>засобів</a:t>
            </a:r>
            <a:r>
              <a:rPr lang="ru-RU" dirty="0"/>
              <a:t>. </a:t>
            </a:r>
            <a:r>
              <a:rPr lang="ru-RU" dirty="0" err="1"/>
              <a:t>Лікування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своєю</a:t>
            </a:r>
            <a:r>
              <a:rPr lang="ru-RU" dirty="0"/>
              <a:t> метою </a:t>
            </a:r>
            <a:r>
              <a:rPr lang="ru-RU" dirty="0" err="1"/>
              <a:t>ліквідувати</a:t>
            </a:r>
            <a:r>
              <a:rPr lang="ru-RU" dirty="0"/>
              <a:t> </a:t>
            </a:r>
            <a:r>
              <a:rPr lang="ru-RU" dirty="0" err="1"/>
              <a:t>розлад</a:t>
            </a:r>
            <a:r>
              <a:rPr lang="ru-RU" dirty="0"/>
              <a:t> </a:t>
            </a:r>
            <a:r>
              <a:rPr lang="ru-RU" dirty="0" err="1"/>
              <a:t>життєво</a:t>
            </a:r>
            <a:r>
              <a:rPr lang="ru-RU" dirty="0"/>
              <a:t> </a:t>
            </a:r>
            <a:r>
              <a:rPr lang="ru-RU" dirty="0" err="1"/>
              <a:t>важливих</a:t>
            </a:r>
            <a:r>
              <a:rPr lang="ru-RU" dirty="0"/>
              <a:t> </a:t>
            </a:r>
            <a:r>
              <a:rPr lang="ru-RU" dirty="0" err="1"/>
              <a:t>функцій</a:t>
            </a:r>
            <a:r>
              <a:rPr lang="ru-RU" dirty="0"/>
              <a:t> </a:t>
            </a:r>
            <a:r>
              <a:rPr lang="ru-RU" dirty="0" err="1"/>
              <a:t>організму</a:t>
            </a:r>
            <a:r>
              <a:rPr lang="ru-RU" dirty="0"/>
              <a:t>, </a:t>
            </a:r>
            <a:r>
              <a:rPr lang="ru-RU" dirty="0" err="1"/>
              <a:t>викликаних</a:t>
            </a:r>
            <a:r>
              <a:rPr lang="ru-RU" dirty="0"/>
              <a:t> шоком.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6900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Найважливіші</a:t>
            </a:r>
            <a:r>
              <a:rPr lang="ru-RU" dirty="0"/>
              <a:t> </a:t>
            </a:r>
            <a:r>
              <a:rPr lang="ru-RU" dirty="0" err="1"/>
              <a:t>елементи</a:t>
            </a:r>
            <a:r>
              <a:rPr lang="ru-RU" dirty="0"/>
              <a:t> комплексного методу </a:t>
            </a:r>
            <a:r>
              <a:rPr lang="ru-RU" dirty="0" err="1"/>
              <a:t>лікування</a:t>
            </a:r>
            <a:r>
              <a:rPr lang="ru-RU" dirty="0"/>
              <a:t> </a:t>
            </a:r>
            <a:r>
              <a:rPr lang="ru-RU" dirty="0" err="1"/>
              <a:t>полягають</a:t>
            </a:r>
            <a:r>
              <a:rPr lang="ru-RU" dirty="0"/>
              <a:t> у </a:t>
            </a:r>
            <a:r>
              <a:rPr lang="ru-RU" dirty="0" err="1" smtClean="0"/>
              <a:t>наступному</a:t>
            </a:r>
            <a:r>
              <a:rPr lang="uk-UA" dirty="0" smtClean="0"/>
              <a:t>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1. </a:t>
            </a:r>
            <a:r>
              <a:rPr lang="ru-RU" dirty="0" err="1"/>
              <a:t>Помірне</a:t>
            </a:r>
            <a:r>
              <a:rPr lang="ru-RU" dirty="0"/>
              <a:t> </a:t>
            </a:r>
            <a:r>
              <a:rPr lang="ru-RU" dirty="0" err="1"/>
              <a:t>зігрівання</a:t>
            </a:r>
            <a:r>
              <a:rPr lang="ru-RU" dirty="0"/>
              <a:t> </a:t>
            </a:r>
            <a:r>
              <a:rPr lang="ru-RU" dirty="0" err="1"/>
              <a:t>уражених</a:t>
            </a:r>
            <a:r>
              <a:rPr lang="ru-RU" dirty="0"/>
              <a:t>, не </a:t>
            </a:r>
            <a:r>
              <a:rPr lang="ru-RU" dirty="0" err="1"/>
              <a:t>допускаючи</a:t>
            </a:r>
            <a:r>
              <a:rPr lang="ru-RU" dirty="0"/>
              <a:t> при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небезпечного</a:t>
            </a:r>
            <a:r>
              <a:rPr lang="ru-RU" dirty="0"/>
              <a:t> </a:t>
            </a:r>
            <a:r>
              <a:rPr lang="ru-RU" dirty="0" err="1"/>
              <a:t>перегрівання</a:t>
            </a:r>
            <a:r>
              <a:rPr lang="ru-RU" dirty="0"/>
              <a:t>. При </a:t>
            </a:r>
            <a:r>
              <a:rPr lang="ru-RU" dirty="0" err="1"/>
              <a:t>відсутності</a:t>
            </a:r>
            <a:r>
              <a:rPr lang="ru-RU" dirty="0"/>
              <a:t> теплого </a:t>
            </a:r>
            <a:r>
              <a:rPr lang="ru-RU" dirty="0" err="1"/>
              <a:t>приміщення</a:t>
            </a:r>
            <a:r>
              <a:rPr lang="ru-RU" dirty="0"/>
              <a:t>, особливо при </a:t>
            </a:r>
            <a:r>
              <a:rPr lang="ru-RU" dirty="0" err="1"/>
              <a:t>евакуації</a:t>
            </a:r>
            <a:r>
              <a:rPr lang="ru-RU" dirty="0"/>
              <a:t>, </a:t>
            </a:r>
            <a:r>
              <a:rPr lang="ru-RU" dirty="0" err="1"/>
              <a:t>зігрівання</a:t>
            </a:r>
            <a:r>
              <a:rPr lang="ru-RU" dirty="0"/>
              <a:t> </a:t>
            </a:r>
            <a:r>
              <a:rPr lang="ru-RU" dirty="0" err="1"/>
              <a:t>досягається</a:t>
            </a:r>
            <a:r>
              <a:rPr lang="ru-RU" dirty="0"/>
              <a:t> </a:t>
            </a:r>
            <a:r>
              <a:rPr lang="ru-RU" dirty="0" err="1"/>
              <a:t>закутуванням</a:t>
            </a:r>
            <a:r>
              <a:rPr lang="ru-RU" dirty="0"/>
              <a:t> у </a:t>
            </a:r>
            <a:r>
              <a:rPr lang="ru-RU" dirty="0" err="1"/>
              <a:t>ковдри</a:t>
            </a:r>
            <a:r>
              <a:rPr lang="ru-RU" dirty="0"/>
              <a:t> й </a:t>
            </a:r>
            <a:r>
              <a:rPr lang="ru-RU" dirty="0" err="1"/>
              <a:t>обкладанням</a:t>
            </a:r>
            <a:r>
              <a:rPr lang="ru-RU" dirty="0"/>
              <a:t> </a:t>
            </a:r>
            <a:r>
              <a:rPr lang="ru-RU" dirty="0" err="1"/>
              <a:t>грілками</a:t>
            </a:r>
            <a:r>
              <a:rPr lang="ru-RU" dirty="0"/>
              <a:t>. </a:t>
            </a:r>
            <a:r>
              <a:rPr lang="ru-RU" dirty="0" err="1"/>
              <a:t>Промоклі</a:t>
            </a:r>
            <a:r>
              <a:rPr lang="ru-RU" dirty="0"/>
              <a:t> </a:t>
            </a:r>
            <a:r>
              <a:rPr lang="ru-RU" dirty="0" err="1"/>
              <a:t>одяг</a:t>
            </a:r>
            <a:r>
              <a:rPr lang="ru-RU" dirty="0"/>
              <a:t>, </a:t>
            </a:r>
            <a:r>
              <a:rPr lang="ru-RU" dirty="0" err="1"/>
              <a:t>білизну</a:t>
            </a:r>
            <a:r>
              <a:rPr lang="ru-RU" dirty="0"/>
              <a:t>, </a:t>
            </a:r>
            <a:r>
              <a:rPr lang="ru-RU" dirty="0" err="1"/>
              <a:t>взуття</a:t>
            </a:r>
            <a:r>
              <a:rPr lang="ru-RU" dirty="0"/>
              <a:t> </a:t>
            </a:r>
            <a:r>
              <a:rPr lang="ru-RU" dirty="0" err="1"/>
              <a:t>необхідно</a:t>
            </a:r>
            <a:r>
              <a:rPr lang="ru-RU" dirty="0"/>
              <a:t> </a:t>
            </a:r>
            <a:r>
              <a:rPr lang="ru-RU" dirty="0" err="1"/>
              <a:t>зняти</a:t>
            </a:r>
            <a:r>
              <a:rPr lang="ru-RU" dirty="0"/>
              <a:t>. </a:t>
            </a:r>
            <a:r>
              <a:rPr lang="ru-RU" dirty="0" err="1"/>
              <a:t>Зігрівання</a:t>
            </a:r>
            <a:r>
              <a:rPr lang="ru-RU" dirty="0"/>
              <a:t> в </a:t>
            </a:r>
            <a:r>
              <a:rPr lang="ru-RU" dirty="0" err="1"/>
              <a:t>протишокових</a:t>
            </a:r>
            <a:r>
              <a:rPr lang="ru-RU" dirty="0"/>
              <a:t> палатах </a:t>
            </a:r>
            <a:r>
              <a:rPr lang="ru-RU" dirty="0" err="1"/>
              <a:t>досягається</a:t>
            </a:r>
            <a:r>
              <a:rPr lang="ru-RU" dirty="0"/>
              <a:t> за </a:t>
            </a:r>
            <a:r>
              <a:rPr lang="ru-RU" dirty="0" err="1"/>
              <a:t>рахунок</a:t>
            </a:r>
            <a:r>
              <a:rPr lang="ru-RU" dirty="0"/>
              <a:t> </a:t>
            </a:r>
            <a:r>
              <a:rPr lang="ru-RU" dirty="0" err="1"/>
              <a:t>досить</a:t>
            </a:r>
            <a:r>
              <a:rPr lang="ru-RU" dirty="0"/>
              <a:t> </a:t>
            </a:r>
            <a:r>
              <a:rPr lang="ru-RU" dirty="0" err="1"/>
              <a:t>високої</a:t>
            </a:r>
            <a:r>
              <a:rPr lang="ru-RU" dirty="0"/>
              <a:t> </a:t>
            </a:r>
            <a:r>
              <a:rPr lang="ru-RU" dirty="0" err="1"/>
              <a:t>температури</a:t>
            </a:r>
            <a:r>
              <a:rPr lang="ru-RU" dirty="0"/>
              <a:t> </a:t>
            </a:r>
            <a:r>
              <a:rPr lang="ru-RU" dirty="0" err="1"/>
              <a:t>повітря</a:t>
            </a:r>
            <a:r>
              <a:rPr lang="ru-RU" dirty="0"/>
              <a:t> в </a:t>
            </a:r>
            <a:r>
              <a:rPr lang="ru-RU" dirty="0" err="1"/>
              <a:t>приміщенні</a:t>
            </a:r>
            <a:r>
              <a:rPr lang="ru-RU" dirty="0"/>
              <a:t> (24-25 </a:t>
            </a:r>
            <a:r>
              <a:rPr lang="ru-RU" dirty="0" err="1"/>
              <a:t>градусів</a:t>
            </a:r>
            <a:r>
              <a:rPr lang="ru-RU" dirty="0"/>
              <a:t>). </a:t>
            </a:r>
            <a:r>
              <a:rPr lang="ru-RU" dirty="0" err="1"/>
              <a:t>Контактне</a:t>
            </a:r>
            <a:r>
              <a:rPr lang="ru-RU" dirty="0"/>
              <a:t> тепло в </a:t>
            </a:r>
            <a:r>
              <a:rPr lang="ru-RU" dirty="0" err="1"/>
              <a:t>умовах</a:t>
            </a:r>
            <a:r>
              <a:rPr lang="ru-RU" dirty="0"/>
              <a:t> </a:t>
            </a:r>
            <a:r>
              <a:rPr lang="ru-RU" dirty="0" err="1"/>
              <a:t>протишокової</a:t>
            </a:r>
            <a:r>
              <a:rPr lang="ru-RU" dirty="0"/>
              <a:t> </a:t>
            </a:r>
            <a:r>
              <a:rPr lang="ru-RU" dirty="0" err="1"/>
              <a:t>палати</a:t>
            </a:r>
            <a:r>
              <a:rPr lang="ru-RU" dirty="0"/>
              <a:t> </a:t>
            </a:r>
            <a:r>
              <a:rPr lang="ru-RU" dirty="0" err="1"/>
              <a:t>застосовувати</a:t>
            </a:r>
            <a:r>
              <a:rPr lang="ru-RU" dirty="0"/>
              <a:t> не </a:t>
            </a:r>
            <a:r>
              <a:rPr lang="ru-RU" dirty="0" err="1"/>
              <a:t>слід</a:t>
            </a:r>
            <a:r>
              <a:rPr lang="ru-RU" dirty="0"/>
              <a:t>. </a:t>
            </a:r>
            <a:r>
              <a:rPr lang="ru-RU" dirty="0" err="1"/>
              <a:t>Зігріванню</a:t>
            </a:r>
            <a:r>
              <a:rPr lang="ru-RU" dirty="0"/>
              <a:t> </a:t>
            </a:r>
            <a:r>
              <a:rPr lang="ru-RU" dirty="0" err="1"/>
              <a:t>сприяє</a:t>
            </a:r>
            <a:r>
              <a:rPr lang="ru-RU" dirty="0"/>
              <a:t> </a:t>
            </a:r>
            <a:r>
              <a:rPr lang="ru-RU" dirty="0" err="1"/>
              <a:t>міцний</a:t>
            </a:r>
            <a:r>
              <a:rPr lang="ru-RU" dirty="0"/>
              <a:t> </a:t>
            </a:r>
            <a:r>
              <a:rPr lang="ru-RU" dirty="0" err="1"/>
              <a:t>гарячий</a:t>
            </a:r>
            <a:r>
              <a:rPr lang="ru-RU" dirty="0"/>
              <a:t> чай, </a:t>
            </a:r>
            <a:r>
              <a:rPr lang="ru-RU" dirty="0" err="1"/>
              <a:t>невеликі</a:t>
            </a:r>
            <a:r>
              <a:rPr lang="ru-RU" dirty="0"/>
              <a:t> </a:t>
            </a:r>
            <a:r>
              <a:rPr lang="ru-RU" dirty="0" err="1"/>
              <a:t>дози</a:t>
            </a:r>
            <a:r>
              <a:rPr lang="ru-RU" dirty="0"/>
              <a:t> алкоголю, </a:t>
            </a:r>
            <a:r>
              <a:rPr lang="ru-RU" dirty="0" err="1"/>
              <a:t>гаряча</a:t>
            </a:r>
            <a:r>
              <a:rPr lang="ru-RU" dirty="0"/>
              <a:t> </a:t>
            </a:r>
            <a:r>
              <a:rPr lang="ru-RU" dirty="0" err="1"/>
              <a:t>їжа</a:t>
            </a:r>
            <a:r>
              <a:rPr lang="ru-RU" dirty="0"/>
              <a:t>. </a:t>
            </a:r>
            <a:r>
              <a:rPr lang="ru-RU" dirty="0" err="1"/>
              <a:t>Однак</a:t>
            </a:r>
            <a:r>
              <a:rPr lang="ru-RU" dirty="0"/>
              <a:t> при </a:t>
            </a:r>
            <a:r>
              <a:rPr lang="ru-RU" dirty="0" err="1"/>
              <a:t>пораненнях</a:t>
            </a:r>
            <a:r>
              <a:rPr lang="ru-RU" dirty="0"/>
              <a:t> живота, а </a:t>
            </a:r>
            <a:r>
              <a:rPr lang="ru-RU" dirty="0" err="1"/>
              <a:t>також</a:t>
            </a:r>
            <a:r>
              <a:rPr lang="ru-RU" dirty="0"/>
              <a:t> при </a:t>
            </a:r>
            <a:r>
              <a:rPr lang="ru-RU" dirty="0" err="1"/>
              <a:t>наявності</a:t>
            </a:r>
            <a:r>
              <a:rPr lang="ru-RU" dirty="0"/>
              <a:t> </a:t>
            </a:r>
            <a:r>
              <a:rPr lang="ru-RU" dirty="0" err="1"/>
              <a:t>блювоти</a:t>
            </a:r>
            <a:r>
              <a:rPr lang="ru-RU" dirty="0"/>
              <a:t> (</a:t>
            </a:r>
            <a:r>
              <a:rPr lang="ru-RU" dirty="0" err="1"/>
              <a:t>незалежно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характеру </a:t>
            </a:r>
            <a:r>
              <a:rPr lang="ru-RU" dirty="0" err="1"/>
              <a:t>поразки</a:t>
            </a:r>
            <a:r>
              <a:rPr lang="ru-RU" dirty="0"/>
              <a:t>) </a:t>
            </a:r>
            <a:r>
              <a:rPr lang="ru-RU" dirty="0" err="1"/>
              <a:t>потерпілим</a:t>
            </a:r>
            <a:r>
              <a:rPr lang="ru-RU" dirty="0"/>
              <a:t> не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давати</a:t>
            </a:r>
            <a:r>
              <a:rPr lang="ru-RU" dirty="0"/>
              <a:t> </a:t>
            </a:r>
            <a:r>
              <a:rPr lang="ru-RU" dirty="0" err="1"/>
              <a:t>ні</a:t>
            </a:r>
            <a:r>
              <a:rPr lang="ru-RU" dirty="0"/>
              <a:t> </a:t>
            </a:r>
            <a:r>
              <a:rPr lang="ru-RU" dirty="0" err="1"/>
              <a:t>їжі</a:t>
            </a:r>
            <a:r>
              <a:rPr lang="ru-RU" dirty="0"/>
              <a:t>, </a:t>
            </a:r>
            <a:r>
              <a:rPr lang="ru-RU" dirty="0" err="1"/>
              <a:t>ні</a:t>
            </a:r>
            <a:r>
              <a:rPr lang="ru-RU" dirty="0"/>
              <a:t> </a:t>
            </a:r>
            <a:r>
              <a:rPr lang="ru-RU" dirty="0" err="1"/>
              <a:t>питва</a:t>
            </a:r>
            <a:r>
              <a:rPr lang="ru-RU" dirty="0"/>
              <a:t>. При шоку, </a:t>
            </a:r>
            <a:r>
              <a:rPr lang="ru-RU" dirty="0" err="1"/>
              <a:t>зв'язаному</a:t>
            </a:r>
            <a:r>
              <a:rPr lang="ru-RU" dirty="0"/>
              <a:t> з </a:t>
            </a:r>
            <a:r>
              <a:rPr lang="ru-RU" dirty="0" err="1"/>
              <a:t>комбінованими</a:t>
            </a:r>
            <a:r>
              <a:rPr lang="ru-RU" dirty="0"/>
              <a:t> </a:t>
            </a:r>
            <a:r>
              <a:rPr lang="ru-RU" dirty="0" err="1"/>
              <a:t>радіаційними</a:t>
            </a:r>
            <a:r>
              <a:rPr lang="ru-RU" dirty="0"/>
              <a:t> </a:t>
            </a:r>
            <a:r>
              <a:rPr lang="ru-RU" dirty="0" err="1"/>
              <a:t>поразками</a:t>
            </a:r>
            <a:r>
              <a:rPr lang="ru-RU" dirty="0"/>
              <a:t> не </a:t>
            </a:r>
            <a:r>
              <a:rPr lang="ru-RU" dirty="0" err="1"/>
              <a:t>слід</a:t>
            </a:r>
            <a:r>
              <a:rPr lang="ru-RU" dirty="0"/>
              <a:t> </a:t>
            </a:r>
            <a:r>
              <a:rPr lang="ru-RU" dirty="0" err="1"/>
              <a:t>застосовувати</a:t>
            </a:r>
            <a:r>
              <a:rPr lang="ru-RU" dirty="0"/>
              <a:t> одномоментно </a:t>
            </a:r>
            <a:r>
              <a:rPr lang="ru-RU" dirty="0" err="1"/>
              <a:t>більш</a:t>
            </a:r>
            <a:r>
              <a:rPr lang="ru-RU" dirty="0"/>
              <a:t> 50 мл 40% алкоголю, з </a:t>
            </a:r>
            <a:r>
              <a:rPr lang="ru-RU" dirty="0" err="1"/>
              <a:t>огляду</a:t>
            </a:r>
            <a:r>
              <a:rPr lang="ru-RU" dirty="0"/>
              <a:t> на </a:t>
            </a:r>
            <a:r>
              <a:rPr lang="ru-RU" dirty="0" err="1"/>
              <a:t>внутрішньовенні</a:t>
            </a:r>
            <a:r>
              <a:rPr lang="ru-RU" dirty="0"/>
              <a:t> </a:t>
            </a:r>
            <a:r>
              <a:rPr lang="ru-RU" dirty="0" err="1"/>
              <a:t>уливання</a:t>
            </a:r>
            <a:r>
              <a:rPr lang="ru-RU" dirty="0"/>
              <a:t> алкоголю як компонента </a:t>
            </a:r>
            <a:r>
              <a:rPr lang="ru-RU" dirty="0" err="1"/>
              <a:t>протишокових</a:t>
            </a:r>
            <a:r>
              <a:rPr lang="ru-RU" dirty="0"/>
              <a:t> </a:t>
            </a:r>
            <a:r>
              <a:rPr lang="ru-RU" dirty="0" err="1"/>
              <a:t>рідин</a:t>
            </a:r>
            <a:r>
              <a:rPr lang="ru-RU" dirty="0"/>
              <a:t>. </a:t>
            </a:r>
          </a:p>
          <a:p>
            <a:r>
              <a:rPr lang="ru-RU" dirty="0"/>
              <a:t>2.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ураженим</a:t>
            </a:r>
            <a:r>
              <a:rPr lang="ru-RU" dirty="0"/>
              <a:t> </a:t>
            </a:r>
            <a:r>
              <a:rPr lang="ru-RU" dirty="0" err="1"/>
              <a:t>положення</a:t>
            </a:r>
            <a:r>
              <a:rPr lang="ru-RU" dirty="0"/>
              <a:t> за </a:t>
            </a:r>
            <a:r>
              <a:rPr lang="ru-RU" dirty="0" err="1"/>
              <a:t>Тренделенбургом</a:t>
            </a:r>
            <a:r>
              <a:rPr lang="ru-RU" dirty="0"/>
              <a:t> (</a:t>
            </a:r>
            <a:r>
              <a:rPr lang="ru-RU" dirty="0" err="1"/>
              <a:t>піднімають</a:t>
            </a:r>
            <a:r>
              <a:rPr lang="ru-RU" dirty="0"/>
              <a:t> </a:t>
            </a:r>
            <a:r>
              <a:rPr lang="ru-RU" dirty="0" err="1"/>
              <a:t>ножний</a:t>
            </a:r>
            <a:r>
              <a:rPr lang="ru-RU" dirty="0"/>
              <a:t> </a:t>
            </a:r>
            <a:r>
              <a:rPr lang="ru-RU" dirty="0" err="1"/>
              <a:t>кінець</a:t>
            </a:r>
            <a:r>
              <a:rPr lang="ru-RU" dirty="0"/>
              <a:t> носилок, </a:t>
            </a:r>
            <a:r>
              <a:rPr lang="ru-RU" dirty="0" err="1"/>
              <a:t>забирають</a:t>
            </a:r>
            <a:r>
              <a:rPr lang="ru-RU" dirty="0"/>
              <a:t> подушку з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голови</a:t>
            </a:r>
            <a:r>
              <a:rPr lang="ru-RU" dirty="0"/>
              <a:t>). </a:t>
            </a:r>
          </a:p>
          <a:p>
            <a:r>
              <a:rPr lang="ru-RU" dirty="0"/>
              <a:t>3. </a:t>
            </a:r>
            <a:r>
              <a:rPr lang="ru-RU" dirty="0" err="1"/>
              <a:t>Введення</a:t>
            </a:r>
            <a:r>
              <a:rPr lang="ru-RU" dirty="0"/>
              <a:t> </a:t>
            </a:r>
            <a:r>
              <a:rPr lang="ru-RU" dirty="0" err="1"/>
              <a:t>знеболюючих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(</a:t>
            </a:r>
            <a:r>
              <a:rPr lang="ru-RU" dirty="0" err="1"/>
              <a:t>промедол</a:t>
            </a:r>
            <a:r>
              <a:rPr lang="ru-RU" dirty="0"/>
              <a:t>, </a:t>
            </a:r>
            <a:r>
              <a:rPr lang="ru-RU" dirty="0" err="1"/>
              <a:t>омнопон</a:t>
            </a:r>
            <a:r>
              <a:rPr lang="ru-RU" dirty="0"/>
              <a:t>, і </a:t>
            </a:r>
            <a:r>
              <a:rPr lang="ru-RU" dirty="0" err="1"/>
              <a:t>ін</a:t>
            </a:r>
            <a:r>
              <a:rPr lang="ru-RU" dirty="0"/>
              <a:t>.)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шкіру</a:t>
            </a:r>
            <a:r>
              <a:rPr lang="ru-RU" dirty="0"/>
              <a:t> </a:t>
            </a:r>
            <a:r>
              <a:rPr lang="ru-RU" dirty="0" err="1"/>
              <a:t>краще</a:t>
            </a:r>
            <a:r>
              <a:rPr lang="ru-RU" dirty="0"/>
              <a:t> </a:t>
            </a:r>
            <a:r>
              <a:rPr lang="ru-RU" dirty="0" err="1"/>
              <a:t>внутрішньовенно</a:t>
            </a:r>
            <a:r>
              <a:rPr lang="ru-RU" dirty="0"/>
              <a:t>. </a:t>
            </a:r>
            <a:r>
              <a:rPr lang="ru-RU" dirty="0" err="1"/>
              <a:t>Застосування</a:t>
            </a:r>
            <a:r>
              <a:rPr lang="ru-RU" dirty="0"/>
              <a:t> </a:t>
            </a:r>
            <a:r>
              <a:rPr lang="ru-RU" dirty="0" err="1"/>
              <a:t>анальгетиків</a:t>
            </a:r>
            <a:r>
              <a:rPr lang="ru-RU" dirty="0"/>
              <a:t> </a:t>
            </a:r>
            <a:r>
              <a:rPr lang="ru-RU" dirty="0" err="1"/>
              <a:t>протипоказане</a:t>
            </a:r>
            <a:r>
              <a:rPr lang="ru-RU" dirty="0"/>
              <a:t> при </a:t>
            </a:r>
            <a:r>
              <a:rPr lang="ru-RU" dirty="0" err="1"/>
              <a:t>порушеннях</a:t>
            </a:r>
            <a:r>
              <a:rPr lang="ru-RU" dirty="0"/>
              <a:t> </a:t>
            </a:r>
            <a:r>
              <a:rPr lang="ru-RU" dirty="0" err="1"/>
              <a:t>зовнішнього</a:t>
            </a:r>
            <a:r>
              <a:rPr lang="ru-RU" dirty="0"/>
              <a:t> </a:t>
            </a:r>
            <a:r>
              <a:rPr lang="ru-RU" dirty="0" err="1"/>
              <a:t>подиху</a:t>
            </a:r>
            <a:r>
              <a:rPr lang="ru-RU" dirty="0"/>
              <a:t>, </a:t>
            </a:r>
            <a:r>
              <a:rPr lang="ru-RU" dirty="0" err="1"/>
              <a:t>зниження</a:t>
            </a:r>
            <a:r>
              <a:rPr lang="ru-RU" dirty="0"/>
              <a:t> </a:t>
            </a:r>
            <a:r>
              <a:rPr lang="ru-RU" dirty="0" err="1"/>
              <a:t>тиску</a:t>
            </a:r>
            <a:r>
              <a:rPr lang="ru-RU" dirty="0"/>
              <a:t> до критичного </a:t>
            </a:r>
            <a:r>
              <a:rPr lang="ru-RU" dirty="0" err="1"/>
              <a:t>рівня</a:t>
            </a:r>
            <a:r>
              <a:rPr lang="ru-RU" dirty="0"/>
              <a:t> і </a:t>
            </a:r>
            <a:r>
              <a:rPr lang="ru-RU" dirty="0" err="1"/>
              <a:t>нижче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при черепно-</a:t>
            </a:r>
            <a:r>
              <a:rPr lang="ru-RU" dirty="0" err="1"/>
              <a:t>мозковій</a:t>
            </a:r>
            <a:r>
              <a:rPr lang="ru-RU" dirty="0"/>
              <a:t> </a:t>
            </a:r>
            <a:r>
              <a:rPr lang="ru-RU" dirty="0" err="1"/>
              <a:t>травмі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1349883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Найважливіші</a:t>
            </a:r>
            <a:r>
              <a:rPr lang="ru-RU" dirty="0"/>
              <a:t> </a:t>
            </a:r>
            <a:r>
              <a:rPr lang="ru-RU" dirty="0" err="1"/>
              <a:t>елементи</a:t>
            </a:r>
            <a:r>
              <a:rPr lang="ru-RU" dirty="0"/>
              <a:t> комплексного методу </a:t>
            </a:r>
            <a:r>
              <a:rPr lang="ru-RU" dirty="0" err="1"/>
              <a:t>лікування</a:t>
            </a:r>
            <a:r>
              <a:rPr lang="ru-RU" dirty="0"/>
              <a:t> </a:t>
            </a:r>
            <a:r>
              <a:rPr lang="ru-RU" dirty="0" err="1"/>
              <a:t>полягають</a:t>
            </a:r>
            <a:r>
              <a:rPr lang="ru-RU" dirty="0"/>
              <a:t> у </a:t>
            </a:r>
            <a:r>
              <a:rPr lang="ru-RU" dirty="0" err="1"/>
              <a:t>наступному</a:t>
            </a:r>
            <a:r>
              <a:rPr lang="uk-UA" dirty="0"/>
              <a:t>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4. </a:t>
            </a:r>
            <a:r>
              <a:rPr lang="ru-RU" dirty="0" err="1" smtClean="0"/>
              <a:t>Проведення</a:t>
            </a:r>
            <a:r>
              <a:rPr lang="ru-RU" dirty="0" smtClean="0"/>
              <a:t> </a:t>
            </a:r>
            <a:r>
              <a:rPr lang="ru-RU" dirty="0" err="1"/>
              <a:t>новокаїнових</a:t>
            </a:r>
            <a:r>
              <a:rPr lang="ru-RU" dirty="0"/>
              <a:t> блокад по </a:t>
            </a:r>
            <a:r>
              <a:rPr lang="ru-RU" dirty="0" err="1"/>
              <a:t>Вишневському</a:t>
            </a:r>
            <a:r>
              <a:rPr lang="ru-RU" dirty="0"/>
              <a:t>. Блокада </a:t>
            </a:r>
            <a:r>
              <a:rPr lang="ru-RU" dirty="0" err="1"/>
              <a:t>знімає</a:t>
            </a:r>
            <a:r>
              <a:rPr lang="ru-RU" dirty="0"/>
              <a:t> </a:t>
            </a:r>
            <a:r>
              <a:rPr lang="ru-RU" dirty="0" err="1"/>
              <a:t>сильні</a:t>
            </a:r>
            <a:r>
              <a:rPr lang="ru-RU" dirty="0"/>
              <a:t> </a:t>
            </a:r>
            <a:r>
              <a:rPr lang="ru-RU" dirty="0" err="1"/>
              <a:t>роздратування</a:t>
            </a:r>
            <a:r>
              <a:rPr lang="ru-RU" dirty="0"/>
              <a:t>, а сама </a:t>
            </a:r>
            <a:r>
              <a:rPr lang="ru-RU" dirty="0" err="1"/>
              <a:t>діє</a:t>
            </a:r>
            <a:r>
              <a:rPr lang="ru-RU" dirty="0"/>
              <a:t> як </a:t>
            </a:r>
            <a:r>
              <a:rPr lang="ru-RU" dirty="0" err="1"/>
              <a:t>слабкий</a:t>
            </a:r>
            <a:r>
              <a:rPr lang="ru-RU" dirty="0"/>
              <a:t> </a:t>
            </a:r>
            <a:r>
              <a:rPr lang="ru-RU" dirty="0" err="1"/>
              <a:t>подразник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сприяє</a:t>
            </a:r>
            <a:r>
              <a:rPr lang="ru-RU" dirty="0"/>
              <a:t> </a:t>
            </a:r>
            <a:r>
              <a:rPr lang="ru-RU" dirty="0" err="1"/>
              <a:t>мобілізації</a:t>
            </a:r>
            <a:r>
              <a:rPr lang="ru-RU" dirty="0"/>
              <a:t> </a:t>
            </a:r>
            <a:r>
              <a:rPr lang="ru-RU" dirty="0" err="1"/>
              <a:t>компенсаторних</a:t>
            </a:r>
            <a:r>
              <a:rPr lang="ru-RU" dirty="0"/>
              <a:t> </a:t>
            </a:r>
            <a:r>
              <a:rPr lang="ru-RU" dirty="0" err="1"/>
              <a:t>механізмів</a:t>
            </a:r>
            <a:r>
              <a:rPr lang="ru-RU" dirty="0"/>
              <a:t> при шоку. При </a:t>
            </a:r>
            <a:r>
              <a:rPr lang="ru-RU" dirty="0" err="1"/>
              <a:t>ушкодженнях</a:t>
            </a:r>
            <a:r>
              <a:rPr lang="ru-RU" dirty="0"/>
              <a:t> грудей </a:t>
            </a:r>
            <a:r>
              <a:rPr lang="ru-RU" dirty="0" err="1"/>
              <a:t>застосовують</a:t>
            </a:r>
            <a:r>
              <a:rPr lang="ru-RU" dirty="0"/>
              <a:t> одно -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двосторонню</a:t>
            </a:r>
            <a:r>
              <a:rPr lang="ru-RU" dirty="0"/>
              <a:t> </a:t>
            </a:r>
            <a:r>
              <a:rPr lang="ru-RU" dirty="0" err="1"/>
              <a:t>вагосимпатичну</a:t>
            </a:r>
            <a:r>
              <a:rPr lang="ru-RU" dirty="0"/>
              <a:t> блокаду, при </a:t>
            </a:r>
            <a:r>
              <a:rPr lang="ru-RU" dirty="0" err="1"/>
              <a:t>ушкодженнях</a:t>
            </a:r>
            <a:r>
              <a:rPr lang="ru-RU" dirty="0"/>
              <a:t> живота - </a:t>
            </a:r>
            <a:r>
              <a:rPr lang="ru-RU" dirty="0" err="1"/>
              <a:t>двосторонню</a:t>
            </a:r>
            <a:r>
              <a:rPr lang="ru-RU" dirty="0"/>
              <a:t> </a:t>
            </a:r>
            <a:r>
              <a:rPr lang="ru-RU" dirty="0" err="1"/>
              <a:t>паранефральну</a:t>
            </a:r>
            <a:r>
              <a:rPr lang="ru-RU" dirty="0"/>
              <a:t> блокаду, при </a:t>
            </a:r>
            <a:r>
              <a:rPr lang="ru-RU" dirty="0" err="1"/>
              <a:t>ушкодженні</a:t>
            </a:r>
            <a:r>
              <a:rPr lang="ru-RU" dirty="0"/>
              <a:t> </a:t>
            </a:r>
            <a:r>
              <a:rPr lang="ru-RU" dirty="0" err="1"/>
              <a:t>кінцівки</a:t>
            </a:r>
            <a:r>
              <a:rPr lang="ru-RU" dirty="0"/>
              <a:t> - </a:t>
            </a:r>
            <a:r>
              <a:rPr lang="ru-RU" dirty="0" err="1"/>
              <a:t>футлярну</a:t>
            </a:r>
            <a:r>
              <a:rPr lang="ru-RU" dirty="0"/>
              <a:t> блокаду.   </a:t>
            </a:r>
          </a:p>
          <a:p>
            <a:r>
              <a:rPr lang="ru-RU" dirty="0"/>
              <a:t>5. </a:t>
            </a:r>
            <a:r>
              <a:rPr lang="ru-RU" dirty="0" err="1"/>
              <a:t>Внутрішньовенні</a:t>
            </a:r>
            <a:r>
              <a:rPr lang="ru-RU" dirty="0"/>
              <a:t> і </a:t>
            </a:r>
            <a:r>
              <a:rPr lang="ru-RU" dirty="0" err="1"/>
              <a:t>внутрішньо-артеріальні</a:t>
            </a:r>
            <a:r>
              <a:rPr lang="ru-RU" dirty="0"/>
              <a:t> </a:t>
            </a:r>
            <a:r>
              <a:rPr lang="ru-RU" dirty="0" err="1"/>
              <a:t>переливання</a:t>
            </a:r>
            <a:r>
              <a:rPr lang="ru-RU" dirty="0"/>
              <a:t> </a:t>
            </a:r>
            <a:r>
              <a:rPr lang="ru-RU" dirty="0" err="1"/>
              <a:t>кровозамінників</a:t>
            </a:r>
            <a:r>
              <a:rPr lang="ru-RU" dirty="0"/>
              <a:t>, </a:t>
            </a:r>
            <a:r>
              <a:rPr lang="ru-RU" dirty="0" err="1"/>
              <a:t>переливання</a:t>
            </a:r>
            <a:r>
              <a:rPr lang="ru-RU" dirty="0"/>
              <a:t> </a:t>
            </a:r>
            <a:r>
              <a:rPr lang="ru-RU" dirty="0" err="1"/>
              <a:t>плазми</a:t>
            </a:r>
            <a:r>
              <a:rPr lang="ru-RU" dirty="0"/>
              <a:t>, </a:t>
            </a:r>
            <a:r>
              <a:rPr lang="ru-RU" dirty="0" err="1"/>
              <a:t>альбуміну</a:t>
            </a:r>
            <a:r>
              <a:rPr lang="ru-RU" dirty="0"/>
              <a:t>, </a:t>
            </a:r>
            <a:r>
              <a:rPr lang="ru-RU" dirty="0" err="1"/>
              <a:t>уливання</a:t>
            </a:r>
            <a:r>
              <a:rPr lang="ru-RU" dirty="0"/>
              <a:t> </a:t>
            </a:r>
            <a:r>
              <a:rPr lang="ru-RU" dirty="0" err="1"/>
              <a:t>протишокових</a:t>
            </a:r>
            <a:r>
              <a:rPr lang="ru-RU" dirty="0"/>
              <a:t> </a:t>
            </a:r>
            <a:r>
              <a:rPr lang="ru-RU" dirty="0" err="1"/>
              <a:t>рідин</a:t>
            </a:r>
            <a:r>
              <a:rPr lang="ru-RU" dirty="0"/>
              <a:t>. При шоку,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сполучається</a:t>
            </a:r>
            <a:r>
              <a:rPr lang="ru-RU" dirty="0"/>
              <a:t> з </a:t>
            </a:r>
            <a:r>
              <a:rPr lang="ru-RU" dirty="0" err="1"/>
              <a:t>масивною</a:t>
            </a:r>
            <a:r>
              <a:rPr lang="ru-RU" dirty="0"/>
              <a:t> </a:t>
            </a:r>
            <a:r>
              <a:rPr lang="ru-RU" dirty="0" err="1"/>
              <a:t>крововтратою</a:t>
            </a:r>
            <a:r>
              <a:rPr lang="ru-RU" dirty="0"/>
              <a:t>, </a:t>
            </a:r>
            <a:r>
              <a:rPr lang="ru-RU" dirty="0" err="1"/>
              <a:t>необхідно</a:t>
            </a:r>
            <a:r>
              <a:rPr lang="ru-RU" dirty="0"/>
              <a:t> </a:t>
            </a:r>
            <a:r>
              <a:rPr lang="ru-RU" dirty="0" err="1"/>
              <a:t>удатися</a:t>
            </a:r>
            <a:r>
              <a:rPr lang="ru-RU" dirty="0"/>
              <a:t> до </a:t>
            </a:r>
            <a:r>
              <a:rPr lang="ru-RU" dirty="0" err="1"/>
              <a:t>гемотрансфузії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/>
              <a:t>6. </a:t>
            </a:r>
            <a:r>
              <a:rPr lang="ru-RU" dirty="0" err="1"/>
              <a:t>Уведення</a:t>
            </a:r>
            <a:r>
              <a:rPr lang="ru-RU" dirty="0"/>
              <a:t> </a:t>
            </a:r>
            <a:r>
              <a:rPr lang="ru-RU" dirty="0" err="1"/>
              <a:t>серцево-судинних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(</a:t>
            </a:r>
            <a:r>
              <a:rPr lang="ru-RU" dirty="0" err="1"/>
              <a:t>строфантин</a:t>
            </a:r>
            <a:r>
              <a:rPr lang="ru-RU" dirty="0"/>
              <a:t>, </a:t>
            </a:r>
            <a:r>
              <a:rPr lang="ru-RU" dirty="0" err="1"/>
              <a:t>корглюкон</a:t>
            </a:r>
            <a:r>
              <a:rPr lang="ru-RU" dirty="0"/>
              <a:t>, у 5% </a:t>
            </a:r>
            <a:r>
              <a:rPr lang="ru-RU" dirty="0" err="1"/>
              <a:t>розчині</a:t>
            </a:r>
            <a:r>
              <a:rPr lang="ru-RU" dirty="0"/>
              <a:t> </a:t>
            </a:r>
            <a:r>
              <a:rPr lang="ru-RU" dirty="0" err="1"/>
              <a:t>глюкози</a:t>
            </a:r>
            <a:r>
              <a:rPr lang="ru-RU" dirty="0"/>
              <a:t>). У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важких</a:t>
            </a:r>
            <a:r>
              <a:rPr lang="ru-RU" dirty="0"/>
              <a:t> </a:t>
            </a:r>
            <a:r>
              <a:rPr lang="ru-RU" dirty="0" err="1"/>
              <a:t>випадках</a:t>
            </a:r>
            <a:r>
              <a:rPr lang="ru-RU" dirty="0"/>
              <a:t> </a:t>
            </a:r>
            <a:r>
              <a:rPr lang="ru-RU" dirty="0" err="1"/>
              <a:t>показані</a:t>
            </a:r>
            <a:r>
              <a:rPr lang="ru-RU" dirty="0"/>
              <a:t> </a:t>
            </a:r>
            <a:r>
              <a:rPr lang="ru-RU" dirty="0" err="1"/>
              <a:t>адреномиметичні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 (</a:t>
            </a:r>
            <a:r>
              <a:rPr lang="ru-RU" dirty="0" err="1"/>
              <a:t>ефедрин</a:t>
            </a:r>
            <a:r>
              <a:rPr lang="ru-RU" dirty="0"/>
              <a:t>, </a:t>
            </a:r>
            <a:r>
              <a:rPr lang="ru-RU" dirty="0" err="1"/>
              <a:t>норадреналін</a:t>
            </a:r>
            <a:r>
              <a:rPr lang="ru-RU" dirty="0"/>
              <a:t>, </a:t>
            </a:r>
            <a:r>
              <a:rPr lang="ru-RU" dirty="0" err="1"/>
              <a:t>мезатон</a:t>
            </a:r>
            <a:r>
              <a:rPr lang="ru-RU" dirty="0"/>
              <a:t>) і </a:t>
            </a:r>
            <a:r>
              <a:rPr lang="ru-RU" dirty="0" err="1"/>
              <a:t>глюкокортикоїди</a:t>
            </a:r>
            <a:r>
              <a:rPr lang="ru-RU" dirty="0"/>
              <a:t> (</a:t>
            </a:r>
            <a:r>
              <a:rPr lang="ru-RU" dirty="0" err="1"/>
              <a:t>гідрокортизон</a:t>
            </a:r>
            <a:r>
              <a:rPr lang="ru-RU" dirty="0"/>
              <a:t> і особливо </a:t>
            </a:r>
            <a:r>
              <a:rPr lang="ru-RU" dirty="0" err="1"/>
              <a:t>преднізолон</a:t>
            </a:r>
            <a:r>
              <a:rPr lang="ru-RU" dirty="0"/>
              <a:t>). </a:t>
            </a:r>
            <a:r>
              <a:rPr lang="ru-RU" dirty="0" err="1"/>
              <a:t>Необхідно</a:t>
            </a:r>
            <a:r>
              <a:rPr lang="ru-RU" dirty="0"/>
              <a:t> </a:t>
            </a:r>
            <a:r>
              <a:rPr lang="ru-RU" dirty="0" err="1"/>
              <a:t>підкреслити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перераховані</a:t>
            </a:r>
            <a:r>
              <a:rPr lang="ru-RU" dirty="0"/>
              <a:t> </a:t>
            </a:r>
            <a:r>
              <a:rPr lang="ru-RU" dirty="0" err="1"/>
              <a:t>препарати</a:t>
            </a:r>
            <a:r>
              <a:rPr lang="ru-RU" dirty="0"/>
              <a:t> </a:t>
            </a:r>
            <a:r>
              <a:rPr lang="ru-RU" dirty="0" err="1"/>
              <a:t>варто</a:t>
            </a:r>
            <a:r>
              <a:rPr lang="ru-RU" dirty="0"/>
              <a:t> </a:t>
            </a:r>
            <a:r>
              <a:rPr lang="ru-RU" dirty="0" err="1"/>
              <a:t>застосовувати</a:t>
            </a:r>
            <a:r>
              <a:rPr lang="ru-RU" dirty="0"/>
              <a:t> в </a:t>
            </a:r>
            <a:r>
              <a:rPr lang="ru-RU" dirty="0" err="1"/>
              <a:t>сполученні</a:t>
            </a:r>
            <a:r>
              <a:rPr lang="ru-RU" dirty="0"/>
              <a:t> з </a:t>
            </a:r>
            <a:r>
              <a:rPr lang="ru-RU" dirty="0" err="1"/>
              <a:t>гемотрансфузіями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уливанням</a:t>
            </a:r>
            <a:r>
              <a:rPr lang="ru-RU" dirty="0"/>
              <a:t> </a:t>
            </a:r>
            <a:r>
              <a:rPr lang="ru-RU" dirty="0" err="1"/>
              <a:t>колоїдних</a:t>
            </a:r>
            <a:r>
              <a:rPr lang="ru-RU" dirty="0"/>
              <a:t> </a:t>
            </a:r>
            <a:r>
              <a:rPr lang="ru-RU" dirty="0" err="1"/>
              <a:t>замінників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798211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Найважливіші</a:t>
            </a:r>
            <a:r>
              <a:rPr lang="ru-RU" dirty="0"/>
              <a:t> </a:t>
            </a:r>
            <a:r>
              <a:rPr lang="ru-RU" dirty="0" err="1"/>
              <a:t>елементи</a:t>
            </a:r>
            <a:r>
              <a:rPr lang="ru-RU" dirty="0"/>
              <a:t> комплексного методу </a:t>
            </a:r>
            <a:r>
              <a:rPr lang="ru-RU" dirty="0" err="1"/>
              <a:t>лікування</a:t>
            </a:r>
            <a:r>
              <a:rPr lang="ru-RU" dirty="0"/>
              <a:t> </a:t>
            </a:r>
            <a:r>
              <a:rPr lang="ru-RU" dirty="0" err="1"/>
              <a:t>полягають</a:t>
            </a:r>
            <a:r>
              <a:rPr lang="ru-RU" dirty="0"/>
              <a:t> у </a:t>
            </a:r>
            <a:r>
              <a:rPr lang="ru-RU" dirty="0" err="1" smtClean="0"/>
              <a:t>наступному</a:t>
            </a:r>
            <a:r>
              <a:rPr lang="uk-UA" dirty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7. Для </a:t>
            </a:r>
            <a:r>
              <a:rPr lang="ru-RU" dirty="0" err="1"/>
              <a:t>боротьби</a:t>
            </a:r>
            <a:r>
              <a:rPr lang="ru-RU" dirty="0"/>
              <a:t> з </a:t>
            </a:r>
            <a:r>
              <a:rPr lang="ru-RU" dirty="0" err="1"/>
              <a:t>кисневою</a:t>
            </a:r>
            <a:r>
              <a:rPr lang="ru-RU" dirty="0"/>
              <a:t> </a:t>
            </a:r>
            <a:r>
              <a:rPr lang="ru-RU" dirty="0" err="1"/>
              <a:t>недостатністю</a:t>
            </a:r>
            <a:r>
              <a:rPr lang="ru-RU" dirty="0"/>
              <a:t> </a:t>
            </a:r>
            <a:r>
              <a:rPr lang="ru-RU" dirty="0" err="1"/>
              <a:t>призначають</a:t>
            </a:r>
            <a:r>
              <a:rPr lang="ru-RU" dirty="0"/>
              <a:t> </a:t>
            </a:r>
            <a:r>
              <a:rPr lang="ru-RU" dirty="0" err="1"/>
              <a:t>інгаляції</a:t>
            </a:r>
            <a:r>
              <a:rPr lang="ru-RU" dirty="0"/>
              <a:t> </a:t>
            </a:r>
            <a:r>
              <a:rPr lang="ru-RU" dirty="0" err="1"/>
              <a:t>вологим</a:t>
            </a:r>
            <a:r>
              <a:rPr lang="ru-RU" dirty="0"/>
              <a:t> киснем, </a:t>
            </a:r>
            <a:r>
              <a:rPr lang="ru-RU" dirty="0" err="1"/>
              <a:t>ін'єкції</a:t>
            </a:r>
            <a:r>
              <a:rPr lang="ru-RU" dirty="0"/>
              <a:t> </a:t>
            </a:r>
            <a:r>
              <a:rPr lang="ru-RU" dirty="0" err="1"/>
              <a:t>цитітона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лобеліну</a:t>
            </a:r>
            <a:r>
              <a:rPr lang="ru-RU" dirty="0"/>
              <a:t>. При </a:t>
            </a:r>
            <a:r>
              <a:rPr lang="ru-RU" dirty="0" err="1"/>
              <a:t>виражених</a:t>
            </a:r>
            <a:r>
              <a:rPr lang="ru-RU" dirty="0"/>
              <a:t> </a:t>
            </a:r>
            <a:r>
              <a:rPr lang="ru-RU" dirty="0" err="1"/>
              <a:t>порушеннях</a:t>
            </a:r>
            <a:r>
              <a:rPr lang="ru-RU" dirty="0"/>
              <a:t> </a:t>
            </a:r>
            <a:r>
              <a:rPr lang="ru-RU" dirty="0" err="1"/>
              <a:t>подиху</a:t>
            </a:r>
            <a:r>
              <a:rPr lang="ru-RU" dirty="0"/>
              <a:t> </a:t>
            </a:r>
            <a:r>
              <a:rPr lang="ru-RU" dirty="0" err="1"/>
              <a:t>прибігають</a:t>
            </a:r>
            <a:r>
              <a:rPr lang="ru-RU" dirty="0"/>
              <a:t> до </a:t>
            </a:r>
            <a:r>
              <a:rPr lang="ru-RU" dirty="0" err="1"/>
              <a:t>інтубації</a:t>
            </a:r>
            <a:r>
              <a:rPr lang="ru-RU" dirty="0"/>
              <a:t> </a:t>
            </a:r>
            <a:r>
              <a:rPr lang="ru-RU" dirty="0" err="1"/>
              <a:t>трахеї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накладають</a:t>
            </a:r>
            <a:r>
              <a:rPr lang="ru-RU" dirty="0"/>
              <a:t> </a:t>
            </a:r>
            <a:r>
              <a:rPr lang="ru-RU" dirty="0" err="1"/>
              <a:t>трахеостому</a:t>
            </a:r>
            <a:r>
              <a:rPr lang="ru-RU" dirty="0"/>
              <a:t> і </a:t>
            </a:r>
            <a:r>
              <a:rPr lang="ru-RU" dirty="0" err="1"/>
              <a:t>застосовують</a:t>
            </a:r>
            <a:r>
              <a:rPr lang="ru-RU" dirty="0"/>
              <a:t> ШВЛ.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інтубації</a:t>
            </a:r>
            <a:r>
              <a:rPr lang="ru-RU" dirty="0"/>
              <a:t> </a:t>
            </a:r>
            <a:r>
              <a:rPr lang="ru-RU" dirty="0" err="1"/>
              <a:t>трахеї</a:t>
            </a:r>
            <a:r>
              <a:rPr lang="ru-RU" dirty="0"/>
              <a:t> і </a:t>
            </a:r>
            <a:r>
              <a:rPr lang="ru-RU" dirty="0" err="1"/>
              <a:t>проведення</a:t>
            </a:r>
            <a:r>
              <a:rPr lang="ru-RU" dirty="0"/>
              <a:t> ШВЛ </a:t>
            </a:r>
            <a:r>
              <a:rPr lang="ru-RU" dirty="0" err="1"/>
              <a:t>протягом</a:t>
            </a:r>
            <a:r>
              <a:rPr lang="ru-RU" dirty="0"/>
              <a:t> 3-4 годин не </a:t>
            </a:r>
            <a:r>
              <a:rPr lang="ru-RU" dirty="0" err="1"/>
              <a:t>удається</a:t>
            </a:r>
            <a:r>
              <a:rPr lang="ru-RU" dirty="0"/>
              <a:t> </a:t>
            </a:r>
            <a:r>
              <a:rPr lang="ru-RU" dirty="0" err="1"/>
              <a:t>відновити</a:t>
            </a:r>
            <a:r>
              <a:rPr lang="ru-RU" dirty="0"/>
              <a:t> </a:t>
            </a:r>
            <a:r>
              <a:rPr lang="ru-RU" dirty="0" err="1"/>
              <a:t>адекватний</a:t>
            </a:r>
            <a:r>
              <a:rPr lang="ru-RU" dirty="0"/>
              <a:t> </a:t>
            </a:r>
            <a:r>
              <a:rPr lang="ru-RU" dirty="0" err="1"/>
              <a:t>спонтанний</a:t>
            </a:r>
            <a:r>
              <a:rPr lang="ru-RU" dirty="0"/>
              <a:t> </a:t>
            </a:r>
            <a:r>
              <a:rPr lang="ru-RU" dirty="0" err="1"/>
              <a:t>подих</a:t>
            </a:r>
            <a:r>
              <a:rPr lang="ru-RU" dirty="0"/>
              <a:t>, </a:t>
            </a:r>
            <a:r>
              <a:rPr lang="ru-RU" dirty="0" err="1"/>
              <a:t>слід</a:t>
            </a:r>
            <a:r>
              <a:rPr lang="ru-RU" dirty="0"/>
              <a:t> </a:t>
            </a:r>
            <a:r>
              <a:rPr lang="ru-RU" dirty="0" err="1"/>
              <a:t>зробити</a:t>
            </a:r>
            <a:r>
              <a:rPr lang="ru-RU" dirty="0"/>
              <a:t> </a:t>
            </a:r>
            <a:r>
              <a:rPr lang="ru-RU" dirty="0" err="1"/>
              <a:t>трахеостомію</a:t>
            </a:r>
            <a:r>
              <a:rPr lang="ru-RU" dirty="0"/>
              <a:t> і </a:t>
            </a:r>
            <a:r>
              <a:rPr lang="ru-RU" dirty="0" err="1"/>
              <a:t>потім</a:t>
            </a:r>
            <a:r>
              <a:rPr lang="ru-RU" dirty="0"/>
              <a:t> </a:t>
            </a:r>
            <a:r>
              <a:rPr lang="ru-RU" dirty="0" err="1"/>
              <a:t>продовжувати</a:t>
            </a:r>
            <a:r>
              <a:rPr lang="ru-RU" dirty="0"/>
              <a:t> </a:t>
            </a:r>
            <a:r>
              <a:rPr lang="ru-RU" dirty="0" err="1"/>
              <a:t>вентиляцію</a:t>
            </a:r>
            <a:r>
              <a:rPr lang="ru-RU" dirty="0"/>
              <a:t> </a:t>
            </a:r>
            <a:r>
              <a:rPr lang="ru-RU" dirty="0" err="1"/>
              <a:t>легень</a:t>
            </a:r>
            <a:r>
              <a:rPr lang="ru-RU" dirty="0"/>
              <a:t> через трубку. При шоку,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виник</a:t>
            </a:r>
            <a:r>
              <a:rPr lang="ru-RU" dirty="0"/>
              <a:t> </a:t>
            </a:r>
            <a:r>
              <a:rPr lang="ru-RU" dirty="0" err="1"/>
              <a:t>внаслідок</a:t>
            </a:r>
            <a:r>
              <a:rPr lang="ru-RU" dirty="0"/>
              <a:t> </a:t>
            </a:r>
            <a:r>
              <a:rPr lang="ru-RU" dirty="0" err="1"/>
              <a:t>ушкоджень</a:t>
            </a:r>
            <a:r>
              <a:rPr lang="ru-RU" dirty="0"/>
              <a:t> грудей, </a:t>
            </a:r>
            <a:r>
              <a:rPr lang="ru-RU" dirty="0" err="1"/>
              <a:t>варто</a:t>
            </a:r>
            <a:r>
              <a:rPr lang="ru-RU" dirty="0"/>
              <a:t> </a:t>
            </a:r>
            <a:r>
              <a:rPr lang="ru-RU" dirty="0" err="1"/>
              <a:t>відразу</a:t>
            </a:r>
            <a:r>
              <a:rPr lang="ru-RU" dirty="0"/>
              <a:t> </a:t>
            </a:r>
            <a:r>
              <a:rPr lang="ru-RU" dirty="0" err="1"/>
              <a:t>удатися</a:t>
            </a:r>
            <a:r>
              <a:rPr lang="ru-RU" dirty="0"/>
              <a:t> до </a:t>
            </a:r>
            <a:r>
              <a:rPr lang="ru-RU" dirty="0" err="1"/>
              <a:t>трахеостомії</a:t>
            </a:r>
            <a:r>
              <a:rPr lang="ru-RU" dirty="0"/>
              <a:t>, тому </a:t>
            </a:r>
            <a:r>
              <a:rPr lang="ru-RU" dirty="0" err="1"/>
              <a:t>що</a:t>
            </a:r>
            <a:r>
              <a:rPr lang="ru-RU" dirty="0"/>
              <a:t> в таких </a:t>
            </a:r>
            <a:r>
              <a:rPr lang="ru-RU" dirty="0" err="1"/>
              <a:t>потерпілих</a:t>
            </a:r>
            <a:r>
              <a:rPr lang="ru-RU" dirty="0"/>
              <a:t> приходиться </a:t>
            </a:r>
            <a:r>
              <a:rPr lang="ru-RU" dirty="0" err="1"/>
              <a:t>звичайно</a:t>
            </a:r>
            <a:r>
              <a:rPr lang="ru-RU" dirty="0"/>
              <a:t> </a:t>
            </a:r>
            <a:r>
              <a:rPr lang="ru-RU" dirty="0" err="1"/>
              <a:t>довго</a:t>
            </a:r>
            <a:r>
              <a:rPr lang="ru-RU" dirty="0"/>
              <a:t> </a:t>
            </a:r>
            <a:r>
              <a:rPr lang="ru-RU" dirty="0" err="1"/>
              <a:t>застосовувати</a:t>
            </a:r>
            <a:r>
              <a:rPr lang="ru-RU" dirty="0"/>
              <a:t> ШВЛ. </a:t>
            </a:r>
          </a:p>
          <a:p>
            <a:r>
              <a:rPr lang="ru-RU" dirty="0"/>
              <a:t>8. Для </a:t>
            </a:r>
            <a:r>
              <a:rPr lang="ru-RU" dirty="0" err="1"/>
              <a:t>боротьби</a:t>
            </a:r>
            <a:r>
              <a:rPr lang="ru-RU" dirty="0"/>
              <a:t> з </a:t>
            </a:r>
            <a:r>
              <a:rPr lang="ru-RU" dirty="0" err="1"/>
              <a:t>порушеннями</a:t>
            </a:r>
            <a:r>
              <a:rPr lang="ru-RU" dirty="0"/>
              <a:t> </a:t>
            </a:r>
            <a:r>
              <a:rPr lang="ru-RU" dirty="0" err="1"/>
              <a:t>обміну</a:t>
            </a:r>
            <a:r>
              <a:rPr lang="ru-RU" dirty="0"/>
              <a:t> </a:t>
            </a:r>
            <a:r>
              <a:rPr lang="ru-RU" dirty="0" err="1"/>
              <a:t>показане</a:t>
            </a:r>
            <a:r>
              <a:rPr lang="ru-RU" dirty="0"/>
              <a:t> </a:t>
            </a:r>
            <a:r>
              <a:rPr lang="ru-RU" dirty="0" err="1"/>
              <a:t>уведення</a:t>
            </a:r>
            <a:r>
              <a:rPr lang="ru-RU" dirty="0"/>
              <a:t> </a:t>
            </a:r>
            <a:r>
              <a:rPr lang="ru-RU" dirty="0" err="1"/>
              <a:t>вітамінів</a:t>
            </a:r>
            <a:r>
              <a:rPr lang="ru-RU" dirty="0"/>
              <a:t>, особливо </a:t>
            </a:r>
            <a:r>
              <a:rPr lang="ru-RU" dirty="0" err="1"/>
              <a:t>аскорбінової</a:t>
            </a:r>
            <a:r>
              <a:rPr lang="ru-RU" dirty="0"/>
              <a:t> </a:t>
            </a:r>
            <a:r>
              <a:rPr lang="ru-RU" dirty="0" err="1" smtClean="0"/>
              <a:t>кислоти</a:t>
            </a:r>
            <a:r>
              <a:rPr lang="ru-RU" dirty="0"/>
              <a:t> і </a:t>
            </a:r>
            <a:r>
              <a:rPr lang="ru-RU" dirty="0" err="1"/>
              <a:t>вітаміну</a:t>
            </a:r>
            <a:r>
              <a:rPr lang="ru-RU" dirty="0"/>
              <a:t> В1, хлориду </a:t>
            </a:r>
            <a:r>
              <a:rPr lang="ru-RU" dirty="0" err="1"/>
              <a:t>кальцію</a:t>
            </a:r>
            <a:r>
              <a:rPr lang="ru-RU" dirty="0"/>
              <a:t> (10 мл 10% </a:t>
            </a:r>
            <a:r>
              <a:rPr lang="ru-RU" dirty="0" err="1"/>
              <a:t>розчину</a:t>
            </a:r>
            <a:r>
              <a:rPr lang="ru-RU" dirty="0"/>
              <a:t> у вену). </a:t>
            </a:r>
          </a:p>
        </p:txBody>
      </p:sp>
    </p:spTree>
    <p:extLst>
      <p:ext uri="{BB962C8B-B14F-4D97-AF65-F5344CB8AC3E}">
        <p14:creationId xmlns:p14="http://schemas.microsoft.com/office/powerpoint/2010/main" val="42120206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Найважливіші</a:t>
            </a:r>
            <a:r>
              <a:rPr lang="ru-RU" dirty="0"/>
              <a:t> </a:t>
            </a:r>
            <a:r>
              <a:rPr lang="ru-RU" dirty="0" err="1"/>
              <a:t>елементи</a:t>
            </a:r>
            <a:r>
              <a:rPr lang="ru-RU" dirty="0"/>
              <a:t> комплексного методу </a:t>
            </a:r>
            <a:r>
              <a:rPr lang="ru-RU" dirty="0" err="1"/>
              <a:t>лікування</a:t>
            </a:r>
            <a:r>
              <a:rPr lang="ru-RU" dirty="0"/>
              <a:t> </a:t>
            </a:r>
            <a:r>
              <a:rPr lang="ru-RU" dirty="0" err="1"/>
              <a:t>полягають</a:t>
            </a:r>
            <a:r>
              <a:rPr lang="ru-RU" dirty="0"/>
              <a:t> у </a:t>
            </a:r>
            <a:r>
              <a:rPr lang="ru-RU" dirty="0" err="1"/>
              <a:t>наступному</a:t>
            </a:r>
            <a:r>
              <a:rPr lang="uk-UA" dirty="0"/>
              <a:t>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22430"/>
            <a:ext cx="8507288" cy="4118938"/>
          </a:xfrm>
        </p:spPr>
        <p:txBody>
          <a:bodyPr>
            <a:normAutofit fontScale="55000" lnSpcReduction="20000"/>
          </a:bodyPr>
          <a:lstStyle/>
          <a:p>
            <a:r>
              <a:rPr lang="ru-RU" dirty="0"/>
              <a:t>9. </a:t>
            </a:r>
            <a:r>
              <a:rPr lang="ru-RU" dirty="0" err="1"/>
              <a:t>Поряд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протишоковою</a:t>
            </a:r>
            <a:r>
              <a:rPr lang="ru-RU" dirty="0"/>
              <a:t> </a:t>
            </a:r>
            <a:r>
              <a:rPr lang="ru-RU" dirty="0" err="1"/>
              <a:t>терапією</a:t>
            </a:r>
            <a:r>
              <a:rPr lang="ru-RU" dirty="0"/>
              <a:t> </a:t>
            </a:r>
            <a:r>
              <a:rPr lang="ru-RU" dirty="0" err="1"/>
              <a:t>ураженим</a:t>
            </a:r>
            <a:r>
              <a:rPr lang="ru-RU" dirty="0"/>
              <a:t> по </a:t>
            </a:r>
            <a:r>
              <a:rPr lang="ru-RU" dirty="0" err="1"/>
              <a:t>показаннями</a:t>
            </a:r>
            <a:r>
              <a:rPr lang="ru-RU" dirty="0"/>
              <a:t> </a:t>
            </a:r>
            <a:r>
              <a:rPr lang="ru-RU" dirty="0" err="1"/>
              <a:t>вводять</a:t>
            </a:r>
            <a:r>
              <a:rPr lang="ru-RU" dirty="0"/>
              <a:t> </a:t>
            </a:r>
            <a:r>
              <a:rPr lang="ru-RU" dirty="0" err="1"/>
              <a:t>протиправцеву</a:t>
            </a:r>
            <a:r>
              <a:rPr lang="ru-RU" dirty="0"/>
              <a:t> </a:t>
            </a:r>
            <a:r>
              <a:rPr lang="ru-RU" dirty="0" err="1"/>
              <a:t>сироватку</a:t>
            </a:r>
            <a:r>
              <a:rPr lang="ru-RU" dirty="0"/>
              <a:t> й анатоксин, </a:t>
            </a:r>
            <a:r>
              <a:rPr lang="ru-RU" dirty="0" err="1"/>
              <a:t>антибіотики</a:t>
            </a:r>
            <a:r>
              <a:rPr lang="ru-RU" dirty="0"/>
              <a:t>. </a:t>
            </a:r>
            <a:r>
              <a:rPr lang="ru-RU" dirty="0" err="1"/>
              <a:t>Кожна</a:t>
            </a:r>
            <a:r>
              <a:rPr lang="ru-RU" dirty="0"/>
              <a:t> </a:t>
            </a:r>
            <a:r>
              <a:rPr lang="ru-RU" dirty="0" err="1"/>
              <a:t>додаткова</a:t>
            </a:r>
            <a:r>
              <a:rPr lang="ru-RU" dirty="0"/>
              <a:t> травма </a:t>
            </a:r>
            <a:r>
              <a:rPr lang="ru-RU" dirty="0" err="1"/>
              <a:t>збільшує</a:t>
            </a:r>
            <a:r>
              <a:rPr lang="ru-RU" dirty="0"/>
              <a:t> вагу шоку. </a:t>
            </a:r>
            <a:endParaRPr lang="ru-RU" dirty="0" smtClean="0"/>
          </a:p>
          <a:p>
            <a:pPr marL="0" indent="0">
              <a:buNone/>
            </a:pPr>
            <a:r>
              <a:rPr lang="ru-RU" dirty="0" err="1" smtClean="0"/>
              <a:t>Виходячи</a:t>
            </a:r>
            <a:r>
              <a:rPr lang="ru-RU" dirty="0" smtClean="0"/>
              <a:t> </a:t>
            </a:r>
            <a:r>
              <a:rPr lang="ru-RU" dirty="0"/>
              <a:t>з </a:t>
            </a:r>
            <a:r>
              <a:rPr lang="ru-RU" dirty="0" err="1"/>
              <a:t>цього</a:t>
            </a:r>
            <a:r>
              <a:rPr lang="ru-RU" dirty="0"/>
              <a:t>, </a:t>
            </a:r>
            <a:r>
              <a:rPr lang="ru-RU" dirty="0" err="1"/>
              <a:t>варто</a:t>
            </a:r>
            <a:r>
              <a:rPr lang="ru-RU" dirty="0"/>
              <a:t> </a:t>
            </a:r>
            <a:r>
              <a:rPr lang="ru-RU" dirty="0" err="1"/>
              <a:t>утримуватися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оперативних</a:t>
            </a:r>
            <a:r>
              <a:rPr lang="ru-RU" dirty="0"/>
              <a:t> </a:t>
            </a:r>
            <a:r>
              <a:rPr lang="ru-RU" dirty="0" err="1"/>
              <a:t>утручань</a:t>
            </a:r>
            <a:r>
              <a:rPr lang="ru-RU" dirty="0"/>
              <a:t> до </a:t>
            </a:r>
            <a:r>
              <a:rPr lang="ru-RU" dirty="0" err="1"/>
              <a:t>виведення</a:t>
            </a:r>
            <a:r>
              <a:rPr lang="ru-RU" dirty="0"/>
              <a:t> </a:t>
            </a:r>
            <a:r>
              <a:rPr lang="ru-RU" dirty="0" err="1"/>
              <a:t>потерпілого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стану </a:t>
            </a:r>
            <a:r>
              <a:rPr lang="ru-RU" dirty="0" smtClean="0"/>
              <a:t>шоку.</a:t>
            </a:r>
          </a:p>
          <a:p>
            <a:pPr marL="0" indent="0">
              <a:buNone/>
            </a:pPr>
            <a:r>
              <a:rPr lang="ru-RU" dirty="0" smtClean="0"/>
              <a:t>До </a:t>
            </a:r>
            <a:r>
              <a:rPr lang="ru-RU" dirty="0" err="1"/>
              <a:t>життєвих</a:t>
            </a:r>
            <a:r>
              <a:rPr lang="ru-RU" dirty="0"/>
              <a:t> </a:t>
            </a:r>
            <a:r>
              <a:rPr lang="ru-RU" dirty="0" err="1"/>
              <a:t>показань</a:t>
            </a:r>
            <a:r>
              <a:rPr lang="ru-RU" dirty="0"/>
              <a:t> до </a:t>
            </a:r>
            <a:r>
              <a:rPr lang="ru-RU" dirty="0" err="1"/>
              <a:t>операції</a:t>
            </a:r>
            <a:r>
              <a:rPr lang="ru-RU" dirty="0"/>
              <a:t> </a:t>
            </a:r>
            <a:r>
              <a:rPr lang="ru-RU" dirty="0" err="1"/>
              <a:t>відносяться</a:t>
            </a:r>
            <a:r>
              <a:rPr lang="ru-RU" dirty="0"/>
              <a:t>: </a:t>
            </a:r>
            <a:endParaRPr lang="ru-RU" dirty="0" smtClean="0"/>
          </a:p>
          <a:p>
            <a:pPr>
              <a:buFontTx/>
              <a:buChar char="-"/>
            </a:pPr>
            <a:r>
              <a:rPr lang="ru-RU" dirty="0" err="1" smtClean="0"/>
              <a:t>зупинка</a:t>
            </a:r>
            <a:r>
              <a:rPr lang="ru-RU" dirty="0" smtClean="0"/>
              <a:t> </a:t>
            </a:r>
            <a:r>
              <a:rPr lang="ru-RU" dirty="0" err="1"/>
              <a:t>триваючого</a:t>
            </a:r>
            <a:r>
              <a:rPr lang="ru-RU" dirty="0"/>
              <a:t> </a:t>
            </a:r>
            <a:r>
              <a:rPr lang="ru-RU" dirty="0" err="1"/>
              <a:t>внутрішньої</a:t>
            </a:r>
            <a:r>
              <a:rPr lang="ru-RU" dirty="0"/>
              <a:t> </a:t>
            </a:r>
            <a:r>
              <a:rPr lang="ru-RU" dirty="0" err="1"/>
              <a:t>кровотечі</a:t>
            </a:r>
            <a:r>
              <a:rPr lang="ru-RU" dirty="0"/>
              <a:t>; </a:t>
            </a:r>
            <a:endParaRPr lang="ru-RU" dirty="0" smtClean="0"/>
          </a:p>
          <a:p>
            <a:pPr>
              <a:buFontTx/>
              <a:buChar char="-"/>
            </a:pPr>
            <a:r>
              <a:rPr lang="ru-RU" dirty="0" smtClean="0"/>
              <a:t>- </a:t>
            </a:r>
            <a:r>
              <a:rPr lang="ru-RU" dirty="0" err="1"/>
              <a:t>асфіксія</a:t>
            </a:r>
            <a:r>
              <a:rPr lang="ru-RU" dirty="0"/>
              <a:t>; </a:t>
            </a:r>
            <a:endParaRPr lang="ru-RU" dirty="0" smtClean="0"/>
          </a:p>
          <a:p>
            <a:pPr>
              <a:buFontTx/>
              <a:buChar char="-"/>
            </a:pPr>
            <a:r>
              <a:rPr lang="ru-RU" dirty="0" smtClean="0"/>
              <a:t>- </a:t>
            </a:r>
            <a:r>
              <a:rPr lang="ru-RU" dirty="0" err="1"/>
              <a:t>анаеробна</a:t>
            </a:r>
            <a:r>
              <a:rPr lang="ru-RU" dirty="0"/>
              <a:t> </a:t>
            </a:r>
            <a:r>
              <a:rPr lang="ru-RU" dirty="0" err="1"/>
              <a:t>інфекція</a:t>
            </a:r>
            <a:r>
              <a:rPr lang="ru-RU" dirty="0"/>
              <a:t>; </a:t>
            </a:r>
            <a:endParaRPr lang="ru-RU" dirty="0" smtClean="0"/>
          </a:p>
          <a:p>
            <a:pPr>
              <a:buFontTx/>
              <a:buChar char="-"/>
            </a:pPr>
            <a:r>
              <a:rPr lang="ru-RU" dirty="0" smtClean="0"/>
              <a:t>- </a:t>
            </a:r>
            <a:r>
              <a:rPr lang="ru-RU" dirty="0" err="1"/>
              <a:t>відкритий</a:t>
            </a:r>
            <a:r>
              <a:rPr lang="ru-RU" dirty="0"/>
              <a:t> пневмоторакс. </a:t>
            </a:r>
            <a:endParaRPr lang="ru-RU" dirty="0" smtClean="0"/>
          </a:p>
          <a:p>
            <a:pPr>
              <a:buFontTx/>
              <a:buChar char="-"/>
            </a:pPr>
            <a:endParaRPr lang="ru-RU" dirty="0" smtClean="0"/>
          </a:p>
          <a:p>
            <a:pPr marL="0" indent="0">
              <a:buNone/>
            </a:pPr>
            <a:r>
              <a:rPr lang="ru-RU" dirty="0" err="1" smtClean="0"/>
              <a:t>Оперативні</a:t>
            </a:r>
            <a:r>
              <a:rPr lang="ru-RU" dirty="0" smtClean="0"/>
              <a:t> </a:t>
            </a:r>
            <a:r>
              <a:rPr lang="ru-RU" dirty="0" err="1"/>
              <a:t>втручання</a:t>
            </a:r>
            <a:r>
              <a:rPr lang="ru-RU" dirty="0"/>
              <a:t> при </a:t>
            </a:r>
            <a:r>
              <a:rPr lang="ru-RU" dirty="0" err="1"/>
              <a:t>наявності</a:t>
            </a:r>
            <a:r>
              <a:rPr lang="ru-RU" dirty="0"/>
              <a:t> шоку </a:t>
            </a:r>
            <a:r>
              <a:rPr lang="ru-RU" dirty="0" err="1"/>
              <a:t>виконують</a:t>
            </a:r>
            <a:r>
              <a:rPr lang="ru-RU" dirty="0"/>
              <a:t> </a:t>
            </a:r>
            <a:r>
              <a:rPr lang="ru-RU" dirty="0" err="1"/>
              <a:t>одночасно</a:t>
            </a:r>
            <a:r>
              <a:rPr lang="ru-RU" dirty="0"/>
              <a:t> з </a:t>
            </a:r>
            <a:r>
              <a:rPr lang="ru-RU" dirty="0" err="1"/>
              <a:t>триваючою</a:t>
            </a:r>
            <a:r>
              <a:rPr lang="ru-RU" dirty="0"/>
              <a:t> </a:t>
            </a:r>
            <a:r>
              <a:rPr lang="ru-RU" dirty="0" err="1"/>
              <a:t>протишоковою</a:t>
            </a:r>
            <a:r>
              <a:rPr lang="ru-RU" dirty="0"/>
              <a:t> </a:t>
            </a:r>
            <a:r>
              <a:rPr lang="ru-RU" dirty="0" err="1"/>
              <a:t>терапією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ендотрахеальним</a:t>
            </a:r>
            <a:r>
              <a:rPr lang="ru-RU" dirty="0"/>
              <a:t> наркозом. У </a:t>
            </a:r>
            <a:r>
              <a:rPr lang="ru-RU" dirty="0" err="1"/>
              <a:t>постраждалих</a:t>
            </a:r>
            <a:r>
              <a:rPr lang="ru-RU" dirty="0"/>
              <a:t> з </a:t>
            </a:r>
            <a:r>
              <a:rPr lang="ru-RU" dirty="0" err="1"/>
              <a:t>важкими</a:t>
            </a:r>
            <a:r>
              <a:rPr lang="ru-RU" dirty="0"/>
              <a:t> формами шоку (а </a:t>
            </a:r>
            <a:r>
              <a:rPr lang="ru-RU" dirty="0" err="1"/>
              <a:t>також</a:t>
            </a:r>
            <a:r>
              <a:rPr lang="ru-RU" dirty="0"/>
              <a:t> у </a:t>
            </a:r>
            <a:r>
              <a:rPr lang="ru-RU" dirty="0" err="1"/>
              <a:t>результаті</a:t>
            </a:r>
            <a:r>
              <a:rPr lang="ru-RU" dirty="0"/>
              <a:t> </a:t>
            </a:r>
            <a:r>
              <a:rPr lang="ru-RU" dirty="0" err="1"/>
              <a:t>масивної</a:t>
            </a:r>
            <a:r>
              <a:rPr lang="ru-RU" dirty="0"/>
              <a:t> </a:t>
            </a:r>
            <a:r>
              <a:rPr lang="ru-RU" dirty="0" err="1"/>
              <a:t>крововтрати</a:t>
            </a:r>
            <a:r>
              <a:rPr lang="ru-RU" dirty="0"/>
              <a:t>)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розвиватися</a:t>
            </a:r>
            <a:r>
              <a:rPr lang="ru-RU" dirty="0"/>
              <a:t> стан </a:t>
            </a:r>
            <a:r>
              <a:rPr lang="ru-RU" dirty="0" err="1"/>
              <a:t>агонії</a:t>
            </a:r>
            <a:r>
              <a:rPr lang="ru-RU" dirty="0"/>
              <a:t> і </a:t>
            </a:r>
            <a:r>
              <a:rPr lang="ru-RU" dirty="0" err="1"/>
              <a:t>клінічна</a:t>
            </a:r>
            <a:r>
              <a:rPr lang="ru-RU" dirty="0"/>
              <a:t> смерть,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розглядаються</a:t>
            </a:r>
            <a:r>
              <a:rPr lang="ru-RU" dirty="0"/>
              <a:t> як </a:t>
            </a:r>
            <a:r>
              <a:rPr lang="ru-RU" dirty="0" err="1"/>
              <a:t>форми</a:t>
            </a:r>
            <a:r>
              <a:rPr lang="ru-RU" dirty="0"/>
              <a:t> </a:t>
            </a:r>
            <a:r>
              <a:rPr lang="ru-RU" dirty="0" err="1"/>
              <a:t>термінальних</a:t>
            </a:r>
            <a:r>
              <a:rPr lang="ru-RU" dirty="0"/>
              <a:t> </a:t>
            </a:r>
            <a:r>
              <a:rPr lang="ru-RU" dirty="0" err="1"/>
              <a:t>станів</a:t>
            </a:r>
            <a:r>
              <a:rPr lang="ru-RU" dirty="0"/>
              <a:t>. Для </a:t>
            </a:r>
            <a:r>
              <a:rPr lang="ru-RU" dirty="0" err="1"/>
              <a:t>агонії</a:t>
            </a:r>
            <a:r>
              <a:rPr lang="ru-RU" dirty="0"/>
              <a:t> характерна </a:t>
            </a:r>
            <a:r>
              <a:rPr lang="ru-RU" dirty="0" err="1"/>
              <a:t>повна</a:t>
            </a:r>
            <a:r>
              <a:rPr lang="ru-RU" dirty="0"/>
              <a:t> </a:t>
            </a:r>
            <a:r>
              <a:rPr lang="ru-RU" dirty="0" err="1"/>
              <a:t>втрата</a:t>
            </a:r>
            <a:r>
              <a:rPr lang="ru-RU" dirty="0"/>
              <a:t> </a:t>
            </a:r>
            <a:r>
              <a:rPr lang="ru-RU" dirty="0" err="1"/>
              <a:t>свідомості</a:t>
            </a:r>
            <a:r>
              <a:rPr lang="ru-RU" dirty="0"/>
              <a:t> </a:t>
            </a:r>
            <a:r>
              <a:rPr lang="ru-RU" dirty="0" err="1"/>
              <a:t>постраждалого</a:t>
            </a:r>
            <a:r>
              <a:rPr lang="ru-RU" dirty="0"/>
              <a:t>, </a:t>
            </a:r>
            <a:r>
              <a:rPr lang="ru-RU" dirty="0" err="1"/>
              <a:t>порушення</a:t>
            </a:r>
            <a:r>
              <a:rPr lang="ru-RU" dirty="0"/>
              <a:t> ритму </a:t>
            </a:r>
            <a:r>
              <a:rPr lang="ru-RU" dirty="0" err="1"/>
              <a:t>подиху</a:t>
            </a:r>
            <a:r>
              <a:rPr lang="ru-RU" dirty="0"/>
              <a:t>, </a:t>
            </a:r>
            <a:r>
              <a:rPr lang="ru-RU" dirty="0" err="1"/>
              <a:t>брадикардія</a:t>
            </a:r>
            <a:r>
              <a:rPr lang="ru-RU" dirty="0"/>
              <a:t>, </a:t>
            </a:r>
            <a:r>
              <a:rPr lang="ru-RU" dirty="0" err="1"/>
              <a:t>акроціаноз</a:t>
            </a:r>
            <a:r>
              <a:rPr lang="ru-RU" dirty="0"/>
              <a:t> у </a:t>
            </a:r>
            <a:r>
              <a:rPr lang="ru-RU" dirty="0" err="1"/>
              <a:t>сполученні</a:t>
            </a:r>
            <a:r>
              <a:rPr lang="ru-RU" dirty="0"/>
              <a:t> з </a:t>
            </a:r>
            <a:r>
              <a:rPr lang="ru-RU" dirty="0" err="1"/>
              <a:t>блідістю</a:t>
            </a:r>
            <a:r>
              <a:rPr lang="ru-RU" dirty="0"/>
              <a:t> </a:t>
            </a:r>
            <a:r>
              <a:rPr lang="ru-RU" dirty="0" err="1"/>
              <a:t>шкірних</a:t>
            </a:r>
            <a:r>
              <a:rPr lang="ru-RU" dirty="0"/>
              <a:t> </a:t>
            </a:r>
            <a:r>
              <a:rPr lang="ru-RU" dirty="0" err="1"/>
              <a:t>покривів</a:t>
            </a:r>
            <a:r>
              <a:rPr lang="ru-RU" dirty="0"/>
              <a:t>; </a:t>
            </a:r>
            <a:r>
              <a:rPr lang="ru-RU" dirty="0" err="1"/>
              <a:t>пульсація</a:t>
            </a:r>
            <a:r>
              <a:rPr lang="ru-RU" dirty="0"/>
              <a:t> великих </a:t>
            </a:r>
            <a:r>
              <a:rPr lang="ru-RU" dirty="0" err="1"/>
              <a:t>судин</a:t>
            </a:r>
            <a:r>
              <a:rPr lang="ru-RU" dirty="0"/>
              <a:t> </a:t>
            </a:r>
            <a:r>
              <a:rPr lang="ru-RU" dirty="0" err="1"/>
              <a:t>ледь</a:t>
            </a:r>
            <a:r>
              <a:rPr lang="ru-RU" dirty="0"/>
              <a:t> </a:t>
            </a:r>
            <a:r>
              <a:rPr lang="ru-RU" dirty="0" err="1"/>
              <a:t>відчутна</a:t>
            </a:r>
            <a:r>
              <a:rPr lang="ru-RU" dirty="0"/>
              <a:t>. </a:t>
            </a:r>
            <a:r>
              <a:rPr lang="ru-RU" dirty="0" err="1"/>
              <a:t>Клінічна</a:t>
            </a:r>
            <a:r>
              <a:rPr lang="ru-RU" dirty="0"/>
              <a:t> смерть </a:t>
            </a:r>
            <a:r>
              <a:rPr lang="ru-RU" dirty="0" err="1"/>
              <a:t>характеризується</a:t>
            </a:r>
            <a:r>
              <a:rPr lang="ru-RU" dirty="0"/>
              <a:t> </a:t>
            </a:r>
            <a:r>
              <a:rPr lang="ru-RU" dirty="0" err="1"/>
              <a:t>припиненням</a:t>
            </a:r>
            <a:r>
              <a:rPr lang="ru-RU" dirty="0"/>
              <a:t> </a:t>
            </a:r>
            <a:r>
              <a:rPr lang="ru-RU" dirty="0" err="1"/>
              <a:t>подиху</a:t>
            </a:r>
            <a:r>
              <a:rPr lang="ru-RU" dirty="0"/>
              <a:t> і </a:t>
            </a:r>
            <a:r>
              <a:rPr lang="ru-RU" dirty="0" err="1"/>
              <a:t>серцевої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, </a:t>
            </a:r>
            <a:r>
              <a:rPr lang="ru-RU" dirty="0" err="1"/>
              <a:t>однак</a:t>
            </a:r>
            <a:r>
              <a:rPr lang="ru-RU" dirty="0"/>
              <a:t>, </a:t>
            </a:r>
            <a:r>
              <a:rPr lang="ru-RU" dirty="0" err="1"/>
              <a:t>навіть</a:t>
            </a:r>
            <a:r>
              <a:rPr lang="ru-RU" dirty="0"/>
              <a:t> у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випадках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розраховувати</a:t>
            </a:r>
            <a:r>
              <a:rPr lang="ru-RU" dirty="0"/>
              <a:t> на </a:t>
            </a:r>
            <a:r>
              <a:rPr lang="ru-RU" dirty="0" err="1"/>
              <a:t>успіх</a:t>
            </a:r>
            <a:r>
              <a:rPr lang="ru-RU" dirty="0"/>
              <a:t> </a:t>
            </a:r>
            <a:r>
              <a:rPr lang="ru-RU" dirty="0" err="1"/>
              <a:t>реанімації</a:t>
            </a:r>
            <a:r>
              <a:rPr lang="ru-RU" dirty="0"/>
              <a:t> </a:t>
            </a:r>
            <a:r>
              <a:rPr lang="ru-RU" dirty="0" err="1"/>
              <a:t>ще</a:t>
            </a:r>
            <a:r>
              <a:rPr lang="ru-RU" dirty="0"/>
              <a:t> </a:t>
            </a:r>
            <a:r>
              <a:rPr lang="ru-RU" dirty="0" err="1"/>
              <a:t>протягом</a:t>
            </a:r>
            <a:r>
              <a:rPr lang="ru-RU" dirty="0"/>
              <a:t> перших 5-6 </a:t>
            </a:r>
            <a:r>
              <a:rPr lang="ru-RU" dirty="0" err="1"/>
              <a:t>хвилин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/>
              <a:t>ураження</a:t>
            </a:r>
            <a:r>
              <a:rPr lang="ru-RU" dirty="0"/>
              <a:t> </a:t>
            </a:r>
            <a:r>
              <a:rPr lang="ru-RU" dirty="0" err="1"/>
              <a:t>сумісні</a:t>
            </a:r>
            <a:r>
              <a:rPr lang="ru-RU" dirty="0"/>
              <a:t> з </a:t>
            </a:r>
            <a:r>
              <a:rPr lang="ru-RU" dirty="0" err="1"/>
              <a:t>життям</a:t>
            </a:r>
            <a:r>
              <a:rPr lang="ru-RU" dirty="0"/>
              <a:t>, а в </a:t>
            </a:r>
            <a:r>
              <a:rPr lang="ru-RU" dirty="0" err="1"/>
              <a:t>центральній</a:t>
            </a:r>
            <a:r>
              <a:rPr lang="ru-RU" dirty="0"/>
              <a:t> </a:t>
            </a:r>
            <a:r>
              <a:rPr lang="ru-RU" dirty="0" err="1"/>
              <a:t>нервовій</a:t>
            </a:r>
            <a:r>
              <a:rPr lang="ru-RU" dirty="0"/>
              <a:t> </a:t>
            </a:r>
            <a:r>
              <a:rPr lang="ru-RU" dirty="0" err="1"/>
              <a:t>системі</a:t>
            </a:r>
            <a:r>
              <a:rPr lang="ru-RU" dirty="0"/>
              <a:t> не </a:t>
            </a:r>
            <a:r>
              <a:rPr lang="ru-RU" dirty="0" err="1"/>
              <a:t>розвинулися</a:t>
            </a:r>
            <a:r>
              <a:rPr lang="ru-RU" dirty="0"/>
              <a:t> </a:t>
            </a:r>
            <a:r>
              <a:rPr lang="ru-RU" dirty="0" err="1"/>
              <a:t>ще</a:t>
            </a:r>
            <a:r>
              <a:rPr lang="ru-RU" dirty="0"/>
              <a:t> </a:t>
            </a:r>
            <a:r>
              <a:rPr lang="ru-RU" dirty="0" err="1"/>
              <a:t>необоротні</a:t>
            </a:r>
            <a:r>
              <a:rPr lang="ru-RU" dirty="0"/>
              <a:t> </a:t>
            </a:r>
            <a:r>
              <a:rPr lang="ru-RU" dirty="0" err="1"/>
              <a:t>зміни</a:t>
            </a:r>
            <a:r>
              <a:rPr lang="ru-RU" dirty="0"/>
              <a:t>. </a:t>
            </a:r>
            <a:r>
              <a:rPr lang="ru-RU" dirty="0" err="1"/>
              <a:t>Допомога</a:t>
            </a:r>
            <a:r>
              <a:rPr lang="ru-RU" dirty="0"/>
              <a:t> </a:t>
            </a:r>
            <a:r>
              <a:rPr lang="ru-RU" dirty="0" err="1"/>
              <a:t>потерпілим</a:t>
            </a:r>
            <a:r>
              <a:rPr lang="ru-RU" dirty="0"/>
              <a:t> при </a:t>
            </a:r>
            <a:r>
              <a:rPr lang="ru-RU" dirty="0" err="1"/>
              <a:t>агонії</a:t>
            </a:r>
            <a:r>
              <a:rPr lang="ru-RU" dirty="0"/>
              <a:t> і </a:t>
            </a:r>
            <a:r>
              <a:rPr lang="ru-RU" dirty="0" err="1"/>
              <a:t>клінічній</a:t>
            </a:r>
            <a:r>
              <a:rPr lang="ru-RU" dirty="0"/>
              <a:t> </a:t>
            </a:r>
            <a:r>
              <a:rPr lang="ru-RU" dirty="0" err="1"/>
              <a:t>смерті</a:t>
            </a:r>
            <a:r>
              <a:rPr lang="ru-RU" dirty="0"/>
              <a:t> </a:t>
            </a:r>
            <a:r>
              <a:rPr lang="ru-RU" dirty="0" err="1"/>
              <a:t>зводиться</a:t>
            </a:r>
            <a:r>
              <a:rPr lang="ru-RU" dirty="0"/>
              <a:t> до </a:t>
            </a:r>
            <a:r>
              <a:rPr lang="ru-RU" dirty="0" err="1"/>
              <a:t>масажу</a:t>
            </a:r>
            <a:r>
              <a:rPr lang="ru-RU" dirty="0"/>
              <a:t> </a:t>
            </a:r>
            <a:r>
              <a:rPr lang="ru-RU" dirty="0" err="1"/>
              <a:t>серця</a:t>
            </a:r>
            <a:r>
              <a:rPr lang="ru-RU" dirty="0"/>
              <a:t>, ШВЛ і </a:t>
            </a:r>
            <a:r>
              <a:rPr lang="ru-RU" dirty="0" err="1"/>
              <a:t>внутріартеріальному</a:t>
            </a:r>
            <a:r>
              <a:rPr lang="ru-RU" dirty="0"/>
              <a:t> </a:t>
            </a:r>
            <a:r>
              <a:rPr lang="ru-RU" dirty="0" err="1"/>
              <a:t>нагнітанні</a:t>
            </a:r>
            <a:r>
              <a:rPr lang="ru-RU" dirty="0"/>
              <a:t> </a:t>
            </a:r>
            <a:r>
              <a:rPr lang="ru-RU" dirty="0" err="1"/>
              <a:t>крові</a:t>
            </a:r>
            <a:r>
              <a:rPr lang="ru-RU" dirty="0"/>
              <a:t>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У порядку </a:t>
            </a:r>
            <a:r>
              <a:rPr lang="ru-RU" dirty="0" err="1"/>
              <a:t>першої</a:t>
            </a:r>
            <a:r>
              <a:rPr lang="ru-RU" dirty="0"/>
              <a:t> </a:t>
            </a:r>
            <a:r>
              <a:rPr lang="ru-RU" dirty="0" err="1"/>
              <a:t>лікарської</a:t>
            </a:r>
            <a:r>
              <a:rPr lang="ru-RU" dirty="0"/>
              <a:t> </a:t>
            </a:r>
            <a:r>
              <a:rPr lang="ru-RU" dirty="0" err="1"/>
              <a:t>допомоги</a:t>
            </a:r>
            <a:r>
              <a:rPr lang="ru-RU" dirty="0"/>
              <a:t> </a:t>
            </a:r>
            <a:r>
              <a:rPr lang="ru-RU" dirty="0" err="1"/>
              <a:t>виробляється</a:t>
            </a:r>
            <a:r>
              <a:rPr lang="ru-RU" dirty="0"/>
              <a:t> </a:t>
            </a:r>
            <a:r>
              <a:rPr lang="ru-RU" dirty="0" err="1"/>
              <a:t>непрямий</a:t>
            </a:r>
            <a:r>
              <a:rPr lang="ru-RU" dirty="0"/>
              <a:t> (</a:t>
            </a:r>
            <a:r>
              <a:rPr lang="ru-RU" dirty="0" err="1"/>
              <a:t>закритий</a:t>
            </a:r>
            <a:r>
              <a:rPr lang="ru-RU" dirty="0"/>
              <a:t>) </a:t>
            </a:r>
            <a:r>
              <a:rPr lang="ru-RU" dirty="0" err="1"/>
              <a:t>масаж</a:t>
            </a:r>
            <a:r>
              <a:rPr lang="ru-RU" dirty="0"/>
              <a:t> </a:t>
            </a:r>
            <a:r>
              <a:rPr lang="ru-RU" dirty="0" err="1"/>
              <a:t>серця</a:t>
            </a:r>
            <a:r>
              <a:rPr lang="ru-RU" dirty="0"/>
              <a:t> і ШВЛ методом рот у рот </a:t>
            </a:r>
            <a:r>
              <a:rPr lang="ru-RU" dirty="0" err="1"/>
              <a:t>чи</a:t>
            </a:r>
            <a:r>
              <a:rPr lang="ru-RU" dirty="0"/>
              <a:t> у </a:t>
            </a:r>
            <a:r>
              <a:rPr lang="ru-RU" dirty="0" err="1"/>
              <a:t>ніс</a:t>
            </a:r>
            <a:r>
              <a:rPr lang="ru-RU" dirty="0"/>
              <a:t>. </a:t>
            </a:r>
            <a:r>
              <a:rPr lang="ru-RU" dirty="0" err="1"/>
              <a:t>Необхідно</a:t>
            </a:r>
            <a:r>
              <a:rPr lang="ru-RU" dirty="0"/>
              <a:t> </a:t>
            </a:r>
            <a:r>
              <a:rPr lang="ru-RU" dirty="0" err="1"/>
              <a:t>підкреслити</a:t>
            </a:r>
            <a:r>
              <a:rPr lang="ru-RU" dirty="0"/>
              <a:t> </a:t>
            </a:r>
            <a:r>
              <a:rPr lang="ru-RU" dirty="0" err="1"/>
              <a:t>застосування</a:t>
            </a:r>
            <a:r>
              <a:rPr lang="ru-RU" dirty="0"/>
              <a:t>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заходів</a:t>
            </a:r>
            <a:r>
              <a:rPr lang="ru-RU" dirty="0"/>
              <a:t> </a:t>
            </a:r>
            <a:r>
              <a:rPr lang="ru-RU" dirty="0" err="1"/>
              <a:t>своєчасно</a:t>
            </a:r>
            <a:r>
              <a:rPr lang="ru-RU" dirty="0"/>
              <a:t> і правильно. </a:t>
            </a:r>
            <a:r>
              <a:rPr lang="ru-RU" dirty="0" err="1"/>
              <a:t>Починаючи</a:t>
            </a:r>
            <a:r>
              <a:rPr lang="ru-RU" dirty="0"/>
              <a:t> з </a:t>
            </a:r>
            <a:r>
              <a:rPr lang="ru-RU" dirty="0" err="1"/>
              <a:t>етапу</a:t>
            </a:r>
            <a:r>
              <a:rPr lang="ru-RU" dirty="0"/>
              <a:t> </a:t>
            </a:r>
            <a:r>
              <a:rPr lang="ru-RU" dirty="0" err="1"/>
              <a:t>кваліфікованої</a:t>
            </a:r>
            <a:r>
              <a:rPr lang="ru-RU" dirty="0"/>
              <a:t> </a:t>
            </a:r>
            <a:r>
              <a:rPr lang="ru-RU" dirty="0" err="1"/>
              <a:t>допомоги</a:t>
            </a:r>
            <a:r>
              <a:rPr lang="ru-RU" dirty="0"/>
              <a:t> ШВЛ </a:t>
            </a:r>
            <a:r>
              <a:rPr lang="ru-RU" dirty="0" err="1"/>
              <a:t>бажано</a:t>
            </a:r>
            <a:r>
              <a:rPr lang="ru-RU" dirty="0"/>
              <a:t> </a:t>
            </a:r>
            <a:r>
              <a:rPr lang="ru-RU" dirty="0" err="1"/>
              <a:t>здійснити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відповідних</a:t>
            </a:r>
            <a:r>
              <a:rPr lang="ru-RU" dirty="0"/>
              <a:t> </a:t>
            </a:r>
            <a:r>
              <a:rPr lang="ru-RU" dirty="0" err="1"/>
              <a:t>апаратів</a:t>
            </a:r>
            <a:r>
              <a:rPr lang="ru-RU" dirty="0"/>
              <a:t>,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інтубації</a:t>
            </a:r>
            <a:r>
              <a:rPr lang="ru-RU" dirty="0"/>
              <a:t> </a:t>
            </a:r>
            <a:r>
              <a:rPr lang="ru-RU" dirty="0" err="1"/>
              <a:t>ураженого</a:t>
            </a:r>
            <a:r>
              <a:rPr lang="ru-RU" dirty="0"/>
              <a:t>,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накладення</a:t>
            </a:r>
            <a:r>
              <a:rPr lang="ru-RU" dirty="0"/>
              <a:t> </a:t>
            </a:r>
            <a:r>
              <a:rPr lang="ru-RU" dirty="0" err="1"/>
              <a:t>трахеостоми</a:t>
            </a:r>
            <a:r>
              <a:rPr lang="ru-RU" dirty="0"/>
              <a:t>. При </a:t>
            </a:r>
            <a:r>
              <a:rPr lang="ru-RU" dirty="0" err="1"/>
              <a:t>настанні</a:t>
            </a:r>
            <a:r>
              <a:rPr lang="ru-RU" dirty="0"/>
              <a:t> </a:t>
            </a:r>
            <a:r>
              <a:rPr lang="ru-RU" dirty="0" err="1"/>
              <a:t>клінічної</a:t>
            </a:r>
            <a:r>
              <a:rPr lang="ru-RU" dirty="0"/>
              <a:t> </a:t>
            </a:r>
            <a:r>
              <a:rPr lang="ru-RU" dirty="0" err="1"/>
              <a:t>смерті</a:t>
            </a:r>
            <a:r>
              <a:rPr lang="ru-RU" dirty="0"/>
              <a:t> на </a:t>
            </a:r>
            <a:r>
              <a:rPr lang="ru-RU" dirty="0" err="1"/>
              <a:t>даному</a:t>
            </a:r>
            <a:r>
              <a:rPr lang="ru-RU" dirty="0"/>
              <a:t> </a:t>
            </a:r>
            <a:r>
              <a:rPr lang="ru-RU" dirty="0" err="1"/>
              <a:t>етапі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застосований</a:t>
            </a:r>
            <a:r>
              <a:rPr lang="ru-RU" dirty="0"/>
              <a:t> і </a:t>
            </a:r>
            <a:r>
              <a:rPr lang="ru-RU" dirty="0" err="1"/>
              <a:t>відкритий</a:t>
            </a:r>
            <a:r>
              <a:rPr lang="ru-RU" dirty="0"/>
              <a:t> </a:t>
            </a:r>
            <a:r>
              <a:rPr lang="ru-RU" dirty="0" err="1"/>
              <a:t>масаж</a:t>
            </a:r>
            <a:r>
              <a:rPr lang="ru-RU" dirty="0"/>
              <a:t> </a:t>
            </a:r>
            <a:r>
              <a:rPr lang="ru-RU" dirty="0" err="1"/>
              <a:t>серця</a:t>
            </a:r>
            <a:r>
              <a:rPr lang="ru-RU" dirty="0"/>
              <a:t>. </a:t>
            </a:r>
            <a:r>
              <a:rPr lang="ru-RU" dirty="0" err="1"/>
              <a:t>Поряд</a:t>
            </a:r>
            <a:r>
              <a:rPr lang="ru-RU" dirty="0"/>
              <a:t> з </a:t>
            </a:r>
            <a:r>
              <a:rPr lang="ru-RU" dirty="0" err="1"/>
              <a:t>перерахованими</a:t>
            </a:r>
            <a:r>
              <a:rPr lang="ru-RU" dirty="0"/>
              <a:t> заходами в </a:t>
            </a:r>
            <a:r>
              <a:rPr lang="ru-RU" dirty="0" err="1"/>
              <a:t>артерію</a:t>
            </a:r>
            <a:r>
              <a:rPr lang="ru-RU" dirty="0"/>
              <a:t> </a:t>
            </a:r>
            <a:r>
              <a:rPr lang="ru-RU" dirty="0" err="1"/>
              <a:t>проти</a:t>
            </a:r>
            <a:r>
              <a:rPr lang="ru-RU" dirty="0"/>
              <a:t> струму </a:t>
            </a:r>
            <a:r>
              <a:rPr lang="ru-RU" dirty="0" err="1"/>
              <a:t>крові</a:t>
            </a:r>
            <a:r>
              <a:rPr lang="ru-RU" dirty="0"/>
              <a:t> </a:t>
            </a:r>
            <a:r>
              <a:rPr lang="ru-RU" dirty="0" err="1"/>
              <a:t>нагнітають</a:t>
            </a:r>
            <a:r>
              <a:rPr lang="ru-RU" dirty="0"/>
              <a:t> 250-500 мл </a:t>
            </a:r>
            <a:r>
              <a:rPr lang="ru-RU" dirty="0" err="1"/>
              <a:t>еритроцитарної</a:t>
            </a:r>
            <a:r>
              <a:rPr lang="ru-RU" dirty="0"/>
              <a:t> </a:t>
            </a:r>
            <a:r>
              <a:rPr lang="ru-RU" dirty="0" err="1"/>
              <a:t>маси</a:t>
            </a:r>
            <a:r>
              <a:rPr lang="ru-RU" dirty="0"/>
              <a:t>, але не </a:t>
            </a:r>
            <a:r>
              <a:rPr lang="ru-RU" dirty="0" err="1"/>
              <a:t>більш</a:t>
            </a:r>
            <a:r>
              <a:rPr lang="ru-RU" dirty="0"/>
              <a:t> 1000 мл, а при </a:t>
            </a:r>
            <a:r>
              <a:rPr lang="ru-RU" dirty="0" err="1"/>
              <a:t>відсутності</a:t>
            </a:r>
            <a:r>
              <a:rPr lang="ru-RU" dirty="0"/>
              <a:t> </a:t>
            </a:r>
            <a:r>
              <a:rPr lang="ru-RU" dirty="0" err="1"/>
              <a:t>останньої</a:t>
            </a:r>
            <a:r>
              <a:rPr lang="ru-RU" dirty="0"/>
              <a:t> - </a:t>
            </a:r>
            <a:r>
              <a:rPr lang="ru-RU" dirty="0" err="1"/>
              <a:t>поліглюкін</a:t>
            </a:r>
            <a:r>
              <a:rPr lang="ru-RU" dirty="0"/>
              <a:t>. </a:t>
            </a:r>
            <a:r>
              <a:rPr lang="ru-RU" dirty="0" err="1"/>
              <a:t>Одночасно</a:t>
            </a:r>
            <a:r>
              <a:rPr lang="ru-RU" dirty="0"/>
              <a:t> </a:t>
            </a:r>
            <a:r>
              <a:rPr lang="ru-RU" dirty="0" err="1"/>
              <a:t>внутрішньо-артеріально</a:t>
            </a:r>
            <a:r>
              <a:rPr lang="ru-RU" dirty="0"/>
              <a:t> </a:t>
            </a:r>
            <a:r>
              <a:rPr lang="ru-RU" dirty="0" err="1"/>
              <a:t>вводять</a:t>
            </a:r>
            <a:r>
              <a:rPr lang="ru-RU" dirty="0"/>
              <a:t> </a:t>
            </a:r>
            <a:r>
              <a:rPr lang="ru-RU" dirty="0" err="1"/>
              <a:t>ефедрин</a:t>
            </a:r>
            <a:r>
              <a:rPr lang="ru-RU" dirty="0"/>
              <a:t>, </a:t>
            </a:r>
            <a:r>
              <a:rPr lang="ru-RU" dirty="0" err="1"/>
              <a:t>норадреналін</a:t>
            </a:r>
            <a:r>
              <a:rPr lang="ru-RU" dirty="0"/>
              <a:t>, </a:t>
            </a:r>
            <a:r>
              <a:rPr lang="ru-RU" dirty="0" err="1"/>
              <a:t>серцеві</a:t>
            </a:r>
            <a:r>
              <a:rPr lang="ru-RU" dirty="0"/>
              <a:t> </a:t>
            </a:r>
            <a:r>
              <a:rPr lang="ru-RU" dirty="0" err="1"/>
              <a:t>глікозиди</a:t>
            </a:r>
            <a:r>
              <a:rPr lang="ru-RU" dirty="0"/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86444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err="1"/>
              <a:t>Принципи</a:t>
            </a:r>
            <a:r>
              <a:rPr lang="ru-RU" i="1" dirty="0"/>
              <a:t> </a:t>
            </a:r>
            <a:r>
              <a:rPr lang="ru-RU" i="1" dirty="0" err="1"/>
              <a:t>етапного</a:t>
            </a:r>
            <a:r>
              <a:rPr lang="ru-RU" i="1" dirty="0"/>
              <a:t> </a:t>
            </a:r>
            <a:r>
              <a:rPr lang="ru-RU" i="1" dirty="0" err="1"/>
              <a:t>лікування</a:t>
            </a:r>
            <a:r>
              <a:rPr lang="ru-RU" i="1" dirty="0"/>
              <a:t> </a:t>
            </a:r>
            <a:r>
              <a:rPr lang="ru-RU" i="1" dirty="0" err="1"/>
              <a:t>уражених</a:t>
            </a:r>
            <a:r>
              <a:rPr lang="ru-RU" i="1" dirty="0"/>
              <a:t> у </a:t>
            </a:r>
            <a:r>
              <a:rPr lang="ru-RU" i="1" dirty="0" err="1"/>
              <a:t>стані</a:t>
            </a:r>
            <a:r>
              <a:rPr lang="ru-RU" i="1" dirty="0"/>
              <a:t> шоку.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075240" cy="5544616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/>
              <a:t>Перша </a:t>
            </a:r>
            <a:r>
              <a:rPr lang="ru-RU" b="1" dirty="0" err="1"/>
              <a:t>допомога</a:t>
            </a:r>
            <a:r>
              <a:rPr lang="ru-RU" b="1" dirty="0"/>
              <a:t>.</a:t>
            </a:r>
            <a:r>
              <a:rPr lang="ru-RU" dirty="0"/>
              <a:t> </a:t>
            </a:r>
            <a:r>
              <a:rPr lang="ru-RU" dirty="0" err="1"/>
              <a:t>Тимчасова</a:t>
            </a:r>
            <a:r>
              <a:rPr lang="ru-RU" dirty="0"/>
              <a:t> </a:t>
            </a:r>
            <a:r>
              <a:rPr lang="ru-RU" dirty="0" err="1"/>
              <a:t>зупинка</a:t>
            </a:r>
            <a:r>
              <a:rPr lang="ru-RU" dirty="0"/>
              <a:t> </a:t>
            </a:r>
            <a:r>
              <a:rPr lang="ru-RU" dirty="0" err="1"/>
              <a:t>кровотечі</a:t>
            </a:r>
            <a:r>
              <a:rPr lang="ru-RU" dirty="0"/>
              <a:t>, </a:t>
            </a:r>
            <a:r>
              <a:rPr lang="ru-RU" dirty="0" err="1"/>
              <a:t>транспортна</a:t>
            </a:r>
            <a:r>
              <a:rPr lang="ru-RU" dirty="0"/>
              <a:t> </a:t>
            </a:r>
            <a:r>
              <a:rPr lang="ru-RU" dirty="0" err="1"/>
              <a:t>іммобілізація</a:t>
            </a:r>
            <a:r>
              <a:rPr lang="ru-RU" dirty="0"/>
              <a:t> при переломах (у першу </a:t>
            </a:r>
            <a:r>
              <a:rPr lang="ru-RU" dirty="0" err="1"/>
              <a:t>чергу</a:t>
            </a:r>
            <a:r>
              <a:rPr lang="ru-RU" dirty="0"/>
              <a:t> стегна і </a:t>
            </a:r>
            <a:r>
              <a:rPr lang="ru-RU" dirty="0" err="1"/>
              <a:t>гомілки</a:t>
            </a:r>
            <a:r>
              <a:rPr lang="ru-RU" dirty="0"/>
              <a:t>)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підручних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. При </a:t>
            </a:r>
            <a:r>
              <a:rPr lang="ru-RU" dirty="0" err="1"/>
              <a:t>відсутності</a:t>
            </a:r>
            <a:r>
              <a:rPr lang="ru-RU" dirty="0"/>
              <a:t> </a:t>
            </a:r>
            <a:r>
              <a:rPr lang="ru-RU" dirty="0" err="1"/>
              <a:t>протипоказань</a:t>
            </a:r>
            <a:r>
              <a:rPr lang="ru-RU" dirty="0"/>
              <a:t> дача </a:t>
            </a:r>
            <a:r>
              <a:rPr lang="ru-RU" dirty="0" err="1"/>
              <a:t>усередину</a:t>
            </a:r>
            <a:r>
              <a:rPr lang="ru-RU" dirty="0"/>
              <a:t> </a:t>
            </a:r>
            <a:r>
              <a:rPr lang="ru-RU" dirty="0" err="1"/>
              <a:t>болезаспокійливої</a:t>
            </a:r>
            <a:r>
              <a:rPr lang="ru-RU" dirty="0"/>
              <a:t> </a:t>
            </a:r>
            <a:r>
              <a:rPr lang="ru-RU" dirty="0" err="1"/>
              <a:t>суміші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підшкірна</a:t>
            </a:r>
            <a:r>
              <a:rPr lang="ru-RU" dirty="0"/>
              <a:t> </a:t>
            </a:r>
            <a:r>
              <a:rPr lang="ru-RU" dirty="0" err="1"/>
              <a:t>ін'єкція</a:t>
            </a:r>
            <a:r>
              <a:rPr lang="ru-RU" dirty="0"/>
              <a:t> </a:t>
            </a:r>
            <a:r>
              <a:rPr lang="ru-RU" dirty="0" err="1"/>
              <a:t>анальгетиків</a:t>
            </a:r>
            <a:r>
              <a:rPr lang="ru-RU" dirty="0"/>
              <a:t>. </a:t>
            </a:r>
            <a:r>
              <a:rPr lang="ru-RU" dirty="0" err="1"/>
              <a:t>Першочерговий</a:t>
            </a:r>
            <a:r>
              <a:rPr lang="ru-RU" dirty="0"/>
              <a:t> </a:t>
            </a:r>
            <a:r>
              <a:rPr lang="ru-RU" dirty="0" err="1"/>
              <a:t>винос</a:t>
            </a:r>
            <a:r>
              <a:rPr lang="ru-RU" dirty="0"/>
              <a:t> і </a:t>
            </a:r>
            <a:r>
              <a:rPr lang="ru-RU" dirty="0" err="1"/>
              <a:t>евакуація</a:t>
            </a:r>
            <a:r>
              <a:rPr lang="ru-RU" dirty="0"/>
              <a:t> </a:t>
            </a:r>
            <a:r>
              <a:rPr lang="ru-RU" dirty="0" err="1"/>
              <a:t>найбільш</a:t>
            </a:r>
            <a:r>
              <a:rPr lang="ru-RU" dirty="0"/>
              <a:t> тяжких </a:t>
            </a:r>
            <a:r>
              <a:rPr lang="ru-RU" dirty="0" err="1"/>
              <a:t>потерпілих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b="1" dirty="0"/>
              <a:t>Перша </a:t>
            </a:r>
            <a:r>
              <a:rPr lang="ru-RU" b="1" dirty="0" err="1"/>
              <a:t>лікарська</a:t>
            </a:r>
            <a:r>
              <a:rPr lang="ru-RU" b="1" dirty="0"/>
              <a:t> </a:t>
            </a:r>
            <a:r>
              <a:rPr lang="ru-RU" b="1" dirty="0" err="1"/>
              <a:t>допомога</a:t>
            </a:r>
            <a:r>
              <a:rPr lang="ru-RU" b="1" dirty="0"/>
              <a:t>.</a:t>
            </a:r>
            <a:r>
              <a:rPr lang="ru-RU" dirty="0"/>
              <a:t> </a:t>
            </a:r>
            <a:r>
              <a:rPr lang="ru-RU" dirty="0" err="1"/>
              <a:t>Введення</a:t>
            </a:r>
            <a:r>
              <a:rPr lang="ru-RU" dirty="0"/>
              <a:t> </a:t>
            </a:r>
            <a:r>
              <a:rPr lang="ru-RU" dirty="0" err="1"/>
              <a:t>анальгезуючих</a:t>
            </a:r>
            <a:r>
              <a:rPr lang="ru-RU" dirty="0"/>
              <a:t> і </a:t>
            </a:r>
            <a:r>
              <a:rPr lang="ru-RU" dirty="0" err="1"/>
              <a:t>серцево-судинних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, </a:t>
            </a:r>
            <a:r>
              <a:rPr lang="ru-RU" dirty="0" err="1"/>
              <a:t>транспортна</a:t>
            </a:r>
            <a:r>
              <a:rPr lang="ru-RU" dirty="0"/>
              <a:t> </a:t>
            </a:r>
            <a:r>
              <a:rPr lang="ru-RU" dirty="0" err="1"/>
              <a:t>іммобілізація</a:t>
            </a:r>
            <a:r>
              <a:rPr lang="ru-RU" dirty="0"/>
              <a:t> </a:t>
            </a:r>
            <a:r>
              <a:rPr lang="ru-RU" dirty="0" err="1"/>
              <a:t>кінцівок</a:t>
            </a:r>
            <a:r>
              <a:rPr lang="ru-RU" dirty="0"/>
              <a:t> </a:t>
            </a:r>
            <a:r>
              <a:rPr lang="ru-RU" dirty="0" err="1"/>
              <a:t>стандартними</a:t>
            </a:r>
            <a:r>
              <a:rPr lang="ru-RU" dirty="0"/>
              <a:t> шинами при переломах </a:t>
            </a:r>
            <a:r>
              <a:rPr lang="ru-RU" dirty="0" err="1"/>
              <a:t>кісток</a:t>
            </a:r>
            <a:r>
              <a:rPr lang="ru-RU" dirty="0"/>
              <a:t>, </a:t>
            </a:r>
            <a:r>
              <a:rPr lang="ru-RU" dirty="0" err="1"/>
              <a:t>великі</a:t>
            </a:r>
            <a:r>
              <a:rPr lang="ru-RU" dirty="0"/>
              <a:t> </a:t>
            </a:r>
            <a:r>
              <a:rPr lang="ru-RU" dirty="0" err="1"/>
              <a:t>ушкодження</a:t>
            </a:r>
            <a:r>
              <a:rPr lang="ru-RU" dirty="0"/>
              <a:t> </a:t>
            </a:r>
            <a:r>
              <a:rPr lang="ru-RU" dirty="0" err="1"/>
              <a:t>м'яких</a:t>
            </a:r>
            <a:r>
              <a:rPr lang="ru-RU" dirty="0"/>
              <a:t> тканин, </a:t>
            </a:r>
            <a:r>
              <a:rPr lang="ru-RU" dirty="0" err="1"/>
              <a:t>поранення</a:t>
            </a:r>
            <a:r>
              <a:rPr lang="ru-RU" dirty="0"/>
              <a:t> </a:t>
            </a:r>
            <a:r>
              <a:rPr lang="ru-RU" dirty="0" err="1"/>
              <a:t>магістральних</a:t>
            </a:r>
            <a:r>
              <a:rPr lang="ru-RU" dirty="0"/>
              <a:t> </a:t>
            </a:r>
            <a:r>
              <a:rPr lang="ru-RU" dirty="0" err="1"/>
              <a:t>судин</a:t>
            </a:r>
            <a:r>
              <a:rPr lang="ru-RU" dirty="0"/>
              <a:t>. </a:t>
            </a:r>
            <a:r>
              <a:rPr lang="ru-RU" dirty="0" err="1"/>
              <a:t>Уражених</a:t>
            </a:r>
            <a:r>
              <a:rPr lang="ru-RU" dirty="0"/>
              <a:t> </a:t>
            </a:r>
            <a:r>
              <a:rPr lang="ru-RU" dirty="0" err="1"/>
              <a:t>зігрівають</a:t>
            </a:r>
            <a:r>
              <a:rPr lang="ru-RU" dirty="0"/>
              <a:t>, при </a:t>
            </a:r>
            <a:r>
              <a:rPr lang="ru-RU" dirty="0" err="1"/>
              <a:t>відсутності</a:t>
            </a:r>
            <a:r>
              <a:rPr lang="ru-RU" dirty="0"/>
              <a:t> </a:t>
            </a:r>
            <a:r>
              <a:rPr lang="ru-RU" dirty="0" err="1"/>
              <a:t>протипоказань</a:t>
            </a:r>
            <a:r>
              <a:rPr lang="ru-RU" dirty="0"/>
              <a:t> </a:t>
            </a:r>
            <a:r>
              <a:rPr lang="ru-RU" dirty="0" err="1"/>
              <a:t>дають</a:t>
            </a:r>
            <a:r>
              <a:rPr lang="ru-RU" dirty="0"/>
              <a:t> </a:t>
            </a:r>
            <a:r>
              <a:rPr lang="ru-RU" dirty="0" err="1"/>
              <a:t>гарячого</a:t>
            </a:r>
            <a:r>
              <a:rPr lang="ru-RU" dirty="0"/>
              <a:t> чаю, </a:t>
            </a:r>
            <a:r>
              <a:rPr lang="ru-RU" dirty="0" err="1"/>
              <a:t>гарячу</a:t>
            </a:r>
            <a:r>
              <a:rPr lang="ru-RU" dirty="0"/>
              <a:t> </a:t>
            </a:r>
            <a:r>
              <a:rPr lang="ru-RU" dirty="0" err="1"/>
              <a:t>їжу</a:t>
            </a:r>
            <a:r>
              <a:rPr lang="ru-RU" dirty="0"/>
              <a:t>. З </a:t>
            </a:r>
            <a:r>
              <a:rPr lang="ru-RU" dirty="0" err="1"/>
              <a:t>першою</a:t>
            </a:r>
            <a:r>
              <a:rPr lang="ru-RU" dirty="0"/>
              <a:t> </a:t>
            </a:r>
            <a:r>
              <a:rPr lang="ru-RU" dirty="0" err="1"/>
              <a:t>нагодою</a:t>
            </a:r>
            <a:r>
              <a:rPr lang="ru-RU" dirty="0"/>
              <a:t> </a:t>
            </a:r>
            <a:r>
              <a:rPr lang="ru-RU" dirty="0" err="1"/>
              <a:t>знімають</a:t>
            </a:r>
            <a:r>
              <a:rPr lang="ru-RU" dirty="0"/>
              <a:t> </a:t>
            </a:r>
            <a:r>
              <a:rPr lang="ru-RU" dirty="0" err="1"/>
              <a:t>промоклий</a:t>
            </a:r>
            <a:r>
              <a:rPr lang="ru-RU" dirty="0"/>
              <a:t> </a:t>
            </a:r>
            <a:r>
              <a:rPr lang="ru-RU" dirty="0" err="1"/>
              <a:t>одяг</a:t>
            </a:r>
            <a:r>
              <a:rPr lang="ru-RU" dirty="0"/>
              <a:t>, </a:t>
            </a:r>
            <a:r>
              <a:rPr lang="ru-RU" dirty="0" err="1"/>
              <a:t>білизну</a:t>
            </a:r>
            <a:r>
              <a:rPr lang="ru-RU" dirty="0"/>
              <a:t>, </a:t>
            </a:r>
            <a:r>
              <a:rPr lang="ru-RU" dirty="0" err="1"/>
              <a:t>взуття</a:t>
            </a:r>
            <a:r>
              <a:rPr lang="ru-RU" dirty="0"/>
              <a:t>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дозволяють</a:t>
            </a:r>
            <a:r>
              <a:rPr lang="ru-RU" dirty="0"/>
              <a:t> </a:t>
            </a:r>
            <a:r>
              <a:rPr lang="ru-RU" dirty="0" err="1"/>
              <a:t>обставини</a:t>
            </a:r>
            <a:r>
              <a:rPr lang="ru-RU" dirty="0"/>
              <a:t>, </a:t>
            </a:r>
            <a:r>
              <a:rPr lang="ru-RU" dirty="0" err="1"/>
              <a:t>роблять</a:t>
            </a:r>
            <a:r>
              <a:rPr lang="ru-RU" dirty="0"/>
              <a:t> </a:t>
            </a:r>
            <a:r>
              <a:rPr lang="ru-RU" dirty="0" err="1"/>
              <a:t>новокаїнові</a:t>
            </a:r>
            <a:r>
              <a:rPr lang="ru-RU" dirty="0"/>
              <a:t> </a:t>
            </a:r>
            <a:r>
              <a:rPr lang="ru-RU" dirty="0" err="1"/>
              <a:t>блокади</a:t>
            </a:r>
            <a:r>
              <a:rPr lang="ru-RU" dirty="0"/>
              <a:t>, </a:t>
            </a:r>
            <a:r>
              <a:rPr lang="ru-RU" dirty="0" err="1"/>
              <a:t>уливання</a:t>
            </a:r>
            <a:r>
              <a:rPr lang="ru-RU" dirty="0"/>
              <a:t> </a:t>
            </a:r>
            <a:r>
              <a:rPr lang="ru-RU" dirty="0" err="1"/>
              <a:t>поліглюкіна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плазми</a:t>
            </a:r>
            <a:r>
              <a:rPr lang="ru-RU" dirty="0"/>
              <a:t> ( у першу </a:t>
            </a:r>
            <a:r>
              <a:rPr lang="ru-RU" dirty="0" err="1"/>
              <a:t>чергу</a:t>
            </a:r>
            <a:r>
              <a:rPr lang="ru-RU" dirty="0"/>
              <a:t> при тяжкому шоку). </a:t>
            </a:r>
            <a:r>
              <a:rPr lang="ru-RU" dirty="0" err="1"/>
              <a:t>Постраждалі</a:t>
            </a:r>
            <a:r>
              <a:rPr lang="ru-RU" dirty="0"/>
              <a:t> в </a:t>
            </a:r>
            <a:r>
              <a:rPr lang="ru-RU" dirty="0" err="1"/>
              <a:t>стані</a:t>
            </a:r>
            <a:r>
              <a:rPr lang="ru-RU" dirty="0"/>
              <a:t> шоку </a:t>
            </a:r>
            <a:r>
              <a:rPr lang="ru-RU" dirty="0" err="1"/>
              <a:t>мають</a:t>
            </a:r>
            <a:r>
              <a:rPr lang="ru-RU" dirty="0"/>
              <a:t> потребу в </a:t>
            </a:r>
            <a:r>
              <a:rPr lang="ru-RU" dirty="0" err="1"/>
              <a:t>першочерговій</a:t>
            </a:r>
            <a:r>
              <a:rPr lang="ru-RU" dirty="0"/>
              <a:t> </a:t>
            </a:r>
            <a:r>
              <a:rPr lang="ru-RU" dirty="0" err="1"/>
              <a:t>евакуації</a:t>
            </a:r>
            <a:r>
              <a:rPr lang="ru-RU" dirty="0"/>
              <a:t> транспортом. </a:t>
            </a:r>
            <a:r>
              <a:rPr lang="ru-RU" dirty="0" err="1"/>
              <a:t>Якщо</a:t>
            </a:r>
            <a:r>
              <a:rPr lang="ru-RU" dirty="0"/>
              <a:t> шок </a:t>
            </a:r>
            <a:r>
              <a:rPr lang="ru-RU" dirty="0" err="1"/>
              <a:t>сполучається</a:t>
            </a:r>
            <a:r>
              <a:rPr lang="ru-RU" dirty="0"/>
              <a:t> з </a:t>
            </a:r>
            <a:r>
              <a:rPr lang="ru-RU" dirty="0" err="1"/>
              <a:t>тривалою</a:t>
            </a:r>
            <a:r>
              <a:rPr lang="ru-RU" dirty="0"/>
              <a:t> </a:t>
            </a:r>
            <a:r>
              <a:rPr lang="ru-RU" dirty="0" err="1"/>
              <a:t>внутрішньою</a:t>
            </a:r>
            <a:r>
              <a:rPr lang="ru-RU" dirty="0"/>
              <a:t> </a:t>
            </a:r>
            <a:r>
              <a:rPr lang="ru-RU" dirty="0" err="1"/>
              <a:t>кровотечею</a:t>
            </a:r>
            <a:r>
              <a:rPr lang="ru-RU" dirty="0"/>
              <a:t>, то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потерпілі</a:t>
            </a:r>
            <a:r>
              <a:rPr lang="ru-RU" dirty="0"/>
              <a:t> </a:t>
            </a:r>
            <a:r>
              <a:rPr lang="ru-RU" dirty="0" err="1"/>
              <a:t>повинні</a:t>
            </a:r>
            <a:r>
              <a:rPr lang="ru-RU" dirty="0"/>
              <a:t> бути </a:t>
            </a:r>
            <a:r>
              <a:rPr lang="ru-RU" dirty="0" err="1"/>
              <a:t>евакуйовані</a:t>
            </a:r>
            <a:r>
              <a:rPr lang="ru-RU" dirty="0"/>
              <a:t> </a:t>
            </a:r>
            <a:r>
              <a:rPr lang="ru-RU" dirty="0" err="1"/>
              <a:t>невідкладно</a:t>
            </a:r>
            <a:r>
              <a:rPr lang="ru-RU" dirty="0"/>
              <a:t>. На </a:t>
            </a:r>
            <a:r>
              <a:rPr lang="ru-RU" dirty="0" err="1"/>
              <a:t>етапі</a:t>
            </a:r>
            <a:r>
              <a:rPr lang="ru-RU" dirty="0"/>
              <a:t> </a:t>
            </a:r>
            <a:r>
              <a:rPr lang="ru-RU" dirty="0" err="1"/>
              <a:t>кваліфікованої</a:t>
            </a:r>
            <a:r>
              <a:rPr lang="ru-RU" dirty="0"/>
              <a:t> </a:t>
            </a:r>
            <a:r>
              <a:rPr lang="ru-RU" dirty="0" err="1"/>
              <a:t>медичної</a:t>
            </a:r>
            <a:r>
              <a:rPr lang="ru-RU" dirty="0"/>
              <a:t> </a:t>
            </a:r>
            <a:r>
              <a:rPr lang="ru-RU" dirty="0" err="1"/>
              <a:t>допомоги</a:t>
            </a:r>
            <a:r>
              <a:rPr lang="ru-RU" dirty="0"/>
              <a:t> </a:t>
            </a:r>
            <a:r>
              <a:rPr lang="ru-RU" dirty="0" err="1"/>
              <a:t>проводять</a:t>
            </a:r>
            <a:r>
              <a:rPr lang="ru-RU" dirty="0"/>
              <a:t> весь комплекс </a:t>
            </a:r>
            <a:r>
              <a:rPr lang="ru-RU" dirty="0" err="1"/>
              <a:t>протишокових</a:t>
            </a:r>
            <a:r>
              <a:rPr lang="ru-RU" dirty="0"/>
              <a:t> </a:t>
            </a:r>
            <a:r>
              <a:rPr lang="ru-RU" dirty="0" err="1"/>
              <a:t>заходів</a:t>
            </a:r>
            <a:r>
              <a:rPr lang="ru-RU" dirty="0"/>
              <a:t> у </a:t>
            </a:r>
            <a:r>
              <a:rPr lang="ru-RU" dirty="0" err="1"/>
              <a:t>повному</a:t>
            </a:r>
            <a:r>
              <a:rPr lang="ru-RU" dirty="0"/>
              <a:t> </a:t>
            </a:r>
            <a:r>
              <a:rPr lang="ru-RU" dirty="0" err="1"/>
              <a:t>обсязі</a:t>
            </a:r>
            <a:r>
              <a:rPr lang="ru-RU" dirty="0"/>
              <a:t>. </a:t>
            </a:r>
            <a:r>
              <a:rPr lang="ru-RU" dirty="0" err="1"/>
              <a:t>Питання</a:t>
            </a:r>
            <a:r>
              <a:rPr lang="ru-RU" dirty="0"/>
              <a:t> про </a:t>
            </a:r>
            <a:r>
              <a:rPr lang="ru-RU" dirty="0" err="1"/>
              <a:t>подальшу</a:t>
            </a:r>
            <a:r>
              <a:rPr lang="ru-RU" dirty="0"/>
              <a:t> </a:t>
            </a:r>
            <a:r>
              <a:rPr lang="ru-RU" dirty="0" err="1"/>
              <a:t>евакуацію</a:t>
            </a:r>
            <a:r>
              <a:rPr lang="ru-RU" dirty="0"/>
              <a:t> </a:t>
            </a:r>
            <a:r>
              <a:rPr lang="ru-RU" dirty="0" err="1"/>
              <a:t>вирішується</a:t>
            </a:r>
            <a:r>
              <a:rPr lang="ru-RU" dirty="0"/>
              <a:t> в </a:t>
            </a:r>
            <a:r>
              <a:rPr lang="ru-RU" dirty="0" err="1"/>
              <a:t>залежності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стану </a:t>
            </a:r>
            <a:r>
              <a:rPr lang="ru-RU" dirty="0" err="1"/>
              <a:t>ураженого</a:t>
            </a:r>
            <a:r>
              <a:rPr lang="ru-RU" dirty="0"/>
              <a:t> і характеру </a:t>
            </a:r>
            <a:r>
              <a:rPr lang="ru-RU" dirty="0" err="1"/>
              <a:t>приведеного</a:t>
            </a:r>
            <a:r>
              <a:rPr lang="ru-RU" dirty="0"/>
              <a:t> </a:t>
            </a:r>
            <a:r>
              <a:rPr lang="ru-RU" dirty="0" err="1"/>
              <a:t>хірургічного</a:t>
            </a:r>
            <a:r>
              <a:rPr lang="ru-RU" dirty="0"/>
              <a:t> </a:t>
            </a:r>
            <a:r>
              <a:rPr lang="ru-RU" dirty="0" err="1"/>
              <a:t>втручання</a:t>
            </a:r>
            <a:r>
              <a:rPr lang="ru-RU" dirty="0"/>
              <a:t>, але, як правило, не </a:t>
            </a:r>
            <a:r>
              <a:rPr lang="ru-RU" dirty="0" err="1"/>
              <a:t>раніше</a:t>
            </a:r>
            <a:r>
              <a:rPr lang="ru-RU" dirty="0"/>
              <a:t> </a:t>
            </a:r>
            <a:r>
              <a:rPr lang="ru-RU" dirty="0" err="1"/>
              <a:t>чим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ліквідації</a:t>
            </a:r>
            <a:r>
              <a:rPr lang="ru-RU" dirty="0"/>
              <a:t> </a:t>
            </a:r>
            <a:r>
              <a:rPr lang="ru-RU" dirty="0" err="1"/>
              <a:t>явищ</a:t>
            </a:r>
            <a:r>
              <a:rPr lang="ru-RU" dirty="0"/>
              <a:t> шоку.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93492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План лекції: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err="1" smtClean="0"/>
              <a:t>Політравма</a:t>
            </a:r>
            <a:r>
              <a:rPr lang="uk-UA" dirty="0" smtClean="0"/>
              <a:t> – визначення </a:t>
            </a:r>
            <a:r>
              <a:rPr lang="uk-UA" dirty="0" smtClean="0"/>
              <a:t>поняття, класифікація</a:t>
            </a:r>
            <a:endParaRPr lang="uk-UA" dirty="0" smtClean="0"/>
          </a:p>
          <a:p>
            <a:r>
              <a:rPr lang="uk-UA" dirty="0" smtClean="0"/>
              <a:t>Травматична хвороба – визначення поняття, клінічна </a:t>
            </a:r>
            <a:r>
              <a:rPr lang="uk-UA" dirty="0" smtClean="0"/>
              <a:t>картина</a:t>
            </a:r>
          </a:p>
          <a:p>
            <a:r>
              <a:rPr lang="ru-RU" i="1" dirty="0" err="1" smtClean="0"/>
              <a:t>Принципи</a:t>
            </a:r>
            <a:r>
              <a:rPr lang="ru-RU" i="1" dirty="0" smtClean="0"/>
              <a:t> </a:t>
            </a:r>
            <a:r>
              <a:rPr lang="ru-RU" i="1" dirty="0" err="1"/>
              <a:t>боротьби</a:t>
            </a:r>
            <a:r>
              <a:rPr lang="ru-RU" i="1" dirty="0"/>
              <a:t> </a:t>
            </a:r>
            <a:r>
              <a:rPr lang="ru-RU" i="1" dirty="0" err="1"/>
              <a:t>із</a:t>
            </a:r>
            <a:r>
              <a:rPr lang="ru-RU" i="1" dirty="0"/>
              <a:t> </a:t>
            </a:r>
            <a:r>
              <a:rPr lang="ru-RU" i="1" dirty="0" smtClean="0"/>
              <a:t>шоком</a:t>
            </a:r>
          </a:p>
          <a:p>
            <a:r>
              <a:rPr lang="uk-UA" i="1" dirty="0" smtClean="0"/>
              <a:t>Принципи етапного лікування хворих у стані шоку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037532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err="1"/>
              <a:t>Політравма</a:t>
            </a:r>
            <a:r>
              <a:rPr lang="ru-RU" dirty="0"/>
              <a:t> 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більше</a:t>
            </a:r>
            <a:r>
              <a:rPr lang="ru-RU" dirty="0"/>
              <a:t> </a:t>
            </a:r>
            <a:r>
              <a:rPr lang="ru-RU" dirty="0" err="1"/>
              <a:t>ніж</a:t>
            </a:r>
            <a:r>
              <a:rPr lang="ru-RU" dirty="0"/>
              <a:t> просто сума </a:t>
            </a:r>
            <a:r>
              <a:rPr lang="ru-RU" dirty="0" err="1"/>
              <a:t>ушкоджень</a:t>
            </a:r>
            <a:r>
              <a:rPr lang="ru-RU" dirty="0"/>
              <a:t>. Вона </a:t>
            </a:r>
            <a:r>
              <a:rPr lang="ru-RU" dirty="0" err="1"/>
              <a:t>вимагає</a:t>
            </a:r>
            <a:r>
              <a:rPr lang="ru-RU" dirty="0"/>
              <a:t> </a:t>
            </a:r>
            <a:r>
              <a:rPr lang="ru-RU" dirty="0" err="1"/>
              <a:t>лікування</a:t>
            </a:r>
            <a:r>
              <a:rPr lang="ru-RU" dirty="0"/>
              <a:t> не </a:t>
            </a:r>
            <a:r>
              <a:rPr lang="ru-RU" dirty="0" err="1"/>
              <a:t>тільки</a:t>
            </a:r>
            <a:r>
              <a:rPr lang="ru-RU" dirty="0"/>
              <a:t> самих </a:t>
            </a:r>
            <a:r>
              <a:rPr lang="ru-RU" dirty="0" err="1"/>
              <a:t>ушкоджень</a:t>
            </a:r>
            <a:r>
              <a:rPr lang="ru-RU" dirty="0"/>
              <a:t>, але й </a:t>
            </a:r>
            <a:r>
              <a:rPr lang="ru-RU" dirty="0" err="1"/>
              <a:t>патофізіологічної</a:t>
            </a:r>
            <a:r>
              <a:rPr lang="ru-RU" dirty="0"/>
              <a:t> </a:t>
            </a:r>
            <a:r>
              <a:rPr lang="ru-RU" dirty="0" err="1"/>
              <a:t>відповідної</a:t>
            </a:r>
            <a:r>
              <a:rPr lang="ru-RU" dirty="0"/>
              <a:t> </a:t>
            </a:r>
            <a:r>
              <a:rPr lang="ru-RU" dirty="0" err="1"/>
              <a:t>реакції</a:t>
            </a:r>
            <a:r>
              <a:rPr lang="ru-RU" dirty="0"/>
              <a:t> </a:t>
            </a:r>
            <a:r>
              <a:rPr lang="ru-RU" dirty="0" err="1"/>
              <a:t>організму</a:t>
            </a:r>
            <a:r>
              <a:rPr lang="ru-RU" dirty="0"/>
              <a:t>, в тому </a:t>
            </a:r>
            <a:r>
              <a:rPr lang="ru-RU" dirty="0" err="1"/>
              <a:t>числі</a:t>
            </a:r>
            <a:r>
              <a:rPr lang="ru-RU" dirty="0"/>
              <a:t> </a:t>
            </a:r>
            <a:r>
              <a:rPr lang="ru-RU" dirty="0" err="1"/>
              <a:t>емоційних</a:t>
            </a:r>
            <a:r>
              <a:rPr lang="ru-RU" dirty="0"/>
              <a:t> </a:t>
            </a:r>
            <a:r>
              <a:rPr lang="ru-RU" dirty="0" err="1"/>
              <a:t>проявів</a:t>
            </a:r>
            <a:r>
              <a:rPr lang="ru-RU" dirty="0"/>
              <a:t> у </a:t>
            </a:r>
            <a:r>
              <a:rPr lang="ru-RU" dirty="0" err="1"/>
              <a:t>дитини</a:t>
            </a:r>
            <a:r>
              <a:rPr lang="ru-RU" dirty="0"/>
              <a:t> та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родини</a:t>
            </a:r>
            <a:r>
              <a:rPr lang="ru-RU" dirty="0"/>
              <a:t>. У 95% </a:t>
            </a:r>
            <a:r>
              <a:rPr lang="ru-RU" dirty="0" err="1"/>
              <a:t>потерпілих</a:t>
            </a:r>
            <a:r>
              <a:rPr lang="ru-RU" dirty="0"/>
              <a:t> при </a:t>
            </a:r>
            <a:r>
              <a:rPr lang="ru-RU" dirty="0" err="1"/>
              <a:t>політравмі</a:t>
            </a:r>
            <a:r>
              <a:rPr lang="ru-RU" dirty="0"/>
              <a:t> </a:t>
            </a:r>
            <a:r>
              <a:rPr lang="ru-RU" dirty="0" err="1"/>
              <a:t>спостерігаються</a:t>
            </a:r>
            <a:r>
              <a:rPr lang="ru-RU" dirty="0"/>
              <a:t> переломи, у 60% </a:t>
            </a:r>
            <a:r>
              <a:rPr lang="ru-RU" dirty="0" err="1"/>
              <a:t>випадків</a:t>
            </a:r>
            <a:r>
              <a:rPr lang="ru-RU" dirty="0"/>
              <a:t> </a:t>
            </a:r>
            <a:r>
              <a:rPr lang="ru-RU" dirty="0" err="1"/>
              <a:t>полі</a:t>
            </a:r>
            <a:r>
              <a:rPr lang="ru-RU" dirty="0"/>
              <a:t> травма </a:t>
            </a:r>
            <a:r>
              <a:rPr lang="ru-RU" dirty="0" err="1"/>
              <a:t>обумовлена</a:t>
            </a:r>
            <a:r>
              <a:rPr lang="ru-RU" dirty="0"/>
              <a:t> </a:t>
            </a:r>
            <a:r>
              <a:rPr lang="ru-RU" dirty="0" err="1"/>
              <a:t>саме</a:t>
            </a:r>
            <a:r>
              <a:rPr lang="ru-RU" dirty="0"/>
              <a:t> </a:t>
            </a:r>
            <a:r>
              <a:rPr lang="ru-RU" dirty="0" err="1"/>
              <a:t>поліфрактурами</a:t>
            </a:r>
            <a:r>
              <a:rPr lang="ru-RU" dirty="0"/>
              <a:t>, у 25% переломи </a:t>
            </a:r>
            <a:r>
              <a:rPr lang="ru-RU" dirty="0" err="1"/>
              <a:t>поєднані</a:t>
            </a:r>
            <a:r>
              <a:rPr lang="ru-RU" dirty="0"/>
              <a:t> з черепно-</a:t>
            </a:r>
            <a:r>
              <a:rPr lang="ru-RU" dirty="0" err="1"/>
              <a:t>мозковою</a:t>
            </a:r>
            <a:r>
              <a:rPr lang="ru-RU" dirty="0"/>
              <a:t> травмою, у 9% - з </a:t>
            </a:r>
            <a:r>
              <a:rPr lang="ru-RU" dirty="0" err="1"/>
              <a:t>ушкодженням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черевної</a:t>
            </a:r>
            <a:r>
              <a:rPr lang="ru-RU" dirty="0"/>
              <a:t> </a:t>
            </a:r>
            <a:r>
              <a:rPr lang="ru-RU" dirty="0" err="1"/>
              <a:t>порожнини</a:t>
            </a:r>
            <a:r>
              <a:rPr lang="ru-RU" dirty="0"/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082157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err="1"/>
              <a:t>Політравма</a:t>
            </a:r>
            <a:r>
              <a:rPr lang="ru-RU" dirty="0"/>
              <a:t> є </a:t>
            </a:r>
            <a:r>
              <a:rPr lang="ru-RU" dirty="0" err="1"/>
              <a:t>найпоширенішою</a:t>
            </a:r>
            <a:r>
              <a:rPr lang="ru-RU" dirty="0"/>
              <a:t> причиною </a:t>
            </a:r>
            <a:r>
              <a:rPr lang="ru-RU" dirty="0" err="1"/>
              <a:t>загибелі</a:t>
            </a:r>
            <a:r>
              <a:rPr lang="ru-RU" dirty="0"/>
              <a:t> </a:t>
            </a:r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ru-RU" dirty="0" err="1"/>
              <a:t>дітей</a:t>
            </a:r>
            <a:r>
              <a:rPr lang="ru-RU" dirty="0"/>
              <a:t> у </a:t>
            </a:r>
            <a:r>
              <a:rPr lang="ru-RU" dirty="0" err="1"/>
              <a:t>віці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одного до </a:t>
            </a:r>
            <a:r>
              <a:rPr lang="ru-RU" dirty="0" err="1"/>
              <a:t>вісімнадцяти</a:t>
            </a:r>
            <a:r>
              <a:rPr lang="ru-RU" dirty="0"/>
              <a:t> </a:t>
            </a:r>
            <a:r>
              <a:rPr lang="ru-RU" dirty="0" err="1"/>
              <a:t>років</a:t>
            </a:r>
            <a:r>
              <a:rPr lang="ru-RU" dirty="0"/>
              <a:t>. Проблема </a:t>
            </a:r>
            <a:r>
              <a:rPr lang="ru-RU" dirty="0" err="1"/>
              <a:t>лікування</a:t>
            </a:r>
            <a:r>
              <a:rPr lang="ru-RU" dirty="0"/>
              <a:t> </a:t>
            </a:r>
            <a:r>
              <a:rPr lang="ru-RU" dirty="0" err="1"/>
              <a:t>постраждалих</a:t>
            </a:r>
            <a:r>
              <a:rPr lang="ru-RU" dirty="0"/>
              <a:t> з </a:t>
            </a:r>
            <a:r>
              <a:rPr lang="ru-RU" dirty="0" err="1"/>
              <a:t>політравмою</a:t>
            </a:r>
            <a:r>
              <a:rPr lang="ru-RU" dirty="0"/>
              <a:t> до </a:t>
            </a:r>
            <a:r>
              <a:rPr lang="ru-RU" dirty="0" err="1"/>
              <a:t>теперішнього</a:t>
            </a:r>
            <a:r>
              <a:rPr lang="ru-RU" dirty="0"/>
              <a:t> часу є актуальною.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пов’язане</a:t>
            </a:r>
            <a:r>
              <a:rPr lang="ru-RU" dirty="0"/>
              <a:t> з </a:t>
            </a:r>
            <a:r>
              <a:rPr lang="ru-RU" dirty="0" err="1"/>
              <a:t>стрімкою</a:t>
            </a:r>
            <a:r>
              <a:rPr lang="ru-RU" dirty="0"/>
              <a:t> </a:t>
            </a:r>
            <a:r>
              <a:rPr lang="ru-RU" dirty="0" err="1"/>
              <a:t>урбанізацією</a:t>
            </a:r>
            <a:r>
              <a:rPr lang="ru-RU" dirty="0"/>
              <a:t> </a:t>
            </a:r>
            <a:r>
              <a:rPr lang="ru-RU" dirty="0" err="1"/>
              <a:t>суспільства</a:t>
            </a:r>
            <a:r>
              <a:rPr lang="ru-RU" dirty="0"/>
              <a:t> і як </a:t>
            </a:r>
            <a:r>
              <a:rPr lang="ru-RU" dirty="0" err="1"/>
              <a:t>наслідок</a:t>
            </a:r>
            <a:r>
              <a:rPr lang="ru-RU" dirty="0"/>
              <a:t> ростом числа </a:t>
            </a:r>
            <a:r>
              <a:rPr lang="ru-RU" dirty="0" err="1"/>
              <a:t>техногенних</a:t>
            </a:r>
            <a:r>
              <a:rPr lang="ru-RU" dirty="0"/>
              <a:t> катастроф. </a:t>
            </a:r>
            <a:r>
              <a:rPr lang="ru-RU" dirty="0" err="1"/>
              <a:t>Ушкодження</a:t>
            </a:r>
            <a:r>
              <a:rPr lang="ru-RU" dirty="0"/>
              <a:t> </a:t>
            </a:r>
            <a:r>
              <a:rPr lang="ru-RU" dirty="0" err="1"/>
              <a:t>грудної</a:t>
            </a:r>
            <a:r>
              <a:rPr lang="ru-RU" dirty="0"/>
              <a:t> </a:t>
            </a:r>
            <a:r>
              <a:rPr lang="ru-RU" dirty="0" err="1"/>
              <a:t>клітки</a:t>
            </a:r>
            <a:r>
              <a:rPr lang="ru-RU" dirty="0"/>
              <a:t> </a:t>
            </a:r>
            <a:r>
              <a:rPr lang="ru-RU" dirty="0" err="1"/>
              <a:t>зустрічаються</a:t>
            </a:r>
            <a:r>
              <a:rPr lang="ru-RU" dirty="0"/>
              <a:t> у 3,4%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усіх</a:t>
            </a:r>
            <a:r>
              <a:rPr lang="ru-RU" dirty="0"/>
              <a:t> травм </a:t>
            </a:r>
            <a:r>
              <a:rPr lang="ru-RU" dirty="0" err="1"/>
              <a:t>дитячого</a:t>
            </a:r>
            <a:r>
              <a:rPr lang="ru-RU" dirty="0"/>
              <a:t> </a:t>
            </a:r>
            <a:r>
              <a:rPr lang="ru-RU" dirty="0" err="1"/>
              <a:t>віку</a:t>
            </a:r>
            <a:r>
              <a:rPr lang="ru-RU" dirty="0"/>
              <a:t>. </a:t>
            </a:r>
            <a:r>
              <a:rPr lang="ru-RU" dirty="0" err="1"/>
              <a:t>Закриті</a:t>
            </a:r>
            <a:r>
              <a:rPr lang="ru-RU" dirty="0"/>
              <a:t> </a:t>
            </a:r>
            <a:r>
              <a:rPr lang="ru-RU" dirty="0" err="1"/>
              <a:t>ушкодження</a:t>
            </a:r>
            <a:r>
              <a:rPr lang="ru-RU" dirty="0"/>
              <a:t> </a:t>
            </a:r>
            <a:r>
              <a:rPr lang="ru-RU" dirty="0" err="1"/>
              <a:t>паренхіматозних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черевної</a:t>
            </a:r>
            <a:r>
              <a:rPr lang="ru-RU" dirty="0"/>
              <a:t> </a:t>
            </a:r>
            <a:r>
              <a:rPr lang="ru-RU" dirty="0" err="1"/>
              <a:t>порожнини</a:t>
            </a:r>
            <a:r>
              <a:rPr lang="ru-RU" dirty="0"/>
              <a:t>, за </a:t>
            </a:r>
            <a:r>
              <a:rPr lang="ru-RU" dirty="0" err="1"/>
              <a:t>даними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авторів</a:t>
            </a:r>
            <a:r>
              <a:rPr lang="ru-RU" dirty="0"/>
              <a:t> </a:t>
            </a:r>
            <a:r>
              <a:rPr lang="ru-RU" dirty="0" err="1"/>
              <a:t>спостерігаються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1 до 16,2%. </a:t>
            </a:r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ru-RU" dirty="0" err="1"/>
              <a:t>травматичних</a:t>
            </a:r>
            <a:r>
              <a:rPr lang="ru-RU" dirty="0"/>
              <a:t> </a:t>
            </a:r>
            <a:r>
              <a:rPr lang="ru-RU" dirty="0" err="1"/>
              <a:t>ушкоджень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черевної</a:t>
            </a:r>
            <a:r>
              <a:rPr lang="ru-RU" dirty="0"/>
              <a:t> </a:t>
            </a:r>
            <a:r>
              <a:rPr lang="ru-RU" dirty="0" err="1"/>
              <a:t>порожнини</a:t>
            </a:r>
            <a:r>
              <a:rPr lang="ru-RU" dirty="0"/>
              <a:t> в </a:t>
            </a:r>
            <a:r>
              <a:rPr lang="ru-RU" dirty="0" err="1"/>
              <a:t>половині</a:t>
            </a:r>
            <a:r>
              <a:rPr lang="ru-RU" dirty="0"/>
              <a:t> </a:t>
            </a:r>
            <a:r>
              <a:rPr lang="ru-RU" dirty="0" err="1"/>
              <a:t>випадків</a:t>
            </a:r>
            <a:r>
              <a:rPr lang="ru-RU" dirty="0"/>
              <a:t> </a:t>
            </a:r>
            <a:r>
              <a:rPr lang="ru-RU" dirty="0" err="1"/>
              <a:t>травмується</a:t>
            </a:r>
            <a:r>
              <a:rPr lang="ru-RU" dirty="0"/>
              <a:t> </a:t>
            </a:r>
            <a:r>
              <a:rPr lang="ru-RU" dirty="0" err="1"/>
              <a:t>селезінка</a:t>
            </a:r>
            <a:r>
              <a:rPr lang="ru-RU" dirty="0"/>
              <a:t>. </a:t>
            </a:r>
            <a:r>
              <a:rPr lang="ru-RU" dirty="0" err="1"/>
              <a:t>Знання</a:t>
            </a:r>
            <a:r>
              <a:rPr lang="ru-RU" dirty="0"/>
              <a:t> </a:t>
            </a:r>
            <a:r>
              <a:rPr lang="ru-RU" dirty="0" err="1"/>
              <a:t>даного</a:t>
            </a:r>
            <a:r>
              <a:rPr lang="ru-RU" dirty="0"/>
              <a:t> </a:t>
            </a:r>
            <a:r>
              <a:rPr lang="ru-RU" dirty="0" err="1"/>
              <a:t>розділу</a:t>
            </a:r>
            <a:r>
              <a:rPr lang="ru-RU" dirty="0"/>
              <a:t> </a:t>
            </a:r>
            <a:r>
              <a:rPr lang="ru-RU" dirty="0" err="1"/>
              <a:t>хірургії</a:t>
            </a:r>
            <a:r>
              <a:rPr lang="ru-RU" dirty="0"/>
              <a:t> </a:t>
            </a:r>
            <a:r>
              <a:rPr lang="ru-RU" dirty="0" err="1"/>
              <a:t>надасть</a:t>
            </a:r>
            <a:r>
              <a:rPr lang="ru-RU" dirty="0"/>
              <a:t>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кваліфіковано</a:t>
            </a:r>
            <a:r>
              <a:rPr lang="ru-RU" dirty="0"/>
              <a:t> </a:t>
            </a:r>
            <a:r>
              <a:rPr lang="ru-RU" dirty="0" err="1"/>
              <a:t>надавати</a:t>
            </a:r>
            <a:r>
              <a:rPr lang="ru-RU" dirty="0"/>
              <a:t> </a:t>
            </a:r>
            <a:r>
              <a:rPr lang="ru-RU" dirty="0" err="1"/>
              <a:t>допомогу</a:t>
            </a:r>
            <a:r>
              <a:rPr lang="ru-RU" dirty="0"/>
              <a:t> </a:t>
            </a:r>
            <a:r>
              <a:rPr lang="ru-RU" dirty="0" err="1"/>
              <a:t>дітям</a:t>
            </a:r>
            <a:r>
              <a:rPr lang="ru-RU" dirty="0"/>
              <a:t> та </a:t>
            </a:r>
            <a:r>
              <a:rPr lang="ru-RU" dirty="0" err="1"/>
              <a:t>уникнути</a:t>
            </a:r>
            <a:r>
              <a:rPr lang="ru-RU" dirty="0"/>
              <a:t> </a:t>
            </a:r>
            <a:r>
              <a:rPr lang="ru-RU" dirty="0" err="1"/>
              <a:t>серйозних</a:t>
            </a:r>
            <a:r>
              <a:rPr lang="ru-RU" dirty="0"/>
              <a:t> </a:t>
            </a:r>
            <a:r>
              <a:rPr lang="ru-RU" dirty="0" err="1"/>
              <a:t>ускладнень</a:t>
            </a:r>
            <a:r>
              <a:rPr lang="ru-RU" dirty="0"/>
              <a:t>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привести до </a:t>
            </a:r>
            <a:r>
              <a:rPr lang="ru-RU" dirty="0" err="1"/>
              <a:t>інвалідізації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смерті</a:t>
            </a:r>
            <a:r>
              <a:rPr lang="ru-RU" dirty="0"/>
              <a:t> </a:t>
            </a:r>
            <a:r>
              <a:rPr lang="ru-RU" dirty="0" err="1"/>
              <a:t>дитини</a:t>
            </a:r>
            <a:r>
              <a:rPr lang="ru-RU" dirty="0"/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515372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27404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19256" cy="5853264"/>
          </a:xfrm>
        </p:spPr>
        <p:txBody>
          <a:bodyPr>
            <a:normAutofit fontScale="85000" lnSpcReduction="10000"/>
          </a:bodyPr>
          <a:lstStyle/>
          <a:p>
            <a:r>
              <a:rPr lang="ru-RU" dirty="0" err="1"/>
              <a:t>Травми</a:t>
            </a:r>
            <a:r>
              <a:rPr lang="ru-RU" dirty="0"/>
              <a:t> </a:t>
            </a:r>
            <a:r>
              <a:rPr lang="ru-RU" dirty="0" err="1"/>
              <a:t>окремих</a:t>
            </a:r>
            <a:r>
              <a:rPr lang="ru-RU" dirty="0"/>
              <a:t> систем і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діляться</a:t>
            </a:r>
            <a:r>
              <a:rPr lang="ru-RU" dirty="0"/>
              <a:t> на </a:t>
            </a:r>
            <a:r>
              <a:rPr lang="ru-RU" dirty="0" err="1"/>
              <a:t>ізольовані</a:t>
            </a:r>
            <a:r>
              <a:rPr lang="ru-RU" dirty="0"/>
              <a:t> (</a:t>
            </a:r>
            <a:r>
              <a:rPr lang="ru-RU" dirty="0" err="1"/>
              <a:t>монотравма</a:t>
            </a:r>
            <a:r>
              <a:rPr lang="ru-RU" dirty="0"/>
              <a:t>) і </a:t>
            </a:r>
            <a:r>
              <a:rPr lang="ru-RU" dirty="0" err="1"/>
              <a:t>політравми</a:t>
            </a:r>
            <a:r>
              <a:rPr lang="ru-RU" dirty="0"/>
              <a:t>. </a:t>
            </a:r>
            <a:endParaRPr lang="en-US" dirty="0" smtClean="0"/>
          </a:p>
          <a:p>
            <a:r>
              <a:rPr lang="ru-RU" i="1" dirty="0" err="1" smtClean="0"/>
              <a:t>Ізольованою</a:t>
            </a:r>
            <a:r>
              <a:rPr lang="ru-RU" dirty="0" smtClean="0"/>
              <a:t> </a:t>
            </a:r>
            <a:r>
              <a:rPr lang="ru-RU" dirty="0" err="1"/>
              <a:t>називається</a:t>
            </a:r>
            <a:r>
              <a:rPr lang="ru-RU" dirty="0"/>
              <a:t> травма одного органа (травма черепа, </a:t>
            </a:r>
            <a:r>
              <a:rPr lang="ru-RU" dirty="0" err="1"/>
              <a:t>розрив</a:t>
            </a:r>
            <a:r>
              <a:rPr lang="ru-RU" dirty="0"/>
              <a:t> </a:t>
            </a:r>
            <a:r>
              <a:rPr lang="ru-RU" dirty="0" err="1"/>
              <a:t>печінки</a:t>
            </a:r>
            <a:r>
              <a:rPr lang="ru-RU" dirty="0"/>
              <a:t>, </a:t>
            </a:r>
            <a:r>
              <a:rPr lang="ru-RU" dirty="0" err="1"/>
              <a:t>сечового</a:t>
            </a:r>
            <a:r>
              <a:rPr lang="ru-RU" dirty="0"/>
              <a:t> </a:t>
            </a:r>
            <a:r>
              <a:rPr lang="ru-RU" dirty="0" err="1"/>
              <a:t>міхура</a:t>
            </a:r>
            <a:r>
              <a:rPr lang="ru-RU" dirty="0"/>
              <a:t> та </a:t>
            </a:r>
            <a:r>
              <a:rPr lang="ru-RU" dirty="0" err="1"/>
              <a:t>ін</a:t>
            </a:r>
            <a:r>
              <a:rPr lang="ru-RU" dirty="0"/>
              <a:t>.). </a:t>
            </a:r>
            <a:endParaRPr lang="en-US" dirty="0" smtClean="0"/>
          </a:p>
          <a:p>
            <a:r>
              <a:rPr lang="ru-RU" dirty="0" err="1" smtClean="0"/>
              <a:t>Термін</a:t>
            </a:r>
            <a:r>
              <a:rPr lang="ru-RU" dirty="0" smtClean="0"/>
              <a:t> </a:t>
            </a:r>
            <a:r>
              <a:rPr lang="ru-RU" i="1" dirty="0"/>
              <a:t>«</a:t>
            </a:r>
            <a:r>
              <a:rPr lang="ru-RU" i="1" dirty="0" err="1"/>
              <a:t>політравма</a:t>
            </a:r>
            <a:r>
              <a:rPr lang="ru-RU" i="1" dirty="0"/>
              <a:t>»</a:t>
            </a:r>
            <a:r>
              <a:rPr lang="ru-RU" dirty="0"/>
              <a:t> є </a:t>
            </a:r>
            <a:r>
              <a:rPr lang="ru-RU" dirty="0" err="1"/>
              <a:t>збірним</a:t>
            </a:r>
            <a:r>
              <a:rPr lang="ru-RU" dirty="0"/>
              <a:t>,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включає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види</a:t>
            </a:r>
            <a:r>
              <a:rPr lang="ru-RU" dirty="0"/>
              <a:t> </a:t>
            </a:r>
            <a:r>
              <a:rPr lang="ru-RU" dirty="0" err="1"/>
              <a:t>ушкоджень</a:t>
            </a:r>
            <a:r>
              <a:rPr lang="ru-RU" dirty="0"/>
              <a:t>: </a:t>
            </a:r>
            <a:r>
              <a:rPr lang="ru-RU" dirty="0" err="1"/>
              <a:t>множинні</a:t>
            </a:r>
            <a:r>
              <a:rPr lang="ru-RU" dirty="0"/>
              <a:t>, </a:t>
            </a:r>
            <a:r>
              <a:rPr lang="ru-RU" dirty="0" err="1"/>
              <a:t>поєднані</a:t>
            </a:r>
            <a:r>
              <a:rPr lang="ru-RU" dirty="0"/>
              <a:t> і </a:t>
            </a:r>
            <a:r>
              <a:rPr lang="ru-RU" dirty="0" err="1"/>
              <a:t>комбіновані</a:t>
            </a:r>
            <a:r>
              <a:rPr lang="ru-RU" dirty="0"/>
              <a:t>. </a:t>
            </a:r>
            <a:endParaRPr lang="en-US" dirty="0" smtClean="0"/>
          </a:p>
          <a:p>
            <a:r>
              <a:rPr lang="ru-RU" dirty="0" smtClean="0"/>
              <a:t>До </a:t>
            </a:r>
            <a:r>
              <a:rPr lang="ru-RU" dirty="0" err="1"/>
              <a:t>множенних</a:t>
            </a:r>
            <a:r>
              <a:rPr lang="ru-RU" dirty="0"/>
              <a:t> травм </a:t>
            </a:r>
            <a:r>
              <a:rPr lang="ru-RU" dirty="0" err="1"/>
              <a:t>належить</a:t>
            </a:r>
            <a:r>
              <a:rPr lang="ru-RU" dirty="0"/>
              <a:t> </a:t>
            </a:r>
            <a:r>
              <a:rPr lang="ru-RU" dirty="0" err="1"/>
              <a:t>ушкодження</a:t>
            </a:r>
            <a:r>
              <a:rPr lang="ru-RU" dirty="0"/>
              <a:t> </a:t>
            </a:r>
            <a:r>
              <a:rPr lang="ru-RU" dirty="0" err="1"/>
              <a:t>двох</a:t>
            </a:r>
            <a:r>
              <a:rPr lang="ru-RU" dirty="0"/>
              <a:t> та </a:t>
            </a:r>
            <a:r>
              <a:rPr lang="ru-RU" dirty="0" err="1"/>
              <a:t>більше</a:t>
            </a:r>
            <a:r>
              <a:rPr lang="ru-RU" dirty="0"/>
              <a:t> </a:t>
            </a:r>
            <a:r>
              <a:rPr lang="ru-RU" dirty="0" err="1"/>
              <a:t>внутрішніх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у </a:t>
            </a:r>
            <a:r>
              <a:rPr lang="ru-RU" dirty="0" err="1"/>
              <a:t>одній</a:t>
            </a:r>
            <a:r>
              <a:rPr lang="ru-RU" dirty="0"/>
              <a:t> </a:t>
            </a:r>
            <a:r>
              <a:rPr lang="ru-RU" dirty="0" err="1"/>
              <a:t>порожнині</a:t>
            </a:r>
            <a:r>
              <a:rPr lang="ru-RU" dirty="0"/>
              <a:t> (</a:t>
            </a:r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ru-RU" dirty="0" err="1"/>
              <a:t>ушкодження</a:t>
            </a:r>
            <a:r>
              <a:rPr lang="ru-RU" dirty="0"/>
              <a:t> </a:t>
            </a:r>
            <a:r>
              <a:rPr lang="ru-RU" dirty="0" err="1"/>
              <a:t>печінки</a:t>
            </a:r>
            <a:r>
              <a:rPr lang="ru-RU" dirty="0"/>
              <a:t> та кишки). </a:t>
            </a:r>
            <a:endParaRPr lang="en-US" dirty="0" smtClean="0"/>
          </a:p>
          <a:p>
            <a:r>
              <a:rPr lang="ru-RU" dirty="0" err="1" smtClean="0"/>
              <a:t>Поєднаними</a:t>
            </a:r>
            <a:r>
              <a:rPr lang="ru-RU" dirty="0" smtClean="0"/>
              <a:t> </a:t>
            </a:r>
            <a:r>
              <a:rPr lang="ru-RU" dirty="0" err="1"/>
              <a:t>називають</a:t>
            </a:r>
            <a:r>
              <a:rPr lang="ru-RU" dirty="0"/>
              <a:t> </a:t>
            </a:r>
            <a:r>
              <a:rPr lang="ru-RU" dirty="0" err="1"/>
              <a:t>ушкодження</a:t>
            </a:r>
            <a:r>
              <a:rPr lang="ru-RU" dirty="0"/>
              <a:t> </a:t>
            </a:r>
            <a:r>
              <a:rPr lang="ru-RU" dirty="0" err="1"/>
              <a:t>внутрішніх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у </a:t>
            </a:r>
            <a:r>
              <a:rPr lang="ru-RU" dirty="0" err="1"/>
              <a:t>двох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більше</a:t>
            </a:r>
            <a:r>
              <a:rPr lang="ru-RU" dirty="0"/>
              <a:t> </a:t>
            </a:r>
            <a:r>
              <a:rPr lang="ru-RU" dirty="0" err="1"/>
              <a:t>порожнинах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ушкодження</a:t>
            </a:r>
            <a:r>
              <a:rPr lang="ru-RU" dirty="0"/>
              <a:t> </a:t>
            </a:r>
            <a:r>
              <a:rPr lang="ru-RU" dirty="0" err="1"/>
              <a:t>внутрішніх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і опорно-</a:t>
            </a:r>
            <a:r>
              <a:rPr lang="ru-RU" dirty="0" err="1"/>
              <a:t>рухового</a:t>
            </a:r>
            <a:r>
              <a:rPr lang="ru-RU" dirty="0"/>
              <a:t> </a:t>
            </a:r>
            <a:r>
              <a:rPr lang="ru-RU" dirty="0" err="1"/>
              <a:t>апарату</a:t>
            </a:r>
            <a:r>
              <a:rPr lang="ru-RU" dirty="0"/>
              <a:t> (</a:t>
            </a:r>
            <a:r>
              <a:rPr lang="ru-RU" dirty="0" err="1"/>
              <a:t>стиснення</a:t>
            </a:r>
            <a:r>
              <a:rPr lang="ru-RU" dirty="0"/>
              <a:t> </a:t>
            </a:r>
            <a:r>
              <a:rPr lang="ru-RU" dirty="0" err="1"/>
              <a:t>грудної</a:t>
            </a:r>
            <a:r>
              <a:rPr lang="ru-RU" dirty="0"/>
              <a:t> </a:t>
            </a:r>
            <a:r>
              <a:rPr lang="ru-RU" dirty="0" err="1"/>
              <a:t>клітки</a:t>
            </a:r>
            <a:r>
              <a:rPr lang="ru-RU" dirty="0"/>
              <a:t> і перелом </a:t>
            </a:r>
            <a:r>
              <a:rPr lang="ru-RU" dirty="0" err="1"/>
              <a:t>стегнової</a:t>
            </a:r>
            <a:r>
              <a:rPr lang="ru-RU" dirty="0"/>
              <a:t> </a:t>
            </a:r>
            <a:r>
              <a:rPr lang="ru-RU" dirty="0" err="1"/>
              <a:t>кістки</a:t>
            </a:r>
            <a:r>
              <a:rPr lang="ru-RU" dirty="0"/>
              <a:t>; </a:t>
            </a:r>
            <a:r>
              <a:rPr lang="ru-RU" dirty="0" err="1"/>
              <a:t>ушкодження</a:t>
            </a:r>
            <a:r>
              <a:rPr lang="ru-RU" dirty="0"/>
              <a:t> </a:t>
            </a:r>
            <a:r>
              <a:rPr lang="ru-RU" dirty="0" err="1"/>
              <a:t>селезінки</a:t>
            </a:r>
            <a:r>
              <a:rPr lang="ru-RU" dirty="0"/>
              <a:t> й </a:t>
            </a:r>
            <a:r>
              <a:rPr lang="ru-RU" dirty="0" err="1"/>
              <a:t>забиття</a:t>
            </a:r>
            <a:r>
              <a:rPr lang="ru-RU" dirty="0"/>
              <a:t> </a:t>
            </a:r>
            <a:r>
              <a:rPr lang="ru-RU" dirty="0" err="1"/>
              <a:t>грудної</a:t>
            </a:r>
            <a:r>
              <a:rPr lang="ru-RU" dirty="0"/>
              <a:t> </a:t>
            </a:r>
            <a:r>
              <a:rPr lang="ru-RU" dirty="0" err="1"/>
              <a:t>клітки</a:t>
            </a:r>
            <a:r>
              <a:rPr lang="ru-RU" dirty="0"/>
              <a:t>; черепно-</a:t>
            </a:r>
            <a:r>
              <a:rPr lang="ru-RU" dirty="0" err="1"/>
              <a:t>мозкова</a:t>
            </a:r>
            <a:r>
              <a:rPr lang="ru-RU" dirty="0"/>
              <a:t> травма і </a:t>
            </a:r>
            <a:r>
              <a:rPr lang="ru-RU" dirty="0" err="1"/>
              <a:t>ушкодження</a:t>
            </a:r>
            <a:r>
              <a:rPr lang="ru-RU" dirty="0"/>
              <a:t> </a:t>
            </a:r>
            <a:r>
              <a:rPr lang="ru-RU" dirty="0" err="1"/>
              <a:t>кісток</a:t>
            </a:r>
            <a:r>
              <a:rPr lang="ru-RU" dirty="0"/>
              <a:t> таза). </a:t>
            </a:r>
            <a:endParaRPr lang="en-US" dirty="0" smtClean="0"/>
          </a:p>
          <a:p>
            <a:r>
              <a:rPr lang="ru-RU" dirty="0" err="1" smtClean="0"/>
              <a:t>Комбінованими</a:t>
            </a:r>
            <a:r>
              <a:rPr lang="ru-RU" dirty="0" smtClean="0"/>
              <a:t> </a:t>
            </a:r>
            <a:r>
              <a:rPr lang="ru-RU" dirty="0" err="1"/>
              <a:t>називають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ушкодження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зумовлені</a:t>
            </a:r>
            <a:r>
              <a:rPr lang="ru-RU" dirty="0"/>
              <a:t> </a:t>
            </a:r>
            <a:r>
              <a:rPr lang="ru-RU" dirty="0" err="1"/>
              <a:t>різними</a:t>
            </a:r>
            <a:r>
              <a:rPr lang="ru-RU" dirty="0"/>
              <a:t> </a:t>
            </a:r>
            <a:r>
              <a:rPr lang="ru-RU" dirty="0" err="1"/>
              <a:t>травмівними</a:t>
            </a:r>
            <a:r>
              <a:rPr lang="ru-RU" dirty="0"/>
              <a:t> агентами: </a:t>
            </a:r>
            <a:r>
              <a:rPr lang="ru-RU" dirty="0" err="1"/>
              <a:t>механічними</a:t>
            </a:r>
            <a:r>
              <a:rPr lang="ru-RU" dirty="0"/>
              <a:t>, </a:t>
            </a:r>
            <a:r>
              <a:rPr lang="ru-RU" dirty="0" err="1"/>
              <a:t>термічними</a:t>
            </a:r>
            <a:r>
              <a:rPr lang="ru-RU" dirty="0"/>
              <a:t>, </a:t>
            </a:r>
            <a:r>
              <a:rPr lang="ru-RU" dirty="0" err="1"/>
              <a:t>радіаційними</a:t>
            </a:r>
            <a:r>
              <a:rPr lang="ru-RU" dirty="0"/>
              <a:t> (перелом </a:t>
            </a:r>
            <a:r>
              <a:rPr lang="ru-RU" dirty="0" err="1"/>
              <a:t>плечової</a:t>
            </a:r>
            <a:r>
              <a:rPr lang="ru-RU" dirty="0"/>
              <a:t> </a:t>
            </a:r>
            <a:r>
              <a:rPr lang="ru-RU" dirty="0" err="1"/>
              <a:t>кістки</a:t>
            </a:r>
            <a:r>
              <a:rPr lang="ru-RU" dirty="0"/>
              <a:t> і </a:t>
            </a:r>
            <a:r>
              <a:rPr lang="ru-RU" dirty="0" err="1"/>
              <a:t>опік</a:t>
            </a:r>
            <a:r>
              <a:rPr lang="ru-RU" dirty="0"/>
              <a:t> плеча, </a:t>
            </a:r>
            <a:r>
              <a:rPr lang="ru-RU" dirty="0" err="1"/>
              <a:t>закрита</a:t>
            </a:r>
            <a:r>
              <a:rPr lang="ru-RU" dirty="0"/>
              <a:t> </a:t>
            </a:r>
            <a:r>
              <a:rPr lang="ru-RU" dirty="0" err="1"/>
              <a:t>черепномозкова</a:t>
            </a:r>
            <a:r>
              <a:rPr lang="ru-RU" dirty="0"/>
              <a:t> травма і </a:t>
            </a:r>
            <a:r>
              <a:rPr lang="ru-RU" dirty="0" err="1"/>
              <a:t>радіаційне</a:t>
            </a:r>
            <a:r>
              <a:rPr lang="ru-RU" dirty="0"/>
              <a:t> </a:t>
            </a:r>
            <a:r>
              <a:rPr lang="ru-RU" dirty="0" err="1"/>
              <a:t>опромінення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). </a:t>
            </a:r>
            <a:endParaRPr lang="en-US" dirty="0" smtClean="0"/>
          </a:p>
          <a:p>
            <a:r>
              <a:rPr lang="ru-RU" dirty="0" err="1" smtClean="0"/>
              <a:t>Виділяють</a:t>
            </a:r>
            <a:r>
              <a:rPr lang="ru-RU" dirty="0" smtClean="0"/>
              <a:t>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особливості</a:t>
            </a:r>
            <a:r>
              <a:rPr lang="ru-RU" dirty="0"/>
              <a:t>. </a:t>
            </a:r>
            <a:r>
              <a:rPr lang="ru-RU" dirty="0" err="1"/>
              <a:t>Політравма</a:t>
            </a:r>
            <a:r>
              <a:rPr lang="ru-RU" dirty="0"/>
              <a:t> </a:t>
            </a:r>
            <a:r>
              <a:rPr lang="ru-RU" dirty="0" err="1"/>
              <a:t>завжди</a:t>
            </a:r>
            <a:r>
              <a:rPr lang="ru-RU" dirty="0"/>
              <a:t> </a:t>
            </a:r>
            <a:r>
              <a:rPr lang="ru-RU" dirty="0" err="1"/>
              <a:t>супроводжується</a:t>
            </a:r>
            <a:r>
              <a:rPr lang="ru-RU" dirty="0"/>
              <a:t> </a:t>
            </a:r>
            <a:r>
              <a:rPr lang="ru-RU" dirty="0" err="1"/>
              <a:t>гіповолемічним</a:t>
            </a:r>
            <a:r>
              <a:rPr lang="ru-RU" dirty="0"/>
              <a:t> шоком. При </a:t>
            </a:r>
            <a:r>
              <a:rPr lang="ru-RU" dirty="0" err="1"/>
              <a:t>політравмі</a:t>
            </a:r>
            <a:r>
              <a:rPr lang="ru-RU" dirty="0"/>
              <a:t> </a:t>
            </a:r>
            <a:r>
              <a:rPr lang="ru-RU" dirty="0" err="1"/>
              <a:t>виникає</a:t>
            </a:r>
            <a:r>
              <a:rPr lang="ru-RU" dirty="0"/>
              <a:t> синдром </a:t>
            </a:r>
            <a:r>
              <a:rPr lang="ru-RU" dirty="0" err="1"/>
              <a:t>взаємної</a:t>
            </a:r>
            <a:r>
              <a:rPr lang="ru-RU" dirty="0"/>
              <a:t> </a:t>
            </a:r>
            <a:r>
              <a:rPr lang="ru-RU" dirty="0" err="1"/>
              <a:t>обтяжливості</a:t>
            </a:r>
            <a:r>
              <a:rPr lang="ru-RU" dirty="0"/>
              <a:t>. </a:t>
            </a:r>
            <a:r>
              <a:rPr lang="ru-RU" dirty="0" err="1"/>
              <a:t>Тяжкість</a:t>
            </a:r>
            <a:r>
              <a:rPr lang="ru-RU" dirty="0"/>
              <a:t> стану </a:t>
            </a:r>
            <a:r>
              <a:rPr lang="ru-RU" dirty="0" err="1"/>
              <a:t>потерпілого</a:t>
            </a:r>
            <a:r>
              <a:rPr lang="ru-RU" dirty="0"/>
              <a:t> </a:t>
            </a:r>
            <a:r>
              <a:rPr lang="ru-RU" dirty="0" err="1"/>
              <a:t>перевершує</a:t>
            </a:r>
            <a:r>
              <a:rPr lang="ru-RU" dirty="0"/>
              <a:t> </a:t>
            </a:r>
            <a:r>
              <a:rPr lang="ru-RU" dirty="0" err="1"/>
              <a:t>арифметичну</a:t>
            </a:r>
            <a:r>
              <a:rPr lang="ru-RU" dirty="0"/>
              <a:t> суму </a:t>
            </a:r>
            <a:r>
              <a:rPr lang="ru-RU" dirty="0" err="1"/>
              <a:t>кількох</a:t>
            </a:r>
            <a:r>
              <a:rPr lang="ru-RU" dirty="0"/>
              <a:t> </a:t>
            </a:r>
            <a:r>
              <a:rPr lang="ru-RU" dirty="0" err="1"/>
              <a:t>ушкоджень</a:t>
            </a:r>
            <a:r>
              <a:rPr lang="ru-RU" dirty="0"/>
              <a:t> (Г.М </a:t>
            </a:r>
            <a:r>
              <a:rPr lang="ru-RU" dirty="0" err="1"/>
              <a:t>Цибуляк</a:t>
            </a:r>
            <a:r>
              <a:rPr lang="ru-RU" dirty="0"/>
              <a:t>). При </a:t>
            </a:r>
            <a:r>
              <a:rPr lang="ru-RU" dirty="0" err="1"/>
              <a:t>поєднаній</a:t>
            </a:r>
            <a:r>
              <a:rPr lang="ru-RU" dirty="0"/>
              <a:t> </a:t>
            </a:r>
            <a:r>
              <a:rPr lang="ru-RU" dirty="0" err="1"/>
              <a:t>травмі</a:t>
            </a:r>
            <a:r>
              <a:rPr lang="ru-RU" dirty="0"/>
              <a:t> головне </a:t>
            </a:r>
            <a:r>
              <a:rPr lang="ru-RU" dirty="0" err="1"/>
              <a:t>ушкодження</a:t>
            </a:r>
            <a:r>
              <a:rPr lang="ru-RU" dirty="0"/>
              <a:t> </a:t>
            </a:r>
            <a:r>
              <a:rPr lang="ru-RU" dirty="0" err="1"/>
              <a:t>змазує</a:t>
            </a:r>
            <a:r>
              <a:rPr lang="ru-RU" dirty="0"/>
              <a:t>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клінічні</a:t>
            </a:r>
            <a:r>
              <a:rPr lang="ru-RU" dirty="0"/>
              <a:t> прояви. Так, при черепно-</a:t>
            </a:r>
            <a:r>
              <a:rPr lang="ru-RU" dirty="0" err="1"/>
              <a:t>мозковій</a:t>
            </a:r>
            <a:r>
              <a:rPr lang="ru-RU" dirty="0"/>
              <a:t> </a:t>
            </a:r>
            <a:r>
              <a:rPr lang="ru-RU" dirty="0" err="1"/>
              <a:t>травмі</a:t>
            </a:r>
            <a:r>
              <a:rPr lang="ru-RU" dirty="0"/>
              <a:t> та </a:t>
            </a:r>
            <a:r>
              <a:rPr lang="ru-RU" dirty="0" err="1"/>
              <a:t>ушкоджені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черевної</a:t>
            </a:r>
            <a:r>
              <a:rPr lang="ru-RU" dirty="0"/>
              <a:t> </a:t>
            </a:r>
            <a:r>
              <a:rPr lang="ru-RU" dirty="0" err="1"/>
              <a:t>порожнини</a:t>
            </a:r>
            <a:r>
              <a:rPr lang="ru-RU" dirty="0"/>
              <a:t> </a:t>
            </a:r>
            <a:r>
              <a:rPr lang="ru-RU" dirty="0" err="1"/>
              <a:t>абдомінальна</a:t>
            </a:r>
            <a:r>
              <a:rPr lang="ru-RU" dirty="0"/>
              <a:t> катастрофа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перебігати</a:t>
            </a:r>
            <a:r>
              <a:rPr lang="ru-RU" dirty="0"/>
              <a:t> латентно. </a:t>
            </a:r>
            <a:r>
              <a:rPr lang="ru-RU" dirty="0" err="1"/>
              <a:t>Політравма</a:t>
            </a:r>
            <a:r>
              <a:rPr lang="ru-RU" dirty="0"/>
              <a:t> </a:t>
            </a:r>
            <a:r>
              <a:rPr lang="ru-RU" dirty="0" err="1"/>
              <a:t>характеризується</a:t>
            </a:r>
            <a:r>
              <a:rPr lang="ru-RU" dirty="0"/>
              <a:t> </a:t>
            </a:r>
            <a:r>
              <a:rPr lang="ru-RU" dirty="0" err="1"/>
              <a:t>високою</a:t>
            </a:r>
            <a:r>
              <a:rPr lang="ru-RU" dirty="0"/>
              <a:t> частотою </a:t>
            </a:r>
            <a:r>
              <a:rPr lang="ru-RU" dirty="0" err="1"/>
              <a:t>ускладнень</a:t>
            </a:r>
            <a:r>
              <a:rPr lang="ru-RU" dirty="0"/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98222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/>
              <a:t>При </a:t>
            </a:r>
            <a:r>
              <a:rPr lang="ru-RU" dirty="0" err="1"/>
              <a:t>політравмі</a:t>
            </a:r>
            <a:r>
              <a:rPr lang="ru-RU" dirty="0"/>
              <a:t> </a:t>
            </a:r>
            <a:r>
              <a:rPr lang="ru-RU" dirty="0" err="1"/>
              <a:t>завжди</a:t>
            </a:r>
            <a:r>
              <a:rPr lang="ru-RU" dirty="0"/>
              <a:t> </a:t>
            </a:r>
            <a:r>
              <a:rPr lang="ru-RU" dirty="0" err="1"/>
              <a:t>розвивається</a:t>
            </a:r>
            <a:r>
              <a:rPr lang="ru-RU" dirty="0"/>
              <a:t> </a:t>
            </a:r>
            <a:r>
              <a:rPr lang="ru-RU" dirty="0" err="1"/>
              <a:t>травматична</a:t>
            </a:r>
            <a:r>
              <a:rPr lang="ru-RU" dirty="0"/>
              <a:t> хвороба. </a:t>
            </a:r>
            <a:r>
              <a:rPr lang="ru-RU" dirty="0" err="1"/>
              <a:t>Сьогодні</a:t>
            </a:r>
            <a:r>
              <a:rPr lang="ru-RU" dirty="0"/>
              <a:t> </a:t>
            </a:r>
            <a:r>
              <a:rPr lang="ru-RU" dirty="0" err="1"/>
              <a:t>концепція</a:t>
            </a:r>
            <a:r>
              <a:rPr lang="ru-RU" dirty="0"/>
              <a:t> </a:t>
            </a:r>
            <a:r>
              <a:rPr lang="ru-RU" dirty="0" err="1"/>
              <a:t>травматичної</a:t>
            </a:r>
            <a:r>
              <a:rPr lang="ru-RU" dirty="0"/>
              <a:t> </a:t>
            </a:r>
            <a:r>
              <a:rPr lang="ru-RU" dirty="0" err="1"/>
              <a:t>хвороби</a:t>
            </a:r>
            <a:r>
              <a:rPr lang="ru-RU" dirty="0"/>
              <a:t> </a:t>
            </a:r>
            <a:r>
              <a:rPr lang="ru-RU" dirty="0" err="1"/>
              <a:t>загальновизнана</a:t>
            </a:r>
            <a:r>
              <a:rPr lang="ru-RU" dirty="0"/>
              <a:t>. Як і </a:t>
            </a:r>
            <a:r>
              <a:rPr lang="ru-RU" dirty="0" err="1"/>
              <a:t>інше</a:t>
            </a:r>
            <a:r>
              <a:rPr lang="ru-RU" dirty="0"/>
              <a:t> </a:t>
            </a:r>
            <a:r>
              <a:rPr lang="ru-RU" dirty="0" err="1"/>
              <a:t>захворювання</a:t>
            </a:r>
            <a:r>
              <a:rPr lang="ru-RU" dirty="0"/>
              <a:t>, </a:t>
            </a:r>
            <a:r>
              <a:rPr lang="ru-RU" dirty="0" err="1"/>
              <a:t>травматична</a:t>
            </a:r>
            <a:r>
              <a:rPr lang="ru-RU" dirty="0"/>
              <a:t> хвороба </a:t>
            </a:r>
            <a:r>
              <a:rPr lang="ru-RU" dirty="0" err="1"/>
              <a:t>характеризується</a:t>
            </a:r>
            <a:r>
              <a:rPr lang="ru-RU" dirty="0"/>
              <a:t> причиною, </a:t>
            </a:r>
            <a:r>
              <a:rPr lang="ru-RU" dirty="0" err="1"/>
              <a:t>морфологічним</a:t>
            </a:r>
            <a:r>
              <a:rPr lang="ru-RU" dirty="0"/>
              <a:t> субстратом, </a:t>
            </a:r>
            <a:r>
              <a:rPr lang="ru-RU" dirty="0" err="1"/>
              <a:t>головними</a:t>
            </a:r>
            <a:r>
              <a:rPr lang="ru-RU" dirty="0"/>
              <a:t> </a:t>
            </a:r>
            <a:r>
              <a:rPr lang="ru-RU" dirty="0" err="1"/>
              <a:t>патогенетичними</a:t>
            </a:r>
            <a:r>
              <a:rPr lang="ru-RU" dirty="0"/>
              <a:t> </a:t>
            </a:r>
            <a:r>
              <a:rPr lang="ru-RU" dirty="0" err="1"/>
              <a:t>механізмами</a:t>
            </a:r>
            <a:r>
              <a:rPr lang="ru-RU" dirty="0"/>
              <a:t>, </a:t>
            </a:r>
            <a:r>
              <a:rPr lang="ru-RU" dirty="0" err="1"/>
              <a:t>динамікою</a:t>
            </a:r>
            <a:r>
              <a:rPr lang="ru-RU" dirty="0"/>
              <a:t>, </a:t>
            </a:r>
            <a:r>
              <a:rPr lang="ru-RU" dirty="0" err="1"/>
              <a:t>ступенем</a:t>
            </a:r>
            <a:r>
              <a:rPr lang="ru-RU" dirty="0"/>
              <a:t> </a:t>
            </a:r>
            <a:r>
              <a:rPr lang="ru-RU" dirty="0" err="1"/>
              <a:t>тяжкості</a:t>
            </a:r>
            <a:r>
              <a:rPr lang="ru-RU" dirty="0"/>
              <a:t>, </a:t>
            </a:r>
            <a:r>
              <a:rPr lang="ru-RU" dirty="0" err="1"/>
              <a:t>клінічними</a:t>
            </a:r>
            <a:r>
              <a:rPr lang="ru-RU" dirty="0"/>
              <a:t> формами, та </a:t>
            </a:r>
            <a:r>
              <a:rPr lang="ru-RU" dirty="0" err="1"/>
              <a:t>проявами</a:t>
            </a:r>
            <a:r>
              <a:rPr lang="ru-RU" dirty="0"/>
              <a:t>. Основу патогенезу </a:t>
            </a:r>
            <a:r>
              <a:rPr lang="ru-RU" dirty="0" err="1"/>
              <a:t>травматичної</a:t>
            </a:r>
            <a:r>
              <a:rPr lang="ru-RU" dirty="0"/>
              <a:t> </a:t>
            </a:r>
            <a:r>
              <a:rPr lang="ru-RU" dirty="0" err="1"/>
              <a:t>хвороби</a:t>
            </a:r>
            <a:r>
              <a:rPr lang="ru-RU" dirty="0"/>
              <a:t> становить </a:t>
            </a:r>
            <a:r>
              <a:rPr lang="ru-RU" dirty="0" err="1"/>
              <a:t>поєднання</a:t>
            </a:r>
            <a:r>
              <a:rPr lang="ru-RU" dirty="0"/>
              <a:t> </a:t>
            </a:r>
            <a:r>
              <a:rPr lang="ru-RU" dirty="0" err="1"/>
              <a:t>реакцій</a:t>
            </a:r>
            <a:r>
              <a:rPr lang="ru-RU" dirty="0"/>
              <a:t> </a:t>
            </a:r>
            <a:r>
              <a:rPr lang="ru-RU" dirty="0" err="1"/>
              <a:t>ушкодження</a:t>
            </a:r>
            <a:r>
              <a:rPr lang="ru-RU" dirty="0"/>
              <a:t> та </a:t>
            </a:r>
            <a:r>
              <a:rPr lang="ru-RU" dirty="0" err="1"/>
              <a:t>реакцій</a:t>
            </a:r>
            <a:r>
              <a:rPr lang="ru-RU" dirty="0"/>
              <a:t> </a:t>
            </a:r>
            <a:r>
              <a:rPr lang="ru-RU" dirty="0" err="1"/>
              <a:t>захисту</a:t>
            </a:r>
            <a:r>
              <a:rPr lang="ru-RU" dirty="0"/>
              <a:t>. До перших належать </a:t>
            </a:r>
            <a:r>
              <a:rPr lang="ru-RU" dirty="0" err="1"/>
              <a:t>гіповолемічний</a:t>
            </a:r>
            <a:r>
              <a:rPr lang="ru-RU" dirty="0"/>
              <a:t> шок, </a:t>
            </a:r>
            <a:r>
              <a:rPr lang="ru-RU" dirty="0" err="1"/>
              <a:t>крововтрата</a:t>
            </a:r>
            <a:r>
              <a:rPr lang="ru-RU" dirty="0"/>
              <a:t>, </a:t>
            </a:r>
            <a:r>
              <a:rPr lang="ru-RU" dirty="0" err="1"/>
              <a:t>порушення</a:t>
            </a:r>
            <a:r>
              <a:rPr lang="ru-RU" dirty="0"/>
              <a:t> </a:t>
            </a:r>
            <a:r>
              <a:rPr lang="ru-RU" dirty="0" err="1"/>
              <a:t>функції</a:t>
            </a:r>
            <a:r>
              <a:rPr lang="ru-RU" dirty="0"/>
              <a:t> </a:t>
            </a:r>
            <a:r>
              <a:rPr lang="ru-RU" dirty="0" err="1"/>
              <a:t>ушкоджених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, </a:t>
            </a:r>
            <a:r>
              <a:rPr lang="ru-RU" dirty="0" err="1"/>
              <a:t>катаболізм</a:t>
            </a:r>
            <a:r>
              <a:rPr lang="ru-RU" dirty="0"/>
              <a:t>, некроз тканин, </a:t>
            </a:r>
            <a:r>
              <a:rPr lang="ru-RU" dirty="0" err="1"/>
              <a:t>зниження</a:t>
            </a:r>
            <a:r>
              <a:rPr lang="ru-RU" dirty="0"/>
              <a:t> </a:t>
            </a:r>
            <a:r>
              <a:rPr lang="ru-RU" dirty="0" err="1"/>
              <a:t>імунітету</a:t>
            </a:r>
            <a:r>
              <a:rPr lang="ru-RU" dirty="0"/>
              <a:t>; до других - </a:t>
            </a:r>
            <a:r>
              <a:rPr lang="ru-RU" dirty="0" err="1"/>
              <a:t>перерозподіл</a:t>
            </a:r>
            <a:r>
              <a:rPr lang="ru-RU" dirty="0"/>
              <a:t> </a:t>
            </a:r>
            <a:r>
              <a:rPr lang="ru-RU" dirty="0" err="1"/>
              <a:t>кровообігу</a:t>
            </a:r>
            <a:r>
              <a:rPr lang="ru-RU" dirty="0"/>
              <a:t>, </a:t>
            </a:r>
            <a:r>
              <a:rPr lang="ru-RU" dirty="0" err="1"/>
              <a:t>посилення</a:t>
            </a:r>
            <a:r>
              <a:rPr lang="ru-RU" dirty="0"/>
              <a:t> </a:t>
            </a:r>
            <a:r>
              <a:rPr lang="ru-RU" dirty="0" err="1"/>
              <a:t>ерітропоезу</a:t>
            </a:r>
            <a:r>
              <a:rPr lang="ru-RU" dirty="0"/>
              <a:t>, </a:t>
            </a:r>
            <a:r>
              <a:rPr lang="ru-RU" dirty="0" err="1"/>
              <a:t>надходження</a:t>
            </a:r>
            <a:r>
              <a:rPr lang="ru-RU" dirty="0"/>
              <a:t> у </a:t>
            </a:r>
            <a:r>
              <a:rPr lang="ru-RU" dirty="0" err="1"/>
              <a:t>судинне</a:t>
            </a:r>
            <a:r>
              <a:rPr lang="ru-RU" dirty="0"/>
              <a:t> </a:t>
            </a:r>
            <a:r>
              <a:rPr lang="ru-RU" dirty="0" err="1"/>
              <a:t>хвороби</a:t>
            </a:r>
            <a:r>
              <a:rPr lang="ru-RU" dirty="0"/>
              <a:t> </a:t>
            </a:r>
            <a:r>
              <a:rPr lang="ru-RU" dirty="0" err="1"/>
              <a:t>завжди</a:t>
            </a:r>
            <a:r>
              <a:rPr lang="ru-RU" dirty="0"/>
              <a:t> </a:t>
            </a:r>
            <a:r>
              <a:rPr lang="ru-RU" dirty="0" err="1"/>
              <a:t>характерні</a:t>
            </a:r>
            <a:r>
              <a:rPr lang="ru-RU" dirty="0"/>
              <a:t> </a:t>
            </a:r>
            <a:r>
              <a:rPr lang="ru-RU" dirty="0" err="1"/>
              <a:t>гучний</a:t>
            </a:r>
            <a:r>
              <a:rPr lang="ru-RU" dirty="0"/>
              <a:t> початок, </a:t>
            </a:r>
            <a:r>
              <a:rPr lang="ru-RU" dirty="0" err="1"/>
              <a:t>відсутність</a:t>
            </a:r>
            <a:r>
              <a:rPr lang="ru-RU" dirty="0"/>
              <a:t> латентного </a:t>
            </a:r>
            <a:r>
              <a:rPr lang="ru-RU" dirty="0" err="1"/>
              <a:t>періоду</a:t>
            </a:r>
            <a:r>
              <a:rPr lang="ru-RU" dirty="0"/>
              <a:t>, </a:t>
            </a:r>
            <a:r>
              <a:rPr lang="ru-RU" dirty="0" err="1"/>
              <a:t>гіпоксія</a:t>
            </a:r>
            <a:r>
              <a:rPr lang="ru-RU" dirty="0"/>
              <a:t> циркулярно-</a:t>
            </a:r>
            <a:r>
              <a:rPr lang="ru-RU" dirty="0" err="1"/>
              <a:t>анемічного</a:t>
            </a:r>
            <a:r>
              <a:rPr lang="ru-RU" dirty="0"/>
              <a:t> типу, системна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агресивна</a:t>
            </a:r>
            <a:r>
              <a:rPr lang="ru-RU" dirty="0"/>
              <a:t> </a:t>
            </a:r>
            <a:r>
              <a:rPr lang="ru-RU" dirty="0" err="1"/>
              <a:t>реакція</a:t>
            </a:r>
            <a:r>
              <a:rPr lang="ru-RU" dirty="0"/>
              <a:t>. русло </a:t>
            </a:r>
            <a:r>
              <a:rPr lang="ru-RU" dirty="0" err="1"/>
              <a:t>екстравазальної</a:t>
            </a:r>
            <a:r>
              <a:rPr lang="ru-RU" dirty="0"/>
              <a:t> </a:t>
            </a:r>
            <a:r>
              <a:rPr lang="ru-RU" dirty="0" err="1"/>
              <a:t>рідини</a:t>
            </a:r>
            <a:r>
              <a:rPr lang="ru-RU" dirty="0"/>
              <a:t>, </a:t>
            </a:r>
            <a:r>
              <a:rPr lang="ru-RU" dirty="0" err="1"/>
              <a:t>анаболізм</a:t>
            </a:r>
            <a:r>
              <a:rPr lang="ru-RU" dirty="0"/>
              <a:t>, </a:t>
            </a:r>
            <a:r>
              <a:rPr lang="ru-RU" dirty="0" err="1"/>
              <a:t>регенерація</a:t>
            </a:r>
            <a:r>
              <a:rPr lang="ru-RU" dirty="0"/>
              <a:t> тканин. У </a:t>
            </a:r>
            <a:r>
              <a:rPr lang="ru-RU" dirty="0" err="1"/>
              <a:t>цілому</a:t>
            </a:r>
            <a:r>
              <a:rPr lang="ru-RU" dirty="0"/>
              <a:t> для </a:t>
            </a:r>
            <a:r>
              <a:rPr lang="ru-RU" dirty="0" err="1"/>
              <a:t>травматичної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79076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7467600" cy="6141296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У </a:t>
            </a:r>
            <a:r>
              <a:rPr lang="ru-RU" dirty="0" err="1"/>
              <a:t>перебігу</a:t>
            </a:r>
            <a:r>
              <a:rPr lang="ru-RU" dirty="0"/>
              <a:t> </a:t>
            </a:r>
            <a:r>
              <a:rPr lang="ru-RU" dirty="0" err="1"/>
              <a:t>травматичної</a:t>
            </a:r>
            <a:r>
              <a:rPr lang="ru-RU" dirty="0"/>
              <a:t> </a:t>
            </a:r>
            <a:r>
              <a:rPr lang="ru-RU" dirty="0" err="1"/>
              <a:t>хвороби</a:t>
            </a:r>
            <a:r>
              <a:rPr lang="ru-RU" dirty="0"/>
              <a:t> </a:t>
            </a:r>
            <a:r>
              <a:rPr lang="ru-RU" dirty="0" err="1"/>
              <a:t>класифікують</a:t>
            </a:r>
            <a:r>
              <a:rPr lang="ru-RU" dirty="0"/>
              <a:t> три </a:t>
            </a:r>
            <a:r>
              <a:rPr lang="ru-RU" dirty="0" err="1"/>
              <a:t>періоди</a:t>
            </a:r>
            <a:r>
              <a:rPr lang="ru-RU" dirty="0"/>
              <a:t>: </a:t>
            </a:r>
            <a:endParaRPr lang="en-US" dirty="0" smtClean="0"/>
          </a:p>
          <a:p>
            <a:r>
              <a:rPr lang="ru-RU" dirty="0" smtClean="0"/>
              <a:t>1 </a:t>
            </a:r>
            <a:r>
              <a:rPr lang="ru-RU" dirty="0"/>
              <a:t>- шок, </a:t>
            </a:r>
            <a:endParaRPr lang="en-US" dirty="0" smtClean="0"/>
          </a:p>
          <a:p>
            <a:r>
              <a:rPr lang="ru-RU" dirty="0" smtClean="0"/>
              <a:t>2 </a:t>
            </a:r>
            <a:r>
              <a:rPr lang="ru-RU" dirty="0"/>
              <a:t>- </a:t>
            </a:r>
            <a:r>
              <a:rPr lang="ru-RU" dirty="0" err="1"/>
              <a:t>розгорнута</a:t>
            </a:r>
            <a:r>
              <a:rPr lang="ru-RU" dirty="0"/>
              <a:t> </a:t>
            </a:r>
            <a:r>
              <a:rPr lang="ru-RU" dirty="0" err="1"/>
              <a:t>клінічна</a:t>
            </a:r>
            <a:r>
              <a:rPr lang="ru-RU" dirty="0"/>
              <a:t> картина, </a:t>
            </a:r>
            <a:endParaRPr lang="en-US" dirty="0" smtClean="0"/>
          </a:p>
          <a:p>
            <a:r>
              <a:rPr lang="ru-RU" dirty="0" smtClean="0"/>
              <a:t>3 </a:t>
            </a:r>
            <a:r>
              <a:rPr lang="ru-RU" dirty="0"/>
              <a:t>- </a:t>
            </a:r>
            <a:r>
              <a:rPr lang="ru-RU" dirty="0" err="1"/>
              <a:t>період</a:t>
            </a:r>
            <a:r>
              <a:rPr lang="ru-RU" dirty="0"/>
              <a:t> </a:t>
            </a:r>
            <a:r>
              <a:rPr lang="ru-RU" dirty="0" err="1"/>
              <a:t>реабілітації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3530596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6632"/>
            <a:ext cx="8219256" cy="6696745"/>
          </a:xfrm>
        </p:spPr>
        <p:txBody>
          <a:bodyPr>
            <a:normAutofit fontScale="92500" lnSpcReduction="20000"/>
          </a:bodyPr>
          <a:lstStyle/>
          <a:p>
            <a:r>
              <a:rPr lang="ru-RU" i="1" dirty="0" smtClean="0"/>
              <a:t>Симптоматика шоку.</a:t>
            </a:r>
            <a:r>
              <a:rPr lang="ru-RU" dirty="0" smtClean="0"/>
              <a:t> У </a:t>
            </a:r>
            <a:r>
              <a:rPr lang="ru-RU" dirty="0" err="1" smtClean="0"/>
              <a:t>еректильній</a:t>
            </a:r>
            <a:r>
              <a:rPr lang="ru-RU" dirty="0" smtClean="0"/>
              <a:t> </a:t>
            </a:r>
            <a:r>
              <a:rPr lang="ru-RU" dirty="0" err="1" smtClean="0"/>
              <a:t>фазі</a:t>
            </a:r>
            <a:r>
              <a:rPr lang="ru-RU" dirty="0" smtClean="0"/>
              <a:t> </a:t>
            </a:r>
            <a:r>
              <a:rPr lang="ru-RU" dirty="0" err="1" smtClean="0"/>
              <a:t>потерпілий</a:t>
            </a:r>
            <a:r>
              <a:rPr lang="ru-RU" dirty="0" smtClean="0"/>
              <a:t> </a:t>
            </a:r>
            <a:r>
              <a:rPr lang="ru-RU" dirty="0" err="1" smtClean="0"/>
              <a:t>знаходиться</a:t>
            </a:r>
            <a:r>
              <a:rPr lang="ru-RU" dirty="0" smtClean="0"/>
              <a:t> у </a:t>
            </a:r>
            <a:r>
              <a:rPr lang="ru-RU" dirty="0" err="1" smtClean="0"/>
              <a:t>свідомості</a:t>
            </a:r>
            <a:r>
              <a:rPr lang="ru-RU" dirty="0" smtClean="0"/>
              <a:t>. При </a:t>
            </a:r>
            <a:r>
              <a:rPr lang="ru-RU" dirty="0" err="1" smtClean="0"/>
              <a:t>цьому</a:t>
            </a:r>
            <a:r>
              <a:rPr lang="ru-RU" dirty="0" smtClean="0"/>
              <a:t> в </a:t>
            </a:r>
            <a:r>
              <a:rPr lang="ru-RU" dirty="0" err="1" smtClean="0"/>
              <a:t>потерпілого</a:t>
            </a:r>
            <a:r>
              <a:rPr lang="ru-RU" dirty="0" smtClean="0"/>
              <a:t> </a:t>
            </a:r>
            <a:r>
              <a:rPr lang="ru-RU" dirty="0" err="1" smtClean="0"/>
              <a:t>відзначається</a:t>
            </a:r>
            <a:r>
              <a:rPr lang="ru-RU" dirty="0" smtClean="0"/>
              <a:t> </a:t>
            </a:r>
            <a:r>
              <a:rPr lang="ru-RU" dirty="0" err="1" smtClean="0"/>
              <a:t>рухове</a:t>
            </a:r>
            <a:r>
              <a:rPr lang="ru-RU" dirty="0" smtClean="0"/>
              <a:t> і </a:t>
            </a:r>
            <a:r>
              <a:rPr lang="ru-RU" dirty="0" err="1" smtClean="0"/>
              <a:t>мовне</a:t>
            </a:r>
            <a:r>
              <a:rPr lang="ru-RU" dirty="0" smtClean="0"/>
              <a:t> </a:t>
            </a:r>
            <a:r>
              <a:rPr lang="ru-RU" dirty="0" err="1" smtClean="0"/>
              <a:t>порушення</a:t>
            </a:r>
            <a:r>
              <a:rPr lang="ru-RU" dirty="0" smtClean="0"/>
              <a:t>, </a:t>
            </a:r>
            <a:r>
              <a:rPr lang="ru-RU" dirty="0" err="1" smtClean="0"/>
              <a:t>нерідко</a:t>
            </a:r>
            <a:r>
              <a:rPr lang="ru-RU" dirty="0" smtClean="0"/>
              <a:t> </a:t>
            </a:r>
            <a:r>
              <a:rPr lang="ru-RU" dirty="0" err="1" smtClean="0"/>
              <a:t>виражена</a:t>
            </a:r>
            <a:r>
              <a:rPr lang="ru-RU" dirty="0" smtClean="0"/>
              <a:t> </a:t>
            </a:r>
            <a:r>
              <a:rPr lang="ru-RU" dirty="0" err="1" smtClean="0"/>
              <a:t>реакція</a:t>
            </a:r>
            <a:r>
              <a:rPr lang="ru-RU" dirty="0" smtClean="0"/>
              <a:t> на </a:t>
            </a:r>
            <a:r>
              <a:rPr lang="ru-RU" dirty="0" err="1" smtClean="0"/>
              <a:t>біль</a:t>
            </a:r>
            <a:r>
              <a:rPr lang="ru-RU" dirty="0" smtClean="0"/>
              <a:t>. </a:t>
            </a:r>
            <a:r>
              <a:rPr lang="ru-RU" dirty="0" err="1" smtClean="0"/>
              <a:t>Обличчя</a:t>
            </a:r>
            <a:r>
              <a:rPr lang="ru-RU" dirty="0" smtClean="0"/>
              <a:t> і </a:t>
            </a:r>
            <a:r>
              <a:rPr lang="ru-RU" dirty="0" err="1" smtClean="0"/>
              <a:t>видимі</a:t>
            </a:r>
            <a:r>
              <a:rPr lang="ru-RU" dirty="0" smtClean="0"/>
              <a:t> </a:t>
            </a:r>
            <a:r>
              <a:rPr lang="ru-RU" dirty="0" err="1" smtClean="0"/>
              <a:t>слизуваті</a:t>
            </a:r>
            <a:r>
              <a:rPr lang="ru-RU" dirty="0" smtClean="0"/>
              <a:t> </a:t>
            </a:r>
            <a:r>
              <a:rPr lang="ru-RU" dirty="0" err="1" smtClean="0"/>
              <a:t>гіперемовані</a:t>
            </a:r>
            <a:r>
              <a:rPr lang="ru-RU" dirty="0" smtClean="0"/>
              <a:t> </a:t>
            </a:r>
            <a:r>
              <a:rPr lang="ru-RU" dirty="0"/>
              <a:t>(</a:t>
            </a:r>
            <a:r>
              <a:rPr lang="ru-RU" dirty="0" err="1"/>
              <a:t>іноді</a:t>
            </a:r>
            <a:r>
              <a:rPr lang="ru-RU" dirty="0"/>
              <a:t> </a:t>
            </a:r>
            <a:r>
              <a:rPr lang="ru-RU" dirty="0" err="1"/>
              <a:t>бліді</a:t>
            </a:r>
            <a:r>
              <a:rPr lang="ru-RU" dirty="0"/>
              <a:t>), </a:t>
            </a:r>
            <a:r>
              <a:rPr lang="ru-RU" dirty="0" err="1"/>
              <a:t>подих</a:t>
            </a:r>
            <a:r>
              <a:rPr lang="ru-RU" dirty="0"/>
              <a:t> </a:t>
            </a:r>
            <a:r>
              <a:rPr lang="ru-RU" dirty="0" err="1"/>
              <a:t>прискорений</a:t>
            </a:r>
            <a:r>
              <a:rPr lang="ru-RU" dirty="0"/>
              <a:t>, пульс часто не </a:t>
            </a:r>
            <a:r>
              <a:rPr lang="ru-RU" dirty="0" err="1"/>
              <a:t>прискорений</a:t>
            </a:r>
            <a:r>
              <a:rPr lang="ru-RU" dirty="0"/>
              <a:t> (</a:t>
            </a:r>
            <a:r>
              <a:rPr lang="ru-RU" dirty="0" err="1"/>
              <a:t>іноді</a:t>
            </a:r>
            <a:r>
              <a:rPr lang="ru-RU" dirty="0"/>
              <a:t> </a:t>
            </a:r>
            <a:r>
              <a:rPr lang="ru-RU" dirty="0" err="1"/>
              <a:t>навіть</a:t>
            </a:r>
            <a:r>
              <a:rPr lang="ru-RU" dirty="0"/>
              <a:t> </a:t>
            </a:r>
            <a:r>
              <a:rPr lang="ru-RU" dirty="0" err="1"/>
              <a:t>уповільнений</a:t>
            </a:r>
            <a:r>
              <a:rPr lang="ru-RU" dirty="0"/>
              <a:t>), </a:t>
            </a:r>
            <a:r>
              <a:rPr lang="ru-RU" dirty="0" err="1"/>
              <a:t>задовільного</a:t>
            </a:r>
            <a:r>
              <a:rPr lang="ru-RU" dirty="0"/>
              <a:t> </a:t>
            </a:r>
            <a:r>
              <a:rPr lang="ru-RU" dirty="0" err="1"/>
              <a:t>наповнення</a:t>
            </a:r>
            <a:r>
              <a:rPr lang="ru-RU" dirty="0"/>
              <a:t> і </a:t>
            </a:r>
            <a:r>
              <a:rPr lang="ru-RU" dirty="0" err="1"/>
              <a:t>напруги</a:t>
            </a:r>
            <a:r>
              <a:rPr lang="ru-RU" dirty="0"/>
              <a:t>. </a:t>
            </a:r>
            <a:r>
              <a:rPr lang="ru-RU" dirty="0" err="1"/>
              <a:t>Артеріальний</a:t>
            </a:r>
            <a:r>
              <a:rPr lang="ru-RU" dirty="0"/>
              <a:t> </a:t>
            </a:r>
            <a:r>
              <a:rPr lang="ru-RU" dirty="0" err="1"/>
              <a:t>тиск</a:t>
            </a:r>
            <a:r>
              <a:rPr lang="ru-RU" dirty="0"/>
              <a:t> не </a:t>
            </a:r>
            <a:r>
              <a:rPr lang="ru-RU" dirty="0" err="1"/>
              <a:t>знижений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навіть</a:t>
            </a:r>
            <a:r>
              <a:rPr lang="ru-RU" dirty="0"/>
              <a:t> </a:t>
            </a:r>
            <a:r>
              <a:rPr lang="ru-RU" dirty="0" err="1"/>
              <a:t>трохи</a:t>
            </a:r>
            <a:r>
              <a:rPr lang="ru-RU" dirty="0"/>
              <a:t> </a:t>
            </a:r>
            <a:r>
              <a:rPr lang="ru-RU" dirty="0" err="1"/>
              <a:t>підвищений</a:t>
            </a:r>
            <a:r>
              <a:rPr lang="ru-RU" dirty="0"/>
              <a:t>. </a:t>
            </a:r>
            <a:r>
              <a:rPr lang="ru-RU" dirty="0" err="1"/>
              <a:t>Еректильна</a:t>
            </a:r>
            <a:r>
              <a:rPr lang="ru-RU" dirty="0"/>
              <a:t> фаза </a:t>
            </a:r>
            <a:r>
              <a:rPr lang="ru-RU" dirty="0" err="1"/>
              <a:t>короткочасна</a:t>
            </a:r>
            <a:r>
              <a:rPr lang="ru-RU" dirty="0"/>
              <a:t> (часто вона </a:t>
            </a:r>
            <a:r>
              <a:rPr lang="ru-RU" dirty="0" err="1"/>
              <a:t>триває</a:t>
            </a:r>
            <a:r>
              <a:rPr lang="ru-RU" dirty="0"/>
              <a:t> </a:t>
            </a:r>
            <a:r>
              <a:rPr lang="ru-RU" dirty="0" err="1"/>
              <a:t>усього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кілька</a:t>
            </a:r>
            <a:r>
              <a:rPr lang="ru-RU" dirty="0"/>
              <a:t> </a:t>
            </a:r>
            <a:r>
              <a:rPr lang="ru-RU" dirty="0" err="1"/>
              <a:t>хвилин</a:t>
            </a:r>
            <a:r>
              <a:rPr lang="ru-RU" dirty="0"/>
              <a:t>) і </a:t>
            </a:r>
            <a:r>
              <a:rPr lang="ru-RU" dirty="0" err="1"/>
              <a:t>швидко</a:t>
            </a:r>
            <a:r>
              <a:rPr lang="ru-RU" dirty="0"/>
              <a:t> переходить у </a:t>
            </a:r>
            <a:r>
              <a:rPr lang="ru-RU" dirty="0" err="1"/>
              <a:t>торпідну</a:t>
            </a:r>
            <a:r>
              <a:rPr lang="ru-RU" dirty="0"/>
              <a:t> фазу. </a:t>
            </a:r>
            <a:r>
              <a:rPr lang="ru-RU" dirty="0" err="1"/>
              <a:t>Унаслідок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еректильну</a:t>
            </a:r>
            <a:r>
              <a:rPr lang="ru-RU" dirty="0"/>
              <a:t> фазу шоку </a:t>
            </a:r>
            <a:r>
              <a:rPr lang="ru-RU" dirty="0" err="1"/>
              <a:t>нерідко</a:t>
            </a:r>
            <a:r>
              <a:rPr lang="ru-RU" dirty="0"/>
              <a:t> не </a:t>
            </a:r>
            <a:r>
              <a:rPr lang="ru-RU" dirty="0" err="1"/>
              <a:t>виявляють</a:t>
            </a:r>
            <a:r>
              <a:rPr lang="ru-RU" dirty="0"/>
              <a:t>. В </a:t>
            </a:r>
            <a:r>
              <a:rPr lang="ru-RU" dirty="0" err="1"/>
              <a:t>торпідній</a:t>
            </a:r>
            <a:r>
              <a:rPr lang="ru-RU" dirty="0"/>
              <a:t> </a:t>
            </a:r>
            <a:r>
              <a:rPr lang="ru-RU" dirty="0" err="1"/>
              <a:t>фазі</a:t>
            </a:r>
            <a:r>
              <a:rPr lang="ru-RU" dirty="0"/>
              <a:t> </a:t>
            </a:r>
            <a:r>
              <a:rPr lang="ru-RU" dirty="0" err="1"/>
              <a:t>спостерігається</a:t>
            </a:r>
            <a:r>
              <a:rPr lang="ru-RU" dirty="0"/>
              <a:t> </a:t>
            </a:r>
            <a:r>
              <a:rPr lang="ru-RU" dirty="0" err="1"/>
              <a:t>загальна</a:t>
            </a:r>
            <a:r>
              <a:rPr lang="ru-RU" dirty="0"/>
              <a:t> </a:t>
            </a:r>
            <a:r>
              <a:rPr lang="ru-RU" dirty="0" err="1"/>
              <a:t>загальмованість</a:t>
            </a:r>
            <a:r>
              <a:rPr lang="ru-RU" dirty="0"/>
              <a:t> </a:t>
            </a:r>
            <a:r>
              <a:rPr lang="ru-RU" dirty="0" err="1"/>
              <a:t>потерпілого</a:t>
            </a:r>
            <a:r>
              <a:rPr lang="ru-RU" dirty="0"/>
              <a:t>. </a:t>
            </a:r>
            <a:r>
              <a:rPr lang="ru-RU" dirty="0" err="1"/>
              <a:t>Свідомість</a:t>
            </a:r>
            <a:r>
              <a:rPr lang="ru-RU" dirty="0"/>
              <a:t>, як </a:t>
            </a:r>
            <a:r>
              <a:rPr lang="ru-RU" dirty="0" smtClean="0"/>
              <a:t>правило, </a:t>
            </a:r>
            <a:r>
              <a:rPr lang="ru-RU" dirty="0" err="1"/>
              <a:t>збережена</a:t>
            </a:r>
            <a:r>
              <a:rPr lang="ru-RU" dirty="0"/>
              <a:t>. </a:t>
            </a:r>
            <a:r>
              <a:rPr lang="ru-RU" dirty="0" err="1"/>
              <a:t>Збереження</a:t>
            </a:r>
            <a:r>
              <a:rPr lang="ru-RU" dirty="0"/>
              <a:t> </a:t>
            </a:r>
            <a:r>
              <a:rPr lang="ru-RU" dirty="0" err="1"/>
              <a:t>свідомості</a:t>
            </a:r>
            <a:r>
              <a:rPr lang="ru-RU" dirty="0"/>
              <a:t> при шоку </a:t>
            </a:r>
            <a:r>
              <a:rPr lang="ru-RU" dirty="0" err="1"/>
              <a:t>свідчить</a:t>
            </a:r>
            <a:r>
              <a:rPr lang="ru-RU" dirty="0"/>
              <a:t> про </a:t>
            </a:r>
            <a:r>
              <a:rPr lang="ru-RU" dirty="0" err="1"/>
              <a:t>порівняно</a:t>
            </a:r>
            <a:r>
              <a:rPr lang="ru-RU" dirty="0"/>
              <a:t> </a:t>
            </a:r>
            <a:r>
              <a:rPr lang="ru-RU" dirty="0" err="1"/>
              <a:t>задовільне</a:t>
            </a:r>
            <a:r>
              <a:rPr lang="ru-RU" dirty="0"/>
              <a:t> </a:t>
            </a:r>
            <a:r>
              <a:rPr lang="ru-RU" dirty="0" err="1"/>
              <a:t>кровопостачання</a:t>
            </a:r>
            <a:r>
              <a:rPr lang="ru-RU" dirty="0"/>
              <a:t> на </a:t>
            </a:r>
            <a:r>
              <a:rPr lang="ru-RU" dirty="0" err="1"/>
              <a:t>мозку</a:t>
            </a:r>
            <a:r>
              <a:rPr lang="ru-RU" dirty="0"/>
              <a:t> </a:t>
            </a:r>
            <a:r>
              <a:rPr lang="ru-RU" dirty="0" err="1"/>
              <a:t>фоні</a:t>
            </a:r>
            <a:r>
              <a:rPr lang="ru-RU" dirty="0"/>
              <a:t> </a:t>
            </a:r>
            <a:r>
              <a:rPr lang="ru-RU" dirty="0" err="1"/>
              <a:t>важких</a:t>
            </a:r>
            <a:r>
              <a:rPr lang="ru-RU" dirty="0"/>
              <a:t> </a:t>
            </a:r>
            <a:r>
              <a:rPr lang="ru-RU" dirty="0" err="1"/>
              <a:t>загальних</a:t>
            </a:r>
            <a:r>
              <a:rPr lang="ru-RU" dirty="0"/>
              <a:t> </a:t>
            </a:r>
            <a:r>
              <a:rPr lang="ru-RU" dirty="0" err="1"/>
              <a:t>розладів</a:t>
            </a:r>
            <a:r>
              <a:rPr lang="ru-RU" dirty="0"/>
              <a:t> </a:t>
            </a:r>
            <a:r>
              <a:rPr lang="ru-RU" dirty="0" err="1"/>
              <a:t>гемодинаміки</a:t>
            </a:r>
            <a:r>
              <a:rPr lang="ru-RU" dirty="0"/>
              <a:t>. На перший план </a:t>
            </a:r>
            <a:r>
              <a:rPr lang="ru-RU" dirty="0" err="1"/>
              <a:t>виступає</a:t>
            </a:r>
            <a:r>
              <a:rPr lang="ru-RU" dirty="0"/>
              <a:t> </a:t>
            </a:r>
            <a:r>
              <a:rPr lang="ru-RU" dirty="0" err="1"/>
              <a:t>психічне</a:t>
            </a:r>
            <a:r>
              <a:rPr lang="ru-RU" dirty="0"/>
              <a:t> </a:t>
            </a:r>
            <a:r>
              <a:rPr lang="ru-RU" dirty="0" err="1"/>
              <a:t>гноблення</a:t>
            </a:r>
            <a:r>
              <a:rPr lang="ru-RU" dirty="0"/>
              <a:t>, </a:t>
            </a:r>
            <a:r>
              <a:rPr lang="ru-RU" dirty="0" err="1"/>
              <a:t>байдуже</a:t>
            </a:r>
            <a:r>
              <a:rPr lang="ru-RU" dirty="0"/>
              <a:t> </a:t>
            </a:r>
            <a:r>
              <a:rPr lang="ru-RU" dirty="0" err="1"/>
              <a:t>відношення</a:t>
            </a:r>
            <a:r>
              <a:rPr lang="ru-RU" dirty="0"/>
              <a:t> </a:t>
            </a:r>
            <a:r>
              <a:rPr lang="ru-RU" dirty="0" err="1"/>
              <a:t>ураженого</a:t>
            </a:r>
            <a:r>
              <a:rPr lang="ru-RU" dirty="0"/>
              <a:t> до </a:t>
            </a:r>
            <a:r>
              <a:rPr lang="ru-RU" dirty="0" err="1"/>
              <a:t>навколишнього</a:t>
            </a:r>
            <a:r>
              <a:rPr lang="ru-RU" dirty="0"/>
              <a:t> </a:t>
            </a:r>
            <a:r>
              <a:rPr lang="ru-RU" dirty="0" err="1"/>
              <a:t>оточення</a:t>
            </a:r>
            <a:r>
              <a:rPr lang="ru-RU" dirty="0"/>
              <a:t>,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відсутність</a:t>
            </a:r>
            <a:r>
              <a:rPr lang="ru-RU" dirty="0"/>
              <a:t> </a:t>
            </a:r>
            <a:r>
              <a:rPr lang="ru-RU" dirty="0" err="1"/>
              <a:t>різке</a:t>
            </a:r>
            <a:r>
              <a:rPr lang="ru-RU" dirty="0"/>
              <a:t> </a:t>
            </a:r>
            <a:r>
              <a:rPr lang="ru-RU" dirty="0" err="1"/>
              <a:t>зниження</a:t>
            </a:r>
            <a:r>
              <a:rPr lang="ru-RU" dirty="0"/>
              <a:t> </a:t>
            </a:r>
            <a:r>
              <a:rPr lang="ru-RU" dirty="0" err="1"/>
              <a:t>реакції</a:t>
            </a:r>
            <a:r>
              <a:rPr lang="ru-RU" dirty="0"/>
              <a:t> на </a:t>
            </a:r>
            <a:r>
              <a:rPr lang="ru-RU" dirty="0" err="1"/>
              <a:t>біль</a:t>
            </a:r>
            <a:r>
              <a:rPr lang="ru-RU" dirty="0"/>
              <a:t>. У </a:t>
            </a:r>
            <a:r>
              <a:rPr lang="ru-RU" dirty="0" err="1"/>
              <a:t>нього</a:t>
            </a:r>
            <a:r>
              <a:rPr lang="ru-RU" dirty="0"/>
              <a:t> </a:t>
            </a:r>
            <a:r>
              <a:rPr lang="ru-RU" dirty="0" err="1"/>
              <a:t>бліде</a:t>
            </a:r>
            <a:r>
              <a:rPr lang="ru-RU" dirty="0"/>
              <a:t> </a:t>
            </a:r>
            <a:r>
              <a:rPr lang="ru-RU" dirty="0" err="1"/>
              <a:t>обличчя</a:t>
            </a:r>
            <a:r>
              <a:rPr lang="ru-RU" dirty="0"/>
              <a:t> з рисами,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загострилися</a:t>
            </a:r>
            <a:r>
              <a:rPr lang="ru-RU" dirty="0"/>
              <a:t>. Температура </a:t>
            </a:r>
            <a:r>
              <a:rPr lang="ru-RU" dirty="0" err="1"/>
              <a:t>тіла</a:t>
            </a:r>
            <a:r>
              <a:rPr lang="ru-RU" dirty="0"/>
              <a:t> </a:t>
            </a:r>
            <a:r>
              <a:rPr lang="ru-RU" dirty="0" err="1"/>
              <a:t>знижена</a:t>
            </a:r>
            <a:r>
              <a:rPr lang="ru-RU" dirty="0"/>
              <a:t>, </a:t>
            </a:r>
            <a:r>
              <a:rPr lang="ru-RU" dirty="0" err="1"/>
              <a:t>шкіра</a:t>
            </a:r>
            <a:r>
              <a:rPr lang="ru-RU" dirty="0"/>
              <a:t> холодна й у </a:t>
            </a:r>
            <a:r>
              <a:rPr lang="ru-RU" dirty="0" err="1"/>
              <a:t>важких</a:t>
            </a:r>
            <a:r>
              <a:rPr lang="ru-RU" dirty="0"/>
              <a:t> </a:t>
            </a:r>
            <a:r>
              <a:rPr lang="ru-RU" dirty="0" err="1"/>
              <a:t>випадках</a:t>
            </a:r>
            <a:r>
              <a:rPr lang="ru-RU" dirty="0"/>
              <a:t> </a:t>
            </a:r>
            <a:r>
              <a:rPr lang="ru-RU" dirty="0" err="1"/>
              <a:t>покрита</a:t>
            </a:r>
            <a:r>
              <a:rPr lang="ru-RU" dirty="0"/>
              <a:t> липким потом. </a:t>
            </a:r>
            <a:r>
              <a:rPr lang="ru-RU" dirty="0" err="1"/>
              <a:t>Подих</a:t>
            </a:r>
            <a:r>
              <a:rPr lang="ru-RU" dirty="0"/>
              <a:t> часто, </a:t>
            </a:r>
            <a:r>
              <a:rPr lang="ru-RU" dirty="0" err="1"/>
              <a:t>поверхневий</a:t>
            </a:r>
            <a:r>
              <a:rPr lang="ru-RU" dirty="0"/>
              <a:t>. Пульс </a:t>
            </a:r>
            <a:r>
              <a:rPr lang="ru-RU" dirty="0" err="1"/>
              <a:t>прискорений</a:t>
            </a:r>
            <a:r>
              <a:rPr lang="ru-RU" dirty="0"/>
              <a:t>, </a:t>
            </a:r>
            <a:r>
              <a:rPr lang="ru-RU" dirty="0" err="1"/>
              <a:t>слабкого</a:t>
            </a:r>
            <a:r>
              <a:rPr lang="ru-RU" dirty="0"/>
              <a:t> </a:t>
            </a:r>
            <a:r>
              <a:rPr lang="ru-RU" dirty="0" err="1"/>
              <a:t>наповнення</a:t>
            </a:r>
            <a:r>
              <a:rPr lang="ru-RU" dirty="0"/>
              <a:t> і </a:t>
            </a:r>
            <a:r>
              <a:rPr lang="ru-RU" dirty="0" err="1"/>
              <a:t>напруги</a:t>
            </a:r>
            <a:r>
              <a:rPr lang="ru-RU" dirty="0"/>
              <a:t>. </a:t>
            </a:r>
            <a:r>
              <a:rPr lang="ru-RU" dirty="0" err="1"/>
              <a:t>Максимальний</a:t>
            </a:r>
            <a:r>
              <a:rPr lang="ru-RU" dirty="0"/>
              <a:t>, </a:t>
            </a:r>
            <a:r>
              <a:rPr lang="ru-RU" dirty="0" err="1"/>
              <a:t>мінімальний</a:t>
            </a:r>
            <a:r>
              <a:rPr lang="ru-RU" dirty="0"/>
              <a:t> і </a:t>
            </a:r>
            <a:r>
              <a:rPr lang="ru-RU" dirty="0" err="1"/>
              <a:t>пульсовий</a:t>
            </a:r>
            <a:r>
              <a:rPr lang="ru-RU" dirty="0"/>
              <a:t> тиски </a:t>
            </a:r>
            <a:r>
              <a:rPr lang="ru-RU" dirty="0" err="1"/>
              <a:t>знижені</a:t>
            </a:r>
            <a:r>
              <a:rPr lang="ru-RU" dirty="0"/>
              <a:t>. </a:t>
            </a:r>
            <a:r>
              <a:rPr lang="ru-RU" dirty="0" err="1"/>
              <a:t>Підшкірні</a:t>
            </a:r>
            <a:r>
              <a:rPr lang="ru-RU" dirty="0"/>
              <a:t> </a:t>
            </a:r>
            <a:r>
              <a:rPr lang="ru-RU" dirty="0" err="1"/>
              <a:t>вени</a:t>
            </a:r>
            <a:r>
              <a:rPr lang="ru-RU" dirty="0"/>
              <a:t> </a:t>
            </a:r>
            <a:r>
              <a:rPr lang="ru-RU" dirty="0" err="1"/>
              <a:t>спадають</a:t>
            </a:r>
            <a:r>
              <a:rPr lang="ru-RU" dirty="0"/>
              <a:t>. </a:t>
            </a:r>
            <a:r>
              <a:rPr lang="ru-RU" dirty="0" err="1"/>
              <a:t>Відзначається</a:t>
            </a:r>
            <a:r>
              <a:rPr lang="ru-RU" dirty="0"/>
              <a:t> </a:t>
            </a:r>
            <a:r>
              <a:rPr lang="ru-RU" dirty="0" err="1"/>
              <a:t>спрага</a:t>
            </a:r>
            <a:r>
              <a:rPr lang="ru-RU" dirty="0"/>
              <a:t>, </a:t>
            </a:r>
            <a:r>
              <a:rPr lang="ru-RU" dirty="0" err="1"/>
              <a:t>іноді</a:t>
            </a:r>
            <a:r>
              <a:rPr lang="ru-RU" dirty="0"/>
              <a:t> </a:t>
            </a:r>
            <a:r>
              <a:rPr lang="ru-RU" dirty="0" err="1"/>
              <a:t>виникає</a:t>
            </a:r>
            <a:r>
              <a:rPr lang="ru-RU" dirty="0"/>
              <a:t> </a:t>
            </a:r>
            <a:r>
              <a:rPr lang="ru-RU" dirty="0" err="1"/>
              <a:t>блювота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є </a:t>
            </a:r>
            <a:r>
              <a:rPr lang="ru-RU" dirty="0" err="1"/>
              <a:t>прогностично</a:t>
            </a:r>
            <a:r>
              <a:rPr lang="ru-RU" dirty="0"/>
              <a:t> поганою </a:t>
            </a:r>
            <a:r>
              <a:rPr lang="ru-RU" dirty="0" err="1"/>
              <a:t>ознакою</a:t>
            </a:r>
            <a:r>
              <a:rPr lang="ru-RU" dirty="0"/>
              <a:t>. </a:t>
            </a:r>
            <a:r>
              <a:rPr lang="ru-RU" dirty="0" err="1"/>
              <a:t>Нерідко</a:t>
            </a:r>
            <a:r>
              <a:rPr lang="ru-RU" dirty="0"/>
              <a:t> </a:t>
            </a:r>
            <a:r>
              <a:rPr lang="ru-RU" dirty="0" err="1"/>
              <a:t>відзначається</a:t>
            </a:r>
            <a:r>
              <a:rPr lang="ru-RU" dirty="0"/>
              <a:t> </a:t>
            </a:r>
            <a:r>
              <a:rPr lang="ru-RU" dirty="0" err="1"/>
              <a:t>олігурія</a:t>
            </a:r>
            <a:r>
              <a:rPr lang="ru-RU" dirty="0"/>
              <a:t>. </a:t>
            </a:r>
            <a:r>
              <a:rPr lang="ru-RU" dirty="0" err="1"/>
              <a:t>Виразність</a:t>
            </a:r>
            <a:r>
              <a:rPr lang="ru-RU" dirty="0"/>
              <a:t> тих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симптомів</a:t>
            </a:r>
            <a:r>
              <a:rPr lang="ru-RU" dirty="0"/>
              <a:t> при шоку </a:t>
            </a:r>
            <a:r>
              <a:rPr lang="ru-RU" dirty="0" err="1"/>
              <a:t>залежить</a:t>
            </a:r>
            <a:r>
              <a:rPr lang="ru-RU" dirty="0"/>
              <a:t> </a:t>
            </a:r>
            <a:r>
              <a:rPr lang="ru-RU" dirty="0" err="1"/>
              <a:t>багато</a:t>
            </a:r>
            <a:r>
              <a:rPr lang="ru-RU" dirty="0"/>
              <a:t> в </a:t>
            </a:r>
            <a:r>
              <a:rPr lang="ru-RU" dirty="0" err="1"/>
              <a:t>чому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локалізації</a:t>
            </a:r>
            <a:r>
              <a:rPr lang="ru-RU" dirty="0"/>
              <a:t> і характеру </a:t>
            </a:r>
            <a:r>
              <a:rPr lang="ru-RU" dirty="0" err="1"/>
              <a:t>ушкодження</a:t>
            </a:r>
            <a:r>
              <a:rPr lang="ru-RU" dirty="0"/>
              <a:t>. Так, </a:t>
            </a:r>
            <a:r>
              <a:rPr lang="ru-RU" dirty="0" err="1"/>
              <a:t>наприклад</a:t>
            </a:r>
            <a:r>
              <a:rPr lang="ru-RU" dirty="0"/>
              <a:t>, шок при </a:t>
            </a:r>
            <a:r>
              <a:rPr lang="ru-RU" dirty="0" err="1"/>
              <a:t>пораненнях</a:t>
            </a:r>
            <a:r>
              <a:rPr lang="ru-RU" dirty="0"/>
              <a:t> грудей з </a:t>
            </a:r>
            <a:r>
              <a:rPr lang="ru-RU" dirty="0" err="1"/>
              <a:t>відкритим</a:t>
            </a:r>
            <a:r>
              <a:rPr lang="ru-RU" dirty="0"/>
              <a:t> пневмотораксом </a:t>
            </a:r>
            <a:r>
              <a:rPr lang="ru-RU" dirty="0" err="1"/>
              <a:t>характеризується</a:t>
            </a:r>
            <a:r>
              <a:rPr lang="ru-RU" dirty="0"/>
              <a:t> особливо </a:t>
            </a:r>
            <a:r>
              <a:rPr lang="ru-RU" dirty="0" err="1"/>
              <a:t>різко</a:t>
            </a:r>
            <a:r>
              <a:rPr lang="ru-RU" dirty="0"/>
              <a:t> </a:t>
            </a:r>
            <a:r>
              <a:rPr lang="ru-RU" dirty="0" err="1"/>
              <a:t>вираженими</a:t>
            </a:r>
            <a:r>
              <a:rPr lang="ru-RU" dirty="0"/>
              <a:t> </a:t>
            </a:r>
            <a:r>
              <a:rPr lang="ru-RU" dirty="0" err="1"/>
              <a:t>явищами</a:t>
            </a:r>
            <a:r>
              <a:rPr lang="ru-RU" dirty="0"/>
              <a:t> </a:t>
            </a:r>
            <a:r>
              <a:rPr lang="ru-RU" dirty="0" err="1"/>
              <a:t>кисневої</a:t>
            </a:r>
            <a:r>
              <a:rPr lang="ru-RU" dirty="0"/>
              <a:t> </a:t>
            </a:r>
            <a:r>
              <a:rPr lang="ru-RU" dirty="0" err="1"/>
              <a:t>недостатності</a:t>
            </a:r>
            <a:r>
              <a:rPr lang="ru-RU" dirty="0"/>
              <a:t>. При </a:t>
            </a:r>
            <a:r>
              <a:rPr lang="ru-RU" dirty="0" err="1"/>
              <a:t>комбінованих</a:t>
            </a:r>
            <a:r>
              <a:rPr lang="ru-RU" dirty="0"/>
              <a:t> </a:t>
            </a:r>
            <a:r>
              <a:rPr lang="ru-RU" dirty="0" err="1"/>
              <a:t>радіаційних</a:t>
            </a:r>
            <a:r>
              <a:rPr lang="ru-RU" dirty="0"/>
              <a:t> </a:t>
            </a:r>
            <a:r>
              <a:rPr lang="ru-RU" dirty="0" err="1"/>
              <a:t>поразках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чекати</a:t>
            </a:r>
            <a:r>
              <a:rPr lang="ru-RU" dirty="0"/>
              <a:t> </a:t>
            </a:r>
            <a:r>
              <a:rPr lang="ru-RU" dirty="0" err="1"/>
              <a:t>подовження</a:t>
            </a:r>
            <a:r>
              <a:rPr lang="ru-RU" dirty="0"/>
              <a:t> </a:t>
            </a:r>
            <a:r>
              <a:rPr lang="ru-RU" dirty="0" err="1"/>
              <a:t>еректильної</a:t>
            </a:r>
            <a:r>
              <a:rPr lang="ru-RU" dirty="0"/>
              <a:t> </a:t>
            </a:r>
            <a:r>
              <a:rPr lang="ru-RU" dirty="0" err="1"/>
              <a:t>фази</a:t>
            </a:r>
            <a:r>
              <a:rPr lang="ru-RU" dirty="0"/>
              <a:t>; у таких </a:t>
            </a:r>
            <a:r>
              <a:rPr lang="ru-RU" dirty="0" err="1"/>
              <a:t>випадках</a:t>
            </a:r>
            <a:r>
              <a:rPr lang="ru-RU" dirty="0"/>
              <a:t> шок </a:t>
            </a:r>
            <a:r>
              <a:rPr lang="ru-RU" dirty="0" err="1"/>
              <a:t>протікає</a:t>
            </a:r>
            <a:r>
              <a:rPr lang="ru-RU" dirty="0"/>
              <a:t> </a:t>
            </a:r>
            <a:r>
              <a:rPr lang="ru-RU" dirty="0" err="1"/>
              <a:t>більш</a:t>
            </a:r>
            <a:r>
              <a:rPr lang="ru-RU" dirty="0"/>
              <a:t> тяжко. </a:t>
            </a:r>
          </a:p>
        </p:txBody>
      </p:sp>
    </p:spTree>
    <p:extLst>
      <p:ext uri="{BB962C8B-B14F-4D97-AF65-F5344CB8AC3E}">
        <p14:creationId xmlns:p14="http://schemas.microsoft.com/office/powerpoint/2010/main" val="37042660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764704"/>
            <a:ext cx="8730296" cy="850106"/>
          </a:xfrm>
        </p:spPr>
        <p:txBody>
          <a:bodyPr>
            <a:normAutofit fontScale="90000"/>
          </a:bodyPr>
          <a:lstStyle/>
          <a:p>
            <a:r>
              <a:rPr lang="ru-RU" sz="2700" dirty="0"/>
              <a:t>У </a:t>
            </a:r>
            <a:r>
              <a:rPr lang="ru-RU" sz="2700" dirty="0" err="1"/>
              <a:t>залежності</a:t>
            </a:r>
            <a:r>
              <a:rPr lang="ru-RU" sz="2700" dirty="0"/>
              <a:t> </a:t>
            </a:r>
            <a:r>
              <a:rPr lang="ru-RU" sz="2700" dirty="0" err="1"/>
              <a:t>від</a:t>
            </a:r>
            <a:r>
              <a:rPr lang="ru-RU" sz="2700" dirty="0"/>
              <a:t> </a:t>
            </a:r>
            <a:r>
              <a:rPr lang="ru-RU" sz="2700" dirty="0" err="1"/>
              <a:t>тяжкості</a:t>
            </a:r>
            <a:r>
              <a:rPr lang="ru-RU" sz="2700" dirty="0"/>
              <a:t> стану </a:t>
            </a:r>
            <a:r>
              <a:rPr lang="ru-RU" sz="2700" dirty="0" err="1"/>
              <a:t>потерпілих</a:t>
            </a:r>
            <a:r>
              <a:rPr lang="ru-RU" sz="2700" dirty="0"/>
              <a:t> </a:t>
            </a:r>
            <a:r>
              <a:rPr lang="ru-RU" sz="2700" dirty="0" err="1"/>
              <a:t>клінічно</a:t>
            </a:r>
            <a:r>
              <a:rPr lang="ru-RU" sz="2700" dirty="0"/>
              <a:t> </a:t>
            </a:r>
            <a:r>
              <a:rPr lang="ru-RU" sz="2700" dirty="0" err="1"/>
              <a:t>прийнято</a:t>
            </a:r>
            <a:r>
              <a:rPr lang="ru-RU" sz="2700" dirty="0"/>
              <a:t> </a:t>
            </a:r>
            <a:r>
              <a:rPr lang="ru-RU" sz="2700" dirty="0" err="1"/>
              <a:t>розрізняти</a:t>
            </a:r>
            <a:r>
              <a:rPr lang="ru-RU" sz="2700" dirty="0"/>
              <a:t> </a:t>
            </a:r>
            <a:r>
              <a:rPr lang="ru-RU" sz="2700" dirty="0" err="1"/>
              <a:t>чотири</a:t>
            </a:r>
            <a:r>
              <a:rPr lang="ru-RU" sz="2700" dirty="0"/>
              <a:t> </a:t>
            </a:r>
            <a:r>
              <a:rPr lang="ru-RU" sz="2700" dirty="0" err="1"/>
              <a:t>ступеня</a:t>
            </a:r>
            <a:r>
              <a:rPr lang="ru-RU" sz="2700" dirty="0"/>
              <a:t> </a:t>
            </a:r>
            <a:r>
              <a:rPr lang="ru-RU" sz="2700" dirty="0" err="1"/>
              <a:t>торпідної</a:t>
            </a:r>
            <a:r>
              <a:rPr lang="ru-RU" sz="2700" dirty="0"/>
              <a:t> </a:t>
            </a:r>
            <a:r>
              <a:rPr lang="ru-RU" sz="2700" dirty="0" err="1"/>
              <a:t>фази</a:t>
            </a:r>
            <a:r>
              <a:rPr lang="ru-RU" sz="2700" dirty="0"/>
              <a:t> шоку.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412776"/>
            <a:ext cx="8496944" cy="5544616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smtClean="0"/>
              <a:t>Шок </a:t>
            </a:r>
            <a:r>
              <a:rPr lang="ru-RU" b="1" dirty="0"/>
              <a:t>1 </a:t>
            </a:r>
            <a:r>
              <a:rPr lang="ru-RU" b="1" dirty="0" err="1"/>
              <a:t>ступеня</a:t>
            </a:r>
            <a:r>
              <a:rPr lang="ru-RU" b="1" dirty="0"/>
              <a:t> (легкий).</a:t>
            </a:r>
            <a:r>
              <a:rPr lang="ru-RU" dirty="0"/>
              <a:t> </a:t>
            </a:r>
            <a:r>
              <a:rPr lang="ru-RU" dirty="0" err="1"/>
              <a:t>Загальний</a:t>
            </a:r>
            <a:r>
              <a:rPr lang="ru-RU" dirty="0"/>
              <a:t> стан </a:t>
            </a:r>
            <a:r>
              <a:rPr lang="ru-RU" dirty="0" err="1"/>
              <a:t>постраждалого</a:t>
            </a:r>
            <a:r>
              <a:rPr lang="ru-RU" dirty="0"/>
              <a:t> </a:t>
            </a:r>
            <a:r>
              <a:rPr lang="ru-RU" dirty="0" err="1"/>
              <a:t>задовільний</a:t>
            </a:r>
            <a:r>
              <a:rPr lang="ru-RU" dirty="0"/>
              <a:t>. </a:t>
            </a:r>
            <a:r>
              <a:rPr lang="ru-RU" dirty="0" err="1"/>
              <a:t>Загальмованість</a:t>
            </a:r>
            <a:r>
              <a:rPr lang="ru-RU" dirty="0"/>
              <a:t> </a:t>
            </a:r>
            <a:r>
              <a:rPr lang="ru-RU" dirty="0" err="1"/>
              <a:t>виражена</a:t>
            </a:r>
            <a:r>
              <a:rPr lang="ru-RU" dirty="0"/>
              <a:t> </a:t>
            </a:r>
            <a:r>
              <a:rPr lang="ru-RU" dirty="0" err="1"/>
              <a:t>слабко</a:t>
            </a:r>
            <a:r>
              <a:rPr lang="ru-RU" dirty="0"/>
              <a:t> пульс 90-100 </a:t>
            </a:r>
            <a:r>
              <a:rPr lang="ru-RU" dirty="0" err="1"/>
              <a:t>ударів</a:t>
            </a:r>
            <a:r>
              <a:rPr lang="ru-RU" dirty="0"/>
              <a:t> за </a:t>
            </a:r>
            <a:r>
              <a:rPr lang="ru-RU" dirty="0" err="1"/>
              <a:t>хвилину</a:t>
            </a:r>
            <a:r>
              <a:rPr lang="ru-RU" dirty="0"/>
              <a:t>, </a:t>
            </a:r>
            <a:r>
              <a:rPr lang="ru-RU" dirty="0" err="1"/>
              <a:t>задовільного</a:t>
            </a:r>
            <a:r>
              <a:rPr lang="ru-RU" dirty="0"/>
              <a:t> </a:t>
            </a:r>
            <a:r>
              <a:rPr lang="ru-RU" dirty="0" err="1"/>
              <a:t>наповнення</a:t>
            </a:r>
            <a:r>
              <a:rPr lang="ru-RU" dirty="0"/>
              <a:t>. </a:t>
            </a:r>
            <a:r>
              <a:rPr lang="ru-RU" dirty="0" err="1"/>
              <a:t>Максимальний</a:t>
            </a:r>
            <a:r>
              <a:rPr lang="ru-RU" dirty="0"/>
              <a:t> </a:t>
            </a:r>
            <a:r>
              <a:rPr lang="ru-RU" dirty="0" err="1"/>
              <a:t>тиск</a:t>
            </a:r>
            <a:r>
              <a:rPr lang="ru-RU" dirty="0"/>
              <a:t> 95-100 мм. рт. ст.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трохи</a:t>
            </a:r>
            <a:r>
              <a:rPr lang="ru-RU" dirty="0"/>
              <a:t> </a:t>
            </a:r>
            <a:r>
              <a:rPr lang="ru-RU" dirty="0" err="1"/>
              <a:t>вище</a:t>
            </a:r>
            <a:r>
              <a:rPr lang="ru-RU" dirty="0"/>
              <a:t>. Температура </a:t>
            </a:r>
            <a:r>
              <a:rPr lang="ru-RU" dirty="0" err="1"/>
              <a:t>тіла</a:t>
            </a:r>
            <a:r>
              <a:rPr lang="ru-RU" dirty="0"/>
              <a:t> нормальна,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незначно</a:t>
            </a:r>
            <a:r>
              <a:rPr lang="ru-RU" dirty="0"/>
              <a:t> </a:t>
            </a:r>
            <a:r>
              <a:rPr lang="ru-RU" dirty="0" err="1"/>
              <a:t>знижена</a:t>
            </a:r>
            <a:r>
              <a:rPr lang="ru-RU" dirty="0"/>
              <a:t>. Прогноз </a:t>
            </a:r>
            <a:r>
              <a:rPr lang="ru-RU" dirty="0" err="1"/>
              <a:t>сприятливий</a:t>
            </a:r>
            <a:r>
              <a:rPr lang="ru-RU" dirty="0"/>
              <a:t>. </a:t>
            </a:r>
            <a:r>
              <a:rPr lang="ru-RU" dirty="0" err="1"/>
              <a:t>Протишокова</a:t>
            </a:r>
            <a:r>
              <a:rPr lang="ru-RU" dirty="0"/>
              <a:t> </a:t>
            </a:r>
            <a:r>
              <a:rPr lang="ru-RU" dirty="0" err="1"/>
              <a:t>терапія</a:t>
            </a:r>
            <a:r>
              <a:rPr lang="ru-RU" dirty="0"/>
              <a:t>, </a:t>
            </a:r>
            <a:r>
              <a:rPr lang="ru-RU" dirty="0" err="1"/>
              <a:t>навіть</a:t>
            </a:r>
            <a:r>
              <a:rPr lang="ru-RU" dirty="0"/>
              <a:t> </a:t>
            </a:r>
            <a:r>
              <a:rPr lang="ru-RU" dirty="0" err="1"/>
              <a:t>найпростіша</a:t>
            </a:r>
            <a:r>
              <a:rPr lang="ru-RU" dirty="0"/>
              <a:t>, </a:t>
            </a:r>
            <a:r>
              <a:rPr lang="ru-RU" dirty="0" err="1"/>
              <a:t>швидко</a:t>
            </a:r>
            <a:r>
              <a:rPr lang="ru-RU" dirty="0"/>
              <a:t> </a:t>
            </a:r>
            <a:r>
              <a:rPr lang="ru-RU" dirty="0" err="1"/>
              <a:t>дає</a:t>
            </a:r>
            <a:r>
              <a:rPr lang="ru-RU" dirty="0"/>
              <a:t> </a:t>
            </a:r>
            <a:r>
              <a:rPr lang="ru-RU" dirty="0" err="1"/>
              <a:t>гарний</a:t>
            </a:r>
            <a:r>
              <a:rPr lang="ru-RU" dirty="0"/>
              <a:t> </a:t>
            </a:r>
            <a:r>
              <a:rPr lang="ru-RU" dirty="0" err="1"/>
              <a:t>ефект</a:t>
            </a:r>
            <a:r>
              <a:rPr lang="ru-RU" dirty="0"/>
              <a:t>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медична</a:t>
            </a:r>
            <a:r>
              <a:rPr lang="ru-RU" dirty="0"/>
              <a:t> </a:t>
            </a:r>
            <a:r>
              <a:rPr lang="ru-RU" dirty="0" err="1"/>
              <a:t>допомога</a:t>
            </a:r>
            <a:r>
              <a:rPr lang="ru-RU" dirty="0"/>
              <a:t> не 6 </a:t>
            </a:r>
            <a:r>
              <a:rPr lang="ru-RU" dirty="0" err="1"/>
              <a:t>зроблена</a:t>
            </a:r>
            <a:r>
              <a:rPr lang="ru-RU" dirty="0"/>
              <a:t> та особливо при </a:t>
            </a:r>
            <a:r>
              <a:rPr lang="ru-RU" dirty="0" err="1"/>
              <a:t>додатковій</a:t>
            </a:r>
            <a:r>
              <a:rPr lang="ru-RU" dirty="0"/>
              <a:t> </a:t>
            </a:r>
            <a:r>
              <a:rPr lang="ru-RU" dirty="0" err="1"/>
              <a:t>травматизації</a:t>
            </a:r>
            <a:r>
              <a:rPr lang="ru-RU" dirty="0"/>
              <a:t> </a:t>
            </a:r>
            <a:r>
              <a:rPr lang="ru-RU" dirty="0" err="1"/>
              <a:t>постраждалого</a:t>
            </a:r>
            <a:r>
              <a:rPr lang="ru-RU" dirty="0"/>
              <a:t>, шок 1 </a:t>
            </a:r>
            <a:r>
              <a:rPr lang="ru-RU" dirty="0" err="1"/>
              <a:t>ступеня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перейти в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важку</a:t>
            </a:r>
            <a:r>
              <a:rPr lang="ru-RU" dirty="0"/>
              <a:t> форму. </a:t>
            </a:r>
          </a:p>
          <a:p>
            <a:r>
              <a:rPr lang="ru-RU" b="1" dirty="0"/>
              <a:t>Шок 2 </a:t>
            </a:r>
            <a:r>
              <a:rPr lang="ru-RU" b="1" dirty="0" err="1"/>
              <a:t>ступені</a:t>
            </a:r>
            <a:r>
              <a:rPr lang="ru-RU" dirty="0"/>
              <a:t> </a:t>
            </a:r>
            <a:r>
              <a:rPr lang="ru-RU" b="1" dirty="0"/>
              <a:t>(</a:t>
            </a:r>
            <a:r>
              <a:rPr lang="ru-RU" b="1" dirty="0" err="1"/>
              <a:t>середньої</a:t>
            </a:r>
            <a:r>
              <a:rPr lang="ru-RU" b="1" dirty="0"/>
              <a:t> ваги).</a:t>
            </a:r>
            <a:r>
              <a:rPr lang="ru-RU" dirty="0"/>
              <a:t> У </a:t>
            </a:r>
            <a:r>
              <a:rPr lang="ru-RU" dirty="0" err="1"/>
              <a:t>постраждалого</a:t>
            </a:r>
            <a:r>
              <a:rPr lang="ru-RU" dirty="0"/>
              <a:t> </a:t>
            </a:r>
            <a:r>
              <a:rPr lang="ru-RU" dirty="0" err="1"/>
              <a:t>чітко</a:t>
            </a:r>
            <a:r>
              <a:rPr lang="ru-RU" dirty="0"/>
              <a:t> </a:t>
            </a:r>
            <a:r>
              <a:rPr lang="ru-RU" dirty="0" err="1"/>
              <a:t>виражена</a:t>
            </a:r>
            <a:r>
              <a:rPr lang="ru-RU" dirty="0"/>
              <a:t> </a:t>
            </a:r>
            <a:r>
              <a:rPr lang="ru-RU" dirty="0" err="1"/>
              <a:t>загальмованість</a:t>
            </a:r>
            <a:r>
              <a:rPr lang="ru-RU" dirty="0"/>
              <a:t>. </a:t>
            </a:r>
            <a:r>
              <a:rPr lang="ru-RU" dirty="0" err="1"/>
              <a:t>Блідість</a:t>
            </a:r>
            <a:r>
              <a:rPr lang="ru-RU" dirty="0"/>
              <a:t> </a:t>
            </a:r>
            <a:r>
              <a:rPr lang="ru-RU" dirty="0" err="1"/>
              <a:t>шкіри</a:t>
            </a:r>
            <a:r>
              <a:rPr lang="ru-RU" dirty="0"/>
              <a:t>, спад </a:t>
            </a:r>
            <a:r>
              <a:rPr lang="ru-RU" dirty="0" err="1"/>
              <a:t>температури</a:t>
            </a:r>
            <a:r>
              <a:rPr lang="ru-RU" dirty="0"/>
              <a:t> </a:t>
            </a:r>
            <a:r>
              <a:rPr lang="ru-RU" dirty="0" err="1"/>
              <a:t>тіла</a:t>
            </a:r>
            <a:r>
              <a:rPr lang="ru-RU" dirty="0"/>
              <a:t>. </a:t>
            </a:r>
            <a:r>
              <a:rPr lang="ru-RU" dirty="0" err="1"/>
              <a:t>Максимальний</a:t>
            </a:r>
            <a:r>
              <a:rPr lang="ru-RU" dirty="0"/>
              <a:t> </a:t>
            </a:r>
            <a:r>
              <a:rPr lang="ru-RU" dirty="0" err="1"/>
              <a:t>тиск</a:t>
            </a:r>
            <a:r>
              <a:rPr lang="ru-RU" dirty="0"/>
              <a:t> 90- 75 мм. рт. ст. Пульс 110-130 </a:t>
            </a:r>
            <a:r>
              <a:rPr lang="ru-RU" dirty="0" err="1"/>
              <a:t>ударів</a:t>
            </a:r>
            <a:r>
              <a:rPr lang="ru-RU" dirty="0"/>
              <a:t> за </a:t>
            </a:r>
            <a:r>
              <a:rPr lang="ru-RU" dirty="0" err="1"/>
              <a:t>хвилину</a:t>
            </a:r>
            <a:r>
              <a:rPr lang="ru-RU" dirty="0"/>
              <a:t>, </a:t>
            </a:r>
            <a:r>
              <a:rPr lang="ru-RU" dirty="0" err="1"/>
              <a:t>слабкого</a:t>
            </a:r>
            <a:r>
              <a:rPr lang="ru-RU" dirty="0"/>
              <a:t> </a:t>
            </a:r>
            <a:r>
              <a:rPr lang="ru-RU" dirty="0" err="1"/>
              <a:t>наповнення</a:t>
            </a:r>
            <a:r>
              <a:rPr lang="ru-RU" dirty="0"/>
              <a:t> і </a:t>
            </a:r>
            <a:r>
              <a:rPr lang="ru-RU" dirty="0" err="1"/>
              <a:t>напруги</a:t>
            </a:r>
            <a:r>
              <a:rPr lang="ru-RU" dirty="0"/>
              <a:t>, </a:t>
            </a:r>
            <a:r>
              <a:rPr lang="ru-RU" dirty="0" err="1"/>
              <a:t>нерівний</a:t>
            </a:r>
            <a:r>
              <a:rPr lang="ru-RU" dirty="0"/>
              <a:t>. </a:t>
            </a:r>
            <a:r>
              <a:rPr lang="ru-RU" dirty="0" err="1"/>
              <a:t>Подих</a:t>
            </a:r>
            <a:r>
              <a:rPr lang="ru-RU" dirty="0"/>
              <a:t> </a:t>
            </a:r>
            <a:r>
              <a:rPr lang="ru-RU" dirty="0" err="1"/>
              <a:t>прискорений</a:t>
            </a:r>
            <a:r>
              <a:rPr lang="ru-RU" dirty="0"/>
              <a:t>, </a:t>
            </a:r>
            <a:r>
              <a:rPr lang="ru-RU" dirty="0" err="1"/>
              <a:t>поверхневий</a:t>
            </a:r>
            <a:r>
              <a:rPr lang="ru-RU" dirty="0"/>
              <a:t>. Прогноз </a:t>
            </a:r>
            <a:r>
              <a:rPr lang="ru-RU" dirty="0" err="1"/>
              <a:t>серйозний</a:t>
            </a:r>
            <a:r>
              <a:rPr lang="ru-RU" dirty="0"/>
              <a:t>. </a:t>
            </a:r>
            <a:r>
              <a:rPr lang="ru-RU" dirty="0" err="1"/>
              <a:t>Порятунок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 </a:t>
            </a:r>
            <a:r>
              <a:rPr lang="ru-RU" dirty="0" err="1"/>
              <a:t>ураженого</a:t>
            </a:r>
            <a:r>
              <a:rPr lang="ru-RU" dirty="0"/>
              <a:t> </a:t>
            </a:r>
            <a:r>
              <a:rPr lang="ru-RU" dirty="0" err="1"/>
              <a:t>можливо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при </a:t>
            </a:r>
            <a:r>
              <a:rPr lang="ru-RU" dirty="0" err="1"/>
              <a:t>невідкладному</a:t>
            </a:r>
            <a:r>
              <a:rPr lang="ru-RU" dirty="0"/>
              <a:t>, </a:t>
            </a:r>
            <a:r>
              <a:rPr lang="ru-RU" dirty="0" err="1"/>
              <a:t>енергійному</a:t>
            </a:r>
            <a:r>
              <a:rPr lang="ru-RU" dirty="0"/>
              <a:t> </a:t>
            </a:r>
            <a:r>
              <a:rPr lang="ru-RU" dirty="0" err="1"/>
              <a:t>проведенні</a:t>
            </a:r>
            <a:r>
              <a:rPr lang="ru-RU" dirty="0"/>
              <a:t> </a:t>
            </a:r>
            <a:r>
              <a:rPr lang="ru-RU" dirty="0" err="1"/>
              <a:t>досить</a:t>
            </a:r>
            <a:r>
              <a:rPr lang="ru-RU" dirty="0"/>
              <a:t> </a:t>
            </a:r>
            <a:r>
              <a:rPr lang="ru-RU" dirty="0" err="1"/>
              <a:t>тривалої</a:t>
            </a:r>
            <a:r>
              <a:rPr lang="ru-RU" dirty="0"/>
              <a:t> (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декількох</a:t>
            </a:r>
            <a:r>
              <a:rPr lang="ru-RU" dirty="0"/>
              <a:t> годин до </a:t>
            </a:r>
            <a:r>
              <a:rPr lang="ru-RU" dirty="0" err="1"/>
              <a:t>доби</a:t>
            </a:r>
            <a:r>
              <a:rPr lang="ru-RU" dirty="0"/>
              <a:t> і </a:t>
            </a:r>
            <a:r>
              <a:rPr lang="ru-RU" dirty="0" err="1"/>
              <a:t>навіть</a:t>
            </a:r>
            <a:r>
              <a:rPr lang="ru-RU" dirty="0"/>
              <a:t> </a:t>
            </a:r>
            <a:r>
              <a:rPr lang="ru-RU" dirty="0" err="1"/>
              <a:t>більш</a:t>
            </a:r>
            <a:r>
              <a:rPr lang="ru-RU" dirty="0"/>
              <a:t>) </a:t>
            </a:r>
            <a:r>
              <a:rPr lang="ru-RU" dirty="0" err="1"/>
              <a:t>комплексної</a:t>
            </a:r>
            <a:r>
              <a:rPr lang="ru-RU" dirty="0"/>
              <a:t> </a:t>
            </a:r>
            <a:r>
              <a:rPr lang="ru-RU" dirty="0" err="1"/>
              <a:t>протишокової</a:t>
            </a:r>
            <a:r>
              <a:rPr lang="ru-RU" dirty="0"/>
              <a:t> </a:t>
            </a:r>
            <a:r>
              <a:rPr lang="ru-RU" dirty="0" err="1"/>
              <a:t>терапії</a:t>
            </a:r>
            <a:r>
              <a:rPr lang="ru-RU" dirty="0"/>
              <a:t>. </a:t>
            </a:r>
          </a:p>
          <a:p>
            <a:r>
              <a:rPr lang="ru-RU" b="1" dirty="0"/>
              <a:t>Шок 3 </a:t>
            </a:r>
            <a:r>
              <a:rPr lang="ru-RU" b="1" dirty="0" err="1"/>
              <a:t>ступеня</a:t>
            </a:r>
            <a:r>
              <a:rPr lang="ru-RU" b="1" dirty="0"/>
              <a:t> (тяжкий).</a:t>
            </a:r>
            <a:r>
              <a:rPr lang="ru-RU" dirty="0"/>
              <a:t> </a:t>
            </a:r>
            <a:r>
              <a:rPr lang="ru-RU" dirty="0" err="1"/>
              <a:t>Загальний</a:t>
            </a:r>
            <a:r>
              <a:rPr lang="ru-RU" dirty="0"/>
              <a:t> стан тяжкий. </a:t>
            </a:r>
            <a:r>
              <a:rPr lang="ru-RU" dirty="0" err="1"/>
              <a:t>Загальмованість</a:t>
            </a:r>
            <a:r>
              <a:rPr lang="ru-RU" dirty="0"/>
              <a:t> </a:t>
            </a:r>
            <a:r>
              <a:rPr lang="ru-RU" dirty="0" err="1"/>
              <a:t>різко</a:t>
            </a:r>
            <a:r>
              <a:rPr lang="ru-RU" dirty="0"/>
              <a:t> </a:t>
            </a:r>
            <a:r>
              <a:rPr lang="ru-RU" dirty="0" err="1"/>
              <a:t>виражена</a:t>
            </a:r>
            <a:r>
              <a:rPr lang="ru-RU" dirty="0"/>
              <a:t>. Температура </a:t>
            </a:r>
            <a:r>
              <a:rPr lang="ru-RU" dirty="0" err="1"/>
              <a:t>тіла</a:t>
            </a:r>
            <a:r>
              <a:rPr lang="ru-RU" dirty="0"/>
              <a:t> </a:t>
            </a:r>
            <a:r>
              <a:rPr lang="ru-RU" dirty="0" err="1"/>
              <a:t>знижена</a:t>
            </a:r>
            <a:r>
              <a:rPr lang="ru-RU" dirty="0"/>
              <a:t>. </a:t>
            </a:r>
            <a:r>
              <a:rPr lang="ru-RU" dirty="0" err="1"/>
              <a:t>Максимальний</a:t>
            </a:r>
            <a:r>
              <a:rPr lang="ru-RU" dirty="0"/>
              <a:t> </a:t>
            </a:r>
            <a:r>
              <a:rPr lang="ru-RU" dirty="0" err="1"/>
              <a:t>артеріальний</a:t>
            </a:r>
            <a:r>
              <a:rPr lang="ru-RU" dirty="0"/>
              <a:t> </a:t>
            </a:r>
            <a:r>
              <a:rPr lang="ru-RU" dirty="0" err="1"/>
              <a:t>тиск</a:t>
            </a:r>
            <a:r>
              <a:rPr lang="ru-RU" dirty="0"/>
              <a:t> </a:t>
            </a:r>
            <a:r>
              <a:rPr lang="ru-RU" dirty="0" err="1"/>
              <a:t>нижче</a:t>
            </a:r>
            <a:r>
              <a:rPr lang="ru-RU" dirty="0"/>
              <a:t> 65 мм. рт. ст. (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нижче</a:t>
            </a:r>
            <a:r>
              <a:rPr lang="ru-RU" dirty="0"/>
              <a:t> критичного </a:t>
            </a:r>
            <a:r>
              <a:rPr lang="ru-RU" dirty="0" err="1"/>
              <a:t>рівня</a:t>
            </a:r>
            <a:r>
              <a:rPr lang="ru-RU" dirty="0"/>
              <a:t>). Пульс 120-160 </a:t>
            </a:r>
            <a:r>
              <a:rPr lang="ru-RU" dirty="0" err="1"/>
              <a:t>ударів</a:t>
            </a:r>
            <a:r>
              <a:rPr lang="ru-RU" dirty="0"/>
              <a:t> за </a:t>
            </a:r>
            <a:r>
              <a:rPr lang="ru-RU" dirty="0" err="1"/>
              <a:t>хвилину</a:t>
            </a:r>
            <a:r>
              <a:rPr lang="ru-RU" dirty="0"/>
              <a:t>, </a:t>
            </a:r>
            <a:r>
              <a:rPr lang="ru-RU" dirty="0" err="1"/>
              <a:t>дуже</a:t>
            </a:r>
            <a:r>
              <a:rPr lang="ru-RU" dirty="0"/>
              <a:t> </a:t>
            </a:r>
            <a:r>
              <a:rPr lang="ru-RU" dirty="0" err="1"/>
              <a:t>слабкого</a:t>
            </a:r>
            <a:r>
              <a:rPr lang="ru-RU" dirty="0"/>
              <a:t> </a:t>
            </a:r>
            <a:r>
              <a:rPr lang="ru-RU" dirty="0" err="1"/>
              <a:t>наповнення</a:t>
            </a:r>
            <a:r>
              <a:rPr lang="ru-RU" dirty="0"/>
              <a:t>, </a:t>
            </a:r>
            <a:r>
              <a:rPr lang="ru-RU" dirty="0" err="1"/>
              <a:t>нитковидний</a:t>
            </a:r>
            <a:r>
              <a:rPr lang="ru-RU" dirty="0"/>
              <a:t>, </a:t>
            </a:r>
            <a:r>
              <a:rPr lang="ru-RU" dirty="0" err="1"/>
              <a:t>неполічений</a:t>
            </a:r>
            <a:r>
              <a:rPr lang="ru-RU" dirty="0"/>
              <a:t>. Прогноз </a:t>
            </a:r>
            <a:r>
              <a:rPr lang="ru-RU" dirty="0" err="1"/>
              <a:t>дуже</a:t>
            </a:r>
            <a:r>
              <a:rPr lang="ru-RU" dirty="0"/>
              <a:t> </a:t>
            </a:r>
            <a:r>
              <a:rPr lang="ru-RU" dirty="0" err="1"/>
              <a:t>серйозний</a:t>
            </a:r>
            <a:r>
              <a:rPr lang="ru-RU" dirty="0"/>
              <a:t>. При </a:t>
            </a:r>
            <a:r>
              <a:rPr lang="ru-RU" dirty="0" err="1"/>
              <a:t>спізнілій</a:t>
            </a:r>
            <a:r>
              <a:rPr lang="ru-RU" dirty="0"/>
              <a:t> </a:t>
            </a:r>
            <a:r>
              <a:rPr lang="ru-RU" dirty="0" err="1"/>
              <a:t>допомозі</a:t>
            </a:r>
            <a:r>
              <a:rPr lang="ru-RU" dirty="0"/>
              <a:t> </a:t>
            </a:r>
            <a:r>
              <a:rPr lang="ru-RU" dirty="0" err="1"/>
              <a:t>розвиваються</a:t>
            </a:r>
            <a:r>
              <a:rPr lang="ru-RU" dirty="0"/>
              <a:t> </a:t>
            </a:r>
            <a:r>
              <a:rPr lang="ru-RU" dirty="0" err="1"/>
              <a:t>необоротні</a:t>
            </a:r>
            <a:r>
              <a:rPr lang="ru-RU" dirty="0"/>
              <a:t> </a:t>
            </a:r>
            <a:r>
              <a:rPr lang="ru-RU" dirty="0" err="1"/>
              <a:t>форми</a:t>
            </a:r>
            <a:r>
              <a:rPr lang="ru-RU" dirty="0"/>
              <a:t> шоку, при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найенергійніша</a:t>
            </a:r>
            <a:r>
              <a:rPr lang="ru-RU" dirty="0"/>
              <a:t> </a:t>
            </a:r>
            <a:r>
              <a:rPr lang="ru-RU" dirty="0" err="1"/>
              <a:t>терапія</a:t>
            </a:r>
            <a:r>
              <a:rPr lang="ru-RU" dirty="0"/>
              <a:t> </a:t>
            </a:r>
            <a:r>
              <a:rPr lang="ru-RU" dirty="0" err="1"/>
              <a:t>виявляється</a:t>
            </a:r>
            <a:r>
              <a:rPr lang="ru-RU" dirty="0"/>
              <a:t> </a:t>
            </a:r>
            <a:r>
              <a:rPr lang="ru-RU" dirty="0" err="1"/>
              <a:t>неефективною</a:t>
            </a:r>
            <a:r>
              <a:rPr lang="ru-RU" dirty="0"/>
              <a:t>. </a:t>
            </a:r>
            <a:r>
              <a:rPr lang="ru-RU" dirty="0" err="1"/>
              <a:t>Наявність</a:t>
            </a:r>
            <a:r>
              <a:rPr lang="ru-RU" dirty="0"/>
              <a:t> необоротного шоку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констатувати</a:t>
            </a:r>
            <a:r>
              <a:rPr lang="ru-RU" dirty="0"/>
              <a:t> в тих </a:t>
            </a:r>
            <a:r>
              <a:rPr lang="ru-RU" dirty="0" err="1"/>
              <a:t>випадках</a:t>
            </a:r>
            <a:r>
              <a:rPr lang="ru-RU" dirty="0"/>
              <a:t>, коли при </a:t>
            </a:r>
            <a:r>
              <a:rPr lang="ru-RU" dirty="0" err="1"/>
              <a:t>відсутності</a:t>
            </a:r>
            <a:r>
              <a:rPr lang="ru-RU" dirty="0"/>
              <a:t> </a:t>
            </a:r>
            <a:r>
              <a:rPr lang="ru-RU" dirty="0" err="1"/>
              <a:t>кровотечі</a:t>
            </a:r>
            <a:r>
              <a:rPr lang="ru-RU" dirty="0"/>
              <a:t> </a:t>
            </a:r>
            <a:r>
              <a:rPr lang="ru-RU" dirty="0" err="1"/>
              <a:t>тривале</a:t>
            </a:r>
            <a:r>
              <a:rPr lang="ru-RU" dirty="0"/>
              <a:t>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всього</a:t>
            </a:r>
            <a:r>
              <a:rPr lang="ru-RU" dirty="0"/>
              <a:t> комплексу </a:t>
            </a:r>
            <a:r>
              <a:rPr lang="ru-RU" dirty="0" err="1"/>
              <a:t>протишокових</a:t>
            </a:r>
            <a:r>
              <a:rPr lang="ru-RU" dirty="0"/>
              <a:t> </a:t>
            </a:r>
            <a:r>
              <a:rPr lang="ru-RU" dirty="0" err="1"/>
              <a:t>заходів</a:t>
            </a:r>
            <a:r>
              <a:rPr lang="ru-RU" dirty="0"/>
              <a:t> (</a:t>
            </a:r>
            <a:r>
              <a:rPr lang="ru-RU" dirty="0" err="1"/>
              <a:t>протягом</a:t>
            </a:r>
            <a:r>
              <a:rPr lang="ru-RU" dirty="0"/>
              <a:t> 5-6 годин) не </a:t>
            </a:r>
            <a:r>
              <a:rPr lang="ru-RU" dirty="0" err="1"/>
              <a:t>забезпечило</a:t>
            </a:r>
            <a:r>
              <a:rPr lang="ru-RU" dirty="0"/>
              <a:t> </a:t>
            </a:r>
            <a:r>
              <a:rPr lang="ru-RU" dirty="0" err="1"/>
              <a:t>підвищення</a:t>
            </a:r>
            <a:r>
              <a:rPr lang="ru-RU" dirty="0"/>
              <a:t> </a:t>
            </a:r>
            <a:r>
              <a:rPr lang="ru-RU" dirty="0" err="1"/>
              <a:t>тиску</a:t>
            </a:r>
            <a:r>
              <a:rPr lang="ru-RU" dirty="0"/>
              <a:t> </a:t>
            </a:r>
            <a:r>
              <a:rPr lang="ru-RU" dirty="0" err="1"/>
              <a:t>вище</a:t>
            </a:r>
            <a:r>
              <a:rPr lang="ru-RU" dirty="0"/>
              <a:t> критичного </a:t>
            </a:r>
            <a:r>
              <a:rPr lang="ru-RU" dirty="0" err="1"/>
              <a:t>рівня</a:t>
            </a:r>
            <a:r>
              <a:rPr lang="ru-RU" dirty="0"/>
              <a:t>. </a:t>
            </a:r>
          </a:p>
          <a:p>
            <a:r>
              <a:rPr lang="ru-RU" b="1" dirty="0"/>
              <a:t>Шок 4 </a:t>
            </a:r>
            <a:r>
              <a:rPr lang="ru-RU" b="1" dirty="0" err="1"/>
              <a:t>ступеня</a:t>
            </a:r>
            <a:r>
              <a:rPr lang="ru-RU" b="1" dirty="0"/>
              <a:t> (</a:t>
            </a:r>
            <a:r>
              <a:rPr lang="ru-RU" b="1" dirty="0" err="1"/>
              <a:t>предагональний</a:t>
            </a:r>
            <a:r>
              <a:rPr lang="ru-RU" b="1" dirty="0"/>
              <a:t> стан).</a:t>
            </a:r>
            <a:r>
              <a:rPr lang="ru-RU" dirty="0"/>
              <a:t> </a:t>
            </a:r>
            <a:r>
              <a:rPr lang="ru-RU" dirty="0" err="1"/>
              <a:t>Загальний</a:t>
            </a:r>
            <a:r>
              <a:rPr lang="ru-RU" dirty="0"/>
              <a:t> стан </a:t>
            </a:r>
            <a:r>
              <a:rPr lang="ru-RU" dirty="0" err="1"/>
              <a:t>постраждалого</a:t>
            </a:r>
            <a:r>
              <a:rPr lang="ru-RU" dirty="0"/>
              <a:t> </a:t>
            </a:r>
            <a:r>
              <a:rPr lang="ru-RU" dirty="0" err="1"/>
              <a:t>украй</a:t>
            </a:r>
            <a:r>
              <a:rPr lang="ru-RU" dirty="0"/>
              <a:t> </a:t>
            </a:r>
            <a:r>
              <a:rPr lang="ru-RU" dirty="0" err="1"/>
              <a:t>важкий</a:t>
            </a:r>
            <a:r>
              <a:rPr lang="ru-RU" dirty="0"/>
              <a:t>. </a:t>
            </a:r>
            <a:r>
              <a:rPr lang="ru-RU" dirty="0" err="1"/>
              <a:t>Тиск</a:t>
            </a:r>
            <a:r>
              <a:rPr lang="ru-RU" dirty="0"/>
              <a:t> не </a:t>
            </a:r>
            <a:r>
              <a:rPr lang="ru-RU" dirty="0" err="1"/>
              <a:t>визначається</a:t>
            </a:r>
            <a:r>
              <a:rPr lang="ru-RU" dirty="0"/>
              <a:t>. Пульс на </a:t>
            </a:r>
            <a:r>
              <a:rPr lang="ru-RU" dirty="0" err="1"/>
              <a:t>променевих</a:t>
            </a:r>
            <a:r>
              <a:rPr lang="ru-RU" dirty="0"/>
              <a:t> </a:t>
            </a:r>
            <a:r>
              <a:rPr lang="ru-RU" dirty="0" err="1"/>
              <a:t>артеріях</a:t>
            </a:r>
            <a:r>
              <a:rPr lang="ru-RU" dirty="0"/>
              <a:t> не </a:t>
            </a:r>
            <a:r>
              <a:rPr lang="ru-RU" dirty="0" err="1"/>
              <a:t>виявляється</a:t>
            </a:r>
            <a:r>
              <a:rPr lang="ru-RU" dirty="0"/>
              <a:t>, </a:t>
            </a:r>
            <a:r>
              <a:rPr lang="ru-RU" dirty="0" err="1"/>
              <a:t>спостерігається</a:t>
            </a:r>
            <a:r>
              <a:rPr lang="ru-RU" dirty="0"/>
              <a:t> </a:t>
            </a:r>
            <a:r>
              <a:rPr lang="ru-RU" dirty="0" err="1"/>
              <a:t>слабка</a:t>
            </a:r>
            <a:r>
              <a:rPr lang="ru-RU" dirty="0"/>
              <a:t> </a:t>
            </a:r>
            <a:r>
              <a:rPr lang="ru-RU" dirty="0" err="1"/>
              <a:t>пульсація</a:t>
            </a:r>
            <a:r>
              <a:rPr lang="ru-RU" dirty="0"/>
              <a:t> великих </a:t>
            </a:r>
            <a:r>
              <a:rPr lang="ru-RU" dirty="0" err="1"/>
              <a:t>судин</a:t>
            </a:r>
            <a:r>
              <a:rPr lang="ru-RU" dirty="0"/>
              <a:t> (сонна, </a:t>
            </a:r>
            <a:r>
              <a:rPr lang="ru-RU" dirty="0" err="1"/>
              <a:t>стегнова</a:t>
            </a:r>
            <a:r>
              <a:rPr lang="ru-RU" dirty="0"/>
              <a:t> </a:t>
            </a:r>
            <a:r>
              <a:rPr lang="ru-RU" dirty="0" err="1"/>
              <a:t>артерії</a:t>
            </a:r>
            <a:r>
              <a:rPr lang="ru-RU" dirty="0"/>
              <a:t>). </a:t>
            </a:r>
            <a:r>
              <a:rPr lang="ru-RU" dirty="0" err="1"/>
              <a:t>Подих</a:t>
            </a:r>
            <a:r>
              <a:rPr lang="ru-RU" dirty="0"/>
              <a:t> </a:t>
            </a:r>
            <a:r>
              <a:rPr lang="ru-RU" dirty="0" err="1"/>
              <a:t>поверхневий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3232184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ерспектива">
  <a:themeElements>
    <a:clrScheme name="Перспектива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ерспектив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30</TotalTime>
  <Words>2154</Words>
  <Application>Microsoft Office PowerPoint</Application>
  <PresentationFormat>Экран (4:3)</PresentationFormat>
  <Paragraphs>53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Перспектива</vt:lpstr>
      <vt:lpstr>ТЕМА ЛЕКЦІЇ:  Поєднані та комбіновані пошкодження у дітей. </vt:lpstr>
      <vt:lpstr>План лекції: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У залежності від тяжкості стану потерпілих клінічно прийнято розрізняти чотири ступеня торпідної фази шоку.  </vt:lpstr>
      <vt:lpstr>Принципи боротьби із шоком. </vt:lpstr>
      <vt:lpstr>Найважливіші елементи комплексного методу лікування полягають у наступному: </vt:lpstr>
      <vt:lpstr>Найважливіші елементи комплексного методу лікування полягають у наступному: </vt:lpstr>
      <vt:lpstr>Найважливіші елементи комплексного методу лікування полягають у наступному:</vt:lpstr>
      <vt:lpstr>Найважливіші елементи комплексного методу лікування полягають у наступному: </vt:lpstr>
      <vt:lpstr>Принципи етапного лікування уражених у стані шоку.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ЛЕКЦІЇ:  Політравма у дітей. </dc:title>
  <dc:creator>User 90</dc:creator>
  <cp:lastModifiedBy>User 90</cp:lastModifiedBy>
  <cp:revision>5</cp:revision>
  <dcterms:created xsi:type="dcterms:W3CDTF">2020-06-03T07:35:55Z</dcterms:created>
  <dcterms:modified xsi:type="dcterms:W3CDTF">2020-06-03T10:23:44Z</dcterms:modified>
</cp:coreProperties>
</file>