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4" r:id="rId39"/>
    <p:sldId id="295" r:id="rId40"/>
    <p:sldId id="296" r:id="rId41"/>
    <p:sldId id="297" r:id="rId42"/>
    <p:sldId id="298" r:id="rId43"/>
    <p:sldId id="299" r:id="rId44"/>
    <p:sldId id="300" r:id="rId4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500" autoAdjust="0"/>
    <p:restoredTop sz="94660"/>
  </p:normalViewPr>
  <p:slideViewPr>
    <p:cSldViewPr>
      <p:cViewPr varScale="1">
        <p:scale>
          <a:sx n="69" d="100"/>
          <a:sy n="69" d="100"/>
        </p:scale>
        <p:origin x="-154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tint val="66000"/>
                <a:satMod val="160000"/>
                <a:lumMod val="73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03.06.2020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3" Type="http://schemas.openxmlformats.org/officeDocument/2006/relationships/hyperlink" Target="http://uk.wikipedia.org/wiki/%D0%9F%D0%BB%D0%B0%D0%B7%D0%BC%D0%B0_%D0%BA%D1%80%D0%BE%D0%B2%D1%96" TargetMode="External"/><Relationship Id="rId2" Type="http://schemas.openxmlformats.org/officeDocument/2006/relationships/hyperlink" Target="http://uk.wikipedia.org/wiki/%D0%93%D0%BE%D0%BC%D0%B5%D0%BE%D1%81%D1%82%D0%B0%D0%B7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uk.wikipedia.org/wiki/%D0%90%D0%BB%D1%8C%D0%B1%D1%83%D0%BC%D1%96%D0%BD" TargetMode="Externa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hyperlink" Target="http://uk.wikipedia.org/wiki/%D0%A4%D1%83%D1%80%D0%BE%D1%81%D0%B5%D0%BC%D1%96%D0%B4" TargetMode="Externa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hyperlink" Target="http://uk.wikipedia.org/wiki/%D0%93%D0%B5%D0%BC%D0%BE%D0%B4%D1%96%D0%B0%D0%BB%D1%96%D0%B7" TargetMode="External"/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4.xml.rels><?xml version="1.0" encoding="UTF-8" standalone="yes"?>
<Relationships xmlns="http://schemas.openxmlformats.org/package/2006/relationships"><Relationship Id="rId8" Type="http://schemas.openxmlformats.org/officeDocument/2006/relationships/hyperlink" Target="http://intranet.tdmu.edu.ua/data/cd/hirurg/html/Liver/Liver1HTM.html#3.4.7.%20%D0%9Fi%D1%81%D0%BB%D1%8F%D1%85%D0%BE%D0%BB%D0%B5%D1%86%D0%B8%D1%81%D1%82%D0%B5%D0%BA%D1%82%D0%BE%D0%BCi%D1%87%D0%BD%D0%B8%D0%B9%20%D1%81%D0%B8%D0%BD%D0%B4%D1%80%D0%BE%D0%BC" TargetMode="External"/><Relationship Id="rId3" Type="http://schemas.openxmlformats.org/officeDocument/2006/relationships/hyperlink" Target="http://intranet.tdmu.edu.ua/data/cd/hirurg/html/Liver/Liver1HTM.html#3.4.2.%20%D0%9Ai%D1%81%D1%82%D0%B8%20%D0%BF%D0%B5%D1%87i%D0%BD%D0%BA%D0%B8" TargetMode="External"/><Relationship Id="rId7" Type="http://schemas.openxmlformats.org/officeDocument/2006/relationships/hyperlink" Target="http://intranet.tdmu.edu.ua/data/cd/hirurg/html/Liver/Liver1HTM.html#3.4.6.%20%D0%9E%D0%B1%D1%82%D1%83%D1%80%D0%B0%D1%86i%D0%B9%D0%BD%D0%B0%20%D0%B6%D0%BE%D0%B2%D1%82%D1%8F%D0%BD%D0%B8%D1%86%D1%8F" TargetMode="External"/><Relationship Id="rId2" Type="http://schemas.openxmlformats.org/officeDocument/2006/relationships/hyperlink" Target="http://intranet.tdmu.edu.ua/data/cd/hirurg/html/Liver/Liver1HTM.html#3.4.1.%20%D0%90%D0%B1%D1%81%D1%86%D0%B5%D1%81%D0%B8%20%D0%BF%D0%B5%D1%87i%D0%BD%D0%BA%D0%B8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intranet.tdmu.edu.ua/data/cd/hirurg/html/Liver/Liver1HTM.html#3.4.5.%20%D0%A5%D1%80%D0%BE%D0%BDi%D1%87%D0%BD%D0%B8%D0%B9%20%D1%85%D0%BE%D0%BB%D0%B5%D1%86%D0%B8%D1%81%D1%82%D0%B8%D1%82" TargetMode="External"/><Relationship Id="rId5" Type="http://schemas.openxmlformats.org/officeDocument/2006/relationships/hyperlink" Target="http://intranet.tdmu.edu.ua/data/cd/hirurg/html/Liver/Liver1HTM.html#3.4.4.%20%D0%93%D0%BE%D1%81%D1%82%D1%80%D0%B8%D0%B9%20%D1%85%D0%BE%D0%BB%D0%B5%D1%86%D0%B8%D1%81%D1%82%D0%B8%D1%82" TargetMode="External"/><Relationship Id="rId10" Type="http://schemas.openxmlformats.org/officeDocument/2006/relationships/hyperlink" Target="http://intranet.tdmu.edu.ua/data/cd/hirurg/html/Liver/Liver1HTM.html#3.4.9.%20%D0%A0%D0%B0%D0%BA%20%D0%B6%D0%BE%D0%B2%D1%87%D0%BD%D0%BE%D0%B3%D0%BE%20%D0%BCi%D1%85%D1%83%D1%80%D0%B0" TargetMode="External"/><Relationship Id="rId4" Type="http://schemas.openxmlformats.org/officeDocument/2006/relationships/hyperlink" Target="http://intranet.tdmu.edu.ua/data/cd/hirurg/html/Liver/Liver1HTM.html#3.4.3.%20%D0%A1%D0%B8%D0%BD%D0%B4%D1%80%D0%BE%D0%BC%20%D0%BF%D0%BE%D1%80%D1%82%D0%B0%D0%BB%D1%8C%D0%BD%D0%BE%D1%97%20%D0%B3i%D0%BF%D0%B5%D1%80%D1%82%D0%B5%D0%BD%D0%B7i%D1%97" TargetMode="External"/><Relationship Id="rId9" Type="http://schemas.openxmlformats.org/officeDocument/2006/relationships/hyperlink" Target="http://intranet.tdmu.edu.ua/data/cd/hirurg/html/Liver/Liver1HTM.html#3.4.8.%20%D0%A0%D0%B0%D0%BA%20%D0%BF%D0%B5%D1%87i%D0%BD%D0%BA%D0%B8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МІНІСТЕРСТВО ОХОРОНИ ЗДОРОВ'Я УКРАЇНИ 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400" dirty="0">
                <a:latin typeface="Times New Roman" pitchFamily="18" charset="0"/>
                <a:cs typeface="Times New Roman" pitchFamily="18" charset="0"/>
              </a:rPr>
            </a:br>
            <a:r>
              <a:rPr lang="ru-RU" sz="2400" b="1" dirty="0">
                <a:latin typeface="Times New Roman" pitchFamily="18" charset="0"/>
                <a:cs typeface="Times New Roman" pitchFamily="18" charset="0"/>
              </a:rPr>
              <a:t>УКРАЇНСЬКА МЕДИЧНА СТОМАТОЛОГІЧНА АКАДЕМІ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400" dirty="0">
                <a:latin typeface="Times New Roman" pitchFamily="18" charset="0"/>
                <a:cs typeface="Times New Roman" pitchFamily="18" charset="0"/>
              </a:rPr>
            </a:br>
            <a:r>
              <a:rPr lang="uk-UA" sz="2400" b="1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400" dirty="0">
                <a:latin typeface="Times New Roman" pitchFamily="18" charset="0"/>
                <a:cs typeface="Times New Roman" pitchFamily="18" charset="0"/>
              </a:rPr>
            </a:br>
            <a:r>
              <a:rPr lang="uk-UA" sz="2400" b="1" dirty="0">
                <a:latin typeface="Times New Roman" pitchFamily="18" charset="0"/>
                <a:cs typeface="Times New Roman" pitchFamily="18" charset="0"/>
              </a:rPr>
              <a:t>Кафедра дитячої хірургії з травматологією та ортопедією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400" dirty="0">
                <a:latin typeface="Times New Roman" pitchFamily="18" charset="0"/>
                <a:cs typeface="Times New Roman" pitchFamily="18" charset="0"/>
              </a:rPr>
            </a:br>
            <a:r>
              <a:rPr lang="uk-UA" sz="2400" b="1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400" dirty="0">
                <a:latin typeface="Times New Roman" pitchFamily="18" charset="0"/>
                <a:cs typeface="Times New Roman" pitchFamily="18" charset="0"/>
              </a:rPr>
            </a:b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uk-UA" b="1" dirty="0">
                <a:solidFill>
                  <a:schemeClr val="bg2">
                    <a:lumMod val="2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Хірургічні захворювання печінки. Гостра </a:t>
            </a:r>
            <a:r>
              <a:rPr lang="uk-UA" b="1" dirty="0" smtClean="0">
                <a:solidFill>
                  <a:schemeClr val="bg2">
                    <a:lumMod val="2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кишкова непрохідність.</a:t>
            </a:r>
            <a:endParaRPr lang="ru-RU" dirty="0">
              <a:solidFill>
                <a:schemeClr val="bg2">
                  <a:lumMod val="2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uk-UA" b="1" dirty="0">
                <a:solidFill>
                  <a:schemeClr val="bg2">
                    <a:lumMod val="2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 </a:t>
            </a:r>
            <a:endParaRPr lang="ru-RU" dirty="0">
              <a:solidFill>
                <a:schemeClr val="bg2">
                  <a:lumMod val="2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endParaRPr lang="ru-RU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47660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29600" cy="1143000"/>
          </a:xfrm>
        </p:spPr>
        <p:txBody>
          <a:bodyPr>
            <a:noAutofit/>
          </a:bodyPr>
          <a:lstStyle/>
          <a:p>
            <a:r>
              <a:rPr lang="ru-RU" sz="2800" dirty="0"/>
              <a:t>За </a:t>
            </a:r>
            <a:r>
              <a:rPr lang="ru-RU" sz="2800" dirty="0" err="1"/>
              <a:t>рівнем</a:t>
            </a:r>
            <a:r>
              <a:rPr lang="ru-RU" sz="2800" dirty="0"/>
              <a:t> </a:t>
            </a:r>
            <a:r>
              <a:rPr lang="ru-RU" sz="2800" dirty="0" err="1"/>
              <a:t>непрохідності</a:t>
            </a:r>
            <a:r>
              <a:rPr lang="ru-RU" sz="2800" dirty="0"/>
              <a:t> </a:t>
            </a:r>
            <a:r>
              <a:rPr lang="ru-RU" sz="2800" dirty="0" err="1"/>
              <a:t>розрізняють</a:t>
            </a:r>
            <a:r>
              <a:rPr lang="ru-RU" sz="2800" dirty="0"/>
              <a:t> </a:t>
            </a:r>
            <a:r>
              <a:rPr lang="ru-RU" sz="2800" dirty="0" err="1"/>
              <a:t>високу</a:t>
            </a:r>
            <a:r>
              <a:rPr lang="ru-RU" sz="2800" dirty="0"/>
              <a:t> ГКН (</a:t>
            </a:r>
            <a:r>
              <a:rPr lang="ru-RU" sz="2800" dirty="0" err="1"/>
              <a:t>тонкокишкову</a:t>
            </a:r>
            <a:r>
              <a:rPr lang="ru-RU" sz="2800" dirty="0"/>
              <a:t>) та </a:t>
            </a:r>
            <a:r>
              <a:rPr lang="ru-RU" sz="2800" dirty="0" err="1"/>
              <a:t>низьку</a:t>
            </a:r>
            <a:r>
              <a:rPr lang="ru-RU" sz="2800" dirty="0"/>
              <a:t> ГКН (тонко- та </a:t>
            </a:r>
            <a:r>
              <a:rPr lang="ru-RU" sz="2800" dirty="0" err="1"/>
              <a:t>товстокишкову</a:t>
            </a:r>
            <a:r>
              <a:rPr lang="ru-RU" sz="2800" dirty="0"/>
              <a:t>).</a:t>
            </a:r>
            <a:br>
              <a:rPr lang="ru-RU" sz="2800" dirty="0"/>
            </a:b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251520" y="1556792"/>
            <a:ext cx="4248472" cy="5301208"/>
          </a:xfrm>
        </p:spPr>
        <p:txBody>
          <a:bodyPr>
            <a:normAutofit fontScale="92500" lnSpcReduction="20000"/>
          </a:bodyPr>
          <a:lstStyle/>
          <a:p>
            <a:r>
              <a:rPr lang="ru-RU" i="1" dirty="0"/>
              <a:t>До </a:t>
            </a:r>
            <a:r>
              <a:rPr lang="ru-RU" i="1" dirty="0" err="1"/>
              <a:t>механічної</a:t>
            </a:r>
            <a:r>
              <a:rPr lang="ru-RU" i="1" dirty="0"/>
              <a:t> </a:t>
            </a:r>
            <a:r>
              <a:rPr lang="ru-RU" i="1" dirty="0" err="1"/>
              <a:t>гострої</a:t>
            </a:r>
            <a:r>
              <a:rPr lang="ru-RU" i="1" dirty="0"/>
              <a:t> </a:t>
            </a:r>
            <a:r>
              <a:rPr lang="ru-RU" i="1" dirty="0" err="1"/>
              <a:t>кишкової</a:t>
            </a:r>
            <a:r>
              <a:rPr lang="ru-RU" i="1" dirty="0"/>
              <a:t> </a:t>
            </a:r>
            <a:r>
              <a:rPr lang="ru-RU" i="1" dirty="0" err="1"/>
              <a:t>непрохідності</a:t>
            </a:r>
            <a:r>
              <a:rPr lang="ru-RU" i="1" dirty="0"/>
              <a:t> ( ГКН) </a:t>
            </a:r>
            <a:r>
              <a:rPr lang="ru-RU" i="1" dirty="0" err="1"/>
              <a:t>відносять</a:t>
            </a:r>
            <a:r>
              <a:rPr lang="ru-RU" dirty="0"/>
              <a:t>:  </a:t>
            </a:r>
          </a:p>
          <a:p>
            <a:r>
              <a:rPr lang="uk-UA" dirty="0"/>
              <a:t>- </a:t>
            </a:r>
            <a:r>
              <a:rPr lang="ru-RU" dirty="0" err="1"/>
              <a:t>странгуляційну</a:t>
            </a:r>
            <a:r>
              <a:rPr lang="ru-RU" dirty="0"/>
              <a:t> ГКН (</a:t>
            </a:r>
            <a:r>
              <a:rPr lang="ru-RU" dirty="0" err="1"/>
              <a:t>порушення</a:t>
            </a:r>
            <a:r>
              <a:rPr lang="ru-RU" dirty="0"/>
              <a:t> </a:t>
            </a:r>
            <a:r>
              <a:rPr lang="ru-RU" dirty="0" err="1"/>
              <a:t>кровопостачання</a:t>
            </a:r>
            <a:r>
              <a:rPr lang="ru-RU" dirty="0"/>
              <a:t>, </a:t>
            </a:r>
            <a:r>
              <a:rPr lang="ru-RU" dirty="0" err="1"/>
              <a:t>веностаз</a:t>
            </a:r>
            <a:r>
              <a:rPr lang="ru-RU" dirty="0"/>
              <a:t>): </a:t>
            </a:r>
            <a:r>
              <a:rPr lang="ru-RU" dirty="0" err="1"/>
              <a:t>защемлення</a:t>
            </a:r>
            <a:r>
              <a:rPr lang="ru-RU" dirty="0"/>
              <a:t>, </a:t>
            </a:r>
            <a:r>
              <a:rPr lang="ru-RU" dirty="0" err="1"/>
              <a:t>заворіт</a:t>
            </a:r>
            <a:r>
              <a:rPr lang="ru-RU" dirty="0"/>
              <a:t>;</a:t>
            </a:r>
          </a:p>
          <a:p>
            <a:r>
              <a:rPr lang="uk-UA" dirty="0"/>
              <a:t>- </a:t>
            </a:r>
            <a:r>
              <a:rPr lang="uk-UA" dirty="0" err="1"/>
              <a:t>обтураційну</a:t>
            </a:r>
            <a:r>
              <a:rPr lang="uk-UA" dirty="0"/>
              <a:t> ГКН (пухлина, чужорідне тіло, клубок глистів, копростаз, стиснення зовні);</a:t>
            </a:r>
            <a:endParaRPr lang="ru-RU" dirty="0"/>
          </a:p>
          <a:p>
            <a:r>
              <a:rPr lang="uk-UA" dirty="0"/>
              <a:t>- змішану ГКН (інвагінація, </a:t>
            </a:r>
            <a:r>
              <a:rPr lang="uk-UA" dirty="0" err="1"/>
              <a:t>злукова</a:t>
            </a:r>
            <a:r>
              <a:rPr lang="uk-UA" dirty="0"/>
              <a:t> ГКН);</a:t>
            </a:r>
            <a:endParaRPr lang="ru-RU" dirty="0"/>
          </a:p>
          <a:p>
            <a:r>
              <a:rPr lang="uk-UA" dirty="0"/>
              <a:t>- </a:t>
            </a:r>
            <a:r>
              <a:rPr lang="uk-UA" dirty="0" err="1"/>
              <a:t>вузлоутворення</a:t>
            </a:r>
            <a:r>
              <a:rPr lang="uk-UA" dirty="0"/>
              <a:t>.</a:t>
            </a:r>
            <a:endParaRPr lang="ru-RU" dirty="0"/>
          </a:p>
          <a:p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r>
              <a:rPr lang="uk-UA" i="1" dirty="0"/>
              <a:t>До динамічної ГКН: </a:t>
            </a:r>
            <a:endParaRPr lang="ru-RU" dirty="0"/>
          </a:p>
          <a:p>
            <a:r>
              <a:rPr lang="uk-UA" dirty="0"/>
              <a:t>- спастичну (</a:t>
            </a:r>
            <a:r>
              <a:rPr lang="uk-UA" dirty="0" err="1"/>
              <a:t>неврогенна</a:t>
            </a:r>
            <a:r>
              <a:rPr lang="uk-UA" dirty="0"/>
              <a:t>, істерична, отруєння окисом цинку, свинцю, миш’яку, нікотину, грибами);</a:t>
            </a:r>
            <a:endParaRPr lang="ru-RU" dirty="0"/>
          </a:p>
          <a:p>
            <a:r>
              <a:rPr lang="uk-UA" dirty="0"/>
              <a:t>- </a:t>
            </a:r>
            <a:r>
              <a:rPr lang="ru-RU" dirty="0" err="1"/>
              <a:t>паралітичну</a:t>
            </a:r>
            <a:r>
              <a:rPr lang="ru-RU" dirty="0"/>
              <a:t> (</a:t>
            </a:r>
            <a:r>
              <a:rPr lang="ru-RU" dirty="0" err="1"/>
              <a:t>перитоніт</a:t>
            </a:r>
            <a:r>
              <a:rPr lang="ru-RU" dirty="0"/>
              <a:t>, </a:t>
            </a:r>
            <a:r>
              <a:rPr lang="ru-RU" dirty="0" err="1"/>
              <a:t>ушкодження</a:t>
            </a:r>
            <a:r>
              <a:rPr lang="ru-RU" dirty="0"/>
              <a:t> спинного </a:t>
            </a:r>
            <a:r>
              <a:rPr lang="ru-RU" dirty="0" err="1"/>
              <a:t>мозку</a:t>
            </a:r>
            <a:r>
              <a:rPr lang="ru-RU" dirty="0"/>
              <a:t>, </a:t>
            </a:r>
            <a:r>
              <a:rPr lang="ru-RU" dirty="0" err="1"/>
              <a:t>отруєння</a:t>
            </a:r>
            <a:r>
              <a:rPr lang="ru-RU" dirty="0"/>
              <a:t> та </a:t>
            </a:r>
            <a:r>
              <a:rPr lang="ru-RU" dirty="0" err="1"/>
              <a:t>ін</a:t>
            </a:r>
            <a:r>
              <a:rPr lang="ru-RU" dirty="0"/>
              <a:t>.);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6607182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79512" y="1028343"/>
            <a:ext cx="8640960" cy="56938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При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гострій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обтураційній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кишковій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непрохідності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починаючи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від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місця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перешкоди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проксимально кишечник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роздувається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переповнюється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кишковим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вмістом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і газами.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Стінка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набрякає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потім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стоншується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, в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ній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виникають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крововиливи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тромбози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дрібних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судин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(вен),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що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призводить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до некрозу.</a:t>
            </a:r>
          </a:p>
          <a:p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Для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странгуляційної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ГКН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характерним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є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швидке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порушення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кровообігу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лімфовідтоку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і альтеративно-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деструктивні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процеси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Найбільш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виражені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зміни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є в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місцях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стиснення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странгуляційних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ліній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).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Макроскопічно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уражена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петля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спочатку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синювато-червона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, а через 20-24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години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стає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чорною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наявними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крововиливами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800" dirty="0" err="1">
                <a:latin typeface="Times New Roman" pitchFamily="18" charset="0"/>
                <a:cs typeface="Times New Roman" pitchFamily="18" charset="0"/>
              </a:rPr>
              <a:t>тромбованими</a:t>
            </a: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 венами.</a:t>
            </a:r>
          </a:p>
        </p:txBody>
      </p:sp>
    </p:spTree>
    <p:extLst>
      <p:ext uri="{BB962C8B-B14F-4D97-AF65-F5344CB8AC3E}">
        <p14:creationId xmlns:p14="http://schemas.microsoft.com/office/powerpoint/2010/main" val="301638823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/>
              <a:t>В </a:t>
            </a:r>
            <a:r>
              <a:rPr lang="ru-RU" dirty="0" err="1"/>
              <a:t>місці</a:t>
            </a:r>
            <a:r>
              <a:rPr lang="ru-RU" dirty="0"/>
              <a:t> </a:t>
            </a:r>
            <a:r>
              <a:rPr lang="ru-RU" dirty="0" err="1"/>
              <a:t>странгуляційної</a:t>
            </a:r>
            <a:r>
              <a:rPr lang="ru-RU" dirty="0"/>
              <a:t> </a:t>
            </a:r>
            <a:r>
              <a:rPr lang="ru-RU" dirty="0" err="1"/>
              <a:t>лінії</a:t>
            </a:r>
            <a:r>
              <a:rPr lang="ru-RU" dirty="0"/>
              <a:t> </a:t>
            </a:r>
            <a:r>
              <a:rPr lang="ru-RU" dirty="0" err="1"/>
              <a:t>зміни</a:t>
            </a:r>
            <a:r>
              <a:rPr lang="ru-RU" dirty="0"/>
              <a:t> </a:t>
            </a:r>
            <a:r>
              <a:rPr lang="ru-RU" dirty="0" err="1"/>
              <a:t>проходять</a:t>
            </a:r>
            <a:r>
              <a:rPr lang="ru-RU" dirty="0"/>
              <a:t> в </a:t>
            </a:r>
            <a:r>
              <a:rPr lang="ru-RU" dirty="0" err="1"/>
              <a:t>п’ять</a:t>
            </a:r>
            <a:r>
              <a:rPr lang="ru-RU" dirty="0"/>
              <a:t> </a:t>
            </a:r>
            <a:r>
              <a:rPr lang="ru-RU" dirty="0" err="1"/>
              <a:t>стадій</a:t>
            </a:r>
            <a:r>
              <a:rPr lang="ru-RU" dirty="0"/>
              <a:t>: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dirty="0" err="1"/>
              <a:t>стиснення</a:t>
            </a:r>
            <a:r>
              <a:rPr lang="ru-RU" dirty="0"/>
              <a:t> </a:t>
            </a:r>
            <a:r>
              <a:rPr lang="ru-RU" dirty="0" err="1"/>
              <a:t>всіх</a:t>
            </a:r>
            <a:r>
              <a:rPr lang="ru-RU" dirty="0"/>
              <a:t> </a:t>
            </a:r>
            <a:r>
              <a:rPr lang="ru-RU" dirty="0" err="1"/>
              <a:t>країв</a:t>
            </a:r>
            <a:r>
              <a:rPr lang="ru-RU" dirty="0"/>
              <a:t> з </a:t>
            </a:r>
            <a:r>
              <a:rPr lang="ru-RU" dirty="0" err="1"/>
              <a:t>малокрів'ям</a:t>
            </a:r>
            <a:r>
              <a:rPr lang="ru-RU" dirty="0"/>
              <a:t>; </a:t>
            </a:r>
          </a:p>
          <a:p>
            <a:pPr lvl="0"/>
            <a:r>
              <a:rPr lang="ru-RU" dirty="0" err="1"/>
              <a:t>розтиснення</a:t>
            </a:r>
            <a:r>
              <a:rPr lang="ru-RU" dirty="0"/>
              <a:t>, некроз </a:t>
            </a:r>
            <a:r>
              <a:rPr lang="ru-RU" dirty="0" err="1"/>
              <a:t>слизової</a:t>
            </a:r>
            <a:r>
              <a:rPr lang="ru-RU" dirty="0"/>
              <a:t>, </a:t>
            </a:r>
            <a:r>
              <a:rPr lang="ru-RU" dirty="0" err="1"/>
              <a:t>витончення</a:t>
            </a:r>
            <a:r>
              <a:rPr lang="ru-RU" dirty="0"/>
              <a:t> </a:t>
            </a:r>
            <a:r>
              <a:rPr lang="ru-RU" dirty="0" err="1"/>
              <a:t>підслизового</a:t>
            </a:r>
            <a:r>
              <a:rPr lang="ru-RU" dirty="0"/>
              <a:t> шару та </a:t>
            </a:r>
            <a:r>
              <a:rPr lang="ru-RU" dirty="0" err="1"/>
              <a:t>деформація</a:t>
            </a:r>
            <a:r>
              <a:rPr lang="ru-RU" dirty="0"/>
              <a:t> </a:t>
            </a:r>
            <a:r>
              <a:rPr lang="ru-RU" dirty="0" err="1"/>
              <a:t>м'язових</a:t>
            </a:r>
            <a:r>
              <a:rPr lang="ru-RU" dirty="0"/>
              <a:t> волокон;</a:t>
            </a:r>
          </a:p>
          <a:p>
            <a:pPr lvl="0"/>
            <a:r>
              <a:rPr lang="ru-RU" dirty="0" err="1"/>
              <a:t>руйнування</a:t>
            </a:r>
            <a:r>
              <a:rPr lang="ru-RU" dirty="0"/>
              <a:t> </a:t>
            </a:r>
            <a:r>
              <a:rPr lang="ru-RU" dirty="0" err="1"/>
              <a:t>м'язових</a:t>
            </a:r>
            <a:r>
              <a:rPr lang="ru-RU" dirty="0"/>
              <a:t> волокон;</a:t>
            </a:r>
          </a:p>
          <a:p>
            <a:pPr lvl="0"/>
            <a:r>
              <a:rPr lang="ru-RU" dirty="0" err="1"/>
              <a:t>передперфоративний</a:t>
            </a:r>
            <a:r>
              <a:rPr lang="ru-RU" dirty="0"/>
              <a:t> стан </a:t>
            </a:r>
            <a:r>
              <a:rPr lang="ru-RU" dirty="0" err="1"/>
              <a:t>серозної</a:t>
            </a:r>
            <a:r>
              <a:rPr lang="ru-RU" dirty="0"/>
              <a:t> </a:t>
            </a:r>
            <a:r>
              <a:rPr lang="ru-RU" dirty="0" err="1"/>
              <a:t>оболонки</a:t>
            </a:r>
            <a:r>
              <a:rPr lang="ru-RU" dirty="0"/>
              <a:t>;</a:t>
            </a:r>
          </a:p>
          <a:p>
            <a:pPr lvl="0"/>
            <a:r>
              <a:rPr lang="ru-RU" dirty="0" err="1"/>
              <a:t>перфорація</a:t>
            </a:r>
            <a:r>
              <a:rPr lang="ru-RU" dirty="0"/>
              <a:t> </a:t>
            </a:r>
            <a:r>
              <a:rPr lang="ru-RU" dirty="0" err="1"/>
              <a:t>серозної</a:t>
            </a:r>
            <a:r>
              <a:rPr lang="ru-RU" dirty="0"/>
              <a:t> </a:t>
            </a:r>
            <a:r>
              <a:rPr lang="ru-RU" dirty="0" err="1"/>
              <a:t>оболонки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6126331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-1171566"/>
            <a:ext cx="8229600" cy="1143000"/>
          </a:xfrm>
        </p:spPr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476672"/>
            <a:ext cx="8229600" cy="5865515"/>
          </a:xfrm>
        </p:spPr>
        <p:txBody>
          <a:bodyPr>
            <a:normAutofit fontScale="92500" lnSpcReduction="10000"/>
          </a:bodyPr>
          <a:lstStyle/>
          <a:p>
            <a:r>
              <a:rPr lang="ru-RU" dirty="0" err="1"/>
              <a:t>Перерозтягнена</a:t>
            </a:r>
            <a:r>
              <a:rPr lang="ru-RU" dirty="0"/>
              <a:t> </a:t>
            </a:r>
            <a:r>
              <a:rPr lang="ru-RU" dirty="0" err="1"/>
              <a:t>привідна</a:t>
            </a:r>
            <a:r>
              <a:rPr lang="ru-RU" dirty="0"/>
              <a:t> кишка </a:t>
            </a:r>
            <a:r>
              <a:rPr lang="ru-RU" dirty="0" err="1"/>
              <a:t>стоншується</a:t>
            </a:r>
            <a:r>
              <a:rPr lang="ru-RU" dirty="0"/>
              <a:t>, в </a:t>
            </a:r>
            <a:r>
              <a:rPr lang="ru-RU" dirty="0" err="1"/>
              <a:t>ній</a:t>
            </a:r>
            <a:r>
              <a:rPr lang="ru-RU" dirty="0"/>
              <a:t> </a:t>
            </a:r>
            <a:r>
              <a:rPr lang="ru-RU" dirty="0" err="1"/>
              <a:t>наступає</a:t>
            </a:r>
            <a:r>
              <a:rPr lang="ru-RU" dirty="0"/>
              <a:t> </a:t>
            </a:r>
            <a:r>
              <a:rPr lang="ru-RU" dirty="0" err="1"/>
              <a:t>капілярний</a:t>
            </a:r>
            <a:r>
              <a:rPr lang="ru-RU" dirty="0"/>
              <a:t> стаз, </a:t>
            </a:r>
            <a:r>
              <a:rPr lang="ru-RU" dirty="0" err="1"/>
              <a:t>крововиливи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уже через 20-24 </a:t>
            </a:r>
            <a:r>
              <a:rPr lang="ru-RU" dirty="0" err="1"/>
              <a:t>години</a:t>
            </a:r>
            <a:r>
              <a:rPr lang="ru-RU" dirty="0"/>
              <a:t> </a:t>
            </a:r>
            <a:r>
              <a:rPr lang="ru-RU" dirty="0" err="1"/>
              <a:t>розповсюджуються</a:t>
            </a:r>
            <a:r>
              <a:rPr lang="ru-RU" dirty="0"/>
              <a:t>  </a:t>
            </a:r>
            <a:r>
              <a:rPr lang="ru-RU" dirty="0" err="1"/>
              <a:t>від</a:t>
            </a:r>
            <a:r>
              <a:rPr lang="ru-RU" dirty="0"/>
              <a:t> </a:t>
            </a:r>
            <a:r>
              <a:rPr lang="ru-RU" dirty="0" err="1"/>
              <a:t>місця</a:t>
            </a:r>
            <a:r>
              <a:rPr lang="ru-RU" dirty="0"/>
              <a:t> </a:t>
            </a:r>
            <a:r>
              <a:rPr lang="ru-RU" dirty="0" err="1"/>
              <a:t>стиснення</a:t>
            </a:r>
            <a:r>
              <a:rPr lang="ru-RU" dirty="0"/>
              <a:t> на 40-60 см. </a:t>
            </a:r>
            <a:r>
              <a:rPr lang="ru-RU" dirty="0" err="1"/>
              <a:t>Деструктивні</a:t>
            </a:r>
            <a:r>
              <a:rPr lang="ru-RU" dirty="0"/>
              <a:t> </a:t>
            </a:r>
            <a:r>
              <a:rPr lang="ru-RU" dirty="0" err="1"/>
              <a:t>зміни</a:t>
            </a:r>
            <a:r>
              <a:rPr lang="ru-RU" dirty="0"/>
              <a:t> </a:t>
            </a:r>
            <a:r>
              <a:rPr lang="ru-RU" dirty="0" err="1"/>
              <a:t>відвідної</a:t>
            </a:r>
            <a:r>
              <a:rPr lang="ru-RU" dirty="0"/>
              <a:t> </a:t>
            </a:r>
            <a:r>
              <a:rPr lang="ru-RU" dirty="0" err="1"/>
              <a:t>петлі</a:t>
            </a:r>
            <a:r>
              <a:rPr lang="ru-RU" dirty="0"/>
              <a:t> кишки </a:t>
            </a:r>
            <a:r>
              <a:rPr lang="ru-RU" dirty="0" err="1"/>
              <a:t>нижче</a:t>
            </a:r>
            <a:r>
              <a:rPr lang="ru-RU" dirty="0"/>
              <a:t> </a:t>
            </a:r>
            <a:r>
              <a:rPr lang="ru-RU" dirty="0" err="1"/>
              <a:t>місця</a:t>
            </a:r>
            <a:r>
              <a:rPr lang="ru-RU" dirty="0"/>
              <a:t> </a:t>
            </a:r>
            <a:r>
              <a:rPr lang="ru-RU" dirty="0" err="1"/>
              <a:t>ураження</a:t>
            </a:r>
            <a:r>
              <a:rPr lang="ru-RU" dirty="0"/>
              <a:t> </a:t>
            </a:r>
            <a:r>
              <a:rPr lang="ru-RU" dirty="0" err="1"/>
              <a:t>простягаються</a:t>
            </a:r>
            <a:r>
              <a:rPr lang="ru-RU" dirty="0"/>
              <a:t> до 8-10 см. </a:t>
            </a:r>
            <a:r>
              <a:rPr lang="ru-RU" dirty="0" err="1"/>
              <a:t>Перерозтягнена</a:t>
            </a:r>
            <a:r>
              <a:rPr lang="ru-RU" dirty="0"/>
              <a:t> кишка </a:t>
            </a:r>
            <a:r>
              <a:rPr lang="ru-RU" dirty="0" err="1"/>
              <a:t>стає</a:t>
            </a:r>
            <a:r>
              <a:rPr lang="ru-RU" dirty="0"/>
              <a:t> </a:t>
            </a:r>
            <a:r>
              <a:rPr lang="ru-RU" dirty="0" err="1"/>
              <a:t>атонічною</a:t>
            </a:r>
            <a:r>
              <a:rPr lang="ru-RU" dirty="0"/>
              <a:t>, </a:t>
            </a:r>
            <a:r>
              <a:rPr lang="ru-RU" dirty="0" err="1"/>
              <a:t>легкопроникною</a:t>
            </a:r>
            <a:r>
              <a:rPr lang="ru-RU" dirty="0"/>
              <a:t> для </a:t>
            </a:r>
            <a:r>
              <a:rPr lang="ru-RU" dirty="0" err="1"/>
              <a:t>мікроорганізмів</a:t>
            </a:r>
            <a:r>
              <a:rPr lang="ru-RU" dirty="0"/>
              <a:t> та </a:t>
            </a:r>
            <a:r>
              <a:rPr lang="ru-RU" dirty="0" err="1"/>
              <a:t>їхніх</a:t>
            </a:r>
            <a:r>
              <a:rPr lang="ru-RU" dirty="0"/>
              <a:t> </a:t>
            </a:r>
            <a:r>
              <a:rPr lang="ru-RU" dirty="0" err="1"/>
              <a:t>токсинів</a:t>
            </a:r>
            <a:r>
              <a:rPr lang="ru-RU" dirty="0"/>
              <a:t>. В </a:t>
            </a:r>
            <a:r>
              <a:rPr lang="ru-RU" dirty="0" err="1"/>
              <a:t>черевній</a:t>
            </a:r>
            <a:r>
              <a:rPr lang="ru-RU" dirty="0"/>
              <a:t> </a:t>
            </a:r>
            <a:r>
              <a:rPr lang="ru-RU" dirty="0" err="1"/>
              <a:t>порожнині</a:t>
            </a:r>
            <a:r>
              <a:rPr lang="ru-RU" dirty="0"/>
              <a:t> </a:t>
            </a:r>
            <a:r>
              <a:rPr lang="ru-RU" dirty="0" err="1"/>
              <a:t>з’являється</a:t>
            </a:r>
            <a:r>
              <a:rPr lang="ru-RU" dirty="0"/>
              <a:t> </a:t>
            </a:r>
            <a:r>
              <a:rPr lang="ru-RU" dirty="0" err="1"/>
              <a:t>прозорий</a:t>
            </a:r>
            <a:r>
              <a:rPr lang="ru-RU" dirty="0"/>
              <a:t> </a:t>
            </a:r>
            <a:r>
              <a:rPr lang="ru-RU" dirty="0" err="1"/>
              <a:t>трансудат</a:t>
            </a:r>
            <a:r>
              <a:rPr lang="ru-RU" dirty="0"/>
              <a:t>, в </a:t>
            </a:r>
            <a:r>
              <a:rPr lang="ru-RU" dirty="0" err="1"/>
              <a:t>який</a:t>
            </a:r>
            <a:r>
              <a:rPr lang="ru-RU" dirty="0"/>
              <a:t> </a:t>
            </a:r>
            <a:r>
              <a:rPr lang="ru-RU" dirty="0" err="1"/>
              <a:t>поступово</a:t>
            </a:r>
            <a:r>
              <a:rPr lang="ru-RU" dirty="0"/>
              <a:t> через </a:t>
            </a:r>
            <a:r>
              <a:rPr lang="ru-RU" dirty="0" err="1"/>
              <a:t>кишкову</a:t>
            </a:r>
            <a:r>
              <a:rPr lang="ru-RU" dirty="0"/>
              <a:t> </a:t>
            </a:r>
            <a:r>
              <a:rPr lang="ru-RU" dirty="0" err="1"/>
              <a:t>стінку</a:t>
            </a:r>
            <a:r>
              <a:rPr lang="ru-RU" dirty="0"/>
              <a:t> </a:t>
            </a:r>
            <a:r>
              <a:rPr lang="ru-RU" dirty="0" err="1"/>
              <a:t>проникають</a:t>
            </a:r>
            <a:r>
              <a:rPr lang="ru-RU" dirty="0"/>
              <a:t> </a:t>
            </a:r>
            <a:r>
              <a:rPr lang="ru-RU" dirty="0" err="1"/>
              <a:t>форменні</a:t>
            </a:r>
            <a:r>
              <a:rPr lang="ru-RU" dirty="0"/>
              <a:t> </a:t>
            </a:r>
            <a:r>
              <a:rPr lang="ru-RU" dirty="0" err="1"/>
              <a:t>елементи</a:t>
            </a:r>
            <a:r>
              <a:rPr lang="ru-RU" dirty="0"/>
              <a:t> та </a:t>
            </a:r>
            <a:r>
              <a:rPr lang="ru-RU" dirty="0" err="1"/>
              <a:t>бактерії</a:t>
            </a:r>
            <a:r>
              <a:rPr lang="ru-RU" dirty="0"/>
              <a:t> – </a:t>
            </a:r>
            <a:r>
              <a:rPr lang="ru-RU" dirty="0" err="1"/>
              <a:t>трансудат</a:t>
            </a:r>
            <a:r>
              <a:rPr lang="ru-RU" dirty="0"/>
              <a:t> </a:t>
            </a:r>
            <a:r>
              <a:rPr lang="ru-RU" dirty="0" err="1"/>
              <a:t>стає</a:t>
            </a:r>
            <a:r>
              <a:rPr lang="ru-RU" dirty="0"/>
              <a:t> </a:t>
            </a:r>
            <a:r>
              <a:rPr lang="ru-RU" dirty="0" err="1"/>
              <a:t>мутним</a:t>
            </a:r>
            <a:r>
              <a:rPr lang="ru-RU" dirty="0"/>
              <a:t>, темно-бурим з </a:t>
            </a:r>
            <a:r>
              <a:rPr lang="ru-RU" dirty="0" err="1"/>
              <a:t>гнилісним</a:t>
            </a:r>
            <a:r>
              <a:rPr lang="ru-RU" dirty="0"/>
              <a:t> запахом. </a:t>
            </a:r>
            <a:r>
              <a:rPr lang="ru-RU" dirty="0" err="1"/>
              <a:t>Виникає</a:t>
            </a:r>
            <a:r>
              <a:rPr lang="ru-RU" dirty="0"/>
              <a:t> </a:t>
            </a:r>
            <a:r>
              <a:rPr lang="ru-RU" dirty="0" err="1"/>
              <a:t>перитоніт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7538551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err="1"/>
              <a:t>Основні</a:t>
            </a:r>
            <a:r>
              <a:rPr lang="ru-RU" b="1" dirty="0"/>
              <a:t> </a:t>
            </a:r>
            <a:r>
              <a:rPr lang="ru-RU" b="1" dirty="0" err="1"/>
              <a:t>патоморфологічні</a:t>
            </a:r>
            <a:r>
              <a:rPr lang="ru-RU" b="1" dirty="0"/>
              <a:t> </a:t>
            </a:r>
            <a:r>
              <a:rPr lang="ru-RU" b="1" dirty="0" err="1"/>
              <a:t>зміни</a:t>
            </a:r>
            <a:r>
              <a:rPr lang="ru-RU" b="1" dirty="0"/>
              <a:t> при ГКН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ru-RU" dirty="0" err="1"/>
              <a:t>Порушення</a:t>
            </a:r>
            <a:r>
              <a:rPr lang="ru-RU" dirty="0"/>
              <a:t> </a:t>
            </a:r>
            <a:r>
              <a:rPr lang="ru-RU" dirty="0" err="1"/>
              <a:t>пасажу</a:t>
            </a:r>
            <a:r>
              <a:rPr lang="ru-RU" dirty="0"/>
              <a:t> </a:t>
            </a:r>
            <a:r>
              <a:rPr lang="ru-RU" dirty="0" err="1"/>
              <a:t>кишкового</a:t>
            </a:r>
            <a:r>
              <a:rPr lang="ru-RU" dirty="0"/>
              <a:t> </a:t>
            </a:r>
            <a:r>
              <a:rPr lang="ru-RU" dirty="0" err="1"/>
              <a:t>вмісту</a:t>
            </a:r>
            <a:r>
              <a:rPr lang="ru-RU" dirty="0"/>
              <a:t> → стаз → </a:t>
            </a:r>
            <a:r>
              <a:rPr lang="ru-RU" dirty="0" err="1"/>
              <a:t>розширення</a:t>
            </a:r>
            <a:r>
              <a:rPr lang="ru-RU" dirty="0"/>
              <a:t> кишки → </a:t>
            </a:r>
            <a:r>
              <a:rPr lang="ru-RU" dirty="0" err="1"/>
              <a:t>розлад</a:t>
            </a:r>
            <a:r>
              <a:rPr lang="ru-RU" dirty="0"/>
              <a:t> </a:t>
            </a:r>
            <a:r>
              <a:rPr lang="ru-RU" dirty="0" err="1"/>
              <a:t>моторної</a:t>
            </a:r>
            <a:r>
              <a:rPr lang="ru-RU" dirty="0"/>
              <a:t> </a:t>
            </a:r>
            <a:r>
              <a:rPr lang="ru-RU" dirty="0" err="1"/>
              <a:t>функції</a:t>
            </a:r>
            <a:r>
              <a:rPr lang="ru-RU" dirty="0"/>
              <a:t> → </a:t>
            </a:r>
            <a:r>
              <a:rPr lang="ru-RU" dirty="0" err="1"/>
              <a:t>веностаз</a:t>
            </a:r>
            <a:r>
              <a:rPr lang="ru-RU" dirty="0"/>
              <a:t> → парез;</a:t>
            </a:r>
          </a:p>
          <a:p>
            <a:pPr lvl="0"/>
            <a:r>
              <a:rPr lang="ru-RU" dirty="0" err="1"/>
              <a:t>Порушення</a:t>
            </a:r>
            <a:r>
              <a:rPr lang="ru-RU" dirty="0"/>
              <a:t> </a:t>
            </a:r>
            <a:r>
              <a:rPr lang="ru-RU" dirty="0" err="1"/>
              <a:t>шлунково-кишкової</a:t>
            </a:r>
            <a:r>
              <a:rPr lang="ru-RU" dirty="0"/>
              <a:t> </a:t>
            </a:r>
            <a:r>
              <a:rPr lang="ru-RU" dirty="0" err="1"/>
              <a:t>секреції</a:t>
            </a:r>
            <a:r>
              <a:rPr lang="ru-RU" dirty="0"/>
              <a:t> в сторону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збільшення</a:t>
            </a:r>
            <a:r>
              <a:rPr lang="ru-RU" dirty="0"/>
              <a:t>. В </a:t>
            </a:r>
            <a:r>
              <a:rPr lang="ru-RU" dirty="0" err="1"/>
              <a:t>нормі</a:t>
            </a:r>
            <a:r>
              <a:rPr lang="ru-RU" dirty="0"/>
              <a:t> (у </a:t>
            </a:r>
            <a:r>
              <a:rPr lang="ru-RU" dirty="0" err="1"/>
              <a:t>дорослого</a:t>
            </a:r>
            <a:r>
              <a:rPr lang="ru-RU" dirty="0"/>
              <a:t>) </a:t>
            </a:r>
            <a:r>
              <a:rPr lang="ru-RU" dirty="0" err="1"/>
              <a:t>впродовж</a:t>
            </a:r>
            <a:r>
              <a:rPr lang="ru-RU" dirty="0"/>
              <a:t> </a:t>
            </a:r>
            <a:r>
              <a:rPr lang="ru-RU" dirty="0" err="1"/>
              <a:t>доби</a:t>
            </a:r>
            <a:r>
              <a:rPr lang="ru-RU" dirty="0"/>
              <a:t> </a:t>
            </a:r>
            <a:r>
              <a:rPr lang="ru-RU" dirty="0" err="1"/>
              <a:t>поступає</a:t>
            </a:r>
            <a:r>
              <a:rPr lang="ru-RU" dirty="0"/>
              <a:t> 6-8 л </a:t>
            </a:r>
            <a:r>
              <a:rPr lang="ru-RU" dirty="0" err="1"/>
              <a:t>травних</a:t>
            </a:r>
            <a:r>
              <a:rPr lang="ru-RU" dirty="0"/>
              <a:t> </a:t>
            </a:r>
            <a:r>
              <a:rPr lang="ru-RU" dirty="0" err="1"/>
              <a:t>соків</a:t>
            </a:r>
            <a:r>
              <a:rPr lang="ru-RU" dirty="0"/>
              <a:t>: </a:t>
            </a:r>
            <a:r>
              <a:rPr lang="ru-RU" dirty="0" err="1"/>
              <a:t>слини</a:t>
            </a:r>
            <a:r>
              <a:rPr lang="ru-RU" dirty="0"/>
              <a:t> – 1500 мл; </a:t>
            </a:r>
            <a:r>
              <a:rPr lang="ru-RU" dirty="0" err="1"/>
              <a:t>шлункового</a:t>
            </a:r>
            <a:r>
              <a:rPr lang="ru-RU" dirty="0"/>
              <a:t> соку – 1500 мл; </a:t>
            </a:r>
            <a:r>
              <a:rPr lang="ru-RU" dirty="0" err="1"/>
              <a:t>жовчі</a:t>
            </a:r>
            <a:r>
              <a:rPr lang="ru-RU" dirty="0"/>
              <a:t> – 800-1000 мл; </a:t>
            </a:r>
            <a:r>
              <a:rPr lang="ru-RU" dirty="0" err="1"/>
              <a:t>панкреатичного</a:t>
            </a:r>
            <a:r>
              <a:rPr lang="ru-RU" dirty="0"/>
              <a:t> </a:t>
            </a:r>
            <a:r>
              <a:rPr lang="ru-RU" dirty="0" err="1"/>
              <a:t>вмісту</a:t>
            </a:r>
            <a:r>
              <a:rPr lang="ru-RU" dirty="0"/>
              <a:t> – 1000-1200; </a:t>
            </a:r>
            <a:r>
              <a:rPr lang="ru-RU" dirty="0" err="1"/>
              <a:t>кишкового</a:t>
            </a:r>
            <a:r>
              <a:rPr lang="ru-RU" dirty="0"/>
              <a:t> </a:t>
            </a:r>
            <a:r>
              <a:rPr lang="ru-RU" dirty="0" err="1"/>
              <a:t>вмісту</a:t>
            </a:r>
            <a:r>
              <a:rPr lang="ru-RU" dirty="0"/>
              <a:t> – 4000-5000 мл. </a:t>
            </a:r>
            <a:r>
              <a:rPr lang="ru-RU" dirty="0" err="1"/>
              <a:t>Всього</a:t>
            </a:r>
            <a:r>
              <a:rPr lang="ru-RU" dirty="0"/>
              <a:t> 6000-8000 мл, </a:t>
            </a:r>
            <a:r>
              <a:rPr lang="ru-RU" dirty="0" err="1"/>
              <a:t>які</a:t>
            </a:r>
            <a:r>
              <a:rPr lang="ru-RU" dirty="0"/>
              <a:t> в </a:t>
            </a:r>
            <a:r>
              <a:rPr lang="ru-RU" dirty="0" err="1"/>
              <a:t>нормальних</a:t>
            </a:r>
            <a:r>
              <a:rPr lang="ru-RU" dirty="0"/>
              <a:t> </a:t>
            </a:r>
            <a:r>
              <a:rPr lang="ru-RU" dirty="0" err="1"/>
              <a:t>умовах</a:t>
            </a:r>
            <a:r>
              <a:rPr lang="ru-RU" dirty="0"/>
              <a:t> </a:t>
            </a:r>
            <a:r>
              <a:rPr lang="ru-RU" dirty="0" err="1"/>
              <a:t>повністю</a:t>
            </a:r>
            <a:r>
              <a:rPr lang="ru-RU" dirty="0"/>
              <a:t> </a:t>
            </a:r>
            <a:r>
              <a:rPr lang="ru-RU" dirty="0" err="1"/>
              <a:t>реабсорбуються</a:t>
            </a:r>
            <a:r>
              <a:rPr lang="ru-RU" dirty="0"/>
              <a:t>.</a:t>
            </a:r>
          </a:p>
          <a:p>
            <a:pPr lvl="0"/>
            <a:r>
              <a:rPr lang="ru-RU" dirty="0" err="1"/>
              <a:t>Порушення</a:t>
            </a:r>
            <a:r>
              <a:rPr lang="ru-RU" dirty="0"/>
              <a:t> </a:t>
            </a:r>
            <a:r>
              <a:rPr lang="ru-RU" dirty="0" err="1"/>
              <a:t>всмоктування</a:t>
            </a:r>
            <a:r>
              <a:rPr lang="ru-RU" dirty="0"/>
              <a:t> з кишечника (</a:t>
            </a:r>
            <a:r>
              <a:rPr lang="ru-RU" dirty="0" err="1"/>
              <a:t>теорія</a:t>
            </a:r>
            <a:r>
              <a:rPr lang="ru-RU" dirty="0"/>
              <a:t> </a:t>
            </a:r>
            <a:r>
              <a:rPr lang="ru-RU" dirty="0" err="1"/>
              <a:t>Самаріна</a:t>
            </a:r>
            <a:r>
              <a:rPr lang="ru-RU" dirty="0"/>
              <a:t>);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23262571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ChangeArrowheads="1"/>
          </p:cNvSpPr>
          <p:nvPr/>
        </p:nvSpPr>
        <p:spPr bwMode="auto">
          <a:xfrm>
            <a:off x="395536" y="476672"/>
            <a:ext cx="8496944" cy="60016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228600" algn="l"/>
              </a:tabLst>
            </a:pP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Втрати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великої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кількості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води і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електролітів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як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назовні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(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блювання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), так і в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просвіт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кишечника "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секвестрація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в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третьому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просторі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" та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фільтрації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в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черевну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порожнину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Гіповолемія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гіпокаліємія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гіпопротеінемія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дефіцит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серотоніну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Слід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відмітити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що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добова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втрата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білка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в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грамах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складає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: при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обтураційній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непрохідності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– 50-100 г, при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завороті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тонкої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кишки – 100-170 г, при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злуковій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непрохідності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- 100-150 г, при 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вузлоутворенні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– 300г;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228600" algn="l"/>
              </a:tabLst>
            </a:pP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Зниження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ОЦК,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пов'язане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з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втратою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рідини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→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гемоконцентрація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(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зростання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гематокриту) →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гіповолемічний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шок, з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розвитком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синдрому ДВЗ →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виникнення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шокової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легені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печінкової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і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ниркової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дисфункції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гіпоксії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;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>
                <a:tab pos="228600" algn="l"/>
              </a:tabLst>
            </a:pP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Інтоксикація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організму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в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результаті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всмоктування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токсинів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мікробів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та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продуктів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розпаду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білків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з кишечника та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черевної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ru-RU" sz="24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порожнини</a:t>
            </a:r>
            <a:r>
              <a:rPr kumimoji="0" lang="ru-RU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</a:t>
            </a: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28600" algn="l"/>
              </a:tabLst>
            </a:pPr>
            <a:endParaRPr kumimoji="0" lang="ru-RU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4667985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В </a:t>
            </a:r>
            <a:r>
              <a:rPr lang="ru-RU" b="1" dirty="0" err="1"/>
              <a:t>клінічній</a:t>
            </a:r>
            <a:r>
              <a:rPr lang="ru-RU" b="1" dirty="0"/>
              <a:t> </a:t>
            </a:r>
            <a:r>
              <a:rPr lang="ru-RU" b="1" dirty="0" err="1"/>
              <a:t>картині</a:t>
            </a:r>
            <a:r>
              <a:rPr lang="ru-RU" b="1" dirty="0"/>
              <a:t> </a:t>
            </a:r>
            <a:r>
              <a:rPr lang="ru-RU" b="1" dirty="0" err="1"/>
              <a:t>механічної</a:t>
            </a:r>
            <a:r>
              <a:rPr lang="ru-RU" b="1" dirty="0"/>
              <a:t> ГКН </a:t>
            </a:r>
            <a:r>
              <a:rPr lang="ru-RU" b="1" dirty="0" err="1"/>
              <a:t>виділяють</a:t>
            </a:r>
            <a:r>
              <a:rPr lang="ru-RU" b="1" dirty="0"/>
              <a:t> три </a:t>
            </a:r>
            <a:r>
              <a:rPr lang="ru-RU" b="1" dirty="0" err="1"/>
              <a:t>періоди</a:t>
            </a:r>
            <a:r>
              <a:rPr lang="ru-RU" b="1" dirty="0"/>
              <a:t> 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стадії</a:t>
            </a:r>
            <a:r>
              <a:rPr lang="ru-RU" b="1" dirty="0"/>
              <a:t>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839583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В </a:t>
            </a:r>
            <a:r>
              <a:rPr lang="ru-RU" b="1" dirty="0" err="1"/>
              <a:t>клінічній</a:t>
            </a:r>
            <a:r>
              <a:rPr lang="ru-RU" b="1" dirty="0"/>
              <a:t> </a:t>
            </a:r>
            <a:r>
              <a:rPr lang="ru-RU" b="1" dirty="0" err="1"/>
              <a:t>картині</a:t>
            </a:r>
            <a:r>
              <a:rPr lang="ru-RU" b="1" dirty="0"/>
              <a:t> </a:t>
            </a:r>
            <a:r>
              <a:rPr lang="ru-RU" b="1" dirty="0" err="1"/>
              <a:t>механічної</a:t>
            </a:r>
            <a:r>
              <a:rPr lang="ru-RU" b="1" dirty="0"/>
              <a:t> ГКН </a:t>
            </a:r>
            <a:r>
              <a:rPr lang="ru-RU" b="1" dirty="0" err="1"/>
              <a:t>виділяють</a:t>
            </a:r>
            <a:r>
              <a:rPr lang="ru-RU" b="1" dirty="0"/>
              <a:t> три </a:t>
            </a:r>
            <a:r>
              <a:rPr lang="ru-RU" b="1" dirty="0" err="1"/>
              <a:t>періоди</a:t>
            </a:r>
            <a:r>
              <a:rPr lang="ru-RU" b="1" dirty="0"/>
              <a:t> </a:t>
            </a:r>
            <a:r>
              <a:rPr lang="ru-RU" b="1" dirty="0" err="1"/>
              <a:t>або</a:t>
            </a:r>
            <a:r>
              <a:rPr lang="ru-RU" b="1" dirty="0"/>
              <a:t> </a:t>
            </a:r>
            <a:r>
              <a:rPr lang="ru-RU" b="1" dirty="0" err="1"/>
              <a:t>стадії</a:t>
            </a:r>
            <a:r>
              <a:rPr lang="ru-RU" b="1" dirty="0"/>
              <a:t>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i="1" dirty="0">
                <a:solidFill>
                  <a:srgbClr val="C00000"/>
                </a:solidFill>
              </a:rPr>
              <a:t>Початкова </a:t>
            </a:r>
            <a:r>
              <a:rPr lang="ru-RU" i="1" dirty="0" err="1">
                <a:solidFill>
                  <a:srgbClr val="C00000"/>
                </a:solidFill>
              </a:rPr>
              <a:t>або</a:t>
            </a:r>
            <a:r>
              <a:rPr lang="ru-RU" i="1" dirty="0">
                <a:solidFill>
                  <a:srgbClr val="C00000"/>
                </a:solidFill>
              </a:rPr>
              <a:t> "</a:t>
            </a:r>
            <a:r>
              <a:rPr lang="ru-RU" i="1" dirty="0" err="1">
                <a:solidFill>
                  <a:srgbClr val="C00000"/>
                </a:solidFill>
              </a:rPr>
              <a:t>ілеусного</a:t>
            </a:r>
            <a:r>
              <a:rPr lang="ru-RU" i="1" dirty="0">
                <a:solidFill>
                  <a:srgbClr val="C00000"/>
                </a:solidFill>
              </a:rPr>
              <a:t> крику"</a:t>
            </a:r>
            <a:r>
              <a:rPr lang="ru-RU" dirty="0"/>
              <a:t> – </a:t>
            </a:r>
            <a:r>
              <a:rPr lang="ru-RU" dirty="0" err="1"/>
              <a:t>від</a:t>
            </a:r>
            <a:r>
              <a:rPr lang="ru-RU" dirty="0"/>
              <a:t> 2 до 12 годин. </a:t>
            </a:r>
            <a:r>
              <a:rPr lang="ru-RU" dirty="0" err="1"/>
              <a:t>Розвивається</a:t>
            </a:r>
            <a:r>
              <a:rPr lang="ru-RU" dirty="0"/>
              <a:t> </a:t>
            </a:r>
            <a:r>
              <a:rPr lang="ru-RU" dirty="0" err="1"/>
              <a:t>внаслідок</a:t>
            </a:r>
            <a:r>
              <a:rPr lang="ru-RU" dirty="0"/>
              <a:t> </a:t>
            </a:r>
            <a:r>
              <a:rPr lang="ru-RU" dirty="0" err="1"/>
              <a:t>порушення</a:t>
            </a:r>
            <a:r>
              <a:rPr lang="ru-RU" dirty="0"/>
              <a:t> </a:t>
            </a:r>
            <a:r>
              <a:rPr lang="ru-RU" dirty="0" err="1"/>
              <a:t>пасажу</a:t>
            </a:r>
            <a:r>
              <a:rPr lang="ru-RU" dirty="0"/>
              <a:t> по </a:t>
            </a:r>
            <a:r>
              <a:rPr lang="ru-RU" dirty="0" err="1"/>
              <a:t>кишці</a:t>
            </a:r>
            <a:r>
              <a:rPr lang="ru-RU" dirty="0"/>
              <a:t>, </a:t>
            </a:r>
            <a:r>
              <a:rPr lang="ru-RU" dirty="0" err="1"/>
              <a:t>характеризується</a:t>
            </a:r>
            <a:r>
              <a:rPr lang="ru-RU" dirty="0"/>
              <a:t> </a:t>
            </a:r>
            <a:r>
              <a:rPr lang="ru-RU" dirty="0" err="1"/>
              <a:t>гіперперестальтикою</a:t>
            </a:r>
            <a:r>
              <a:rPr lang="ru-RU" dirty="0"/>
              <a:t>, </a:t>
            </a:r>
            <a:r>
              <a:rPr lang="ru-RU" dirty="0" err="1"/>
              <a:t>розтягненням</a:t>
            </a:r>
            <a:r>
              <a:rPr lang="ru-RU" dirty="0"/>
              <a:t> кишки </a:t>
            </a:r>
            <a:r>
              <a:rPr lang="ru-RU" dirty="0" err="1"/>
              <a:t>вище</a:t>
            </a:r>
            <a:r>
              <a:rPr lang="ru-RU" dirty="0"/>
              <a:t> </a:t>
            </a:r>
            <a:r>
              <a:rPr lang="ru-RU" dirty="0" err="1"/>
              <a:t>місця</a:t>
            </a:r>
            <a:r>
              <a:rPr lang="ru-RU" dirty="0"/>
              <a:t> </a:t>
            </a:r>
            <a:r>
              <a:rPr lang="ru-RU" dirty="0" err="1"/>
              <a:t>обтурації</a:t>
            </a:r>
            <a:r>
              <a:rPr lang="ru-RU" dirty="0"/>
              <a:t>, </a:t>
            </a:r>
            <a:r>
              <a:rPr lang="ru-RU" dirty="0" err="1"/>
              <a:t>переймоподібним</a:t>
            </a:r>
            <a:r>
              <a:rPr lang="ru-RU" dirty="0"/>
              <a:t> </a:t>
            </a:r>
            <a:r>
              <a:rPr lang="ru-RU" dirty="0" err="1"/>
              <a:t>болем</a:t>
            </a:r>
            <a:r>
              <a:rPr lang="ru-RU" dirty="0"/>
              <a:t>, </a:t>
            </a:r>
            <a:r>
              <a:rPr lang="ru-RU" dirty="0" err="1"/>
              <a:t>блюванням</a:t>
            </a:r>
            <a:r>
              <a:rPr lang="ru-RU" dirty="0"/>
              <a:t>. </a:t>
            </a:r>
            <a:r>
              <a:rPr lang="ru-RU" dirty="0" err="1"/>
              <a:t>Змертвіння</a:t>
            </a:r>
            <a:r>
              <a:rPr lang="ru-RU" dirty="0"/>
              <a:t> </a:t>
            </a:r>
            <a:r>
              <a:rPr lang="ru-RU" dirty="0" err="1"/>
              <a:t>наступає</a:t>
            </a:r>
            <a:r>
              <a:rPr lang="ru-RU" dirty="0"/>
              <a:t> </a:t>
            </a:r>
            <a:r>
              <a:rPr lang="ru-RU" dirty="0" err="1"/>
              <a:t>швидко</a:t>
            </a:r>
            <a:r>
              <a:rPr lang="ru-RU" dirty="0"/>
              <a:t>. 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5257800"/>
          </a:xfrm>
        </p:spPr>
        <p:txBody>
          <a:bodyPr>
            <a:normAutofit fontScale="70000" lnSpcReduction="20000"/>
          </a:bodyPr>
          <a:lstStyle/>
          <a:p>
            <a:pPr lvl="0"/>
            <a:r>
              <a:rPr lang="ru-RU" i="1" dirty="0" err="1">
                <a:solidFill>
                  <a:srgbClr val="C00000"/>
                </a:solidFill>
              </a:rPr>
              <a:t>Стадія</a:t>
            </a:r>
            <a:r>
              <a:rPr lang="ru-RU" i="1" dirty="0">
                <a:solidFill>
                  <a:srgbClr val="C00000"/>
                </a:solidFill>
              </a:rPr>
              <a:t> </a:t>
            </a:r>
            <a:r>
              <a:rPr lang="ru-RU" i="1" dirty="0" err="1">
                <a:solidFill>
                  <a:srgbClr val="C00000"/>
                </a:solidFill>
              </a:rPr>
              <a:t>гемодинамічних</a:t>
            </a:r>
            <a:r>
              <a:rPr lang="ru-RU" i="1" dirty="0">
                <a:solidFill>
                  <a:srgbClr val="C00000"/>
                </a:solidFill>
              </a:rPr>
              <a:t> </a:t>
            </a:r>
            <a:r>
              <a:rPr lang="ru-RU" i="1" dirty="0" err="1">
                <a:solidFill>
                  <a:srgbClr val="C00000"/>
                </a:solidFill>
              </a:rPr>
              <a:t>розладів</a:t>
            </a:r>
            <a:r>
              <a:rPr lang="ru-RU" i="1" dirty="0">
                <a:solidFill>
                  <a:srgbClr val="C00000"/>
                </a:solidFill>
              </a:rPr>
              <a:t> </a:t>
            </a:r>
            <a:r>
              <a:rPr lang="ru-RU" dirty="0"/>
              <a:t>– </a:t>
            </a:r>
            <a:r>
              <a:rPr lang="ru-RU" dirty="0" err="1"/>
              <a:t>від</a:t>
            </a:r>
            <a:r>
              <a:rPr lang="ru-RU" dirty="0"/>
              <a:t> 12 до 24 годин. </a:t>
            </a:r>
            <a:r>
              <a:rPr lang="ru-RU" dirty="0" err="1"/>
              <a:t>Біль</a:t>
            </a:r>
            <a:r>
              <a:rPr lang="ru-RU" dirty="0"/>
              <a:t> </a:t>
            </a:r>
            <a:r>
              <a:rPr lang="ru-RU" dirty="0" err="1"/>
              <a:t>стає</a:t>
            </a:r>
            <a:r>
              <a:rPr lang="ru-RU" dirty="0"/>
              <a:t> </a:t>
            </a:r>
            <a:r>
              <a:rPr lang="ru-RU" dirty="0" err="1"/>
              <a:t>постійним</a:t>
            </a:r>
            <a:r>
              <a:rPr lang="ru-RU" dirty="0"/>
              <a:t>, </a:t>
            </a:r>
            <a:r>
              <a:rPr lang="ru-RU" dirty="0" err="1"/>
              <a:t>живіт</a:t>
            </a:r>
            <a:r>
              <a:rPr lang="ru-RU" dirty="0"/>
              <a:t> </a:t>
            </a:r>
            <a:r>
              <a:rPr lang="ru-RU" dirty="0" err="1"/>
              <a:t>здутий</a:t>
            </a:r>
            <a:r>
              <a:rPr lang="ru-RU" dirty="0"/>
              <a:t>, </a:t>
            </a:r>
            <a:r>
              <a:rPr lang="ru-RU" dirty="0" err="1"/>
              <a:t>асиметричний</a:t>
            </a:r>
            <a:r>
              <a:rPr lang="ru-RU" dirty="0"/>
              <a:t>, є </a:t>
            </a:r>
            <a:r>
              <a:rPr lang="ru-RU" dirty="0" err="1"/>
              <a:t>повна</a:t>
            </a:r>
            <a:r>
              <a:rPr lang="ru-RU" dirty="0"/>
              <a:t> </a:t>
            </a:r>
            <a:r>
              <a:rPr lang="ru-RU" dirty="0" err="1"/>
              <a:t>затримки</a:t>
            </a:r>
            <a:r>
              <a:rPr lang="ru-RU" dirty="0"/>
              <a:t> </a:t>
            </a:r>
            <a:r>
              <a:rPr lang="ru-RU" dirty="0" err="1"/>
              <a:t>відходження</a:t>
            </a:r>
            <a:r>
              <a:rPr lang="ru-RU" dirty="0"/>
              <a:t> </a:t>
            </a:r>
            <a:r>
              <a:rPr lang="ru-RU" dirty="0" err="1"/>
              <a:t>калових</a:t>
            </a:r>
            <a:r>
              <a:rPr lang="ru-RU" dirty="0"/>
              <a:t> </a:t>
            </a:r>
            <a:r>
              <a:rPr lang="ru-RU" dirty="0" err="1"/>
              <a:t>мас</a:t>
            </a:r>
            <a:r>
              <a:rPr lang="ru-RU" dirty="0"/>
              <a:t> і </a:t>
            </a:r>
            <a:r>
              <a:rPr lang="ru-RU" dirty="0" err="1"/>
              <a:t>газів</a:t>
            </a:r>
            <a:r>
              <a:rPr lang="ru-RU" dirty="0"/>
              <a:t>. Перистальтика кишечника </a:t>
            </a:r>
            <a:r>
              <a:rPr lang="ru-RU" dirty="0" err="1"/>
              <a:t>в'яла</a:t>
            </a:r>
            <a:r>
              <a:rPr lang="ru-RU" dirty="0"/>
              <a:t>, </a:t>
            </a:r>
            <a:r>
              <a:rPr lang="ru-RU" dirty="0" err="1"/>
              <a:t>з’являються</a:t>
            </a:r>
            <a:r>
              <a:rPr lang="ru-RU" dirty="0"/>
              <a:t> </a:t>
            </a:r>
            <a:r>
              <a:rPr lang="ru-RU" dirty="0" err="1"/>
              <a:t>гемодинамічні</a:t>
            </a:r>
            <a:r>
              <a:rPr lang="ru-RU" dirty="0"/>
              <a:t> </a:t>
            </a:r>
            <a:r>
              <a:rPr lang="ru-RU" dirty="0" err="1"/>
              <a:t>зміни</a:t>
            </a:r>
            <a:r>
              <a:rPr lang="ru-RU" dirty="0"/>
              <a:t>, </a:t>
            </a:r>
            <a:r>
              <a:rPr lang="ru-RU" dirty="0" err="1"/>
              <a:t>пов'язані</a:t>
            </a:r>
            <a:r>
              <a:rPr lang="ru-RU" dirty="0"/>
              <a:t> з </a:t>
            </a:r>
            <a:r>
              <a:rPr lang="ru-RU" dirty="0" err="1"/>
              <a:t>гіповолемією</a:t>
            </a:r>
            <a:r>
              <a:rPr lang="ru-RU" dirty="0"/>
              <a:t> та </a:t>
            </a:r>
            <a:r>
              <a:rPr lang="ru-RU" dirty="0" err="1"/>
              <a:t>централізацією</a:t>
            </a:r>
            <a:r>
              <a:rPr lang="ru-RU" dirty="0"/>
              <a:t> </a:t>
            </a:r>
            <a:r>
              <a:rPr lang="ru-RU" dirty="0" err="1"/>
              <a:t>кровообігу</a:t>
            </a:r>
            <a:r>
              <a:rPr lang="ru-RU" dirty="0"/>
              <a:t>. </a:t>
            </a:r>
            <a:r>
              <a:rPr lang="ru-RU" dirty="0" err="1"/>
              <a:t>Спостерігається</a:t>
            </a:r>
            <a:r>
              <a:rPr lang="ru-RU" dirty="0"/>
              <a:t> </a:t>
            </a:r>
            <a:r>
              <a:rPr lang="ru-RU" dirty="0" err="1"/>
              <a:t>спрага</a:t>
            </a:r>
            <a:r>
              <a:rPr lang="ru-RU" dirty="0"/>
              <a:t>, </a:t>
            </a:r>
            <a:r>
              <a:rPr lang="ru-RU" dirty="0" err="1"/>
              <a:t>сухість</a:t>
            </a:r>
            <a:r>
              <a:rPr lang="ru-RU" dirty="0"/>
              <a:t> </a:t>
            </a:r>
            <a:r>
              <a:rPr lang="ru-RU" dirty="0" err="1"/>
              <a:t>язика</a:t>
            </a:r>
            <a:r>
              <a:rPr lang="ru-RU" dirty="0"/>
              <a:t>, </a:t>
            </a:r>
            <a:r>
              <a:rPr lang="ru-RU" dirty="0" err="1"/>
              <a:t>зниження</a:t>
            </a:r>
            <a:r>
              <a:rPr lang="ru-RU" dirty="0"/>
              <a:t> тургору </a:t>
            </a:r>
            <a:r>
              <a:rPr lang="ru-RU" dirty="0" err="1"/>
              <a:t>шкіри</a:t>
            </a:r>
            <a:r>
              <a:rPr lang="ru-RU" dirty="0"/>
              <a:t>, </a:t>
            </a:r>
            <a:r>
              <a:rPr lang="ru-RU" dirty="0" err="1"/>
              <a:t>зниження</a:t>
            </a:r>
            <a:r>
              <a:rPr lang="ru-RU" dirty="0"/>
              <a:t> тонусу </a:t>
            </a:r>
            <a:r>
              <a:rPr lang="ru-RU" dirty="0" err="1"/>
              <a:t>очних</a:t>
            </a:r>
            <a:r>
              <a:rPr lang="ru-RU" dirty="0"/>
              <a:t> </a:t>
            </a:r>
            <a:r>
              <a:rPr lang="ru-RU" dirty="0" err="1"/>
              <a:t>яблук</a:t>
            </a:r>
            <a:r>
              <a:rPr lang="ru-RU" dirty="0"/>
              <a:t>, </a:t>
            </a:r>
            <a:r>
              <a:rPr lang="ru-RU" dirty="0" err="1"/>
              <a:t>зниження</a:t>
            </a:r>
            <a:r>
              <a:rPr lang="ru-RU" dirty="0"/>
              <a:t> АТ, </a:t>
            </a:r>
            <a:r>
              <a:rPr lang="ru-RU" dirty="0" err="1"/>
              <a:t>тахікардія</a:t>
            </a:r>
            <a:r>
              <a:rPr lang="ru-RU" dirty="0"/>
              <a:t>, </a:t>
            </a:r>
            <a:r>
              <a:rPr lang="ru-RU" dirty="0" err="1"/>
              <a:t>підвищення</a:t>
            </a:r>
            <a:r>
              <a:rPr lang="ru-RU" dirty="0"/>
              <a:t> гематокриту, </a:t>
            </a:r>
            <a:r>
              <a:rPr lang="ru-RU" dirty="0" err="1"/>
              <a:t>спадіння</a:t>
            </a:r>
            <a:r>
              <a:rPr lang="ru-RU" dirty="0"/>
              <a:t> </a:t>
            </a:r>
            <a:r>
              <a:rPr lang="ru-RU" dirty="0" err="1"/>
              <a:t>шийних</a:t>
            </a:r>
            <a:r>
              <a:rPr lang="ru-RU" dirty="0"/>
              <a:t> вен, </a:t>
            </a:r>
            <a:r>
              <a:rPr lang="ru-RU" dirty="0" err="1"/>
              <a:t>зменшення</a:t>
            </a:r>
            <a:r>
              <a:rPr lang="ru-RU" dirty="0"/>
              <a:t> </a:t>
            </a:r>
            <a:r>
              <a:rPr lang="ru-RU" dirty="0" err="1"/>
              <a:t>діурезу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3857216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755576" y="1628800"/>
            <a:ext cx="7272808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 fontAlgn="base">
              <a:spcBef>
                <a:spcPct val="0"/>
              </a:spcBef>
              <a:spcAft>
                <a:spcPct val="0"/>
              </a:spcAft>
              <a:buFontTx/>
              <a:buChar char="•"/>
              <a:tabLst>
                <a:tab pos="228600" algn="l"/>
              </a:tabLst>
            </a:pPr>
            <a:r>
              <a:rPr lang="ru-RU" sz="2400" i="1" dirty="0" err="1">
                <a:solidFill>
                  <a:srgbClr val="C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Стадія</a:t>
            </a:r>
            <a:r>
              <a:rPr lang="ru-RU" sz="2400" i="1" dirty="0">
                <a:solidFill>
                  <a:srgbClr val="C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i="1" dirty="0" err="1">
                <a:solidFill>
                  <a:srgbClr val="C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перитоніту</a:t>
            </a:r>
            <a:r>
              <a:rPr lang="ru-RU" sz="2400" i="1" dirty="0">
                <a:solidFill>
                  <a:srgbClr val="C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і </a:t>
            </a:r>
            <a:r>
              <a:rPr lang="ru-RU" sz="2400" i="1" dirty="0" err="1">
                <a:solidFill>
                  <a:srgbClr val="C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поліорганної</a:t>
            </a:r>
            <a:r>
              <a:rPr lang="ru-RU" sz="2400" i="1" dirty="0">
                <a:solidFill>
                  <a:srgbClr val="C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i="1" dirty="0" err="1">
                <a:solidFill>
                  <a:srgbClr val="C00000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дисфункції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Стан хворого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вкрай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тяжкий,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обличчя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Гіппократа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сухий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язик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калове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блювання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живіт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здутий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перистальтика не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вислуховується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висока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температура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тіла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частий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пульс, АТ до 60-70 мм. рт. ст.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Розвивається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гіповолемічний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шок,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гіпокаліємія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ацидоз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крові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Про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гіпокаліємію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свідчить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м'язова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гіпотонія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зниження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рефлексів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загальна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слабкість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апатія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зниження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АТ,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порушення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серцевого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ритму,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систолічний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шум на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верхівці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серця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парез кишечника. У тяжких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випадках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–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параліч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дихання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асистолія</a:t>
            </a:r>
            <a:r>
              <a:rPr lang="ru-RU" sz="2400" dirty="0">
                <a:solidFill>
                  <a:prstClr val="black"/>
                </a:solidFill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</a:t>
            </a:r>
            <a:endParaRPr lang="ru-RU" sz="2400" dirty="0">
              <a:solidFill>
                <a:prstClr val="black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7272378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1340768"/>
            <a:ext cx="7772400" cy="4428207"/>
          </a:xfrm>
        </p:spPr>
        <p:txBody>
          <a:bodyPr>
            <a:noAutofit/>
          </a:bodyPr>
          <a:lstStyle/>
          <a:p>
            <a:r>
              <a:rPr lang="uk-UA" sz="2400" dirty="0">
                <a:latin typeface="+mn-lt"/>
              </a:rPr>
              <a:t>- </a:t>
            </a:r>
            <a:r>
              <a:rPr lang="ru-RU" sz="2400" dirty="0" err="1">
                <a:latin typeface="+mn-lt"/>
              </a:rPr>
              <a:t>Нападоподібний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біль</a:t>
            </a:r>
            <a:r>
              <a:rPr lang="ru-RU" sz="2400" dirty="0">
                <a:latin typeface="+mn-lt"/>
              </a:rPr>
              <a:t>. При </a:t>
            </a:r>
            <a:r>
              <a:rPr lang="ru-RU" sz="2400" dirty="0" err="1">
                <a:latin typeface="+mn-lt"/>
              </a:rPr>
              <a:t>странгуляційній</a:t>
            </a:r>
            <a:r>
              <a:rPr lang="ru-RU" sz="2400" dirty="0">
                <a:latin typeface="+mn-lt"/>
              </a:rPr>
              <a:t> ГКН – </a:t>
            </a:r>
            <a:r>
              <a:rPr lang="ru-RU" sz="2400" dirty="0" err="1">
                <a:latin typeface="+mn-lt"/>
              </a:rPr>
              <a:t>постійний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біль</a:t>
            </a:r>
            <a:r>
              <a:rPr lang="ru-RU" sz="2400" dirty="0">
                <a:latin typeface="+mn-lt"/>
              </a:rPr>
              <a:t>, </a:t>
            </a:r>
            <a:r>
              <a:rPr lang="ru-RU" sz="2400" dirty="0" err="1">
                <a:latin typeface="+mn-lt"/>
              </a:rPr>
              <a:t>який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підсилюється</a:t>
            </a:r>
            <a:r>
              <a:rPr lang="ru-RU" sz="2400" dirty="0">
                <a:latin typeface="+mn-lt"/>
              </a:rPr>
              <a:t> на </a:t>
            </a:r>
            <a:r>
              <a:rPr lang="ru-RU" sz="2400" dirty="0" err="1">
                <a:latin typeface="+mn-lt"/>
              </a:rPr>
              <a:t>висоті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перистальтичного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руху</a:t>
            </a:r>
            <a:r>
              <a:rPr lang="ru-RU" sz="2400" dirty="0">
                <a:latin typeface="+mn-lt"/>
              </a:rPr>
              <a:t>. При </a:t>
            </a:r>
            <a:r>
              <a:rPr lang="ru-RU" sz="2400" dirty="0" err="1">
                <a:latin typeface="+mn-lt"/>
              </a:rPr>
              <a:t>обтураційній</a:t>
            </a:r>
            <a:r>
              <a:rPr lang="ru-RU" sz="2400" dirty="0">
                <a:latin typeface="+mn-lt"/>
              </a:rPr>
              <a:t> ГКН – </a:t>
            </a:r>
            <a:r>
              <a:rPr lang="ru-RU" sz="2400" dirty="0" err="1">
                <a:latin typeface="+mn-lt"/>
              </a:rPr>
              <a:t>біль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тільки</a:t>
            </a:r>
            <a:r>
              <a:rPr lang="ru-RU" sz="2400" dirty="0">
                <a:latin typeface="+mn-lt"/>
              </a:rPr>
              <a:t> на </a:t>
            </a:r>
            <a:r>
              <a:rPr lang="ru-RU" sz="2400" dirty="0" err="1">
                <a:latin typeface="+mn-lt"/>
              </a:rPr>
              <a:t>висоті</a:t>
            </a:r>
            <a:r>
              <a:rPr lang="ru-RU" sz="2400" dirty="0">
                <a:latin typeface="+mn-lt"/>
              </a:rPr>
              <a:t> перистальтики, в </a:t>
            </a:r>
            <a:r>
              <a:rPr lang="ru-RU" sz="2400" dirty="0" err="1">
                <a:latin typeface="+mn-lt"/>
              </a:rPr>
              <a:t>запущених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випадках</a:t>
            </a:r>
            <a:r>
              <a:rPr lang="ru-RU" sz="2400" dirty="0">
                <a:latin typeface="+mn-lt"/>
              </a:rPr>
              <a:t> – </a:t>
            </a:r>
            <a:r>
              <a:rPr lang="ru-RU" sz="2400" dirty="0" err="1">
                <a:latin typeface="+mn-lt"/>
              </a:rPr>
              <a:t>постійний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біль</a:t>
            </a:r>
            <a:r>
              <a:rPr lang="ru-RU" sz="2400" dirty="0">
                <a:latin typeface="+mn-lt"/>
              </a:rPr>
              <a:t>;</a:t>
            </a:r>
            <a:br>
              <a:rPr lang="ru-RU" sz="2400" dirty="0">
                <a:latin typeface="+mn-lt"/>
              </a:rPr>
            </a:br>
            <a:r>
              <a:rPr lang="uk-UA" sz="2400" dirty="0">
                <a:latin typeface="+mn-lt"/>
              </a:rPr>
              <a:t>- </a:t>
            </a:r>
            <a:r>
              <a:rPr lang="ru-RU" sz="2400" dirty="0" err="1">
                <a:latin typeface="+mn-lt"/>
              </a:rPr>
              <a:t>блювання</a:t>
            </a:r>
            <a:r>
              <a:rPr lang="ru-RU" sz="2400" dirty="0">
                <a:latin typeface="+mn-lt"/>
              </a:rPr>
              <a:t>. При </a:t>
            </a:r>
            <a:r>
              <a:rPr lang="ru-RU" sz="2400" dirty="0" err="1">
                <a:latin typeface="+mn-lt"/>
              </a:rPr>
              <a:t>високій</a:t>
            </a:r>
            <a:r>
              <a:rPr lang="ru-RU" sz="2400" dirty="0">
                <a:latin typeface="+mn-lt"/>
              </a:rPr>
              <a:t> ГКН не приносить </a:t>
            </a:r>
            <a:r>
              <a:rPr lang="ru-RU" sz="2400" dirty="0" err="1">
                <a:latin typeface="+mn-lt"/>
              </a:rPr>
              <a:t>полегшення</a:t>
            </a:r>
            <a:r>
              <a:rPr lang="ru-RU" sz="2400" dirty="0">
                <a:latin typeface="+mn-lt"/>
              </a:rPr>
              <a:t>. При </a:t>
            </a:r>
            <a:r>
              <a:rPr lang="ru-RU" sz="2400" dirty="0" err="1">
                <a:latin typeface="+mn-lt"/>
              </a:rPr>
              <a:t>низькій</a:t>
            </a:r>
            <a:r>
              <a:rPr lang="ru-RU" sz="2400" dirty="0">
                <a:latin typeface="+mn-lt"/>
              </a:rPr>
              <a:t> ГКН – на початку захворювання </a:t>
            </a:r>
            <a:r>
              <a:rPr lang="ru-RU" sz="2400" dirty="0" err="1">
                <a:latin typeface="+mn-lt"/>
              </a:rPr>
              <a:t>відсутнє</a:t>
            </a:r>
            <a:r>
              <a:rPr lang="ru-RU" sz="2400" dirty="0">
                <a:latin typeface="+mn-lt"/>
              </a:rPr>
              <a:t>. В </a:t>
            </a:r>
            <a:r>
              <a:rPr lang="ru-RU" sz="2400" dirty="0" err="1">
                <a:latin typeface="+mn-lt"/>
              </a:rPr>
              <a:t>блювотних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масах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шлунковий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вміст</a:t>
            </a:r>
            <a:r>
              <a:rPr lang="ru-RU" sz="2400" dirty="0">
                <a:latin typeface="+mn-lt"/>
              </a:rPr>
              <a:t>, </a:t>
            </a:r>
            <a:r>
              <a:rPr lang="ru-RU" sz="2400" dirty="0" err="1">
                <a:latin typeface="+mn-lt"/>
              </a:rPr>
              <a:t>потім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жовч</a:t>
            </a:r>
            <a:r>
              <a:rPr lang="ru-RU" sz="2400" dirty="0">
                <a:latin typeface="+mn-lt"/>
              </a:rPr>
              <a:t>, в </a:t>
            </a:r>
            <a:r>
              <a:rPr lang="ru-RU" sz="2400" dirty="0" err="1">
                <a:latin typeface="+mn-lt"/>
              </a:rPr>
              <a:t>запущених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випадках</a:t>
            </a:r>
            <a:r>
              <a:rPr lang="ru-RU" sz="2400" dirty="0">
                <a:latin typeface="+mn-lt"/>
              </a:rPr>
              <a:t> – темна </a:t>
            </a:r>
            <a:r>
              <a:rPr lang="ru-RU" sz="2400" dirty="0" err="1">
                <a:latin typeface="+mn-lt"/>
              </a:rPr>
              <a:t>рідина</a:t>
            </a:r>
            <a:r>
              <a:rPr lang="ru-RU" sz="2400" dirty="0">
                <a:latin typeface="+mn-lt"/>
              </a:rPr>
              <a:t> з запахом калу;</a:t>
            </a:r>
            <a:br>
              <a:rPr lang="ru-RU" sz="2400" dirty="0">
                <a:latin typeface="+mn-lt"/>
              </a:rPr>
            </a:br>
            <a:r>
              <a:rPr lang="uk-UA" sz="2400" dirty="0">
                <a:latin typeface="+mn-lt"/>
              </a:rPr>
              <a:t>- </a:t>
            </a:r>
            <a:r>
              <a:rPr lang="ru-RU" sz="2400" dirty="0" err="1">
                <a:latin typeface="+mn-lt"/>
              </a:rPr>
              <a:t>затримка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випорожнень</a:t>
            </a:r>
            <a:r>
              <a:rPr lang="ru-RU" sz="2400" dirty="0">
                <a:latin typeface="+mn-lt"/>
              </a:rPr>
              <a:t> і </a:t>
            </a:r>
            <a:r>
              <a:rPr lang="ru-RU" sz="2400" dirty="0" err="1">
                <a:latin typeface="+mn-lt"/>
              </a:rPr>
              <a:t>газів</a:t>
            </a:r>
            <a:r>
              <a:rPr lang="ru-RU" sz="2400" dirty="0">
                <a:latin typeface="+mn-lt"/>
              </a:rPr>
              <a:t>;</a:t>
            </a:r>
            <a:br>
              <a:rPr lang="ru-RU" sz="2400" dirty="0">
                <a:latin typeface="+mn-lt"/>
              </a:rPr>
            </a:br>
            <a:r>
              <a:rPr lang="uk-UA" sz="2400" dirty="0">
                <a:latin typeface="+mn-lt"/>
              </a:rPr>
              <a:t>- </a:t>
            </a:r>
            <a:r>
              <a:rPr lang="ru-RU" sz="2400" dirty="0" err="1">
                <a:latin typeface="+mn-lt"/>
              </a:rPr>
              <a:t>загальний</a:t>
            </a:r>
            <a:r>
              <a:rPr lang="ru-RU" sz="2400" dirty="0">
                <a:latin typeface="+mn-lt"/>
              </a:rPr>
              <a:t> стан – у </a:t>
            </a:r>
            <a:r>
              <a:rPr lang="ru-RU" sz="2400" dirty="0" err="1">
                <a:latin typeface="+mn-lt"/>
              </a:rPr>
              <a:t>більшості</a:t>
            </a:r>
            <a:r>
              <a:rPr lang="ru-RU" sz="2400" dirty="0">
                <a:latin typeface="+mn-lt"/>
              </a:rPr>
              <a:t> </a:t>
            </a:r>
            <a:r>
              <a:rPr lang="ru-RU" sz="2400" dirty="0" err="1">
                <a:latin typeface="+mn-lt"/>
              </a:rPr>
              <a:t>випадків</a:t>
            </a:r>
            <a:r>
              <a:rPr lang="ru-RU" sz="2400" dirty="0">
                <a:latin typeface="+mn-lt"/>
              </a:rPr>
              <a:t> тяжкий;</a:t>
            </a:r>
            <a:br>
              <a:rPr lang="ru-RU" sz="2400" dirty="0">
                <a:latin typeface="+mn-lt"/>
              </a:rPr>
            </a:br>
            <a:endParaRPr lang="ru-RU" sz="2400" dirty="0">
              <a:latin typeface="+mn-lt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476673"/>
            <a:ext cx="7772400" cy="1224135"/>
          </a:xfrm>
        </p:spPr>
        <p:txBody>
          <a:bodyPr/>
          <a:lstStyle/>
          <a:p>
            <a:r>
              <a:rPr lang="ru-RU" sz="4000" b="1" i="1" dirty="0" err="1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Основні</a:t>
            </a:r>
            <a:r>
              <a:rPr lang="ru-RU" sz="4000" b="1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b="1" i="1" dirty="0" err="1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клінічні</a:t>
            </a:r>
            <a:r>
              <a:rPr lang="ru-RU" sz="4000" b="1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b="1" i="1" dirty="0" err="1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ознаки</a:t>
            </a:r>
            <a:r>
              <a:rPr lang="ru-RU" sz="4000" b="1" i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000" b="1" i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ГКН</a:t>
            </a:r>
            <a:endParaRPr lang="ru-RU" sz="4000" i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393537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План лекції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FontTx/>
              <a:buChar char="-"/>
            </a:pPr>
            <a:r>
              <a:rPr lang="ru-RU" b="1" dirty="0" err="1" smtClean="0"/>
              <a:t>Науково</a:t>
            </a:r>
            <a:r>
              <a:rPr lang="ru-RU" b="1" dirty="0" smtClean="0"/>
              <a:t> </a:t>
            </a:r>
            <a:r>
              <a:rPr lang="ru-RU" b="1" dirty="0"/>
              <a:t>- </a:t>
            </a:r>
            <a:r>
              <a:rPr lang="ru-RU" b="1" dirty="0" err="1"/>
              <a:t>методичне</a:t>
            </a:r>
            <a:r>
              <a:rPr lang="ru-RU" b="1" dirty="0"/>
              <a:t> </a:t>
            </a:r>
            <a:r>
              <a:rPr lang="ru-RU" b="1" dirty="0" err="1"/>
              <a:t>обґрунтування</a:t>
            </a:r>
            <a:r>
              <a:rPr lang="ru-RU" b="1" dirty="0"/>
              <a:t> </a:t>
            </a:r>
            <a:r>
              <a:rPr lang="ru-RU" b="1" dirty="0" smtClean="0"/>
              <a:t>теми</a:t>
            </a:r>
          </a:p>
          <a:p>
            <a:pPr marL="0" indent="0">
              <a:buNone/>
            </a:pPr>
            <a:r>
              <a:rPr lang="uk-UA" b="1" dirty="0" smtClean="0"/>
              <a:t>-</a:t>
            </a:r>
            <a:r>
              <a:rPr lang="ru-RU" b="1" dirty="0" err="1"/>
              <a:t>Навчальні</a:t>
            </a:r>
            <a:r>
              <a:rPr lang="ru-RU" b="1" dirty="0"/>
              <a:t> </a:t>
            </a:r>
            <a:r>
              <a:rPr lang="ru-RU" b="1" dirty="0" err="1"/>
              <a:t>цілі</a:t>
            </a:r>
            <a:r>
              <a:rPr lang="ru-RU" b="1" dirty="0"/>
              <a:t> </a:t>
            </a:r>
            <a:endParaRPr lang="ru-RU" b="1" dirty="0" smtClean="0"/>
          </a:p>
          <a:p>
            <a:pPr marL="0" indent="0">
              <a:buNone/>
            </a:pPr>
            <a:r>
              <a:rPr lang="uk-UA" b="1" dirty="0" err="1" smtClean="0"/>
              <a:t>-Визначення</a:t>
            </a:r>
            <a:r>
              <a:rPr lang="uk-UA" b="1" dirty="0" smtClean="0"/>
              <a:t> гострої кишкової непрохідності</a:t>
            </a:r>
          </a:p>
          <a:p>
            <a:pPr marL="0" indent="0">
              <a:buNone/>
            </a:pPr>
            <a:r>
              <a:rPr lang="uk-UA" b="1" dirty="0" smtClean="0"/>
              <a:t>-</a:t>
            </a:r>
            <a:r>
              <a:rPr lang="ru-RU" b="1" dirty="0" smtClean="0"/>
              <a:t>Морфо-</a:t>
            </a:r>
            <a:r>
              <a:rPr lang="ru-RU" b="1" dirty="0" err="1" smtClean="0"/>
              <a:t>функціональна</a:t>
            </a:r>
            <a:r>
              <a:rPr lang="ru-RU" b="1" dirty="0" smtClean="0"/>
              <a:t> </a:t>
            </a:r>
            <a:r>
              <a:rPr lang="ru-RU" b="1" dirty="0" err="1" smtClean="0"/>
              <a:t>класифікація</a:t>
            </a:r>
            <a:endParaRPr lang="ru-RU" b="1" dirty="0" smtClean="0"/>
          </a:p>
          <a:p>
            <a:pPr marL="0" indent="0">
              <a:buNone/>
            </a:pPr>
            <a:r>
              <a:rPr lang="uk-UA" b="1" dirty="0" smtClean="0"/>
              <a:t>-</a:t>
            </a:r>
            <a:r>
              <a:rPr lang="ru-RU" b="1" dirty="0" err="1"/>
              <a:t>Основні</a:t>
            </a:r>
            <a:r>
              <a:rPr lang="ru-RU" b="1" dirty="0"/>
              <a:t> </a:t>
            </a:r>
            <a:r>
              <a:rPr lang="ru-RU" b="1" dirty="0" err="1"/>
              <a:t>патоморфологічні</a:t>
            </a:r>
            <a:r>
              <a:rPr lang="ru-RU" b="1" dirty="0"/>
              <a:t> </a:t>
            </a:r>
            <a:r>
              <a:rPr lang="ru-RU" b="1" dirty="0" err="1"/>
              <a:t>зміни</a:t>
            </a:r>
            <a:r>
              <a:rPr lang="ru-RU" b="1" dirty="0"/>
              <a:t> при </a:t>
            </a:r>
            <a:r>
              <a:rPr lang="ru-RU" b="1" dirty="0" smtClean="0"/>
              <a:t>ГКН</a:t>
            </a:r>
          </a:p>
          <a:p>
            <a:pPr marL="0" indent="0">
              <a:buNone/>
            </a:pPr>
            <a:r>
              <a:rPr lang="uk-UA" b="1" dirty="0" smtClean="0"/>
              <a:t>-</a:t>
            </a:r>
            <a:r>
              <a:rPr lang="ru-RU" b="1" dirty="0" err="1"/>
              <a:t>Основні</a:t>
            </a:r>
            <a:r>
              <a:rPr lang="ru-RU" b="1" dirty="0"/>
              <a:t> </a:t>
            </a:r>
            <a:r>
              <a:rPr lang="ru-RU" b="1" dirty="0" err="1"/>
              <a:t>клінічні</a:t>
            </a:r>
            <a:r>
              <a:rPr lang="ru-RU" b="1" dirty="0"/>
              <a:t> </a:t>
            </a:r>
            <a:r>
              <a:rPr lang="ru-RU" b="1" dirty="0" err="1"/>
              <a:t>ознаки</a:t>
            </a:r>
            <a:r>
              <a:rPr lang="ru-RU" b="1" dirty="0"/>
              <a:t> </a:t>
            </a:r>
            <a:r>
              <a:rPr lang="ru-RU" b="1" dirty="0" smtClean="0"/>
              <a:t>ГКН</a:t>
            </a:r>
          </a:p>
          <a:p>
            <a:pPr marL="0" indent="0">
              <a:buNone/>
            </a:pPr>
            <a:r>
              <a:rPr lang="uk-UA" b="1" dirty="0" err="1" smtClean="0"/>
              <a:t>-Інвагінація</a:t>
            </a:r>
            <a:endParaRPr lang="uk-UA" b="1" dirty="0" smtClean="0"/>
          </a:p>
          <a:p>
            <a:pPr marL="0" indent="0">
              <a:buNone/>
            </a:pPr>
            <a:r>
              <a:rPr lang="uk-UA" b="1" dirty="0" err="1" smtClean="0"/>
              <a:t>-</a:t>
            </a:r>
            <a:r>
              <a:rPr lang="uk-UA" b="1" dirty="0" err="1"/>
              <a:t>Хірургічні</a:t>
            </a:r>
            <a:r>
              <a:rPr lang="uk-UA" b="1" dirty="0"/>
              <a:t> методи у лікуванні хвороб печінки</a:t>
            </a:r>
            <a:br>
              <a:rPr lang="uk-UA" b="1" dirty="0"/>
            </a:br>
            <a:endParaRPr lang="ru-RU" dirty="0"/>
          </a:p>
          <a:p>
            <a:pPr marL="0" indent="0">
              <a:buNone/>
            </a:pPr>
            <a:endParaRPr lang="ru-RU" b="1" dirty="0"/>
          </a:p>
        </p:txBody>
      </p:sp>
    </p:spTree>
    <p:extLst>
      <p:ext uri="{BB962C8B-B14F-4D97-AF65-F5344CB8AC3E}">
        <p14:creationId xmlns:p14="http://schemas.microsoft.com/office/powerpoint/2010/main" val="167236927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flipV="1">
            <a:off x="-6517232" y="260648"/>
            <a:ext cx="5760640" cy="72008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692696"/>
            <a:ext cx="8229600" cy="5433467"/>
          </a:xfrm>
        </p:spPr>
        <p:txBody>
          <a:bodyPr>
            <a:normAutofit fontScale="47500" lnSpcReduction="20000"/>
          </a:bodyPr>
          <a:lstStyle/>
          <a:p>
            <a:r>
              <a:rPr lang="uk-UA" dirty="0" smtClean="0"/>
              <a:t> </a:t>
            </a:r>
            <a:r>
              <a:rPr lang="ru-RU" sz="4400" b="1" dirty="0" err="1"/>
              <a:t>положення</a:t>
            </a:r>
            <a:r>
              <a:rPr lang="ru-RU" sz="4400" b="1" dirty="0"/>
              <a:t> в </a:t>
            </a:r>
            <a:r>
              <a:rPr lang="ru-RU" sz="4400" b="1" dirty="0" err="1"/>
              <a:t>ліжку</a:t>
            </a:r>
            <a:r>
              <a:rPr lang="ru-RU" sz="4400" b="1" dirty="0"/>
              <a:t> на </a:t>
            </a:r>
            <a:r>
              <a:rPr lang="ru-RU" sz="4400" b="1" dirty="0" err="1"/>
              <a:t>спині</a:t>
            </a:r>
            <a:r>
              <a:rPr lang="ru-RU" sz="4400" b="1" dirty="0"/>
              <a:t> </a:t>
            </a:r>
            <a:r>
              <a:rPr lang="ru-RU" sz="4400" b="1" dirty="0" err="1"/>
              <a:t>або</a:t>
            </a:r>
            <a:r>
              <a:rPr lang="ru-RU" sz="4400" b="1" dirty="0"/>
              <a:t> на </a:t>
            </a:r>
            <a:r>
              <a:rPr lang="ru-RU" sz="4400" b="1" dirty="0" err="1"/>
              <a:t>боці</a:t>
            </a:r>
            <a:r>
              <a:rPr lang="ru-RU" sz="4400" b="1" dirty="0"/>
              <a:t> (</a:t>
            </a:r>
            <a:r>
              <a:rPr lang="ru-RU" sz="4400" b="1" dirty="0" err="1"/>
              <a:t>рідко</a:t>
            </a:r>
            <a:r>
              <a:rPr lang="ru-RU" sz="4400" b="1" dirty="0"/>
              <a:t>). </a:t>
            </a:r>
            <a:r>
              <a:rPr lang="ru-RU" sz="4400" b="1" dirty="0" err="1"/>
              <a:t>Хворий</a:t>
            </a:r>
            <a:r>
              <a:rPr lang="ru-RU" sz="4400" b="1" dirty="0"/>
              <a:t> </a:t>
            </a:r>
            <a:r>
              <a:rPr lang="ru-RU" sz="4400" b="1" dirty="0" err="1"/>
              <a:t>неспокійний</a:t>
            </a:r>
            <a:r>
              <a:rPr lang="ru-RU" sz="4400" b="1" dirty="0"/>
              <a:t> </a:t>
            </a:r>
            <a:r>
              <a:rPr lang="ru-RU" sz="4400" b="1" dirty="0" err="1"/>
              <a:t>під</a:t>
            </a:r>
            <a:r>
              <a:rPr lang="ru-RU" sz="4400" b="1" dirty="0"/>
              <a:t> час нападу болю, </a:t>
            </a:r>
            <a:r>
              <a:rPr lang="ru-RU" sz="4400" b="1" dirty="0" err="1"/>
              <a:t>його</a:t>
            </a:r>
            <a:r>
              <a:rPr lang="ru-RU" sz="4400" b="1" dirty="0"/>
              <a:t> </a:t>
            </a:r>
            <a:r>
              <a:rPr lang="ru-RU" sz="4400" b="1" dirty="0" err="1"/>
              <a:t>обличчя</a:t>
            </a:r>
            <a:r>
              <a:rPr lang="ru-RU" sz="4400" b="1" dirty="0"/>
              <a:t> </a:t>
            </a:r>
            <a:r>
              <a:rPr lang="ru-RU" sz="4400" b="1" dirty="0" err="1"/>
              <a:t>виражає</a:t>
            </a:r>
            <a:r>
              <a:rPr lang="ru-RU" sz="4400" b="1" dirty="0"/>
              <a:t> </a:t>
            </a:r>
            <a:r>
              <a:rPr lang="ru-RU" sz="4400" b="1" dirty="0" err="1"/>
              <a:t>страждання</a:t>
            </a:r>
            <a:r>
              <a:rPr lang="ru-RU" sz="4400" b="1" dirty="0"/>
              <a:t>;</a:t>
            </a:r>
          </a:p>
          <a:p>
            <a:r>
              <a:rPr lang="uk-UA" sz="4400" b="1" dirty="0" smtClean="0"/>
              <a:t> </a:t>
            </a:r>
            <a:r>
              <a:rPr lang="ru-RU" sz="4400" b="1" dirty="0"/>
              <a:t>температура </a:t>
            </a:r>
            <a:r>
              <a:rPr lang="ru-RU" sz="4400" b="1" dirty="0" err="1"/>
              <a:t>тіла</a:t>
            </a:r>
            <a:r>
              <a:rPr lang="ru-RU" sz="4400" b="1" dirty="0"/>
              <a:t> </a:t>
            </a:r>
            <a:r>
              <a:rPr lang="ru-RU" sz="4400" b="1" dirty="0" err="1"/>
              <a:t>спочатку</a:t>
            </a:r>
            <a:r>
              <a:rPr lang="ru-RU" sz="4400" b="1" dirty="0"/>
              <a:t> нормальна, </a:t>
            </a:r>
            <a:r>
              <a:rPr lang="ru-RU" sz="4400" b="1" dirty="0" err="1"/>
              <a:t>потім</a:t>
            </a:r>
            <a:r>
              <a:rPr lang="ru-RU" sz="4400" b="1" dirty="0"/>
              <a:t> </a:t>
            </a:r>
            <a:r>
              <a:rPr lang="ru-RU" sz="4400" b="1" dirty="0" err="1"/>
              <a:t>знижується</a:t>
            </a:r>
            <a:r>
              <a:rPr lang="ru-RU" sz="4400" b="1" dirty="0"/>
              <a:t>. При </a:t>
            </a:r>
            <a:r>
              <a:rPr lang="ru-RU" sz="4400" b="1" dirty="0" err="1"/>
              <a:t>наявності</a:t>
            </a:r>
            <a:r>
              <a:rPr lang="ru-RU" sz="4400" b="1" dirty="0"/>
              <a:t> </a:t>
            </a:r>
            <a:r>
              <a:rPr lang="ru-RU" sz="4400" b="1" dirty="0" err="1"/>
              <a:t>перитоніту</a:t>
            </a:r>
            <a:r>
              <a:rPr lang="ru-RU" sz="4400" b="1" dirty="0"/>
              <a:t> температура </a:t>
            </a:r>
            <a:r>
              <a:rPr lang="ru-RU" sz="4400" b="1" dirty="0" err="1"/>
              <a:t>зростає</a:t>
            </a:r>
            <a:r>
              <a:rPr lang="ru-RU" sz="4400" b="1" dirty="0"/>
              <a:t> до 38-40оС;</a:t>
            </a:r>
          </a:p>
          <a:p>
            <a:r>
              <a:rPr lang="ru-RU" sz="4400" b="1" dirty="0" smtClean="0"/>
              <a:t>пульс </a:t>
            </a:r>
            <a:r>
              <a:rPr lang="ru-RU" sz="4400" b="1" dirty="0" err="1"/>
              <a:t>спочатку</a:t>
            </a:r>
            <a:r>
              <a:rPr lang="ru-RU" sz="4400" b="1" dirty="0"/>
              <a:t> без </a:t>
            </a:r>
            <a:r>
              <a:rPr lang="ru-RU" sz="4400" b="1" dirty="0" err="1"/>
              <a:t>змін</a:t>
            </a:r>
            <a:r>
              <a:rPr lang="ru-RU" sz="4400" b="1" dirty="0"/>
              <a:t>, </a:t>
            </a:r>
            <a:r>
              <a:rPr lang="ru-RU" sz="4400" b="1" dirty="0" err="1"/>
              <a:t>потім</a:t>
            </a:r>
            <a:r>
              <a:rPr lang="ru-RU" sz="4400" b="1" dirty="0"/>
              <a:t> </a:t>
            </a:r>
            <a:r>
              <a:rPr lang="ru-RU" sz="4400" b="1" dirty="0" err="1"/>
              <a:t>частішає</a:t>
            </a:r>
            <a:r>
              <a:rPr lang="ru-RU" sz="4400" b="1" dirty="0"/>
              <a:t>, </a:t>
            </a:r>
            <a:r>
              <a:rPr lang="ru-RU" sz="4400" b="1" dirty="0" err="1"/>
              <a:t>слабкого</a:t>
            </a:r>
            <a:r>
              <a:rPr lang="ru-RU" sz="4400" b="1" dirty="0"/>
              <a:t> </a:t>
            </a:r>
            <a:r>
              <a:rPr lang="ru-RU" sz="4400" b="1" dirty="0" err="1"/>
              <a:t>наповнення</a:t>
            </a:r>
            <a:r>
              <a:rPr lang="ru-RU" sz="4400" b="1" dirty="0"/>
              <a:t> і </a:t>
            </a:r>
            <a:r>
              <a:rPr lang="ru-RU" sz="4400" b="1" dirty="0" err="1"/>
              <a:t>напруження</a:t>
            </a:r>
            <a:r>
              <a:rPr lang="ru-RU" sz="4400" b="1" dirty="0"/>
              <a:t>;</a:t>
            </a:r>
          </a:p>
          <a:p>
            <a:r>
              <a:rPr lang="ru-RU" sz="4400" b="1" dirty="0" smtClean="0"/>
              <a:t>АТ </a:t>
            </a:r>
            <a:r>
              <a:rPr lang="ru-RU" sz="4400" b="1" dirty="0" err="1"/>
              <a:t>знижується</a:t>
            </a:r>
            <a:r>
              <a:rPr lang="ru-RU" sz="4400" b="1" dirty="0"/>
              <a:t> (результат </a:t>
            </a:r>
            <a:r>
              <a:rPr lang="ru-RU" sz="4400" b="1" dirty="0" err="1"/>
              <a:t>гіповолемії</a:t>
            </a:r>
            <a:r>
              <a:rPr lang="ru-RU" sz="4400" b="1" dirty="0"/>
              <a:t> та </a:t>
            </a:r>
            <a:r>
              <a:rPr lang="ru-RU" sz="4400" b="1" dirty="0" err="1"/>
              <a:t>гіпокаліємії</a:t>
            </a:r>
            <a:r>
              <a:rPr lang="ru-RU" sz="4400" b="1" dirty="0"/>
              <a:t>);</a:t>
            </a:r>
          </a:p>
          <a:p>
            <a:r>
              <a:rPr lang="ru-RU" sz="4400" b="1" dirty="0" err="1" smtClean="0"/>
              <a:t>язик</a:t>
            </a:r>
            <a:r>
              <a:rPr lang="ru-RU" sz="4400" b="1" dirty="0" smtClean="0"/>
              <a:t> </a:t>
            </a:r>
            <a:r>
              <a:rPr lang="ru-RU" sz="4400" b="1" dirty="0" err="1"/>
              <a:t>спочатку</a:t>
            </a:r>
            <a:r>
              <a:rPr lang="ru-RU" sz="4400" b="1" dirty="0"/>
              <a:t> </a:t>
            </a:r>
            <a:r>
              <a:rPr lang="ru-RU" sz="4400" b="1" dirty="0" err="1"/>
              <a:t>вологий</a:t>
            </a:r>
            <a:r>
              <a:rPr lang="ru-RU" sz="4400" b="1" dirty="0"/>
              <a:t>, </a:t>
            </a:r>
            <a:r>
              <a:rPr lang="ru-RU" sz="4400" b="1" dirty="0" err="1"/>
              <a:t>вкритий</a:t>
            </a:r>
            <a:r>
              <a:rPr lang="ru-RU" sz="4400" b="1" dirty="0"/>
              <a:t> </a:t>
            </a:r>
            <a:r>
              <a:rPr lang="ru-RU" sz="4400" b="1" dirty="0" err="1"/>
              <a:t>сірим</a:t>
            </a:r>
            <a:r>
              <a:rPr lang="ru-RU" sz="4400" b="1" dirty="0"/>
              <a:t> </a:t>
            </a:r>
            <a:r>
              <a:rPr lang="ru-RU" sz="4400" b="1" dirty="0" err="1"/>
              <a:t>нальотом</a:t>
            </a:r>
            <a:r>
              <a:rPr lang="ru-RU" sz="4400" b="1" dirty="0"/>
              <a:t>, </a:t>
            </a:r>
            <a:r>
              <a:rPr lang="ru-RU" sz="4400" b="1" dirty="0" err="1"/>
              <a:t>потім</a:t>
            </a:r>
            <a:r>
              <a:rPr lang="ru-RU" sz="4400" b="1" dirty="0"/>
              <a:t> </a:t>
            </a:r>
            <a:r>
              <a:rPr lang="ru-RU" sz="4400" b="1" dirty="0" err="1"/>
              <a:t>сухий</a:t>
            </a:r>
            <a:r>
              <a:rPr lang="ru-RU" sz="4400" b="1" dirty="0"/>
              <a:t> з </a:t>
            </a:r>
            <a:r>
              <a:rPr lang="ru-RU" sz="4400" b="1" dirty="0" err="1"/>
              <a:t>брудним</a:t>
            </a:r>
            <a:r>
              <a:rPr lang="ru-RU" sz="4400" b="1" dirty="0"/>
              <a:t> </a:t>
            </a:r>
            <a:r>
              <a:rPr lang="ru-RU" sz="4400" b="1" dirty="0" err="1"/>
              <a:t>нальотом</a:t>
            </a:r>
            <a:r>
              <a:rPr lang="ru-RU" sz="4400" b="1" dirty="0"/>
              <a:t>;</a:t>
            </a:r>
          </a:p>
          <a:p>
            <a:r>
              <a:rPr lang="ru-RU" sz="4400" b="1" dirty="0" err="1" smtClean="0"/>
              <a:t>живіт</a:t>
            </a:r>
            <a:r>
              <a:rPr lang="ru-RU" sz="4400" b="1" dirty="0" smtClean="0"/>
              <a:t> </a:t>
            </a:r>
            <a:r>
              <a:rPr lang="ru-RU" sz="4400" b="1" dirty="0" err="1"/>
              <a:t>здутий</a:t>
            </a:r>
            <a:r>
              <a:rPr lang="ru-RU" sz="4400" b="1" dirty="0"/>
              <a:t>, при </a:t>
            </a:r>
            <a:r>
              <a:rPr lang="ru-RU" sz="4400" b="1" dirty="0" err="1"/>
              <a:t>вузлоутворенні</a:t>
            </a:r>
            <a:r>
              <a:rPr lang="ru-RU" sz="4400" b="1" dirty="0"/>
              <a:t> – </a:t>
            </a:r>
            <a:r>
              <a:rPr lang="ru-RU" sz="4400" b="1" dirty="0" err="1"/>
              <a:t>асиметричний</a:t>
            </a:r>
            <a:r>
              <a:rPr lang="ru-RU" sz="4400" b="1" dirty="0"/>
              <a:t>;</a:t>
            </a:r>
          </a:p>
          <a:p>
            <a:r>
              <a:rPr lang="uk-UA" sz="4400" b="1" dirty="0" smtClean="0"/>
              <a:t> </a:t>
            </a:r>
            <a:r>
              <a:rPr lang="uk-UA" sz="4400" b="1" dirty="0"/>
              <a:t>перистальтика спочатку підсилена і дзвінка, потім слабне і стихає (симптом "гробової тиші);</a:t>
            </a:r>
            <a:endParaRPr lang="ru-RU" sz="4400" b="1" dirty="0"/>
          </a:p>
          <a:p>
            <a:r>
              <a:rPr lang="uk-UA" sz="4400" b="1" dirty="0" smtClean="0"/>
              <a:t> </a:t>
            </a:r>
            <a:r>
              <a:rPr lang="ru-RU" sz="4400" b="1" dirty="0"/>
              <a:t>симптом Валя – при </a:t>
            </a:r>
            <a:r>
              <a:rPr lang="ru-RU" sz="4400" b="1" dirty="0" err="1"/>
              <a:t>огляді</a:t>
            </a:r>
            <a:r>
              <a:rPr lang="ru-RU" sz="4400" b="1" dirty="0"/>
              <a:t> живота видно </a:t>
            </a:r>
            <a:r>
              <a:rPr lang="ru-RU" sz="4400" b="1" dirty="0" err="1"/>
              <a:t>контури</a:t>
            </a:r>
            <a:r>
              <a:rPr lang="ru-RU" sz="4400" b="1" dirty="0"/>
              <a:t> </a:t>
            </a:r>
            <a:r>
              <a:rPr lang="ru-RU" sz="4400" b="1" dirty="0" err="1"/>
              <a:t>роздутої</a:t>
            </a:r>
            <a:r>
              <a:rPr lang="ru-RU" sz="4400" b="1" dirty="0"/>
              <a:t> </a:t>
            </a:r>
            <a:r>
              <a:rPr lang="ru-RU" sz="4400" b="1" dirty="0" err="1"/>
              <a:t>петлі</a:t>
            </a:r>
            <a:r>
              <a:rPr lang="ru-RU" sz="4400" b="1" dirty="0"/>
              <a:t>, </a:t>
            </a:r>
            <a:r>
              <a:rPr lang="ru-RU" sz="4400" b="1" dirty="0" err="1"/>
              <a:t>або</a:t>
            </a:r>
            <a:r>
              <a:rPr lang="ru-RU" sz="4400" b="1" dirty="0"/>
              <a:t> </a:t>
            </a:r>
            <a:r>
              <a:rPr lang="ru-RU" sz="4400" b="1" dirty="0" err="1"/>
              <a:t>пальпується</a:t>
            </a:r>
            <a:r>
              <a:rPr lang="ru-RU" sz="4400" b="1" dirty="0"/>
              <a:t> </a:t>
            </a:r>
            <a:r>
              <a:rPr lang="ru-RU" sz="4400" b="1" dirty="0" err="1"/>
              <a:t>балоноподібно</a:t>
            </a:r>
            <a:r>
              <a:rPr lang="ru-RU" sz="4400" b="1" dirty="0"/>
              <a:t> </a:t>
            </a:r>
            <a:r>
              <a:rPr lang="ru-RU" sz="4400" b="1" dirty="0" err="1"/>
              <a:t>роздута</a:t>
            </a:r>
            <a:r>
              <a:rPr lang="ru-RU" sz="4400" b="1" dirty="0"/>
              <a:t> петля кишки;</a:t>
            </a:r>
          </a:p>
          <a:p>
            <a:r>
              <a:rPr lang="uk-UA" sz="4400" b="1" dirty="0" smtClean="0"/>
              <a:t> </a:t>
            </a:r>
            <a:r>
              <a:rPr lang="ru-RU" sz="4400" b="1" dirty="0"/>
              <a:t>симптом Склярова – "шум плеску" при легкому </a:t>
            </a:r>
            <a:r>
              <a:rPr lang="ru-RU" sz="4400" b="1" dirty="0" err="1"/>
              <a:t>струшуванні</a:t>
            </a:r>
            <a:r>
              <a:rPr lang="ru-RU" sz="4400" b="1" dirty="0"/>
              <a:t> </a:t>
            </a:r>
            <a:r>
              <a:rPr lang="ru-RU" sz="4400" b="1" dirty="0" err="1"/>
              <a:t>черевної</a:t>
            </a:r>
            <a:r>
              <a:rPr lang="ru-RU" sz="4400" b="1" dirty="0"/>
              <a:t> </a:t>
            </a:r>
            <a:r>
              <a:rPr lang="ru-RU" sz="4400" b="1" dirty="0" err="1"/>
              <a:t>стінки</a:t>
            </a:r>
            <a:r>
              <a:rPr lang="ru-RU" sz="4400" b="1" dirty="0"/>
              <a:t>;</a:t>
            </a:r>
          </a:p>
          <a:p>
            <a:endParaRPr lang="ru-RU" sz="4400" b="1" dirty="0"/>
          </a:p>
        </p:txBody>
      </p:sp>
    </p:spTree>
    <p:extLst>
      <p:ext uri="{BB962C8B-B14F-4D97-AF65-F5344CB8AC3E}">
        <p14:creationId xmlns:p14="http://schemas.microsoft.com/office/powerpoint/2010/main" val="251915030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79512" y="751344"/>
            <a:ext cx="8784976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2400" b="1" dirty="0"/>
              <a:t>симптом </a:t>
            </a:r>
            <a:r>
              <a:rPr lang="uk-UA" sz="2400" b="1" dirty="0" err="1"/>
              <a:t>Ківуля</a:t>
            </a:r>
            <a:r>
              <a:rPr lang="uk-UA" sz="2400" b="1" dirty="0"/>
              <a:t> – при перкусії з одночасною  аускультацією живота відмічається високий тимпаніт з металевим відтінком над переповненою газами і роздутою петлею кишки;</a:t>
            </a:r>
            <a:endParaRPr lang="ru-RU" sz="2400" b="1" dirty="0"/>
          </a:p>
          <a:p>
            <a:r>
              <a:rPr lang="uk-UA" sz="2400" b="1" dirty="0"/>
              <a:t>- </a:t>
            </a:r>
            <a:r>
              <a:rPr lang="ru-RU" sz="2400" b="1" dirty="0"/>
              <a:t>симптом </a:t>
            </a:r>
            <a:r>
              <a:rPr lang="ru-RU" sz="2400" b="1" dirty="0" err="1"/>
              <a:t>Спасокукотського</a:t>
            </a:r>
            <a:r>
              <a:rPr lang="ru-RU" sz="2400" b="1" dirty="0"/>
              <a:t> – при </a:t>
            </a:r>
            <a:r>
              <a:rPr lang="ru-RU" sz="2400" b="1" dirty="0" err="1"/>
              <a:t>аускультації</a:t>
            </a:r>
            <a:r>
              <a:rPr lang="ru-RU" sz="2400" b="1" dirty="0"/>
              <a:t> </a:t>
            </a:r>
            <a:r>
              <a:rPr lang="ru-RU" sz="2400" b="1" dirty="0" err="1"/>
              <a:t>чути</a:t>
            </a:r>
            <a:r>
              <a:rPr lang="ru-RU" sz="2400" b="1" dirty="0"/>
              <a:t> "шум </a:t>
            </a:r>
            <a:r>
              <a:rPr lang="ru-RU" sz="2400" b="1" dirty="0" err="1"/>
              <a:t>падаючої</a:t>
            </a:r>
            <a:r>
              <a:rPr lang="ru-RU" sz="2400" b="1" dirty="0"/>
              <a:t> </a:t>
            </a:r>
            <a:r>
              <a:rPr lang="ru-RU" sz="2400" b="1" dirty="0" err="1"/>
              <a:t>краплі</a:t>
            </a:r>
            <a:r>
              <a:rPr lang="ru-RU" sz="2400" b="1" dirty="0"/>
              <a:t>";</a:t>
            </a:r>
          </a:p>
          <a:p>
            <a:r>
              <a:rPr lang="uk-UA" sz="2400" b="1" dirty="0"/>
              <a:t>- </a:t>
            </a:r>
            <a:r>
              <a:rPr lang="ru-RU" sz="2400" b="1" dirty="0"/>
              <a:t>симптом Шланге – </a:t>
            </a:r>
            <a:r>
              <a:rPr lang="ru-RU" sz="2400" b="1" dirty="0" err="1"/>
              <a:t>підсилення</a:t>
            </a:r>
            <a:r>
              <a:rPr lang="ru-RU" sz="2400" b="1" dirty="0"/>
              <a:t> перистальтики при легкому </a:t>
            </a:r>
            <a:r>
              <a:rPr lang="ru-RU" sz="2400" b="1" dirty="0" err="1"/>
              <a:t>струшуванні</a:t>
            </a:r>
            <a:r>
              <a:rPr lang="ru-RU" sz="2400" b="1" dirty="0"/>
              <a:t> </a:t>
            </a:r>
            <a:r>
              <a:rPr lang="ru-RU" sz="2400" b="1" dirty="0" err="1"/>
              <a:t>чи</a:t>
            </a:r>
            <a:r>
              <a:rPr lang="ru-RU" sz="2400" b="1" dirty="0"/>
              <a:t> </a:t>
            </a:r>
            <a:r>
              <a:rPr lang="ru-RU" sz="2400" b="1" dirty="0" err="1"/>
              <a:t>пальпації</a:t>
            </a:r>
            <a:r>
              <a:rPr lang="ru-RU" sz="2400" b="1" dirty="0"/>
              <a:t> </a:t>
            </a:r>
            <a:r>
              <a:rPr lang="ru-RU" sz="2400" b="1" dirty="0" err="1"/>
              <a:t>передньої</a:t>
            </a:r>
            <a:r>
              <a:rPr lang="ru-RU" sz="2400" b="1" dirty="0"/>
              <a:t> </a:t>
            </a:r>
            <a:r>
              <a:rPr lang="ru-RU" sz="2400" b="1" dirty="0" err="1"/>
              <a:t>черевної</a:t>
            </a:r>
            <a:r>
              <a:rPr lang="ru-RU" sz="2400" b="1" dirty="0"/>
              <a:t> </a:t>
            </a:r>
            <a:r>
              <a:rPr lang="ru-RU" sz="2400" b="1" dirty="0" err="1"/>
              <a:t>стінки</a:t>
            </a:r>
            <a:r>
              <a:rPr lang="ru-RU" sz="2400" b="1" dirty="0"/>
              <a:t>;</a:t>
            </a:r>
          </a:p>
          <a:p>
            <a:r>
              <a:rPr lang="uk-UA" sz="2400" b="1" dirty="0"/>
              <a:t>- </a:t>
            </a:r>
            <a:r>
              <a:rPr lang="ru-RU" sz="2400" b="1" dirty="0"/>
              <a:t>симптом "</a:t>
            </a:r>
            <a:r>
              <a:rPr lang="ru-RU" sz="2400" b="1" dirty="0" err="1"/>
              <a:t>гробової</a:t>
            </a:r>
            <a:r>
              <a:rPr lang="ru-RU" sz="2400" b="1" dirty="0"/>
              <a:t> </a:t>
            </a:r>
            <a:r>
              <a:rPr lang="ru-RU" sz="2400" b="1" dirty="0" err="1"/>
              <a:t>тиші</a:t>
            </a:r>
            <a:r>
              <a:rPr lang="ru-RU" sz="2400" b="1" dirty="0"/>
              <a:t>" – не </a:t>
            </a:r>
            <a:r>
              <a:rPr lang="ru-RU" sz="2400" b="1" dirty="0" err="1"/>
              <a:t>прослуховується</a:t>
            </a:r>
            <a:r>
              <a:rPr lang="ru-RU" sz="2400" b="1" dirty="0"/>
              <a:t> перистальтика;</a:t>
            </a:r>
          </a:p>
          <a:p>
            <a:r>
              <a:rPr lang="uk-UA" sz="2400" b="1" dirty="0"/>
              <a:t>- </a:t>
            </a:r>
            <a:r>
              <a:rPr lang="ru-RU" sz="2400" b="1" dirty="0"/>
              <a:t>симптом </a:t>
            </a:r>
            <a:r>
              <a:rPr lang="ru-RU" sz="2400" b="1" dirty="0" err="1"/>
              <a:t>Лотейсена</a:t>
            </a:r>
            <a:r>
              <a:rPr lang="ru-RU" sz="2400" b="1" dirty="0"/>
              <a:t> – при </a:t>
            </a:r>
            <a:r>
              <a:rPr lang="ru-RU" sz="2400" b="1" dirty="0" err="1"/>
              <a:t>аускультації</a:t>
            </a:r>
            <a:r>
              <a:rPr lang="ru-RU" sz="2400" b="1" dirty="0"/>
              <a:t> не </a:t>
            </a:r>
            <a:r>
              <a:rPr lang="ru-RU" sz="2400" b="1" dirty="0" err="1"/>
              <a:t>прослуховується</a:t>
            </a:r>
            <a:r>
              <a:rPr lang="ru-RU" sz="2400" b="1" dirty="0"/>
              <a:t> перистальтика і </a:t>
            </a:r>
            <a:r>
              <a:rPr lang="ru-RU" sz="2400" b="1" dirty="0" err="1"/>
              <a:t>вислуховуються</a:t>
            </a:r>
            <a:r>
              <a:rPr lang="ru-RU" sz="2400" b="1" dirty="0"/>
              <a:t> </a:t>
            </a:r>
            <a:r>
              <a:rPr lang="ru-RU" sz="2400" b="1" dirty="0" err="1"/>
              <a:t>дихальні</a:t>
            </a:r>
            <a:r>
              <a:rPr lang="ru-RU" sz="2400" b="1" dirty="0"/>
              <a:t> шуми та </a:t>
            </a:r>
            <a:r>
              <a:rPr lang="ru-RU" sz="2400" b="1" dirty="0" err="1"/>
              <a:t>серцеві</a:t>
            </a:r>
            <a:r>
              <a:rPr lang="ru-RU" sz="2400" b="1" dirty="0"/>
              <a:t> тони (</a:t>
            </a:r>
            <a:r>
              <a:rPr lang="ru-RU" sz="2400" b="1" dirty="0" err="1"/>
              <a:t>ознака</a:t>
            </a:r>
            <a:r>
              <a:rPr lang="ru-RU" sz="2400" b="1" dirty="0"/>
              <a:t> </a:t>
            </a:r>
            <a:r>
              <a:rPr lang="ru-RU" sz="2400" b="1" dirty="0" err="1"/>
              <a:t>перитоніту</a:t>
            </a:r>
            <a:r>
              <a:rPr lang="ru-RU" sz="2400" b="1" dirty="0"/>
              <a:t>);</a:t>
            </a:r>
          </a:p>
          <a:p>
            <a:r>
              <a:rPr lang="uk-UA" sz="2400" b="1" dirty="0"/>
              <a:t>- </a:t>
            </a:r>
            <a:r>
              <a:rPr lang="ru-RU" sz="2400" b="1" dirty="0"/>
              <a:t>симптом </a:t>
            </a:r>
            <a:r>
              <a:rPr lang="ru-RU" sz="2400" b="1" dirty="0" err="1"/>
              <a:t>Мондора</a:t>
            </a:r>
            <a:r>
              <a:rPr lang="ru-RU" sz="2400" b="1" dirty="0"/>
              <a:t> – </a:t>
            </a:r>
            <a:r>
              <a:rPr lang="ru-RU" sz="2400" b="1" dirty="0" err="1"/>
              <a:t>ригідність</a:t>
            </a:r>
            <a:r>
              <a:rPr lang="ru-RU" sz="2400" b="1" dirty="0"/>
              <a:t> </a:t>
            </a:r>
            <a:r>
              <a:rPr lang="ru-RU" sz="2400" b="1" dirty="0" err="1"/>
              <a:t>передньої</a:t>
            </a:r>
            <a:r>
              <a:rPr lang="ru-RU" sz="2400" b="1" dirty="0"/>
              <a:t> </a:t>
            </a:r>
            <a:r>
              <a:rPr lang="ru-RU" sz="2400" b="1" dirty="0" err="1"/>
              <a:t>черевної</a:t>
            </a:r>
            <a:r>
              <a:rPr lang="ru-RU" sz="2400" b="1" dirty="0"/>
              <a:t> </a:t>
            </a:r>
            <a:r>
              <a:rPr lang="ru-RU" sz="2400" b="1" dirty="0" err="1"/>
              <a:t>стінки</a:t>
            </a:r>
            <a:r>
              <a:rPr lang="ru-RU" sz="2400" b="1" dirty="0"/>
              <a:t>, яка </a:t>
            </a:r>
            <a:r>
              <a:rPr lang="ru-RU" sz="2400" b="1" dirty="0" err="1"/>
              <a:t>нагадує</a:t>
            </a:r>
            <a:r>
              <a:rPr lang="ru-RU" sz="2400" b="1" dirty="0"/>
              <a:t> </a:t>
            </a:r>
            <a:r>
              <a:rPr lang="ru-RU" sz="2400" b="1" dirty="0" err="1"/>
              <a:t>консистенцію</a:t>
            </a:r>
            <a:r>
              <a:rPr lang="ru-RU" sz="2400" b="1" dirty="0"/>
              <a:t> </a:t>
            </a:r>
            <a:r>
              <a:rPr lang="ru-RU" sz="2400" b="1" dirty="0" err="1"/>
              <a:t>роздутого</a:t>
            </a:r>
            <a:r>
              <a:rPr lang="ru-RU" sz="2400" b="1" dirty="0"/>
              <a:t> </a:t>
            </a:r>
            <a:r>
              <a:rPr lang="ru-RU" sz="2400" b="1" dirty="0" err="1"/>
              <a:t>м'яча</a:t>
            </a:r>
            <a:r>
              <a:rPr lang="ru-RU" sz="2400" b="1" dirty="0"/>
              <a:t> (</a:t>
            </a:r>
            <a:r>
              <a:rPr lang="ru-RU" sz="2400" b="1" dirty="0" err="1"/>
              <a:t>ознака</a:t>
            </a:r>
            <a:r>
              <a:rPr lang="ru-RU" sz="2400" b="1" dirty="0"/>
              <a:t> </a:t>
            </a:r>
            <a:r>
              <a:rPr lang="ru-RU" sz="2400" b="1" dirty="0" err="1"/>
              <a:t>перитоніту</a:t>
            </a:r>
            <a:r>
              <a:rPr lang="ru-RU" sz="2400" b="1" dirty="0"/>
              <a:t>);</a:t>
            </a:r>
          </a:p>
        </p:txBody>
      </p:sp>
    </p:spTree>
    <p:extLst>
      <p:ext uri="{BB962C8B-B14F-4D97-AF65-F5344CB8AC3E}">
        <p14:creationId xmlns:p14="http://schemas.microsoft.com/office/powerpoint/2010/main" val="116296451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23528" y="612845"/>
            <a:ext cx="8064896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 smtClean="0"/>
              <a:t>-симптом </a:t>
            </a:r>
            <a:r>
              <a:rPr lang="ru-RU" sz="2400" b="1" dirty="0" err="1"/>
              <a:t>Дансе</a:t>
            </a:r>
            <a:r>
              <a:rPr lang="ru-RU" sz="2400" b="1" dirty="0"/>
              <a:t> – </a:t>
            </a:r>
            <a:r>
              <a:rPr lang="ru-RU" sz="2400" b="1" dirty="0" err="1"/>
              <a:t>асиметрія</a:t>
            </a:r>
            <a:r>
              <a:rPr lang="ru-RU" sz="2400" b="1" dirty="0"/>
              <a:t> </a:t>
            </a:r>
            <a:r>
              <a:rPr lang="ru-RU" sz="2400" b="1" dirty="0" err="1"/>
              <a:t>правої</a:t>
            </a:r>
            <a:r>
              <a:rPr lang="ru-RU" sz="2400" b="1" dirty="0"/>
              <a:t> </a:t>
            </a:r>
            <a:r>
              <a:rPr lang="ru-RU" sz="2400" b="1" dirty="0" err="1"/>
              <a:t>здухвинної</a:t>
            </a:r>
            <a:r>
              <a:rPr lang="ru-RU" sz="2400" b="1" dirty="0"/>
              <a:t> </a:t>
            </a:r>
            <a:r>
              <a:rPr lang="ru-RU" sz="2400" b="1" dirty="0" err="1"/>
              <a:t>ділянки</a:t>
            </a:r>
            <a:r>
              <a:rPr lang="ru-RU" sz="2400" b="1" dirty="0"/>
              <a:t> при </a:t>
            </a:r>
            <a:r>
              <a:rPr lang="ru-RU" sz="2400" b="1" dirty="0" err="1"/>
              <a:t>завороті</a:t>
            </a:r>
            <a:r>
              <a:rPr lang="ru-RU" sz="2400" b="1" dirty="0"/>
              <a:t> </a:t>
            </a:r>
            <a:r>
              <a:rPr lang="ru-RU" sz="2400" b="1" dirty="0" err="1"/>
              <a:t>сліпої</a:t>
            </a:r>
            <a:r>
              <a:rPr lang="ru-RU" sz="2400" b="1" dirty="0"/>
              <a:t> кишки;</a:t>
            </a:r>
          </a:p>
          <a:p>
            <a:r>
              <a:rPr lang="uk-UA" sz="2400" b="1" dirty="0"/>
              <a:t>- симптом Байєра – асиметрія живота (“косий живіт") через </a:t>
            </a:r>
            <a:r>
              <a:rPr lang="uk-UA" sz="2400" b="1" dirty="0" err="1"/>
              <a:t>шиноподібне</a:t>
            </a:r>
            <a:r>
              <a:rPr lang="uk-UA" sz="2400" b="1" dirty="0"/>
              <a:t> роздуття сигмоподібної кишки;</a:t>
            </a:r>
            <a:endParaRPr lang="ru-RU" sz="2400" b="1" dirty="0"/>
          </a:p>
          <a:p>
            <a:r>
              <a:rPr lang="uk-UA" sz="2400" b="1" dirty="0"/>
              <a:t>- </a:t>
            </a:r>
            <a:r>
              <a:rPr lang="ru-RU" sz="2400" b="1" dirty="0"/>
              <a:t>симптом </a:t>
            </a:r>
            <a:r>
              <a:rPr lang="ru-RU" sz="2400" b="1" dirty="0" err="1"/>
              <a:t>Цеге-Мантейфеля</a:t>
            </a:r>
            <a:r>
              <a:rPr lang="ru-RU" sz="2400" b="1" dirty="0"/>
              <a:t> – в </a:t>
            </a:r>
            <a:r>
              <a:rPr lang="ru-RU" sz="2400" b="1" dirty="0" err="1"/>
              <a:t>пряму</a:t>
            </a:r>
            <a:r>
              <a:rPr lang="ru-RU" sz="2400" b="1" dirty="0"/>
              <a:t> кишку </a:t>
            </a:r>
            <a:r>
              <a:rPr lang="ru-RU" sz="2400" b="1" dirty="0" err="1"/>
              <a:t>вдається</a:t>
            </a:r>
            <a:r>
              <a:rPr lang="ru-RU" sz="2400" b="1" dirty="0"/>
              <a:t> ввести (</a:t>
            </a:r>
            <a:r>
              <a:rPr lang="ru-RU" sz="2400" b="1" dirty="0" err="1"/>
              <a:t>дорослому</a:t>
            </a:r>
            <a:r>
              <a:rPr lang="ru-RU" sz="2400" b="1" dirty="0"/>
              <a:t>) </a:t>
            </a:r>
            <a:r>
              <a:rPr lang="ru-RU" sz="2400" b="1" dirty="0" err="1"/>
              <a:t>тільки</a:t>
            </a:r>
            <a:r>
              <a:rPr lang="ru-RU" sz="2400" b="1" dirty="0"/>
              <a:t> 300-500 мл води. </a:t>
            </a:r>
            <a:r>
              <a:rPr lang="ru-RU" sz="2400" b="1" dirty="0" err="1"/>
              <a:t>Більший</a:t>
            </a:r>
            <a:r>
              <a:rPr lang="ru-RU" sz="2400" b="1" dirty="0"/>
              <a:t> </a:t>
            </a:r>
            <a:r>
              <a:rPr lang="ru-RU" sz="2400" b="1" dirty="0" err="1"/>
              <a:t>об’єм</a:t>
            </a:r>
            <a:r>
              <a:rPr lang="ru-RU" sz="2400" b="1" dirty="0"/>
              <a:t> </a:t>
            </a:r>
            <a:r>
              <a:rPr lang="ru-RU" sz="2400" b="1" dirty="0" err="1"/>
              <a:t>виливається</a:t>
            </a:r>
            <a:r>
              <a:rPr lang="ru-RU" sz="2400" b="1" dirty="0"/>
              <a:t> </a:t>
            </a:r>
            <a:r>
              <a:rPr lang="ru-RU" sz="2400" b="1" dirty="0" err="1"/>
              <a:t>повз</a:t>
            </a:r>
            <a:r>
              <a:rPr lang="ru-RU" sz="2400" b="1" dirty="0"/>
              <a:t> наконечник </a:t>
            </a:r>
            <a:r>
              <a:rPr lang="ru-RU" sz="2400" b="1" dirty="0" err="1"/>
              <a:t>клізми</a:t>
            </a:r>
            <a:r>
              <a:rPr lang="ru-RU" sz="2400" b="1" dirty="0"/>
              <a:t> (</a:t>
            </a:r>
            <a:r>
              <a:rPr lang="ru-RU" sz="2400" b="1" dirty="0" err="1"/>
              <a:t>ознака</a:t>
            </a:r>
            <a:r>
              <a:rPr lang="ru-RU" sz="2400" b="1" dirty="0"/>
              <a:t> </a:t>
            </a:r>
            <a:r>
              <a:rPr lang="ru-RU" sz="2400" b="1" dirty="0" err="1"/>
              <a:t>низької</a:t>
            </a:r>
            <a:r>
              <a:rPr lang="ru-RU" sz="2400" b="1" dirty="0"/>
              <a:t> </a:t>
            </a:r>
            <a:r>
              <a:rPr lang="ru-RU" sz="2400" b="1" dirty="0" err="1"/>
              <a:t>товстокишкової</a:t>
            </a:r>
            <a:r>
              <a:rPr lang="ru-RU" sz="2400" b="1" dirty="0"/>
              <a:t> ГКН);</a:t>
            </a:r>
          </a:p>
          <a:p>
            <a:r>
              <a:rPr lang="uk-UA" sz="2400" b="1" dirty="0"/>
              <a:t>- </a:t>
            </a:r>
            <a:r>
              <a:rPr lang="ru-RU" sz="2400" b="1" dirty="0"/>
              <a:t>симптом </a:t>
            </a:r>
            <a:r>
              <a:rPr lang="ru-RU" sz="2400" b="1" dirty="0" err="1"/>
              <a:t>Грекова</a:t>
            </a:r>
            <a:r>
              <a:rPr lang="ru-RU" sz="2400" b="1" dirty="0"/>
              <a:t> – </a:t>
            </a:r>
            <a:r>
              <a:rPr lang="ru-RU" sz="2400" b="1" dirty="0" err="1"/>
              <a:t>атонія</a:t>
            </a:r>
            <a:r>
              <a:rPr lang="ru-RU" sz="2400" b="1" dirty="0"/>
              <a:t> і </a:t>
            </a:r>
            <a:r>
              <a:rPr lang="ru-RU" sz="2400" b="1" dirty="0" err="1"/>
              <a:t>зіяння</a:t>
            </a:r>
            <a:r>
              <a:rPr lang="ru-RU" sz="2400" b="1" dirty="0"/>
              <a:t> ануса;</a:t>
            </a:r>
          </a:p>
          <a:p>
            <a:r>
              <a:rPr lang="uk-UA" sz="2400" b="1" dirty="0"/>
              <a:t>- </a:t>
            </a:r>
            <a:r>
              <a:rPr lang="uk-UA" sz="2400" b="1" dirty="0" err="1"/>
              <a:t>симтом</a:t>
            </a:r>
            <a:r>
              <a:rPr lang="uk-UA" sz="2400" b="1" dirty="0"/>
              <a:t> лікарів Обухівської лікарні – </a:t>
            </a:r>
            <a:r>
              <a:rPr lang="uk-UA" sz="2400" b="1" dirty="0" err="1"/>
              <a:t>балоноподібне</a:t>
            </a:r>
            <a:r>
              <a:rPr lang="uk-UA" sz="2400" b="1" dirty="0"/>
              <a:t> роздуття порожньої ампули прямої кишки;</a:t>
            </a:r>
            <a:endParaRPr lang="ru-RU" sz="2400" b="1" dirty="0"/>
          </a:p>
          <a:p>
            <a:r>
              <a:rPr lang="uk-UA" sz="2400" b="1" dirty="0"/>
              <a:t>- </a:t>
            </a:r>
            <a:r>
              <a:rPr lang="ru-RU" sz="2400" b="1" dirty="0" err="1"/>
              <a:t>симптоми</a:t>
            </a:r>
            <a:r>
              <a:rPr lang="ru-RU" sz="2400" b="1" dirty="0"/>
              <a:t> </a:t>
            </a:r>
            <a:r>
              <a:rPr lang="ru-RU" sz="2400" b="1" dirty="0" err="1"/>
              <a:t>Щоткіна-Блюмберга</a:t>
            </a:r>
            <a:r>
              <a:rPr lang="ru-RU" sz="2400" b="1" dirty="0"/>
              <a:t>, </a:t>
            </a:r>
            <a:r>
              <a:rPr lang="ru-RU" sz="2400" b="1" dirty="0" err="1"/>
              <a:t>Воскресенського</a:t>
            </a:r>
            <a:r>
              <a:rPr lang="ru-RU" sz="2400" b="1" dirty="0"/>
              <a:t>, </a:t>
            </a:r>
            <a:r>
              <a:rPr lang="ru-RU" sz="2400" b="1" dirty="0" err="1"/>
              <a:t>кашльовий</a:t>
            </a:r>
            <a:r>
              <a:rPr lang="ru-RU" sz="2400" b="1" dirty="0"/>
              <a:t> симптом (</a:t>
            </a:r>
            <a:r>
              <a:rPr lang="ru-RU" sz="2400" b="1" dirty="0" err="1"/>
              <a:t>ознака</a:t>
            </a:r>
            <a:r>
              <a:rPr lang="ru-RU" sz="2400" b="1" dirty="0"/>
              <a:t> </a:t>
            </a:r>
            <a:r>
              <a:rPr lang="ru-RU" sz="2400" b="1" dirty="0" err="1"/>
              <a:t>перитоніту</a:t>
            </a:r>
            <a:r>
              <a:rPr lang="ru-RU" sz="2400" b="1" dirty="0"/>
              <a:t>);</a:t>
            </a:r>
          </a:p>
          <a:p>
            <a:r>
              <a:rPr lang="uk-UA" sz="2400" b="1" dirty="0"/>
              <a:t>- </a:t>
            </a:r>
            <a:r>
              <a:rPr lang="ru-RU" sz="2400" b="1" dirty="0" err="1"/>
              <a:t>огляд</a:t>
            </a:r>
            <a:r>
              <a:rPr lang="ru-RU" sz="2400" b="1" dirty="0"/>
              <a:t> </a:t>
            </a:r>
            <a:r>
              <a:rPr lang="ru-RU" sz="2400" b="1" dirty="0" err="1"/>
              <a:t>per</a:t>
            </a:r>
            <a:r>
              <a:rPr lang="ru-RU" sz="2400" b="1" dirty="0"/>
              <a:t> </a:t>
            </a:r>
            <a:r>
              <a:rPr lang="ru-RU" sz="2400" b="1" dirty="0" err="1"/>
              <a:t>rectum</a:t>
            </a:r>
            <a:r>
              <a:rPr lang="ru-RU" sz="2400" b="1" dirty="0"/>
              <a:t>: </a:t>
            </a:r>
            <a:r>
              <a:rPr lang="ru-RU" sz="2400" b="1" dirty="0" err="1"/>
              <a:t>каловий</a:t>
            </a:r>
            <a:r>
              <a:rPr lang="ru-RU" sz="2400" b="1" dirty="0"/>
              <a:t> завал, </a:t>
            </a:r>
            <a:r>
              <a:rPr lang="ru-RU" sz="2400" b="1" dirty="0" err="1"/>
              <a:t>пухлина</a:t>
            </a:r>
            <a:r>
              <a:rPr lang="ru-RU" sz="2400" b="1" dirty="0"/>
              <a:t>, </a:t>
            </a:r>
            <a:r>
              <a:rPr lang="ru-RU" sz="2400" b="1" dirty="0" err="1"/>
              <a:t>інвагінат</a:t>
            </a:r>
            <a:r>
              <a:rPr lang="ru-RU" sz="2400" b="1" dirty="0"/>
              <a:t>, кров на </a:t>
            </a:r>
            <a:r>
              <a:rPr lang="ru-RU" sz="2400" b="1" dirty="0" err="1"/>
              <a:t>рукавичці</a:t>
            </a:r>
            <a:r>
              <a:rPr lang="ru-RU" sz="2400" b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0581880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83568" y="1443841"/>
            <a:ext cx="7488832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/>
              <a:t>Для </a:t>
            </a:r>
            <a:r>
              <a:rPr lang="ru-RU" sz="2400" b="1" dirty="0" err="1"/>
              <a:t>діагностики</a:t>
            </a:r>
            <a:r>
              <a:rPr lang="ru-RU" sz="2400" b="1" dirty="0"/>
              <a:t> </a:t>
            </a:r>
            <a:r>
              <a:rPr lang="ru-RU" sz="2400" b="1" dirty="0" err="1"/>
              <a:t>мають</a:t>
            </a:r>
            <a:r>
              <a:rPr lang="ru-RU" sz="2400" b="1" dirty="0"/>
              <a:t> </a:t>
            </a:r>
            <a:r>
              <a:rPr lang="ru-RU" sz="2400" b="1" dirty="0" err="1"/>
              <a:t>значення</a:t>
            </a:r>
            <a:r>
              <a:rPr lang="ru-RU" sz="2400" b="1" dirty="0"/>
              <a:t> </a:t>
            </a:r>
            <a:r>
              <a:rPr lang="ru-RU" sz="2400" b="1" dirty="0" err="1"/>
              <a:t>скарги</a:t>
            </a:r>
            <a:r>
              <a:rPr lang="ru-RU" sz="2400" b="1" dirty="0"/>
              <a:t>, анамнез </a:t>
            </a:r>
            <a:r>
              <a:rPr lang="ru-RU" sz="2400" b="1" dirty="0" err="1"/>
              <a:t>хвороби</a:t>
            </a:r>
            <a:r>
              <a:rPr lang="ru-RU" sz="2400" b="1" dirty="0"/>
              <a:t> і </a:t>
            </a:r>
            <a:r>
              <a:rPr lang="ru-RU" sz="2400" b="1" dirty="0" err="1"/>
              <a:t>життя</a:t>
            </a:r>
            <a:r>
              <a:rPr lang="ru-RU" sz="2400" b="1" dirty="0"/>
              <a:t>, </a:t>
            </a:r>
            <a:r>
              <a:rPr lang="ru-RU" sz="2400" b="1" dirty="0" err="1"/>
              <a:t>фізикальні</a:t>
            </a:r>
            <a:r>
              <a:rPr lang="ru-RU" sz="2400" b="1" dirty="0"/>
              <a:t> </a:t>
            </a:r>
            <a:r>
              <a:rPr lang="ru-RU" sz="2400" b="1" dirty="0" err="1"/>
              <a:t>методи</a:t>
            </a:r>
            <a:r>
              <a:rPr lang="ru-RU" sz="2400" b="1" dirty="0"/>
              <a:t> </a:t>
            </a:r>
            <a:r>
              <a:rPr lang="ru-RU" sz="2400" b="1" dirty="0" err="1"/>
              <a:t>обстеження</a:t>
            </a:r>
            <a:r>
              <a:rPr lang="ru-RU" sz="2400" b="1" dirty="0"/>
              <a:t>, </a:t>
            </a:r>
            <a:r>
              <a:rPr lang="ru-RU" sz="2400" b="1" dirty="0" err="1"/>
              <a:t>загальний</a:t>
            </a:r>
            <a:r>
              <a:rPr lang="ru-RU" sz="2400" b="1" dirty="0"/>
              <a:t> </a:t>
            </a:r>
            <a:r>
              <a:rPr lang="ru-RU" sz="2400" b="1" dirty="0" err="1"/>
              <a:t>аналіз</a:t>
            </a:r>
            <a:r>
              <a:rPr lang="ru-RU" sz="2400" b="1" dirty="0"/>
              <a:t> </a:t>
            </a:r>
            <a:r>
              <a:rPr lang="ru-RU" sz="2400" b="1" dirty="0" err="1"/>
              <a:t>крові</a:t>
            </a:r>
            <a:r>
              <a:rPr lang="ru-RU" sz="2400" b="1" dirty="0"/>
              <a:t> (</a:t>
            </a:r>
            <a:r>
              <a:rPr lang="ru-RU" sz="2400" b="1" dirty="0" err="1"/>
              <a:t>еритроцитоз</a:t>
            </a:r>
            <a:r>
              <a:rPr lang="ru-RU" sz="2400" b="1" dirty="0"/>
              <a:t>, лейкоцитоз, </a:t>
            </a:r>
            <a:r>
              <a:rPr lang="ru-RU" sz="2400" b="1" dirty="0" err="1"/>
              <a:t>зсув</a:t>
            </a:r>
            <a:r>
              <a:rPr lang="ru-RU" sz="2400" b="1" dirty="0"/>
              <a:t> </a:t>
            </a:r>
            <a:r>
              <a:rPr lang="ru-RU" sz="2400" b="1" dirty="0" err="1"/>
              <a:t>формули</a:t>
            </a:r>
            <a:r>
              <a:rPr lang="ru-RU" sz="2400" b="1" dirty="0"/>
              <a:t> </a:t>
            </a:r>
            <a:r>
              <a:rPr lang="ru-RU" sz="2400" b="1" dirty="0" err="1"/>
              <a:t>вліво</a:t>
            </a:r>
            <a:r>
              <a:rPr lang="ru-RU" sz="2400" b="1" dirty="0"/>
              <a:t>, </a:t>
            </a:r>
            <a:r>
              <a:rPr lang="ru-RU" sz="2400" b="1" dirty="0" err="1"/>
              <a:t>високий</a:t>
            </a:r>
            <a:r>
              <a:rPr lang="ru-RU" sz="2400" b="1" dirty="0"/>
              <a:t> </a:t>
            </a:r>
            <a:r>
              <a:rPr lang="ru-RU" sz="2400" b="1" dirty="0" err="1"/>
              <a:t>гемоглобін</a:t>
            </a:r>
            <a:r>
              <a:rPr lang="ru-RU" sz="2400" b="1" dirty="0"/>
              <a:t>, гематокрит і ШОЕ), </a:t>
            </a:r>
            <a:r>
              <a:rPr lang="ru-RU" sz="2400" b="1" dirty="0" err="1"/>
              <a:t>загальний</a:t>
            </a:r>
            <a:r>
              <a:rPr lang="ru-RU" sz="2400" b="1" dirty="0"/>
              <a:t> </a:t>
            </a:r>
            <a:r>
              <a:rPr lang="ru-RU" sz="2400" b="1" dirty="0" err="1"/>
              <a:t>аналіз</a:t>
            </a:r>
            <a:r>
              <a:rPr lang="ru-RU" sz="2400" b="1" dirty="0"/>
              <a:t> </a:t>
            </a:r>
            <a:r>
              <a:rPr lang="ru-RU" sz="2400" b="1" dirty="0" err="1"/>
              <a:t>сечі</a:t>
            </a:r>
            <a:r>
              <a:rPr lang="ru-RU" sz="2400" b="1" dirty="0"/>
              <a:t> (</a:t>
            </a:r>
            <a:r>
              <a:rPr lang="ru-RU" sz="2400" b="1" dirty="0" err="1"/>
              <a:t>олігурія</a:t>
            </a:r>
            <a:r>
              <a:rPr lang="ru-RU" sz="2400" b="1" dirty="0"/>
              <a:t> → </a:t>
            </a:r>
            <a:r>
              <a:rPr lang="ru-RU" sz="2400" b="1" dirty="0" err="1"/>
              <a:t>анурія</a:t>
            </a:r>
            <a:r>
              <a:rPr lang="ru-RU" sz="2400" b="1" dirty="0"/>
              <a:t>, </a:t>
            </a:r>
            <a:r>
              <a:rPr lang="ru-RU" sz="2400" b="1" dirty="0" err="1"/>
              <a:t>наявність</a:t>
            </a:r>
            <a:r>
              <a:rPr lang="ru-RU" sz="2400" b="1" dirty="0"/>
              <a:t> </a:t>
            </a:r>
            <a:r>
              <a:rPr lang="ru-RU" sz="2400" b="1" dirty="0" err="1"/>
              <a:t>білка</a:t>
            </a:r>
            <a:r>
              <a:rPr lang="ru-RU" sz="2400" b="1" dirty="0"/>
              <a:t>, </a:t>
            </a:r>
            <a:r>
              <a:rPr lang="ru-RU" sz="2400" b="1" dirty="0" err="1"/>
              <a:t>лейкоцитурія</a:t>
            </a:r>
            <a:r>
              <a:rPr lang="ru-RU" sz="2400" b="1" dirty="0"/>
              <a:t>, </a:t>
            </a:r>
            <a:r>
              <a:rPr lang="ru-RU" sz="2400" b="1" dirty="0" err="1"/>
              <a:t>циліндрурія</a:t>
            </a:r>
            <a:r>
              <a:rPr lang="ru-RU" sz="2400" b="1" dirty="0"/>
              <a:t>), </a:t>
            </a:r>
            <a:r>
              <a:rPr lang="ru-RU" sz="2400" b="1" dirty="0" err="1"/>
              <a:t>біохімічний</a:t>
            </a:r>
            <a:r>
              <a:rPr lang="ru-RU" sz="2400" b="1" dirty="0"/>
              <a:t> </a:t>
            </a:r>
            <a:r>
              <a:rPr lang="ru-RU" sz="2400" b="1" dirty="0" err="1"/>
              <a:t>аналіз</a:t>
            </a:r>
            <a:r>
              <a:rPr lang="ru-RU" sz="2400" b="1" dirty="0"/>
              <a:t> </a:t>
            </a:r>
            <a:r>
              <a:rPr lang="ru-RU" sz="2400" b="1" dirty="0" err="1"/>
              <a:t>крові</a:t>
            </a:r>
            <a:r>
              <a:rPr lang="ru-RU" sz="2400" b="1" dirty="0"/>
              <a:t> (</a:t>
            </a:r>
            <a:r>
              <a:rPr lang="ru-RU" sz="2400" b="1" dirty="0" err="1"/>
              <a:t>диспротеїнемія</a:t>
            </a:r>
            <a:r>
              <a:rPr lang="ru-RU" sz="2400" b="1" dirty="0"/>
              <a:t>, </a:t>
            </a:r>
            <a:r>
              <a:rPr lang="ru-RU" sz="2400" b="1" dirty="0" err="1"/>
              <a:t>зниження</a:t>
            </a:r>
            <a:r>
              <a:rPr lang="ru-RU" sz="2400" b="1" dirty="0"/>
              <a:t> </a:t>
            </a:r>
            <a:r>
              <a:rPr lang="ru-RU" sz="2400" b="1" dirty="0" err="1"/>
              <a:t>загального</a:t>
            </a:r>
            <a:r>
              <a:rPr lang="ru-RU" sz="2400" b="1" dirty="0"/>
              <a:t> </a:t>
            </a:r>
            <a:r>
              <a:rPr lang="ru-RU" sz="2400" b="1" dirty="0" err="1"/>
              <a:t>білка</a:t>
            </a:r>
            <a:r>
              <a:rPr lang="ru-RU" sz="2400" b="1" dirty="0"/>
              <a:t>, </a:t>
            </a:r>
            <a:r>
              <a:rPr lang="ru-RU" sz="2400" b="1" dirty="0" err="1"/>
              <a:t>зменшення</a:t>
            </a:r>
            <a:r>
              <a:rPr lang="ru-RU" sz="2400" b="1" dirty="0"/>
              <a:t> </a:t>
            </a:r>
            <a:r>
              <a:rPr lang="ru-RU" sz="2400" b="1" dirty="0" err="1"/>
              <a:t>вмісту</a:t>
            </a:r>
            <a:r>
              <a:rPr lang="ru-RU" sz="2400" b="1" dirty="0"/>
              <a:t> СІ, К, </a:t>
            </a:r>
            <a:r>
              <a:rPr lang="ru-RU" sz="2400" b="1" dirty="0" err="1"/>
              <a:t>Na</a:t>
            </a:r>
            <a:r>
              <a:rPr lang="ru-RU" sz="2400" b="1" dirty="0"/>
              <a:t>, </a:t>
            </a:r>
            <a:r>
              <a:rPr lang="ru-RU" sz="2400" b="1" dirty="0" err="1"/>
              <a:t>підвищення</a:t>
            </a:r>
            <a:r>
              <a:rPr lang="ru-RU" sz="2400" b="1" dirty="0"/>
              <a:t> </a:t>
            </a:r>
            <a:r>
              <a:rPr lang="ru-RU" sz="2400" b="1" dirty="0" err="1"/>
              <a:t>креатиніну</a:t>
            </a:r>
            <a:r>
              <a:rPr lang="ru-RU" sz="2400" b="1" dirty="0"/>
              <a:t>, </a:t>
            </a:r>
            <a:r>
              <a:rPr lang="ru-RU" sz="2400" b="1" dirty="0" err="1"/>
              <a:t>сечовини</a:t>
            </a:r>
            <a:r>
              <a:rPr lang="ru-RU" sz="2400" b="1" dirty="0"/>
              <a:t>, азоту), </a:t>
            </a:r>
            <a:r>
              <a:rPr lang="ru-RU" sz="2400" b="1" dirty="0" err="1"/>
              <a:t>оглядова</a:t>
            </a:r>
            <a:r>
              <a:rPr lang="ru-RU" sz="2400" b="1" dirty="0"/>
              <a:t> </a:t>
            </a:r>
            <a:r>
              <a:rPr lang="ru-RU" sz="2400" b="1" dirty="0" err="1"/>
              <a:t>рентгенографія</a:t>
            </a:r>
            <a:r>
              <a:rPr lang="ru-RU" sz="2400" b="1" dirty="0"/>
              <a:t> </a:t>
            </a:r>
            <a:r>
              <a:rPr lang="ru-RU" sz="2400" b="1" dirty="0" err="1"/>
              <a:t>органів</a:t>
            </a:r>
            <a:r>
              <a:rPr lang="ru-RU" sz="2400" b="1" dirty="0"/>
              <a:t> </a:t>
            </a:r>
            <a:r>
              <a:rPr lang="ru-RU" sz="2400" b="1" dirty="0" err="1"/>
              <a:t>черевної</a:t>
            </a:r>
            <a:r>
              <a:rPr lang="ru-RU" sz="2400" b="1" dirty="0"/>
              <a:t> </a:t>
            </a:r>
            <a:r>
              <a:rPr lang="ru-RU" sz="2400" b="1" dirty="0" err="1"/>
              <a:t>порожнини</a:t>
            </a:r>
            <a:r>
              <a:rPr lang="ru-RU" sz="2400" b="1" dirty="0"/>
              <a:t> (</a:t>
            </a:r>
            <a:r>
              <a:rPr lang="ru-RU" sz="2400" b="1" dirty="0" err="1"/>
              <a:t>чаші</a:t>
            </a:r>
            <a:r>
              <a:rPr lang="ru-RU" sz="2400" b="1" dirty="0"/>
              <a:t> </a:t>
            </a:r>
            <a:r>
              <a:rPr lang="ru-RU" sz="2400" b="1" dirty="0" err="1"/>
              <a:t>Клойберга</a:t>
            </a:r>
            <a:r>
              <a:rPr lang="ru-RU" sz="2400" b="1" dirty="0"/>
              <a:t> та симптом </a:t>
            </a:r>
            <a:r>
              <a:rPr lang="ru-RU" sz="2400" b="1" dirty="0" err="1"/>
              <a:t>автомобільної</a:t>
            </a:r>
            <a:r>
              <a:rPr lang="ru-RU" sz="2400" b="1" dirty="0"/>
              <a:t> </a:t>
            </a:r>
            <a:r>
              <a:rPr lang="ru-RU" sz="2400" b="1" dirty="0" err="1"/>
              <a:t>шини</a:t>
            </a:r>
            <a:r>
              <a:rPr lang="ru-RU" sz="2400" b="1" dirty="0"/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40900581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/>
              <a:t>Странгуляційна</a:t>
            </a:r>
            <a:r>
              <a:rPr lang="ru-RU" dirty="0"/>
              <a:t> ГКН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dirty="0"/>
              <a:t>заворот, </a:t>
            </a:r>
            <a:r>
              <a:rPr lang="ru-RU" dirty="0" err="1"/>
              <a:t>вузлоутворення</a:t>
            </a:r>
            <a:r>
              <a:rPr lang="ru-RU" dirty="0"/>
              <a:t> та </a:t>
            </a:r>
            <a:r>
              <a:rPr lang="ru-RU" dirty="0" err="1"/>
              <a:t>защемлення</a:t>
            </a:r>
            <a:r>
              <a:rPr lang="ru-RU" dirty="0"/>
              <a:t>. </a:t>
            </a:r>
            <a:r>
              <a:rPr lang="ru-RU" dirty="0" err="1"/>
              <a:t>Перекрут</a:t>
            </a:r>
            <a:r>
              <a:rPr lang="ru-RU" dirty="0"/>
              <a:t> </a:t>
            </a:r>
            <a:r>
              <a:rPr lang="ru-RU" dirty="0" err="1"/>
              <a:t>брижі</a:t>
            </a:r>
            <a:r>
              <a:rPr lang="ru-RU" dirty="0"/>
              <a:t> по </a:t>
            </a:r>
            <a:r>
              <a:rPr lang="ru-RU" dirty="0" err="1"/>
              <a:t>осі</a:t>
            </a:r>
            <a:r>
              <a:rPr lang="ru-RU" dirty="0"/>
              <a:t>  </a:t>
            </a:r>
            <a:r>
              <a:rPr lang="ru-RU" dirty="0" err="1"/>
              <a:t>може</a:t>
            </a:r>
            <a:r>
              <a:rPr lang="ru-RU" dirty="0"/>
              <a:t> бути на 180-360о і </a:t>
            </a:r>
            <a:r>
              <a:rPr lang="ru-RU" dirty="0" err="1"/>
              <a:t>більше</a:t>
            </a:r>
            <a:r>
              <a:rPr lang="ru-RU" dirty="0"/>
              <a:t>. </a:t>
            </a:r>
          </a:p>
          <a:p>
            <a:r>
              <a:rPr lang="ru-RU" dirty="0"/>
              <a:t>Заворот </a:t>
            </a:r>
            <a:r>
              <a:rPr lang="ru-RU" dirty="0" err="1"/>
              <a:t>тонкої</a:t>
            </a:r>
            <a:r>
              <a:rPr lang="ru-RU" dirty="0"/>
              <a:t> кишки</a:t>
            </a:r>
            <a:r>
              <a:rPr lang="ru-RU" i="1" dirty="0"/>
              <a:t> </a:t>
            </a:r>
            <a:r>
              <a:rPr lang="ru-RU" dirty="0"/>
              <a:t>– початок </a:t>
            </a:r>
            <a:r>
              <a:rPr lang="ru-RU" dirty="0" err="1"/>
              <a:t>раптовий</a:t>
            </a:r>
            <a:r>
              <a:rPr lang="ru-RU" dirty="0"/>
              <a:t> з сильного "</a:t>
            </a:r>
            <a:r>
              <a:rPr lang="ru-RU" dirty="0" err="1"/>
              <a:t>роздираючого</a:t>
            </a:r>
            <a:r>
              <a:rPr lang="ru-RU" dirty="0"/>
              <a:t>" болю в </a:t>
            </a:r>
            <a:r>
              <a:rPr lang="ru-RU" dirty="0" err="1"/>
              <a:t>епігастрії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мезогастрії</a:t>
            </a:r>
            <a:r>
              <a:rPr lang="ru-RU" dirty="0"/>
              <a:t>. </a:t>
            </a:r>
            <a:r>
              <a:rPr lang="ru-RU" dirty="0" err="1"/>
              <a:t>Біль</a:t>
            </a:r>
            <a:r>
              <a:rPr lang="ru-RU" dirty="0"/>
              <a:t> </a:t>
            </a:r>
            <a:r>
              <a:rPr lang="ru-RU" dirty="0" err="1"/>
              <a:t>нападоподібний</a:t>
            </a:r>
            <a:r>
              <a:rPr lang="ru-RU" dirty="0"/>
              <a:t> і </a:t>
            </a:r>
            <a:r>
              <a:rPr lang="ru-RU" dirty="0" err="1"/>
              <a:t>нестерпний</a:t>
            </a:r>
            <a:r>
              <a:rPr lang="ru-RU" dirty="0"/>
              <a:t> з </a:t>
            </a:r>
            <a:r>
              <a:rPr lang="ru-RU" dirty="0" err="1"/>
              <a:t>іррадіацією</a:t>
            </a:r>
            <a:r>
              <a:rPr lang="ru-RU" dirty="0"/>
              <a:t> в спину, поперек, </a:t>
            </a:r>
            <a:r>
              <a:rPr lang="ru-RU" dirty="0" err="1"/>
              <a:t>грудну</a:t>
            </a:r>
            <a:r>
              <a:rPr lang="ru-RU" dirty="0"/>
              <a:t> </a:t>
            </a:r>
            <a:r>
              <a:rPr lang="ru-RU" dirty="0" err="1"/>
              <a:t>клітку</a:t>
            </a:r>
            <a:r>
              <a:rPr lang="ru-RU" dirty="0"/>
              <a:t>, </a:t>
            </a:r>
            <a:r>
              <a:rPr lang="ru-RU" dirty="0" err="1"/>
              <a:t>постійно</a:t>
            </a:r>
            <a:r>
              <a:rPr lang="ru-RU" dirty="0"/>
              <a:t> </a:t>
            </a:r>
            <a:r>
              <a:rPr lang="ru-RU" dirty="0" err="1"/>
              <a:t>підсилюється</a:t>
            </a:r>
            <a:r>
              <a:rPr lang="ru-RU" dirty="0"/>
              <a:t> при </a:t>
            </a:r>
            <a:r>
              <a:rPr lang="ru-RU" dirty="0" err="1"/>
              <a:t>диханні</a:t>
            </a:r>
            <a:r>
              <a:rPr lang="ru-RU" dirty="0"/>
              <a:t> та </a:t>
            </a:r>
            <a:r>
              <a:rPr lang="ru-RU" dirty="0" err="1"/>
              <a:t>рухах</a:t>
            </a:r>
            <a:r>
              <a:rPr lang="ru-RU" dirty="0"/>
              <a:t>. </a:t>
            </a:r>
            <a:r>
              <a:rPr lang="ru-RU" dirty="0" err="1"/>
              <a:t>Майже</a:t>
            </a:r>
            <a:r>
              <a:rPr lang="ru-RU" dirty="0"/>
              <a:t> </a:t>
            </a:r>
            <a:r>
              <a:rPr lang="ru-RU" dirty="0" err="1"/>
              <a:t>одночасно</a:t>
            </a:r>
            <a:r>
              <a:rPr lang="ru-RU" dirty="0"/>
              <a:t> </a:t>
            </a:r>
            <a:r>
              <a:rPr lang="ru-RU" dirty="0" err="1"/>
              <a:t>з’являється</a:t>
            </a:r>
            <a:r>
              <a:rPr lang="ru-RU" dirty="0"/>
              <a:t> </a:t>
            </a:r>
            <a:r>
              <a:rPr lang="ru-RU" dirty="0" err="1"/>
              <a:t>блювання</a:t>
            </a:r>
            <a:r>
              <a:rPr lang="ru-RU" dirty="0"/>
              <a:t>, яке не приносить </a:t>
            </a:r>
            <a:r>
              <a:rPr lang="ru-RU" dirty="0" err="1"/>
              <a:t>полегшення</a:t>
            </a:r>
            <a:r>
              <a:rPr lang="ru-RU" dirty="0"/>
              <a:t>. </a:t>
            </a:r>
            <a:r>
              <a:rPr lang="ru-RU" dirty="0" err="1"/>
              <a:t>Відмічається</a:t>
            </a:r>
            <a:r>
              <a:rPr lang="ru-RU" dirty="0"/>
              <a:t> </a:t>
            </a:r>
            <a:r>
              <a:rPr lang="ru-RU" dirty="0" err="1"/>
              <a:t>блідість</a:t>
            </a:r>
            <a:r>
              <a:rPr lang="ru-RU" dirty="0"/>
              <a:t> </a:t>
            </a:r>
            <a:r>
              <a:rPr lang="ru-RU" dirty="0" err="1"/>
              <a:t>шкірних</a:t>
            </a:r>
            <a:r>
              <a:rPr lang="ru-RU" dirty="0"/>
              <a:t> </a:t>
            </a:r>
            <a:r>
              <a:rPr lang="ru-RU" dirty="0" err="1"/>
              <a:t>покровів</a:t>
            </a:r>
            <a:r>
              <a:rPr lang="ru-RU" dirty="0"/>
              <a:t> і </a:t>
            </a:r>
            <a:r>
              <a:rPr lang="ru-RU" dirty="0" err="1"/>
              <a:t>слизових</a:t>
            </a:r>
            <a:r>
              <a:rPr lang="ru-RU" dirty="0"/>
              <a:t>, </a:t>
            </a:r>
            <a:r>
              <a:rPr lang="ru-RU" dirty="0" err="1"/>
              <a:t>обличчя</a:t>
            </a:r>
            <a:r>
              <a:rPr lang="ru-RU" dirty="0"/>
              <a:t> </a:t>
            </a:r>
            <a:r>
              <a:rPr lang="ru-RU" dirty="0" err="1"/>
              <a:t>виражає</a:t>
            </a:r>
            <a:r>
              <a:rPr lang="ru-RU" dirty="0"/>
              <a:t> страх, </a:t>
            </a:r>
            <a:r>
              <a:rPr lang="ru-RU" dirty="0" err="1"/>
              <a:t>язик</a:t>
            </a:r>
            <a:r>
              <a:rPr lang="ru-RU" dirty="0"/>
              <a:t> </a:t>
            </a:r>
            <a:r>
              <a:rPr lang="ru-RU" dirty="0" err="1"/>
              <a:t>обкладений</a:t>
            </a:r>
            <a:r>
              <a:rPr lang="ru-RU" dirty="0"/>
              <a:t> </a:t>
            </a:r>
            <a:r>
              <a:rPr lang="ru-RU" dirty="0" err="1"/>
              <a:t>сірим</a:t>
            </a:r>
            <a:r>
              <a:rPr lang="ru-RU" dirty="0"/>
              <a:t> </a:t>
            </a:r>
            <a:r>
              <a:rPr lang="ru-RU" dirty="0" err="1"/>
              <a:t>нальотом</a:t>
            </a:r>
            <a:r>
              <a:rPr lang="ru-RU" dirty="0"/>
              <a:t>, </a:t>
            </a:r>
            <a:r>
              <a:rPr lang="ru-RU" dirty="0" err="1"/>
              <a:t>сухий</a:t>
            </a:r>
            <a:r>
              <a:rPr lang="ru-RU" dirty="0"/>
              <a:t>. </a:t>
            </a:r>
            <a:r>
              <a:rPr lang="ru-RU" dirty="0" err="1"/>
              <a:t>Живіт</a:t>
            </a:r>
            <a:r>
              <a:rPr lang="ru-RU" dirty="0"/>
              <a:t> </a:t>
            </a:r>
            <a:r>
              <a:rPr lang="ru-RU" dirty="0" err="1"/>
              <a:t>спочатку</a:t>
            </a:r>
            <a:r>
              <a:rPr lang="ru-RU" dirty="0"/>
              <a:t> </a:t>
            </a:r>
            <a:r>
              <a:rPr lang="ru-RU" dirty="0" err="1"/>
              <a:t>звичайної</a:t>
            </a:r>
            <a:r>
              <a:rPr lang="ru-RU" dirty="0"/>
              <a:t> </a:t>
            </a:r>
            <a:r>
              <a:rPr lang="ru-RU" dirty="0" err="1"/>
              <a:t>конфігурації</a:t>
            </a:r>
            <a:r>
              <a:rPr lang="ru-RU" dirty="0"/>
              <a:t>, </a:t>
            </a:r>
            <a:r>
              <a:rPr lang="ru-RU" dirty="0" err="1"/>
              <a:t>м'який</a:t>
            </a:r>
            <a:r>
              <a:rPr lang="ru-RU" dirty="0"/>
              <a:t> та </a:t>
            </a:r>
            <a:r>
              <a:rPr lang="ru-RU" dirty="0" err="1"/>
              <a:t>малоболючий</a:t>
            </a:r>
            <a:r>
              <a:rPr lang="ru-RU" dirty="0"/>
              <a:t>, за </a:t>
            </a:r>
            <a:r>
              <a:rPr lang="ru-RU" dirty="0" err="1"/>
              <a:t>винятком</a:t>
            </a:r>
            <a:r>
              <a:rPr lang="ru-RU" dirty="0"/>
              <a:t> </a:t>
            </a:r>
            <a:r>
              <a:rPr lang="ru-RU" dirty="0" err="1"/>
              <a:t>ділянки</a:t>
            </a:r>
            <a:r>
              <a:rPr lang="ru-RU" dirty="0"/>
              <a:t> в </a:t>
            </a:r>
            <a:r>
              <a:rPr lang="ru-RU" dirty="0" err="1"/>
              <a:t>зоні</a:t>
            </a:r>
            <a:r>
              <a:rPr lang="ru-RU" dirty="0"/>
              <a:t> </a:t>
            </a:r>
            <a:r>
              <a:rPr lang="ru-RU" dirty="0" err="1"/>
              <a:t>странгуляції</a:t>
            </a:r>
            <a:r>
              <a:rPr lang="ru-RU" dirty="0"/>
              <a:t>. </a:t>
            </a:r>
            <a:r>
              <a:rPr lang="ru-RU" dirty="0" err="1"/>
              <a:t>Пізніше</a:t>
            </a:r>
            <a:r>
              <a:rPr lang="ru-RU" dirty="0"/>
              <a:t> </a:t>
            </a:r>
            <a:r>
              <a:rPr lang="ru-RU" dirty="0" err="1"/>
              <a:t>живіт</a:t>
            </a:r>
            <a:r>
              <a:rPr lang="ru-RU" dirty="0"/>
              <a:t> </a:t>
            </a:r>
            <a:r>
              <a:rPr lang="ru-RU" dirty="0" err="1"/>
              <a:t>здутий</a:t>
            </a:r>
            <a:r>
              <a:rPr lang="ru-RU" dirty="0"/>
              <a:t>, </a:t>
            </a:r>
            <a:r>
              <a:rPr lang="ru-RU" dirty="0" err="1"/>
              <a:t>позитивні</a:t>
            </a:r>
            <a:r>
              <a:rPr lang="ru-RU" dirty="0"/>
              <a:t> </a:t>
            </a:r>
            <a:r>
              <a:rPr lang="ru-RU" dirty="0" err="1"/>
              <a:t>симптоми</a:t>
            </a:r>
            <a:r>
              <a:rPr lang="ru-RU" dirty="0"/>
              <a:t> Валя, Склярова, </a:t>
            </a:r>
            <a:r>
              <a:rPr lang="ru-RU" dirty="0" err="1"/>
              <a:t>Ківуля</a:t>
            </a:r>
            <a:r>
              <a:rPr lang="ru-RU" dirty="0"/>
              <a:t>, </a:t>
            </a:r>
            <a:r>
              <a:rPr lang="ru-RU" dirty="0" err="1"/>
              <a:t>Спасокукотського</a:t>
            </a:r>
            <a:r>
              <a:rPr lang="ru-RU" dirty="0"/>
              <a:t>, </a:t>
            </a:r>
            <a:r>
              <a:rPr lang="ru-RU" dirty="0" err="1"/>
              <a:t>Обухівської</a:t>
            </a:r>
            <a:r>
              <a:rPr lang="ru-RU" dirty="0"/>
              <a:t> </a:t>
            </a:r>
            <a:r>
              <a:rPr lang="ru-RU" dirty="0" err="1"/>
              <a:t>лікарні</a:t>
            </a:r>
            <a:r>
              <a:rPr lang="ru-RU" dirty="0"/>
              <a:t>. </a:t>
            </a:r>
            <a:r>
              <a:rPr lang="ru-RU" dirty="0" err="1"/>
              <a:t>Швидко</a:t>
            </a:r>
            <a:r>
              <a:rPr lang="ru-RU" dirty="0"/>
              <a:t> </a:t>
            </a:r>
            <a:r>
              <a:rPr lang="ru-RU" dirty="0" err="1"/>
              <a:t>виникає</a:t>
            </a:r>
            <a:r>
              <a:rPr lang="ru-RU" dirty="0"/>
              <a:t> </a:t>
            </a:r>
            <a:r>
              <a:rPr lang="ru-RU" dirty="0" err="1"/>
              <a:t>тахікардія</a:t>
            </a:r>
            <a:r>
              <a:rPr lang="ru-RU" dirty="0"/>
              <a:t>, </a:t>
            </a:r>
            <a:r>
              <a:rPr lang="ru-RU" dirty="0" err="1"/>
              <a:t>гіпотонія</a:t>
            </a:r>
            <a:r>
              <a:rPr lang="ru-RU" dirty="0"/>
              <a:t>, </a:t>
            </a:r>
            <a:r>
              <a:rPr lang="ru-RU" dirty="0" err="1"/>
              <a:t>виявляються</a:t>
            </a:r>
            <a:r>
              <a:rPr lang="ru-RU" dirty="0"/>
              <a:t> </a:t>
            </a:r>
            <a:r>
              <a:rPr lang="ru-RU" dirty="0" err="1"/>
              <a:t>чаші</a:t>
            </a:r>
            <a:r>
              <a:rPr lang="ru-RU" dirty="0"/>
              <a:t> </a:t>
            </a:r>
            <a:r>
              <a:rPr lang="ru-RU" dirty="0" err="1"/>
              <a:t>Клойберга</a:t>
            </a:r>
            <a:r>
              <a:rPr lang="ru-RU" dirty="0"/>
              <a:t> в </a:t>
            </a:r>
            <a:r>
              <a:rPr lang="ru-RU" dirty="0" err="1"/>
              <a:t>мезогастральній</a:t>
            </a:r>
            <a:r>
              <a:rPr lang="ru-RU" dirty="0"/>
              <a:t> </a:t>
            </a:r>
            <a:r>
              <a:rPr lang="ru-RU" dirty="0" err="1"/>
              <a:t>зоні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0496361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95536" y="836712"/>
            <a:ext cx="7632848" cy="53245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/>
              <a:t>Заворот </a:t>
            </a:r>
            <a:r>
              <a:rPr lang="ru-RU" sz="2000" b="1" dirty="0" err="1"/>
              <a:t>сліпої</a:t>
            </a:r>
            <a:r>
              <a:rPr lang="ru-RU" sz="2000" b="1" dirty="0"/>
              <a:t> кишки</a:t>
            </a:r>
            <a:r>
              <a:rPr lang="ru-RU" sz="2000" b="1" i="1" dirty="0"/>
              <a:t> </a:t>
            </a:r>
            <a:r>
              <a:rPr lang="ru-RU" sz="2000" b="1" dirty="0"/>
              <a:t>– початок </a:t>
            </a:r>
            <a:r>
              <a:rPr lang="ru-RU" sz="2000" b="1" dirty="0" err="1"/>
              <a:t>гострий</a:t>
            </a:r>
            <a:r>
              <a:rPr lang="ru-RU" sz="2000" b="1" dirty="0"/>
              <a:t>, з </a:t>
            </a:r>
            <a:r>
              <a:rPr lang="ru-RU" sz="2000" b="1" dirty="0" err="1"/>
              <a:t>сильним</a:t>
            </a:r>
            <a:r>
              <a:rPr lang="ru-RU" sz="2000" b="1" dirty="0"/>
              <a:t> </a:t>
            </a:r>
            <a:r>
              <a:rPr lang="ru-RU" sz="2000" b="1" dirty="0" err="1"/>
              <a:t>болем</a:t>
            </a:r>
            <a:r>
              <a:rPr lang="ru-RU" sz="2000" b="1" dirty="0"/>
              <a:t> в </a:t>
            </a:r>
            <a:r>
              <a:rPr lang="ru-RU" sz="2000" b="1" dirty="0" err="1"/>
              <a:t>правій</a:t>
            </a:r>
            <a:r>
              <a:rPr lang="ru-RU" sz="2000" b="1" dirty="0"/>
              <a:t> </a:t>
            </a:r>
            <a:r>
              <a:rPr lang="ru-RU" sz="2000" b="1" dirty="0" err="1"/>
              <a:t>половині</a:t>
            </a:r>
            <a:r>
              <a:rPr lang="ru-RU" sz="2000" b="1" dirty="0"/>
              <a:t> живота </a:t>
            </a:r>
            <a:r>
              <a:rPr lang="ru-RU" sz="2000" b="1" dirty="0" err="1"/>
              <a:t>або</a:t>
            </a:r>
            <a:r>
              <a:rPr lang="ru-RU" sz="2000" b="1" dirty="0"/>
              <a:t> в </a:t>
            </a:r>
            <a:r>
              <a:rPr lang="ru-RU" sz="2000" b="1" dirty="0" err="1"/>
              <a:t>ділянці</a:t>
            </a:r>
            <a:r>
              <a:rPr lang="ru-RU" sz="2000" b="1" dirty="0"/>
              <a:t> пупка, </a:t>
            </a:r>
            <a:r>
              <a:rPr lang="ru-RU" sz="2000" b="1" dirty="0" err="1"/>
              <a:t>живіт</a:t>
            </a:r>
            <a:r>
              <a:rPr lang="ru-RU" sz="2000" b="1" dirty="0"/>
              <a:t> </a:t>
            </a:r>
            <a:r>
              <a:rPr lang="ru-RU" sz="2000" b="1" dirty="0" err="1"/>
              <a:t>асиметричний</a:t>
            </a:r>
            <a:r>
              <a:rPr lang="ru-RU" sz="2000" b="1" dirty="0"/>
              <a:t>, </a:t>
            </a:r>
            <a:r>
              <a:rPr lang="ru-RU" sz="2000" b="1" dirty="0" err="1"/>
              <a:t>позитивні</a:t>
            </a:r>
            <a:r>
              <a:rPr lang="ru-RU" sz="2000" b="1" dirty="0"/>
              <a:t> </a:t>
            </a:r>
            <a:r>
              <a:rPr lang="ru-RU" sz="2000" b="1" dirty="0" err="1"/>
              <a:t>симптоми</a:t>
            </a:r>
            <a:r>
              <a:rPr lang="ru-RU" sz="2000" b="1" dirty="0"/>
              <a:t> Валя, </a:t>
            </a:r>
            <a:r>
              <a:rPr lang="ru-RU" sz="2000" b="1" dirty="0" err="1"/>
              <a:t>Дансе</a:t>
            </a:r>
            <a:r>
              <a:rPr lang="ru-RU" sz="2000" b="1" dirty="0"/>
              <a:t>, </a:t>
            </a:r>
            <a:r>
              <a:rPr lang="ru-RU" sz="2000" b="1" dirty="0" err="1"/>
              <a:t>Ківуля</a:t>
            </a:r>
            <a:r>
              <a:rPr lang="ru-RU" sz="2000" b="1" dirty="0"/>
              <a:t>, </a:t>
            </a:r>
            <a:r>
              <a:rPr lang="ru-RU" sz="2000" b="1" dirty="0" err="1"/>
              <a:t>виявляються</a:t>
            </a:r>
            <a:r>
              <a:rPr lang="ru-RU" sz="2000" b="1" dirty="0"/>
              <a:t> </a:t>
            </a:r>
            <a:r>
              <a:rPr lang="ru-RU" sz="2000" b="1" dirty="0" err="1"/>
              <a:t>чаші</a:t>
            </a:r>
            <a:r>
              <a:rPr lang="ru-RU" sz="2000" b="1" dirty="0"/>
              <a:t> </a:t>
            </a:r>
            <a:r>
              <a:rPr lang="ru-RU" sz="2000" b="1" dirty="0" err="1"/>
              <a:t>Клойберга</a:t>
            </a:r>
            <a:r>
              <a:rPr lang="ru-RU" sz="2000" b="1" dirty="0"/>
              <a:t>.</a:t>
            </a:r>
          </a:p>
          <a:p>
            <a:r>
              <a:rPr lang="ru-RU" sz="2000" b="1" dirty="0"/>
              <a:t>Заворот </a:t>
            </a:r>
            <a:r>
              <a:rPr lang="ru-RU" sz="2000" b="1" dirty="0" err="1"/>
              <a:t>сигмоподібної</a:t>
            </a:r>
            <a:r>
              <a:rPr lang="ru-RU" sz="2000" b="1" dirty="0"/>
              <a:t> кишки</a:t>
            </a:r>
            <a:r>
              <a:rPr lang="ru-RU" sz="2000" b="1" i="1" dirty="0"/>
              <a:t> </a:t>
            </a:r>
            <a:r>
              <a:rPr lang="ru-RU" sz="2000" b="1" dirty="0" err="1"/>
              <a:t>частіше</a:t>
            </a:r>
            <a:r>
              <a:rPr lang="ru-RU" sz="2000" b="1" dirty="0"/>
              <a:t> </a:t>
            </a:r>
            <a:r>
              <a:rPr lang="ru-RU" sz="2000" b="1" dirty="0" err="1"/>
              <a:t>виникає</a:t>
            </a:r>
            <a:r>
              <a:rPr lang="ru-RU" sz="2000" b="1" dirty="0"/>
              <a:t> в </a:t>
            </a:r>
            <a:r>
              <a:rPr lang="ru-RU" sz="2000" b="1" dirty="0" err="1"/>
              <a:t>літньому</a:t>
            </a:r>
            <a:r>
              <a:rPr lang="ru-RU" sz="2000" b="1" dirty="0"/>
              <a:t> </a:t>
            </a:r>
            <a:r>
              <a:rPr lang="ru-RU" sz="2000" b="1" dirty="0" err="1"/>
              <a:t>віці</a:t>
            </a:r>
            <a:r>
              <a:rPr lang="ru-RU" sz="2000" b="1" dirty="0"/>
              <a:t>, </a:t>
            </a:r>
            <a:r>
              <a:rPr lang="ru-RU" sz="2000" b="1" dirty="0" err="1"/>
              <a:t>виникає</a:t>
            </a:r>
            <a:r>
              <a:rPr lang="ru-RU" sz="2000" b="1" dirty="0"/>
              <a:t> </a:t>
            </a:r>
            <a:r>
              <a:rPr lang="ru-RU" sz="2000" b="1" dirty="0" err="1"/>
              <a:t>нападоподібний</a:t>
            </a:r>
            <a:r>
              <a:rPr lang="ru-RU" sz="2000" b="1" dirty="0"/>
              <a:t> </a:t>
            </a:r>
            <a:r>
              <a:rPr lang="ru-RU" sz="2000" b="1" dirty="0" err="1"/>
              <a:t>біль</a:t>
            </a:r>
            <a:r>
              <a:rPr lang="ru-RU" sz="2000" b="1" dirty="0"/>
              <a:t> в </a:t>
            </a:r>
            <a:r>
              <a:rPr lang="ru-RU" sz="2000" b="1" dirty="0" err="1"/>
              <a:t>лівій</a:t>
            </a:r>
            <a:r>
              <a:rPr lang="ru-RU" sz="2000" b="1" dirty="0"/>
              <a:t> </a:t>
            </a:r>
            <a:r>
              <a:rPr lang="ru-RU" sz="2000" b="1" dirty="0" err="1"/>
              <a:t>здухвинній</a:t>
            </a:r>
            <a:r>
              <a:rPr lang="ru-RU" sz="2000" b="1" dirty="0"/>
              <a:t> </a:t>
            </a:r>
            <a:r>
              <a:rPr lang="ru-RU" sz="2000" b="1" dirty="0" err="1"/>
              <a:t>ділянці</a:t>
            </a:r>
            <a:r>
              <a:rPr lang="ru-RU" sz="2000" b="1" dirty="0"/>
              <a:t> з </a:t>
            </a:r>
            <a:r>
              <a:rPr lang="ru-RU" sz="2000" b="1" dirty="0" err="1"/>
              <a:t>іррадіацією</a:t>
            </a:r>
            <a:r>
              <a:rPr lang="ru-RU" sz="2000" b="1" dirty="0"/>
              <a:t> в поперек. </a:t>
            </a:r>
            <a:r>
              <a:rPr lang="ru-RU" sz="2000" b="1" dirty="0" err="1"/>
              <a:t>Нудота</a:t>
            </a:r>
            <a:r>
              <a:rPr lang="ru-RU" sz="2000" b="1" dirty="0"/>
              <a:t> і </a:t>
            </a:r>
            <a:r>
              <a:rPr lang="ru-RU" sz="2000" b="1" dirty="0" err="1"/>
              <a:t>блювання</a:t>
            </a:r>
            <a:r>
              <a:rPr lang="ru-RU" sz="2000" b="1" dirty="0"/>
              <a:t> в </a:t>
            </a:r>
            <a:r>
              <a:rPr lang="ru-RU" sz="2000" b="1" dirty="0" err="1"/>
              <a:t>пізніх</a:t>
            </a:r>
            <a:r>
              <a:rPr lang="ru-RU" sz="2000" b="1" dirty="0"/>
              <a:t> </a:t>
            </a:r>
            <a:r>
              <a:rPr lang="ru-RU" sz="2000" b="1" dirty="0" err="1"/>
              <a:t>стадіях</a:t>
            </a:r>
            <a:r>
              <a:rPr lang="ru-RU" sz="2000" b="1" dirty="0"/>
              <a:t>, </a:t>
            </a:r>
            <a:r>
              <a:rPr lang="ru-RU" sz="2000" b="1" dirty="0" err="1"/>
              <a:t>швидко</a:t>
            </a:r>
            <a:r>
              <a:rPr lang="ru-RU" sz="2000" b="1" dirty="0"/>
              <a:t> </a:t>
            </a:r>
            <a:r>
              <a:rPr lang="ru-RU" sz="2000" b="1" dirty="0" err="1"/>
              <a:t>виникає</a:t>
            </a:r>
            <a:r>
              <a:rPr lang="ru-RU" sz="2000" b="1" dirty="0"/>
              <a:t> </a:t>
            </a:r>
            <a:r>
              <a:rPr lang="ru-RU" sz="2000" b="1" dirty="0" err="1"/>
              <a:t>затримка</a:t>
            </a:r>
            <a:r>
              <a:rPr lang="ru-RU" sz="2000" b="1" dirty="0"/>
              <a:t> </a:t>
            </a:r>
            <a:r>
              <a:rPr lang="ru-RU" sz="2000" b="1" dirty="0" err="1"/>
              <a:t>відходження</a:t>
            </a:r>
            <a:r>
              <a:rPr lang="ru-RU" sz="2000" b="1" dirty="0"/>
              <a:t> калу і </a:t>
            </a:r>
            <a:r>
              <a:rPr lang="ru-RU" sz="2000" b="1" dirty="0" err="1"/>
              <a:t>газів</a:t>
            </a:r>
            <a:r>
              <a:rPr lang="ru-RU" sz="2000" b="1" dirty="0"/>
              <a:t>, </a:t>
            </a:r>
            <a:r>
              <a:rPr lang="ru-RU" sz="2000" b="1" dirty="0" err="1"/>
              <a:t>позитивні</a:t>
            </a:r>
            <a:r>
              <a:rPr lang="ru-RU" sz="2000" b="1" dirty="0"/>
              <a:t> </a:t>
            </a:r>
            <a:r>
              <a:rPr lang="ru-RU" sz="2000" b="1" dirty="0" err="1"/>
              <a:t>симптоми</a:t>
            </a:r>
            <a:r>
              <a:rPr lang="ru-RU" sz="2000" b="1" dirty="0"/>
              <a:t> </a:t>
            </a:r>
            <a:r>
              <a:rPr lang="ru-RU" sz="2000" b="1" dirty="0" err="1"/>
              <a:t>Байєра</a:t>
            </a:r>
            <a:r>
              <a:rPr lang="ru-RU" sz="2000" b="1" dirty="0"/>
              <a:t>, </a:t>
            </a:r>
            <a:r>
              <a:rPr lang="ru-RU" sz="2000" b="1" dirty="0" err="1"/>
              <a:t>Ківуля</a:t>
            </a:r>
            <a:r>
              <a:rPr lang="ru-RU" sz="2000" b="1" dirty="0"/>
              <a:t>, Склярова, </a:t>
            </a:r>
            <a:r>
              <a:rPr lang="ru-RU" sz="2000" b="1" dirty="0" err="1"/>
              <a:t>Спасокукотського</a:t>
            </a:r>
            <a:r>
              <a:rPr lang="ru-RU" sz="2000" b="1" dirty="0"/>
              <a:t>, </a:t>
            </a:r>
            <a:r>
              <a:rPr lang="ru-RU" sz="2000" b="1" dirty="0" err="1"/>
              <a:t>Цеге-Мантейфеля</a:t>
            </a:r>
            <a:r>
              <a:rPr lang="ru-RU" sz="2000" b="1" dirty="0"/>
              <a:t>, </a:t>
            </a:r>
            <a:r>
              <a:rPr lang="ru-RU" sz="2000" b="1" dirty="0" err="1"/>
              <a:t>Грекова</a:t>
            </a:r>
            <a:r>
              <a:rPr lang="ru-RU" sz="2000" b="1" dirty="0"/>
              <a:t>, </a:t>
            </a:r>
            <a:r>
              <a:rPr lang="ru-RU" sz="2000" b="1" dirty="0" err="1"/>
              <a:t>Обухівської</a:t>
            </a:r>
            <a:r>
              <a:rPr lang="ru-RU" sz="2000" b="1" dirty="0"/>
              <a:t> </a:t>
            </a:r>
            <a:r>
              <a:rPr lang="ru-RU" sz="2000" b="1" dirty="0" err="1"/>
              <a:t>лікарні</a:t>
            </a:r>
            <a:r>
              <a:rPr lang="ru-RU" sz="2000" b="1" dirty="0"/>
              <a:t>, </a:t>
            </a:r>
            <a:r>
              <a:rPr lang="ru-RU" sz="2000" b="1" dirty="0" err="1"/>
              <a:t>виявляються</a:t>
            </a:r>
            <a:r>
              <a:rPr lang="ru-RU" sz="2000" b="1" dirty="0"/>
              <a:t> </a:t>
            </a:r>
            <a:r>
              <a:rPr lang="ru-RU" sz="2000" b="1" dirty="0" err="1"/>
              <a:t>чаші</a:t>
            </a:r>
            <a:r>
              <a:rPr lang="ru-RU" sz="2000" b="1" dirty="0"/>
              <a:t> </a:t>
            </a:r>
            <a:r>
              <a:rPr lang="ru-RU" sz="2000" b="1" dirty="0" err="1"/>
              <a:t>Клойберга</a:t>
            </a:r>
            <a:r>
              <a:rPr lang="ru-RU" sz="2000" b="1" dirty="0"/>
              <a:t>.</a:t>
            </a:r>
          </a:p>
          <a:p>
            <a:r>
              <a:rPr lang="ru-RU" sz="2000" b="1" dirty="0" err="1"/>
              <a:t>Вузлоутворення</a:t>
            </a:r>
            <a:r>
              <a:rPr lang="ru-RU" sz="2000" b="1" dirty="0"/>
              <a:t> – заворот </a:t>
            </a:r>
            <a:r>
              <a:rPr lang="ru-RU" sz="2000" b="1" dirty="0" err="1"/>
              <a:t>двох</a:t>
            </a:r>
            <a:r>
              <a:rPr lang="ru-RU" sz="2000" b="1" dirty="0"/>
              <a:t> </a:t>
            </a:r>
            <a:r>
              <a:rPr lang="ru-RU" sz="2000" b="1" dirty="0" err="1"/>
              <a:t>чи</a:t>
            </a:r>
            <a:r>
              <a:rPr lang="ru-RU" sz="2000" b="1" dirty="0"/>
              <a:t> </a:t>
            </a:r>
            <a:r>
              <a:rPr lang="ru-RU" sz="2000" b="1" dirty="0" err="1"/>
              <a:t>більше</a:t>
            </a:r>
            <a:r>
              <a:rPr lang="ru-RU" sz="2000" b="1" dirty="0"/>
              <a:t> </a:t>
            </a:r>
            <a:r>
              <a:rPr lang="ru-RU" sz="2000" b="1" dirty="0" err="1"/>
              <a:t>сегментів</a:t>
            </a:r>
            <a:r>
              <a:rPr lang="ru-RU" sz="2000" b="1" dirty="0"/>
              <a:t> кишки з </a:t>
            </a:r>
            <a:r>
              <a:rPr lang="ru-RU" sz="2000" b="1" dirty="0" err="1"/>
              <a:t>утворенням</a:t>
            </a:r>
            <a:r>
              <a:rPr lang="ru-RU" sz="2000" b="1" dirty="0"/>
              <a:t> </a:t>
            </a:r>
            <a:r>
              <a:rPr lang="ru-RU" sz="2000" b="1" dirty="0" err="1"/>
              <a:t>стійкого</a:t>
            </a:r>
            <a:r>
              <a:rPr lang="ru-RU" sz="2000" b="1" dirty="0"/>
              <a:t> конгломерату. </a:t>
            </a:r>
            <a:r>
              <a:rPr lang="ru-RU" sz="2000" b="1" dirty="0" err="1"/>
              <a:t>Клінічна</a:t>
            </a:r>
            <a:r>
              <a:rPr lang="ru-RU" sz="2000" b="1" dirty="0"/>
              <a:t> картина </a:t>
            </a:r>
            <a:r>
              <a:rPr lang="ru-RU" sz="2000" b="1" dirty="0" err="1"/>
              <a:t>така</a:t>
            </a:r>
            <a:r>
              <a:rPr lang="ru-RU" sz="2000" b="1" dirty="0"/>
              <a:t> ж, як і при </a:t>
            </a:r>
            <a:r>
              <a:rPr lang="ru-RU" sz="2000" b="1" dirty="0" err="1"/>
              <a:t>завороті</a:t>
            </a:r>
            <a:r>
              <a:rPr lang="ru-RU" sz="2000" b="1" dirty="0"/>
              <a:t>, </a:t>
            </a:r>
            <a:r>
              <a:rPr lang="ru-RU" sz="2000" b="1" dirty="0" err="1"/>
              <a:t>однак</a:t>
            </a:r>
            <a:r>
              <a:rPr lang="ru-RU" sz="2000" b="1" dirty="0"/>
              <a:t> </a:t>
            </a:r>
            <a:r>
              <a:rPr lang="ru-RU" sz="2000" b="1" dirty="0" err="1"/>
              <a:t>загальний</a:t>
            </a:r>
            <a:r>
              <a:rPr lang="ru-RU" sz="2000" b="1" dirty="0"/>
              <a:t> стан хворого </a:t>
            </a:r>
            <a:r>
              <a:rPr lang="ru-RU" sz="2000" b="1" dirty="0" err="1"/>
              <a:t>більш</a:t>
            </a:r>
            <a:r>
              <a:rPr lang="ru-RU" sz="2000" b="1" dirty="0"/>
              <a:t> тяжкий.</a:t>
            </a:r>
          </a:p>
          <a:p>
            <a:r>
              <a:rPr lang="ru-RU" sz="2000" b="1" dirty="0" err="1"/>
              <a:t>Диференційний</a:t>
            </a:r>
            <a:r>
              <a:rPr lang="ru-RU" sz="2000" b="1" dirty="0"/>
              <a:t> </a:t>
            </a:r>
            <a:r>
              <a:rPr lang="ru-RU" sz="2000" b="1" dirty="0" err="1"/>
              <a:t>діагноз</a:t>
            </a:r>
            <a:r>
              <a:rPr lang="ru-RU" sz="2000" b="1" dirty="0"/>
              <a:t> </a:t>
            </a:r>
            <a:r>
              <a:rPr lang="ru-RU" sz="2000" b="1" dirty="0" err="1"/>
              <a:t>проводять</a:t>
            </a:r>
            <a:r>
              <a:rPr lang="ru-RU" sz="2000" b="1" dirty="0"/>
              <a:t> з </a:t>
            </a:r>
            <a:r>
              <a:rPr lang="ru-RU" sz="2000" b="1" dirty="0" err="1"/>
              <a:t>механічною</a:t>
            </a:r>
            <a:r>
              <a:rPr lang="ru-RU" sz="2000" b="1" dirty="0"/>
              <a:t> ГКН, </a:t>
            </a:r>
            <a:r>
              <a:rPr lang="ru-RU" sz="2000" b="1" dirty="0" err="1"/>
              <a:t>динамічною</a:t>
            </a:r>
            <a:r>
              <a:rPr lang="ru-RU" sz="2000" b="1" dirty="0"/>
              <a:t> ГКН, </a:t>
            </a:r>
            <a:r>
              <a:rPr lang="ru-RU" sz="2000" b="1" dirty="0" err="1"/>
              <a:t>розшаровуючою</a:t>
            </a:r>
            <a:r>
              <a:rPr lang="ru-RU" sz="2000" b="1" dirty="0"/>
              <a:t> аневризмою </a:t>
            </a:r>
            <a:r>
              <a:rPr lang="ru-RU" sz="2000" b="1" dirty="0" err="1"/>
              <a:t>черевної</a:t>
            </a:r>
            <a:r>
              <a:rPr lang="ru-RU" sz="2000" b="1" dirty="0"/>
              <a:t> </a:t>
            </a:r>
            <a:r>
              <a:rPr lang="ru-RU" sz="2000" b="1" dirty="0" err="1"/>
              <a:t>аорти</a:t>
            </a:r>
            <a:r>
              <a:rPr lang="ru-RU" sz="2000" b="1" dirty="0"/>
              <a:t>, </a:t>
            </a:r>
            <a:r>
              <a:rPr lang="ru-RU" sz="2000" b="1" dirty="0" err="1"/>
              <a:t>абдомінальною</a:t>
            </a:r>
            <a:r>
              <a:rPr lang="ru-RU" sz="2000" b="1" dirty="0"/>
              <a:t> формою </a:t>
            </a:r>
            <a:r>
              <a:rPr lang="ru-RU" sz="2000" b="1" dirty="0" err="1"/>
              <a:t>інфаркту</a:t>
            </a:r>
            <a:r>
              <a:rPr lang="ru-RU" sz="2000" b="1" dirty="0"/>
              <a:t> </a:t>
            </a:r>
            <a:r>
              <a:rPr lang="ru-RU" sz="2000" b="1" dirty="0" err="1"/>
              <a:t>міокарду</a:t>
            </a:r>
            <a:r>
              <a:rPr lang="ru-RU" sz="2000" b="1" dirty="0"/>
              <a:t>, </a:t>
            </a:r>
            <a:r>
              <a:rPr lang="ru-RU" sz="2000" b="1" dirty="0" err="1"/>
              <a:t>плевропневмонією</a:t>
            </a:r>
            <a:r>
              <a:rPr lang="ru-RU" sz="2000" b="1" dirty="0"/>
              <a:t>, </a:t>
            </a:r>
            <a:r>
              <a:rPr lang="ru-RU" sz="2000" b="1" dirty="0" err="1"/>
              <a:t>перфоративною</a:t>
            </a:r>
            <a:r>
              <a:rPr lang="ru-RU" sz="2000" b="1" dirty="0"/>
              <a:t> </a:t>
            </a:r>
            <a:r>
              <a:rPr lang="ru-RU" sz="2000" b="1" dirty="0" err="1"/>
              <a:t>виразкою</a:t>
            </a:r>
            <a:r>
              <a:rPr lang="ru-RU" sz="2000" b="1" dirty="0"/>
              <a:t>, </a:t>
            </a:r>
            <a:r>
              <a:rPr lang="ru-RU" sz="2000" b="1" dirty="0" err="1"/>
              <a:t>гострим</a:t>
            </a:r>
            <a:r>
              <a:rPr lang="ru-RU" sz="2000" b="1" dirty="0"/>
              <a:t> панкреатитом.</a:t>
            </a:r>
          </a:p>
        </p:txBody>
      </p:sp>
    </p:spTree>
    <p:extLst>
      <p:ext uri="{BB962C8B-B14F-4D97-AF65-F5344CB8AC3E}">
        <p14:creationId xmlns:p14="http://schemas.microsoft.com/office/powerpoint/2010/main" val="331165039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/>
              <a:t>Лікування</a:t>
            </a:r>
            <a:r>
              <a:rPr lang="ru-RU" dirty="0"/>
              <a:t> </a:t>
            </a:r>
            <a:r>
              <a:rPr lang="ru-RU" dirty="0" err="1"/>
              <a:t>странгуляційної</a:t>
            </a:r>
            <a:r>
              <a:rPr lang="ru-RU" dirty="0"/>
              <a:t> ГКН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короткої</a:t>
            </a:r>
            <a:r>
              <a:rPr lang="ru-RU" dirty="0"/>
              <a:t> (1-1,5 </a:t>
            </a:r>
            <a:r>
              <a:rPr lang="ru-RU" dirty="0" err="1"/>
              <a:t>години</a:t>
            </a:r>
            <a:r>
              <a:rPr lang="ru-RU" dirty="0"/>
              <a:t>) </a:t>
            </a:r>
            <a:r>
              <a:rPr lang="ru-RU" dirty="0" err="1"/>
              <a:t>передопераційної</a:t>
            </a:r>
            <a:r>
              <a:rPr lang="ru-RU" dirty="0"/>
              <a:t> </a:t>
            </a:r>
            <a:r>
              <a:rPr lang="ru-RU" dirty="0" err="1"/>
              <a:t>підготовки</a:t>
            </a:r>
            <a:r>
              <a:rPr lang="ru-RU" dirty="0"/>
              <a:t> (</a:t>
            </a:r>
            <a:r>
              <a:rPr lang="ru-RU" dirty="0" err="1"/>
              <a:t>сифонна</a:t>
            </a:r>
            <a:r>
              <a:rPr lang="ru-RU" dirty="0"/>
              <a:t> </a:t>
            </a:r>
            <a:r>
              <a:rPr lang="ru-RU" dirty="0" err="1"/>
              <a:t>клізма</a:t>
            </a:r>
            <a:r>
              <a:rPr lang="ru-RU" dirty="0"/>
              <a:t>, </a:t>
            </a:r>
            <a:r>
              <a:rPr lang="ru-RU" dirty="0" err="1"/>
              <a:t>спазмолітики</a:t>
            </a:r>
            <a:r>
              <a:rPr lang="ru-RU" dirty="0"/>
              <a:t>, </a:t>
            </a:r>
            <a:r>
              <a:rPr lang="ru-RU" dirty="0" err="1"/>
              <a:t>знеболюючі</a:t>
            </a:r>
            <a:r>
              <a:rPr lang="ru-RU" dirty="0"/>
              <a:t>, </a:t>
            </a:r>
            <a:r>
              <a:rPr lang="ru-RU" dirty="0" err="1"/>
              <a:t>масивна</a:t>
            </a:r>
            <a:r>
              <a:rPr lang="ru-RU" dirty="0"/>
              <a:t> </a:t>
            </a:r>
            <a:r>
              <a:rPr lang="ru-RU" dirty="0" err="1"/>
              <a:t>інфузійна</a:t>
            </a:r>
            <a:r>
              <a:rPr lang="ru-RU" dirty="0"/>
              <a:t> </a:t>
            </a:r>
            <a:r>
              <a:rPr lang="ru-RU" dirty="0" err="1"/>
              <a:t>терапія</a:t>
            </a:r>
            <a:r>
              <a:rPr lang="ru-RU" dirty="0"/>
              <a:t> з </a:t>
            </a:r>
            <a:r>
              <a:rPr lang="ru-RU" dirty="0" err="1"/>
              <a:t>продовженням</a:t>
            </a:r>
            <a:r>
              <a:rPr lang="ru-RU" dirty="0"/>
              <a:t>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операції</a:t>
            </a:r>
            <a:r>
              <a:rPr lang="ru-RU" dirty="0"/>
              <a:t> (</a:t>
            </a:r>
            <a:r>
              <a:rPr lang="ru-RU" dirty="0" err="1"/>
              <a:t>сольові</a:t>
            </a:r>
            <a:r>
              <a:rPr lang="ru-RU" dirty="0"/>
              <a:t> </a:t>
            </a:r>
            <a:r>
              <a:rPr lang="ru-RU" dirty="0" err="1"/>
              <a:t>розчини</a:t>
            </a:r>
            <a:r>
              <a:rPr lang="ru-RU" dirty="0"/>
              <a:t>, плазма, </a:t>
            </a:r>
            <a:r>
              <a:rPr lang="ru-RU" dirty="0" err="1"/>
              <a:t>альбумін</a:t>
            </a:r>
            <a:r>
              <a:rPr lang="ru-RU" dirty="0"/>
              <a:t>, </a:t>
            </a:r>
            <a:r>
              <a:rPr lang="ru-RU" dirty="0" err="1"/>
              <a:t>рефортан</a:t>
            </a:r>
            <a:r>
              <a:rPr lang="ru-RU" dirty="0"/>
              <a:t>, </a:t>
            </a:r>
            <a:r>
              <a:rPr lang="ru-RU" dirty="0" err="1"/>
              <a:t>стабізол</a:t>
            </a:r>
            <a:r>
              <a:rPr lang="ru-RU" dirty="0"/>
              <a:t>, </a:t>
            </a:r>
            <a:r>
              <a:rPr lang="ru-RU" dirty="0" err="1"/>
              <a:t>інфезол</a:t>
            </a:r>
            <a:r>
              <a:rPr lang="ru-RU" dirty="0"/>
              <a:t>, </a:t>
            </a:r>
            <a:r>
              <a:rPr lang="ru-RU" dirty="0" err="1"/>
              <a:t>лактопротеїн</a:t>
            </a:r>
            <a:r>
              <a:rPr lang="ru-RU" dirty="0"/>
              <a:t> з </a:t>
            </a:r>
            <a:r>
              <a:rPr lang="ru-RU" dirty="0" err="1"/>
              <a:t>сорбітолом</a:t>
            </a:r>
            <a:r>
              <a:rPr lang="ru-RU" dirty="0"/>
              <a:t>, </a:t>
            </a:r>
            <a:r>
              <a:rPr lang="ru-RU" dirty="0" err="1"/>
              <a:t>оксигенотерапія</a:t>
            </a:r>
            <a:r>
              <a:rPr lang="ru-RU" dirty="0"/>
              <a:t>)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1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55683822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err="1"/>
              <a:t>оперативне</a:t>
            </a:r>
            <a:r>
              <a:rPr lang="ru-RU" dirty="0"/>
              <a:t> </a:t>
            </a:r>
            <a:r>
              <a:rPr lang="ru-RU" dirty="0" err="1"/>
              <a:t>лікування</a:t>
            </a:r>
            <a:r>
              <a:rPr lang="ru-RU" dirty="0"/>
              <a:t>:</a:t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 fontScale="55000" lnSpcReduction="20000"/>
          </a:bodyPr>
          <a:lstStyle/>
          <a:p>
            <a:pPr lvl="0"/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лапаротомія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розкрутом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кишок та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ліквідацією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штранги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lvl="0"/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якщо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петля кишки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нежиттєздатна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резекція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, анастомоз «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кінець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до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кінця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»;</a:t>
            </a:r>
          </a:p>
          <a:p>
            <a:pPr lvl="0"/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при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завороті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сигми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розкрут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сигмопексія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операція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Гаген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–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Торна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);</a:t>
            </a:r>
          </a:p>
          <a:p>
            <a:pPr lvl="0"/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при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некрозі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сигмоподібної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кишки –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її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резекція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+ 10-20 см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привідної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петлі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виведенням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одноцівкового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протиприродного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відхідника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резекцією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до 10 см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відвідної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петлі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з заглушкою (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операція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Гартмана);</a:t>
            </a:r>
          </a:p>
          <a:p>
            <a:pPr lvl="0"/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при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ущемленні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петлі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грижових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воротах –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розсікання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защемлюючого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кільця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lvl="0"/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декомпресію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механічне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видалення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кишкового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вмісту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тонкої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кишки через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назогастральний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зонд,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або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девульсія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сфінктера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прямої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кишки і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видалення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вмісту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через </a:t>
            </a:r>
            <a:r>
              <a:rPr lang="ru-RU" sz="3800" i="1" dirty="0" err="1">
                <a:latin typeface="Times New Roman" pitchFamily="18" charset="0"/>
                <a:cs typeface="Times New Roman" pitchFamily="18" charset="0"/>
              </a:rPr>
              <a:t>пряму</a:t>
            </a:r>
            <a:r>
              <a:rPr lang="ru-RU" sz="3800" i="1" dirty="0">
                <a:latin typeface="Times New Roman" pitchFamily="18" charset="0"/>
                <a:cs typeface="Times New Roman" pitchFamily="18" charset="0"/>
              </a:rPr>
              <a:t> кишку.</a:t>
            </a:r>
          </a:p>
          <a:p>
            <a:pPr marL="0" indent="0">
              <a:buNone/>
            </a:pPr>
            <a:r>
              <a:rPr lang="ru-RU" dirty="0"/>
              <a:t>В </a:t>
            </a:r>
            <a:r>
              <a:rPr lang="ru-RU" dirty="0" err="1"/>
              <a:t>післяопераційному</a:t>
            </a:r>
            <a:r>
              <a:rPr lang="ru-RU" dirty="0"/>
              <a:t> </a:t>
            </a:r>
            <a:r>
              <a:rPr lang="ru-RU" dirty="0" err="1"/>
              <a:t>періоді</a:t>
            </a:r>
            <a:r>
              <a:rPr lang="ru-RU" dirty="0"/>
              <a:t>: </a:t>
            </a:r>
            <a:r>
              <a:rPr lang="ru-RU" dirty="0" err="1"/>
              <a:t>рання</a:t>
            </a:r>
            <a:r>
              <a:rPr lang="ru-RU" dirty="0"/>
              <a:t> </a:t>
            </a:r>
            <a:r>
              <a:rPr lang="ru-RU" dirty="0" err="1"/>
              <a:t>стимуляція</a:t>
            </a:r>
            <a:r>
              <a:rPr lang="ru-RU" dirty="0"/>
              <a:t> перистальтики, </a:t>
            </a:r>
            <a:r>
              <a:rPr lang="ru-RU" dirty="0" err="1"/>
              <a:t>антибактеріальна</a:t>
            </a:r>
            <a:r>
              <a:rPr lang="ru-RU" dirty="0"/>
              <a:t> і </a:t>
            </a:r>
            <a:r>
              <a:rPr lang="ru-RU" dirty="0" err="1"/>
              <a:t>інфузійна</a:t>
            </a:r>
            <a:r>
              <a:rPr lang="ru-RU" dirty="0"/>
              <a:t> </a:t>
            </a:r>
            <a:r>
              <a:rPr lang="ru-RU" dirty="0" err="1"/>
              <a:t>терапія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7229503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err="1"/>
              <a:t>Обтураційна</a:t>
            </a:r>
            <a:r>
              <a:rPr lang="ru-RU" b="1" dirty="0"/>
              <a:t> ГКН </a:t>
            </a:r>
            <a:r>
              <a:rPr lang="ru-RU" b="1" dirty="0" err="1"/>
              <a:t>може</a:t>
            </a:r>
            <a:r>
              <a:rPr lang="ru-RU" b="1" dirty="0"/>
              <a:t> бути </a:t>
            </a:r>
            <a:r>
              <a:rPr lang="ru-RU" b="1" dirty="0" err="1"/>
              <a:t>зумовлена</a:t>
            </a:r>
            <a:r>
              <a:rPr lang="ru-RU" b="1" dirty="0"/>
              <a:t>: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uk-UA" dirty="0"/>
              <a:t>- </a:t>
            </a:r>
            <a:r>
              <a:rPr lang="ru-RU" dirty="0" err="1"/>
              <a:t>обтурацією</a:t>
            </a:r>
            <a:r>
              <a:rPr lang="ru-RU" dirty="0"/>
              <a:t> </a:t>
            </a:r>
            <a:r>
              <a:rPr lang="ru-RU" dirty="0" err="1"/>
              <a:t>просвіту</a:t>
            </a:r>
            <a:r>
              <a:rPr lang="ru-RU" dirty="0"/>
              <a:t> кишки </a:t>
            </a:r>
            <a:r>
              <a:rPr lang="ru-RU" dirty="0" err="1"/>
              <a:t>стороннім</a:t>
            </a:r>
            <a:r>
              <a:rPr lang="ru-RU" dirty="0"/>
              <a:t> </a:t>
            </a:r>
            <a:r>
              <a:rPr lang="ru-RU" dirty="0" err="1"/>
              <a:t>тілом</a:t>
            </a:r>
            <a:r>
              <a:rPr lang="ru-RU" dirty="0"/>
              <a:t>, </a:t>
            </a:r>
            <a:r>
              <a:rPr lang="ru-RU" dirty="0" err="1"/>
              <a:t>каловим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жовчним</a:t>
            </a:r>
            <a:r>
              <a:rPr lang="ru-RU" dirty="0"/>
              <a:t> </a:t>
            </a:r>
            <a:r>
              <a:rPr lang="ru-RU" dirty="0" err="1"/>
              <a:t>каменем</a:t>
            </a:r>
            <a:r>
              <a:rPr lang="ru-RU" dirty="0"/>
              <a:t>, клубком аскарид, </a:t>
            </a:r>
            <a:r>
              <a:rPr lang="ru-RU" dirty="0" err="1"/>
              <a:t>безоаром</a:t>
            </a:r>
            <a:r>
              <a:rPr lang="ru-RU" dirty="0"/>
              <a:t>;</a:t>
            </a:r>
          </a:p>
          <a:p>
            <a:r>
              <a:rPr lang="uk-UA" dirty="0"/>
              <a:t>- </a:t>
            </a:r>
            <a:r>
              <a:rPr lang="ru-RU" dirty="0" err="1"/>
              <a:t>звуженням</a:t>
            </a:r>
            <a:r>
              <a:rPr lang="ru-RU" dirty="0"/>
              <a:t> </a:t>
            </a:r>
            <a:r>
              <a:rPr lang="ru-RU" dirty="0" err="1"/>
              <a:t>просвіту</a:t>
            </a:r>
            <a:r>
              <a:rPr lang="ru-RU" dirty="0"/>
              <a:t> кишки за </a:t>
            </a:r>
            <a:r>
              <a:rPr lang="ru-RU" dirty="0" err="1"/>
              <a:t>рахунок</a:t>
            </a:r>
            <a:r>
              <a:rPr lang="ru-RU" dirty="0"/>
              <a:t> </a:t>
            </a:r>
            <a:r>
              <a:rPr lang="ru-RU" dirty="0" err="1"/>
              <a:t>патологічних</a:t>
            </a:r>
            <a:r>
              <a:rPr lang="ru-RU" dirty="0"/>
              <a:t> </a:t>
            </a:r>
            <a:r>
              <a:rPr lang="ru-RU" dirty="0" err="1"/>
              <a:t>процесів</a:t>
            </a:r>
            <a:r>
              <a:rPr lang="ru-RU" dirty="0"/>
              <a:t> в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стінці</a:t>
            </a:r>
            <a:r>
              <a:rPr lang="ru-RU" dirty="0"/>
              <a:t> (</a:t>
            </a:r>
            <a:r>
              <a:rPr lang="ru-RU" dirty="0" err="1"/>
              <a:t>пухлина</a:t>
            </a:r>
            <a:r>
              <a:rPr lang="ru-RU" dirty="0"/>
              <a:t>, </a:t>
            </a:r>
            <a:r>
              <a:rPr lang="ru-RU" dirty="0" err="1"/>
              <a:t>рубці</a:t>
            </a:r>
            <a:r>
              <a:rPr lang="ru-RU" dirty="0"/>
              <a:t> при </a:t>
            </a:r>
            <a:r>
              <a:rPr lang="ru-RU" dirty="0" err="1"/>
              <a:t>хворобі</a:t>
            </a:r>
            <a:r>
              <a:rPr lang="ru-RU" dirty="0"/>
              <a:t> Крона, </a:t>
            </a:r>
            <a:r>
              <a:rPr lang="ru-RU" dirty="0" err="1"/>
              <a:t>туберкульоз</a:t>
            </a:r>
            <a:r>
              <a:rPr lang="ru-RU" dirty="0"/>
              <a:t> кишечника);</a:t>
            </a:r>
          </a:p>
          <a:p>
            <a:r>
              <a:rPr lang="uk-UA" dirty="0"/>
              <a:t>- </a:t>
            </a:r>
            <a:r>
              <a:rPr lang="ru-RU" dirty="0" err="1"/>
              <a:t>стисненням</a:t>
            </a:r>
            <a:r>
              <a:rPr lang="ru-RU" dirty="0"/>
              <a:t> </a:t>
            </a:r>
            <a:r>
              <a:rPr lang="ru-RU" dirty="0" err="1"/>
              <a:t>просвіту</a:t>
            </a:r>
            <a:r>
              <a:rPr lang="ru-RU" dirty="0"/>
              <a:t> кишки </a:t>
            </a:r>
            <a:r>
              <a:rPr lang="ru-RU" dirty="0" err="1"/>
              <a:t>ззовні</a:t>
            </a:r>
            <a:r>
              <a:rPr lang="ru-RU" dirty="0"/>
              <a:t>: </a:t>
            </a:r>
            <a:r>
              <a:rPr lang="ru-RU" dirty="0" err="1"/>
              <a:t>зрощення</a:t>
            </a:r>
            <a:r>
              <a:rPr lang="ru-RU" dirty="0"/>
              <a:t>, </a:t>
            </a:r>
            <a:r>
              <a:rPr lang="ru-RU" dirty="0" err="1"/>
              <a:t>пухлина</a:t>
            </a:r>
            <a:r>
              <a:rPr lang="ru-RU" dirty="0"/>
              <a:t>, </a:t>
            </a:r>
            <a:r>
              <a:rPr lang="ru-RU" dirty="0" err="1"/>
              <a:t>запальний</a:t>
            </a:r>
            <a:r>
              <a:rPr lang="ru-RU" dirty="0"/>
              <a:t> </a:t>
            </a:r>
            <a:r>
              <a:rPr lang="ru-RU" dirty="0" err="1"/>
              <a:t>інфільтрат</a:t>
            </a:r>
            <a:r>
              <a:rPr lang="ru-RU" dirty="0" smtClean="0"/>
              <a:t>.</a:t>
            </a:r>
          </a:p>
          <a:p>
            <a:pPr marL="0" indent="0">
              <a:buNone/>
            </a:pPr>
            <a:r>
              <a:rPr lang="ru-RU" dirty="0"/>
              <a:t>Захворювання </a:t>
            </a:r>
            <a:r>
              <a:rPr lang="ru-RU" dirty="0" err="1"/>
              <a:t>розпочинається</a:t>
            </a:r>
            <a:r>
              <a:rPr lang="ru-RU" dirty="0"/>
              <a:t> з сильного </a:t>
            </a:r>
            <a:r>
              <a:rPr lang="ru-RU" dirty="0" err="1"/>
              <a:t>нападоподібного</a:t>
            </a:r>
            <a:r>
              <a:rPr lang="ru-RU" dirty="0"/>
              <a:t> болю, </a:t>
            </a:r>
            <a:r>
              <a:rPr lang="ru-RU" dirty="0" err="1"/>
              <a:t>який</a:t>
            </a:r>
            <a:r>
              <a:rPr lang="ru-RU" dirty="0"/>
              <a:t> в </a:t>
            </a:r>
            <a:r>
              <a:rPr lang="ru-RU" dirty="0" err="1"/>
              <a:t>міжприступному</a:t>
            </a:r>
            <a:r>
              <a:rPr lang="ru-RU" dirty="0"/>
              <a:t> </a:t>
            </a:r>
            <a:r>
              <a:rPr lang="ru-RU" dirty="0" err="1"/>
              <a:t>періоді</a:t>
            </a:r>
            <a:r>
              <a:rPr lang="ru-RU" dirty="0"/>
              <a:t> </a:t>
            </a:r>
            <a:r>
              <a:rPr lang="ru-RU" dirty="0" err="1"/>
              <a:t>зникає</a:t>
            </a:r>
            <a:r>
              <a:rPr lang="ru-RU" dirty="0"/>
              <a:t>, а </a:t>
            </a:r>
            <a:r>
              <a:rPr lang="ru-RU" dirty="0" err="1"/>
              <a:t>потім</a:t>
            </a:r>
            <a:r>
              <a:rPr lang="ru-RU" dirty="0"/>
              <a:t> </a:t>
            </a:r>
            <a:r>
              <a:rPr lang="ru-RU" dirty="0" err="1"/>
              <a:t>наростає</a:t>
            </a:r>
            <a:r>
              <a:rPr lang="ru-RU" dirty="0"/>
              <a:t>. В </a:t>
            </a:r>
            <a:r>
              <a:rPr lang="ru-RU" dirty="0" err="1"/>
              <a:t>подальшому</a:t>
            </a:r>
            <a:r>
              <a:rPr lang="ru-RU" dirty="0"/>
              <a:t>  </a:t>
            </a:r>
            <a:r>
              <a:rPr lang="ru-RU" dirty="0" err="1"/>
              <a:t>нападоподібний</a:t>
            </a:r>
            <a:r>
              <a:rPr lang="ru-RU" dirty="0"/>
              <a:t> </a:t>
            </a:r>
            <a:r>
              <a:rPr lang="ru-RU" dirty="0" err="1"/>
              <a:t>біль</a:t>
            </a:r>
            <a:r>
              <a:rPr lang="ru-RU" dirty="0"/>
              <a:t> переходить в </a:t>
            </a:r>
            <a:r>
              <a:rPr lang="ru-RU" dirty="0" err="1"/>
              <a:t>постійний</a:t>
            </a:r>
            <a:r>
              <a:rPr lang="ru-RU" dirty="0"/>
              <a:t>. </a:t>
            </a:r>
            <a:r>
              <a:rPr lang="ru-RU" dirty="0" err="1"/>
              <a:t>Позитивні</a:t>
            </a:r>
            <a:r>
              <a:rPr lang="ru-RU" dirty="0"/>
              <a:t> </a:t>
            </a:r>
            <a:r>
              <a:rPr lang="ru-RU" dirty="0" err="1"/>
              <a:t>симптоми</a:t>
            </a:r>
            <a:r>
              <a:rPr lang="ru-RU" dirty="0"/>
              <a:t> Валя, Шланге, Склярова, </a:t>
            </a:r>
            <a:r>
              <a:rPr lang="ru-RU" dirty="0" err="1"/>
              <a:t>Спасокукотського</a:t>
            </a:r>
            <a:r>
              <a:rPr lang="ru-RU" dirty="0"/>
              <a:t>, </a:t>
            </a:r>
            <a:r>
              <a:rPr lang="ru-RU" dirty="0" err="1"/>
              <a:t>Лотейсена</a:t>
            </a:r>
            <a:r>
              <a:rPr lang="ru-RU" dirty="0"/>
              <a:t>, </a:t>
            </a:r>
            <a:r>
              <a:rPr lang="ru-RU" dirty="0" err="1"/>
              <a:t>рентгенологічно</a:t>
            </a:r>
            <a:r>
              <a:rPr lang="ru-RU" dirty="0"/>
              <a:t> – </a:t>
            </a:r>
            <a:r>
              <a:rPr lang="ru-RU" dirty="0" err="1"/>
              <a:t>чаші</a:t>
            </a:r>
            <a:r>
              <a:rPr lang="ru-RU" dirty="0"/>
              <a:t> </a:t>
            </a:r>
            <a:r>
              <a:rPr lang="ru-RU" dirty="0" err="1"/>
              <a:t>Клойберга</a:t>
            </a:r>
            <a:r>
              <a:rPr lang="ru-RU" dirty="0"/>
              <a:t> та симптом "</a:t>
            </a:r>
            <a:r>
              <a:rPr lang="ru-RU" dirty="0" err="1"/>
              <a:t>автошини</a:t>
            </a:r>
            <a:r>
              <a:rPr lang="ru-RU" dirty="0"/>
              <a:t>". При </a:t>
            </a:r>
            <a:r>
              <a:rPr lang="ru-RU" dirty="0" err="1"/>
              <a:t>пухлинах</a:t>
            </a:r>
            <a:r>
              <a:rPr lang="ru-RU" dirty="0"/>
              <a:t> </a:t>
            </a:r>
            <a:r>
              <a:rPr lang="ru-RU" dirty="0" err="1"/>
              <a:t>клінічна</a:t>
            </a:r>
            <a:r>
              <a:rPr lang="ru-RU" dirty="0"/>
              <a:t> картина </a:t>
            </a:r>
            <a:r>
              <a:rPr lang="ru-RU" dirty="0" err="1"/>
              <a:t>розвивається</a:t>
            </a:r>
            <a:r>
              <a:rPr lang="ru-RU" dirty="0"/>
              <a:t> </a:t>
            </a:r>
            <a:r>
              <a:rPr lang="ru-RU" dirty="0" err="1"/>
              <a:t>поступово</a:t>
            </a:r>
            <a:r>
              <a:rPr lang="ru-RU" dirty="0"/>
              <a:t>. </a:t>
            </a:r>
          </a:p>
          <a:p>
            <a:pPr marL="0" indent="0">
              <a:buNone/>
            </a:pP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30537560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/>
              <a:t>Лікування</a:t>
            </a:r>
            <a:r>
              <a:rPr lang="ru-RU" dirty="0"/>
              <a:t> </a:t>
            </a:r>
            <a:r>
              <a:rPr lang="ru-RU" dirty="0" err="1"/>
              <a:t>обтураційної</a:t>
            </a:r>
            <a:r>
              <a:rPr lang="ru-RU" dirty="0"/>
              <a:t> ГКН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проведення</a:t>
            </a:r>
            <a:r>
              <a:rPr lang="ru-RU" dirty="0"/>
              <a:t> 3-4 </a:t>
            </a:r>
            <a:r>
              <a:rPr lang="ru-RU" dirty="0" err="1"/>
              <a:t>годинної</a:t>
            </a:r>
            <a:r>
              <a:rPr lang="ru-RU" dirty="0"/>
              <a:t> </a:t>
            </a:r>
            <a:r>
              <a:rPr lang="ru-RU" dirty="0" err="1"/>
              <a:t>передопераційної</a:t>
            </a:r>
            <a:r>
              <a:rPr lang="ru-RU" dirty="0"/>
              <a:t> </a:t>
            </a:r>
            <a:r>
              <a:rPr lang="ru-RU" dirty="0" err="1"/>
              <a:t>підготовки</a:t>
            </a:r>
            <a:r>
              <a:rPr lang="ru-RU" dirty="0"/>
              <a:t> (</a:t>
            </a:r>
            <a:r>
              <a:rPr lang="ru-RU" dirty="0" err="1"/>
              <a:t>очисна</a:t>
            </a:r>
            <a:r>
              <a:rPr lang="ru-RU" dirty="0"/>
              <a:t> та </a:t>
            </a:r>
            <a:r>
              <a:rPr lang="ru-RU" dirty="0" err="1"/>
              <a:t>декілька</a:t>
            </a:r>
            <a:r>
              <a:rPr lang="ru-RU" dirty="0"/>
              <a:t> </a:t>
            </a:r>
            <a:r>
              <a:rPr lang="ru-RU" dirty="0" err="1"/>
              <a:t>сифонних</a:t>
            </a:r>
            <a:r>
              <a:rPr lang="ru-RU" dirty="0"/>
              <a:t> </a:t>
            </a:r>
            <a:r>
              <a:rPr lang="ru-RU" dirty="0" err="1"/>
              <a:t>клізм</a:t>
            </a:r>
            <a:r>
              <a:rPr lang="ru-RU" dirty="0"/>
              <a:t>, </a:t>
            </a:r>
            <a:r>
              <a:rPr lang="ru-RU" dirty="0" err="1"/>
              <a:t>спазмолітична</a:t>
            </a:r>
            <a:r>
              <a:rPr lang="ru-RU" dirty="0"/>
              <a:t> </a:t>
            </a:r>
            <a:r>
              <a:rPr lang="ru-RU" dirty="0" err="1"/>
              <a:t>терапія</a:t>
            </a:r>
            <a:r>
              <a:rPr lang="ru-RU" dirty="0"/>
              <a:t>, </a:t>
            </a:r>
            <a:r>
              <a:rPr lang="ru-RU" dirty="0" err="1"/>
              <a:t>інфузійно-заміщувальна</a:t>
            </a:r>
            <a:r>
              <a:rPr lang="ru-RU" dirty="0"/>
              <a:t> </a:t>
            </a:r>
            <a:r>
              <a:rPr lang="ru-RU" dirty="0" err="1"/>
              <a:t>терапія</a:t>
            </a:r>
            <a:r>
              <a:rPr lang="ru-RU" dirty="0"/>
              <a:t>, </a:t>
            </a:r>
            <a:r>
              <a:rPr lang="ru-RU" dirty="0" err="1"/>
              <a:t>антибактеріальна</a:t>
            </a:r>
            <a:r>
              <a:rPr lang="ru-RU" dirty="0"/>
              <a:t> </a:t>
            </a:r>
            <a:r>
              <a:rPr lang="ru-RU" dirty="0" err="1"/>
              <a:t>терапія</a:t>
            </a:r>
            <a:r>
              <a:rPr lang="ru-RU" dirty="0"/>
              <a:t>) ГКН </a:t>
            </a:r>
            <a:r>
              <a:rPr lang="ru-RU" dirty="0" err="1"/>
              <a:t>може</a:t>
            </a:r>
            <a:r>
              <a:rPr lang="ru-RU" dirty="0"/>
              <a:t> </a:t>
            </a:r>
            <a:r>
              <a:rPr lang="ru-RU" dirty="0" err="1"/>
              <a:t>ліквідуватися</a:t>
            </a:r>
            <a:r>
              <a:rPr lang="ru-RU" dirty="0"/>
              <a:t>. В </a:t>
            </a:r>
            <a:r>
              <a:rPr lang="ru-RU" dirty="0" err="1"/>
              <a:t>цьому</a:t>
            </a:r>
            <a:r>
              <a:rPr lang="ru-RU" dirty="0"/>
              <a:t> </a:t>
            </a:r>
            <a:r>
              <a:rPr lang="ru-RU" dirty="0" err="1"/>
              <a:t>випадку</a:t>
            </a:r>
            <a:r>
              <a:rPr lang="ru-RU" dirty="0"/>
              <a:t> </a:t>
            </a:r>
            <a:r>
              <a:rPr lang="ru-RU" dirty="0" err="1"/>
              <a:t>проводять</a:t>
            </a:r>
            <a:r>
              <a:rPr lang="ru-RU" dirty="0"/>
              <a:t> </a:t>
            </a:r>
            <a:r>
              <a:rPr lang="ru-RU" dirty="0" err="1"/>
              <a:t>планову</a:t>
            </a:r>
            <a:r>
              <a:rPr lang="ru-RU" dirty="0"/>
              <a:t> </a:t>
            </a:r>
            <a:r>
              <a:rPr lang="ru-RU" dirty="0" err="1"/>
              <a:t>операцію</a:t>
            </a:r>
            <a:r>
              <a:rPr lang="ru-RU" dirty="0"/>
              <a:t> </a:t>
            </a:r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встановлення</a:t>
            </a:r>
            <a:r>
              <a:rPr lang="ru-RU" dirty="0"/>
              <a:t> причини ГКН. При </a:t>
            </a:r>
            <a:r>
              <a:rPr lang="ru-RU" dirty="0" err="1"/>
              <a:t>неможливості</a:t>
            </a:r>
            <a:r>
              <a:rPr lang="ru-RU" dirty="0"/>
              <a:t> </a:t>
            </a:r>
            <a:r>
              <a:rPr lang="ru-RU" dirty="0" err="1"/>
              <a:t>ліквідувати</a:t>
            </a:r>
            <a:r>
              <a:rPr lang="ru-RU" dirty="0"/>
              <a:t> ГКН </a:t>
            </a:r>
            <a:r>
              <a:rPr lang="ru-RU" dirty="0" err="1"/>
              <a:t>консервативними</a:t>
            </a:r>
            <a:r>
              <a:rPr lang="ru-RU" dirty="0"/>
              <a:t> заходами – </a:t>
            </a:r>
            <a:r>
              <a:rPr lang="ru-RU" dirty="0">
                <a:solidFill>
                  <a:srgbClr val="C00000"/>
                </a:solidFill>
              </a:rPr>
              <a:t>ургентна </a:t>
            </a:r>
            <a:r>
              <a:rPr lang="ru-RU" dirty="0" err="1" smtClean="0">
                <a:solidFill>
                  <a:srgbClr val="C00000"/>
                </a:solidFill>
              </a:rPr>
              <a:t>операція</a:t>
            </a:r>
            <a:endParaRPr lang="ru-RU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54328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err="1"/>
              <a:t>Науково</a:t>
            </a:r>
            <a:r>
              <a:rPr lang="ru-RU" b="1" dirty="0"/>
              <a:t> - </a:t>
            </a:r>
            <a:r>
              <a:rPr lang="ru-RU" b="1" dirty="0" err="1"/>
              <a:t>методичне</a:t>
            </a:r>
            <a:r>
              <a:rPr lang="ru-RU" b="1" dirty="0"/>
              <a:t> </a:t>
            </a:r>
            <a:r>
              <a:rPr lang="ru-RU" b="1" dirty="0" err="1"/>
              <a:t>обґрунтування</a:t>
            </a:r>
            <a:r>
              <a:rPr lang="ru-RU" b="1" dirty="0"/>
              <a:t> теми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uk-UA" dirty="0"/>
              <a:t>Кишкова непрохідність є синдромом, який виникає при різних </a:t>
            </a:r>
            <a:r>
              <a:rPr lang="uk-UA" dirty="0" err="1"/>
              <a:t>захво</a:t>
            </a:r>
            <a:r>
              <a:rPr lang="ru-RU" dirty="0" err="1"/>
              <a:t>рюваннях</a:t>
            </a:r>
            <a:r>
              <a:rPr lang="ru-RU" dirty="0"/>
              <a:t> </a:t>
            </a:r>
            <a:r>
              <a:rPr lang="ru-RU" dirty="0" err="1"/>
              <a:t>шлунково-кишкового</a:t>
            </a:r>
            <a:r>
              <a:rPr lang="ru-RU" dirty="0"/>
              <a:t> тракту та  </a:t>
            </a:r>
            <a:r>
              <a:rPr lang="ru-RU" dirty="0" err="1"/>
              <a:t>проявляється</a:t>
            </a:r>
            <a:r>
              <a:rPr lang="ru-RU" dirty="0"/>
              <a:t> </a:t>
            </a:r>
            <a:r>
              <a:rPr lang="ru-RU" dirty="0" err="1"/>
              <a:t>порушенням</a:t>
            </a:r>
            <a:r>
              <a:rPr lang="ru-RU" dirty="0"/>
              <a:t> перистальтики та </a:t>
            </a:r>
            <a:r>
              <a:rPr lang="ru-RU" dirty="0" err="1"/>
              <a:t>евакуаторної</a:t>
            </a:r>
            <a:r>
              <a:rPr lang="ru-RU" dirty="0"/>
              <a:t> </a:t>
            </a:r>
            <a:r>
              <a:rPr lang="ru-RU" dirty="0" err="1"/>
              <a:t>функції</a:t>
            </a:r>
            <a:r>
              <a:rPr lang="ru-RU" dirty="0"/>
              <a:t> з </a:t>
            </a:r>
            <a:r>
              <a:rPr lang="ru-RU" dirty="0" err="1"/>
              <a:t>морфологічними</a:t>
            </a:r>
            <a:r>
              <a:rPr lang="ru-RU" dirty="0"/>
              <a:t> </a:t>
            </a:r>
            <a:r>
              <a:rPr lang="ru-RU" dirty="0" err="1"/>
              <a:t>змінами</a:t>
            </a:r>
            <a:r>
              <a:rPr lang="ru-RU" dirty="0"/>
              <a:t> </a:t>
            </a:r>
            <a:r>
              <a:rPr lang="ru-RU" dirty="0" err="1"/>
              <a:t>ураженої</a:t>
            </a:r>
            <a:r>
              <a:rPr lang="ru-RU" dirty="0"/>
              <a:t> </a:t>
            </a:r>
            <a:r>
              <a:rPr lang="ru-RU" dirty="0" err="1"/>
              <a:t>частини</a:t>
            </a:r>
            <a:r>
              <a:rPr lang="ru-RU" dirty="0"/>
              <a:t> кишки. </a:t>
            </a:r>
            <a:r>
              <a:rPr lang="ru-RU" dirty="0" err="1"/>
              <a:t>Кишкова</a:t>
            </a:r>
            <a:r>
              <a:rPr lang="ru-RU" dirty="0"/>
              <a:t> </a:t>
            </a:r>
            <a:r>
              <a:rPr lang="ru-RU" dirty="0" err="1"/>
              <a:t>непрохідність</a:t>
            </a:r>
            <a:r>
              <a:rPr lang="ru-RU" dirty="0"/>
              <a:t> </a:t>
            </a:r>
            <a:r>
              <a:rPr lang="ru-RU" dirty="0" err="1"/>
              <a:t>спостерігається</a:t>
            </a:r>
            <a:r>
              <a:rPr lang="ru-RU" dirty="0"/>
              <a:t> у 9 % </a:t>
            </a:r>
            <a:r>
              <a:rPr lang="ru-RU" dirty="0" err="1"/>
              <a:t>усіх</a:t>
            </a:r>
            <a:r>
              <a:rPr lang="ru-RU" dirty="0"/>
              <a:t> </a:t>
            </a:r>
            <a:r>
              <a:rPr lang="ru-RU" dirty="0" err="1"/>
              <a:t>хворих</a:t>
            </a:r>
            <a:r>
              <a:rPr lang="ru-RU" dirty="0"/>
              <a:t> з </a:t>
            </a:r>
            <a:r>
              <a:rPr lang="ru-RU" dirty="0" err="1"/>
              <a:t>гострою</a:t>
            </a:r>
            <a:r>
              <a:rPr lang="ru-RU" dirty="0"/>
              <a:t> </a:t>
            </a:r>
            <a:r>
              <a:rPr lang="ru-RU" dirty="0" err="1"/>
              <a:t>патологією</a:t>
            </a:r>
            <a:r>
              <a:rPr lang="ru-RU" dirty="0"/>
              <a:t> </a:t>
            </a:r>
            <a:r>
              <a:rPr lang="ru-RU" dirty="0" err="1"/>
              <a:t>черевної</a:t>
            </a:r>
            <a:r>
              <a:rPr lang="ru-RU" dirty="0"/>
              <a:t> </a:t>
            </a:r>
            <a:r>
              <a:rPr lang="ru-RU" dirty="0" err="1"/>
              <a:t>порожнини</a:t>
            </a:r>
            <a:r>
              <a:rPr lang="ru-RU" dirty="0"/>
              <a:t>. </a:t>
            </a:r>
            <a:r>
              <a:rPr lang="ru-RU" dirty="0" err="1"/>
              <a:t>Серед</a:t>
            </a:r>
            <a:r>
              <a:rPr lang="ru-RU" dirty="0"/>
              <a:t> </a:t>
            </a:r>
            <a:r>
              <a:rPr lang="ru-RU" dirty="0" err="1"/>
              <a:t>всіх</a:t>
            </a:r>
            <a:r>
              <a:rPr lang="ru-RU" dirty="0"/>
              <a:t> </a:t>
            </a:r>
            <a:r>
              <a:rPr lang="ru-RU" dirty="0" err="1"/>
              <a:t>видів</a:t>
            </a:r>
            <a:r>
              <a:rPr lang="ru-RU" dirty="0"/>
              <a:t> </a:t>
            </a:r>
            <a:r>
              <a:rPr lang="ru-RU" dirty="0" err="1"/>
              <a:t>набутої</a:t>
            </a:r>
            <a:r>
              <a:rPr lang="ru-RU" dirty="0"/>
              <a:t> </a:t>
            </a:r>
            <a:r>
              <a:rPr lang="ru-RU" dirty="0" err="1"/>
              <a:t>кишкової</a:t>
            </a:r>
            <a:r>
              <a:rPr lang="ru-RU" dirty="0"/>
              <a:t> </a:t>
            </a:r>
            <a:r>
              <a:rPr lang="ru-RU" dirty="0" err="1"/>
              <a:t>непрохідності</a:t>
            </a:r>
            <a:r>
              <a:rPr lang="ru-RU" dirty="0"/>
              <a:t> </a:t>
            </a:r>
            <a:r>
              <a:rPr lang="ru-RU" dirty="0" err="1"/>
              <a:t>частіше</a:t>
            </a:r>
            <a:r>
              <a:rPr lang="ru-RU" dirty="0"/>
              <a:t> </a:t>
            </a:r>
            <a:r>
              <a:rPr lang="ru-RU" dirty="0" err="1"/>
              <a:t>інших</a:t>
            </a:r>
            <a:r>
              <a:rPr lang="ru-RU" dirty="0"/>
              <a:t> у </a:t>
            </a:r>
            <a:r>
              <a:rPr lang="ru-RU" dirty="0" err="1"/>
              <a:t>дітей</a:t>
            </a:r>
            <a:r>
              <a:rPr lang="ru-RU" dirty="0"/>
              <a:t> </a:t>
            </a:r>
            <a:r>
              <a:rPr lang="ru-RU" dirty="0" err="1"/>
              <a:t>зустрічається</a:t>
            </a:r>
            <a:r>
              <a:rPr lang="ru-RU" dirty="0"/>
              <a:t> </a:t>
            </a:r>
            <a:r>
              <a:rPr lang="ru-RU" dirty="0" err="1"/>
              <a:t>динамічна</a:t>
            </a:r>
            <a:r>
              <a:rPr lang="ru-RU" dirty="0"/>
              <a:t> </a:t>
            </a:r>
            <a:r>
              <a:rPr lang="ru-RU" dirty="0" err="1"/>
              <a:t>паретична</a:t>
            </a:r>
            <a:r>
              <a:rPr lang="ru-RU" dirty="0"/>
              <a:t> </a:t>
            </a:r>
            <a:r>
              <a:rPr lang="ru-RU" dirty="0" err="1"/>
              <a:t>непрохідність</a:t>
            </a:r>
            <a:r>
              <a:rPr lang="ru-RU" dirty="0"/>
              <a:t>.</a:t>
            </a:r>
          </a:p>
          <a:p>
            <a:r>
              <a:rPr lang="uk-UA" dirty="0"/>
              <a:t>Більше 80%  набутої механічної кишкової непрохідності є гостра інвагінація </a:t>
            </a:r>
            <a:r>
              <a:rPr lang="uk-UA" dirty="0" err="1"/>
              <a:t>кишечника</a:t>
            </a:r>
            <a:r>
              <a:rPr lang="uk-UA" dirty="0"/>
              <a:t>. </a:t>
            </a:r>
            <a:r>
              <a:rPr lang="ru-RU" dirty="0"/>
              <a:t>Захворювання </a:t>
            </a:r>
            <a:r>
              <a:rPr lang="ru-RU" dirty="0" err="1"/>
              <a:t>може</a:t>
            </a:r>
            <a:r>
              <a:rPr lang="ru-RU" dirty="0"/>
              <a:t> </a:t>
            </a:r>
            <a:r>
              <a:rPr lang="ru-RU" dirty="0" err="1"/>
              <a:t>зустрічатись</a:t>
            </a:r>
            <a:r>
              <a:rPr lang="ru-RU" dirty="0"/>
              <a:t> у будь </a:t>
            </a:r>
            <a:r>
              <a:rPr lang="ru-RU" dirty="0" err="1"/>
              <a:t>якому</a:t>
            </a:r>
            <a:r>
              <a:rPr lang="ru-RU" dirty="0"/>
              <a:t> </a:t>
            </a:r>
            <a:r>
              <a:rPr lang="ru-RU" dirty="0" err="1"/>
              <a:t>віці</a:t>
            </a:r>
            <a:r>
              <a:rPr lang="ru-RU" dirty="0"/>
              <a:t>. Хлопчики </a:t>
            </a:r>
            <a:r>
              <a:rPr lang="ru-RU" dirty="0" err="1"/>
              <a:t>хворіють</a:t>
            </a:r>
            <a:r>
              <a:rPr lang="ru-RU" dirty="0"/>
              <a:t> у два рази </a:t>
            </a:r>
            <a:r>
              <a:rPr lang="ru-RU" dirty="0" err="1"/>
              <a:t>частіше</a:t>
            </a:r>
            <a:r>
              <a:rPr lang="ru-RU" dirty="0"/>
              <a:t> </a:t>
            </a:r>
            <a:r>
              <a:rPr lang="ru-RU" dirty="0" err="1"/>
              <a:t>ніж</a:t>
            </a:r>
            <a:r>
              <a:rPr lang="ru-RU" dirty="0"/>
              <a:t> </a:t>
            </a:r>
            <a:r>
              <a:rPr lang="ru-RU" dirty="0" err="1"/>
              <a:t>дівчата</a:t>
            </a:r>
            <a:r>
              <a:rPr lang="ru-RU" dirty="0"/>
              <a:t>. В </a:t>
            </a:r>
            <a:r>
              <a:rPr lang="ru-RU" dirty="0" err="1"/>
              <a:t>останні</a:t>
            </a:r>
            <a:r>
              <a:rPr lang="ru-RU" dirty="0"/>
              <a:t> роки не </a:t>
            </a:r>
            <a:r>
              <a:rPr lang="ru-RU" dirty="0" err="1"/>
              <a:t>має</a:t>
            </a:r>
            <a:r>
              <a:rPr lang="ru-RU" dirty="0"/>
              <a:t> </a:t>
            </a:r>
            <a:r>
              <a:rPr lang="ru-RU" dirty="0" err="1"/>
              <a:t>тенденції</a:t>
            </a:r>
            <a:r>
              <a:rPr lang="ru-RU" dirty="0"/>
              <a:t> до </a:t>
            </a:r>
            <a:r>
              <a:rPr lang="ru-RU" dirty="0" err="1"/>
              <a:t>зменшення</a:t>
            </a:r>
            <a:r>
              <a:rPr lang="ru-RU" dirty="0"/>
              <a:t> </a:t>
            </a:r>
            <a:r>
              <a:rPr lang="ru-RU" dirty="0" err="1"/>
              <a:t>хворих</a:t>
            </a:r>
            <a:r>
              <a:rPr lang="ru-RU" dirty="0"/>
              <a:t> з </a:t>
            </a:r>
            <a:r>
              <a:rPr lang="ru-RU" dirty="0" err="1"/>
              <a:t>цією</a:t>
            </a:r>
            <a:r>
              <a:rPr lang="ru-RU" dirty="0"/>
              <a:t> </a:t>
            </a:r>
            <a:r>
              <a:rPr lang="ru-RU" dirty="0" err="1"/>
              <a:t>патологією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6739814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Операції при </a:t>
            </a:r>
            <a:r>
              <a:rPr lang="uk-UA" dirty="0" err="1" smtClean="0"/>
              <a:t>обтураційній</a:t>
            </a:r>
            <a:r>
              <a:rPr lang="uk-UA" dirty="0" smtClean="0"/>
              <a:t> ГКН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lvl="0"/>
            <a:r>
              <a:rPr lang="ru-RU" dirty="0"/>
              <a:t>при </a:t>
            </a:r>
            <a:r>
              <a:rPr lang="ru-RU" dirty="0" err="1"/>
              <a:t>наявності</a:t>
            </a:r>
            <a:r>
              <a:rPr lang="ru-RU" dirty="0"/>
              <a:t> </a:t>
            </a:r>
            <a:r>
              <a:rPr lang="ru-RU" dirty="0" err="1"/>
              <a:t>калових</a:t>
            </a:r>
            <a:r>
              <a:rPr lang="ru-RU" dirty="0"/>
              <a:t> </a:t>
            </a:r>
            <a:r>
              <a:rPr lang="ru-RU" dirty="0" err="1"/>
              <a:t>мас</a:t>
            </a:r>
            <a:r>
              <a:rPr lang="ru-RU" dirty="0"/>
              <a:t>, </a:t>
            </a:r>
            <a:r>
              <a:rPr lang="ru-RU" dirty="0" err="1"/>
              <a:t>жовчних</a:t>
            </a:r>
            <a:r>
              <a:rPr lang="ru-RU" dirty="0"/>
              <a:t> </a:t>
            </a:r>
            <a:r>
              <a:rPr lang="ru-RU" dirty="0" err="1"/>
              <a:t>каменів</a:t>
            </a:r>
            <a:r>
              <a:rPr lang="ru-RU" dirty="0"/>
              <a:t>, </a:t>
            </a:r>
            <a:r>
              <a:rPr lang="ru-RU" dirty="0" err="1"/>
              <a:t>сторонніх</a:t>
            </a:r>
            <a:r>
              <a:rPr lang="ru-RU" dirty="0"/>
              <a:t> </a:t>
            </a:r>
            <a:r>
              <a:rPr lang="ru-RU" dirty="0" err="1"/>
              <a:t>тіл</a:t>
            </a:r>
            <a:r>
              <a:rPr lang="ru-RU" dirty="0"/>
              <a:t>, клубка аскарид – </a:t>
            </a:r>
            <a:r>
              <a:rPr lang="ru-RU" dirty="0" err="1"/>
              <a:t>ентеротомія</a:t>
            </a:r>
            <a:r>
              <a:rPr lang="ru-RU" dirty="0"/>
              <a:t> та </a:t>
            </a:r>
            <a:r>
              <a:rPr lang="ru-RU" dirty="0" err="1"/>
              <a:t>видалення</a:t>
            </a:r>
            <a:r>
              <a:rPr lang="ru-RU" dirty="0"/>
              <a:t> причини ГКН;</a:t>
            </a:r>
          </a:p>
          <a:p>
            <a:pPr lvl="0"/>
            <a:r>
              <a:rPr lang="ru-RU" dirty="0"/>
              <a:t>при </a:t>
            </a:r>
            <a:r>
              <a:rPr lang="ru-RU" dirty="0" err="1"/>
              <a:t>зрощеннях</a:t>
            </a:r>
            <a:r>
              <a:rPr lang="ru-RU" dirty="0"/>
              <a:t> – </a:t>
            </a:r>
            <a:r>
              <a:rPr lang="ru-RU" dirty="0" err="1"/>
              <a:t>їх</a:t>
            </a:r>
            <a:r>
              <a:rPr lang="ru-RU" dirty="0"/>
              <a:t> </a:t>
            </a:r>
            <a:r>
              <a:rPr lang="ru-RU" dirty="0" err="1"/>
              <a:t>розсічення</a:t>
            </a:r>
            <a:r>
              <a:rPr lang="ru-RU" dirty="0"/>
              <a:t>;</a:t>
            </a:r>
          </a:p>
          <a:p>
            <a:pPr lvl="0"/>
            <a:r>
              <a:rPr lang="ru-RU" dirty="0"/>
              <a:t>при </a:t>
            </a:r>
            <a:r>
              <a:rPr lang="ru-RU" dirty="0" err="1"/>
              <a:t>некрозі</a:t>
            </a:r>
            <a:r>
              <a:rPr lang="ru-RU" dirty="0"/>
              <a:t> </a:t>
            </a:r>
            <a:r>
              <a:rPr lang="ru-RU" dirty="0" err="1"/>
              <a:t>тонкої</a:t>
            </a:r>
            <a:r>
              <a:rPr lang="ru-RU" dirty="0"/>
              <a:t> кишки – </a:t>
            </a:r>
            <a:r>
              <a:rPr lang="ru-RU" dirty="0" err="1"/>
              <a:t>резекція</a:t>
            </a:r>
            <a:r>
              <a:rPr lang="ru-RU" dirty="0"/>
              <a:t> </a:t>
            </a:r>
            <a:r>
              <a:rPr lang="ru-RU" dirty="0" err="1"/>
              <a:t>некротизованої</a:t>
            </a:r>
            <a:r>
              <a:rPr lang="ru-RU" dirty="0"/>
              <a:t> </a:t>
            </a:r>
            <a:r>
              <a:rPr lang="ru-RU" dirty="0" err="1"/>
              <a:t>ділянки</a:t>
            </a:r>
            <a:r>
              <a:rPr lang="ru-RU" dirty="0"/>
              <a:t> + 10-20 см </a:t>
            </a:r>
            <a:r>
              <a:rPr lang="ru-RU" dirty="0" err="1"/>
              <a:t>привідної</a:t>
            </a:r>
            <a:r>
              <a:rPr lang="ru-RU" dirty="0"/>
              <a:t> </a:t>
            </a:r>
            <a:r>
              <a:rPr lang="ru-RU" dirty="0" err="1"/>
              <a:t>петлі</a:t>
            </a:r>
            <a:r>
              <a:rPr lang="ru-RU" dirty="0"/>
              <a:t> та 5-15 см </a:t>
            </a:r>
            <a:r>
              <a:rPr lang="ru-RU" dirty="0" err="1"/>
              <a:t>відвідної</a:t>
            </a:r>
            <a:r>
              <a:rPr lang="ru-RU" dirty="0"/>
              <a:t>. Анастомоз </a:t>
            </a:r>
            <a:r>
              <a:rPr lang="ru-RU" dirty="0" err="1"/>
              <a:t>доцільно</a:t>
            </a:r>
            <a:r>
              <a:rPr lang="ru-RU" dirty="0"/>
              <a:t> </a:t>
            </a:r>
            <a:r>
              <a:rPr lang="ru-RU" dirty="0" err="1"/>
              <a:t>накласти</a:t>
            </a:r>
            <a:r>
              <a:rPr lang="ru-RU" dirty="0"/>
              <a:t> “</a:t>
            </a:r>
            <a:r>
              <a:rPr lang="ru-RU" dirty="0" err="1"/>
              <a:t>кінець</a:t>
            </a:r>
            <a:r>
              <a:rPr lang="ru-RU" dirty="0"/>
              <a:t> до </a:t>
            </a:r>
            <a:r>
              <a:rPr lang="ru-RU" dirty="0" err="1"/>
              <a:t>кінеця</a:t>
            </a:r>
            <a:r>
              <a:rPr lang="ru-RU" dirty="0"/>
              <a:t>” ;</a:t>
            </a:r>
          </a:p>
          <a:p>
            <a:pPr lvl="0"/>
            <a:r>
              <a:rPr lang="ru-RU" dirty="0"/>
              <a:t>при </a:t>
            </a:r>
            <a:r>
              <a:rPr lang="ru-RU" dirty="0" err="1"/>
              <a:t>пухлині</a:t>
            </a:r>
            <a:r>
              <a:rPr lang="ru-RU" dirty="0"/>
              <a:t> </a:t>
            </a:r>
            <a:r>
              <a:rPr lang="ru-RU" dirty="0" err="1"/>
              <a:t>сигмоподібної</a:t>
            </a:r>
            <a:r>
              <a:rPr lang="ru-RU" dirty="0"/>
              <a:t> кишки – </a:t>
            </a:r>
            <a:r>
              <a:rPr lang="ru-RU" dirty="0" err="1"/>
              <a:t>операція</a:t>
            </a:r>
            <a:r>
              <a:rPr lang="ru-RU" dirty="0"/>
              <a:t> Гартмана з </a:t>
            </a:r>
            <a:r>
              <a:rPr lang="ru-RU" dirty="0" err="1"/>
              <a:t>видаленням</a:t>
            </a:r>
            <a:r>
              <a:rPr lang="ru-RU" dirty="0"/>
              <a:t> </a:t>
            </a:r>
            <a:r>
              <a:rPr lang="ru-RU" dirty="0" err="1"/>
              <a:t>пухлини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4633983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/>
              <a:t>Динамічна</a:t>
            </a:r>
            <a:r>
              <a:rPr lang="ru-RU" dirty="0"/>
              <a:t> </a:t>
            </a:r>
            <a:r>
              <a:rPr lang="ru-RU" dirty="0" err="1"/>
              <a:t>непрохідність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dirty="0"/>
              <a:t>одна з </a:t>
            </a:r>
            <a:r>
              <a:rPr lang="ru-RU" dirty="0" err="1"/>
              <a:t>найчастіших</a:t>
            </a:r>
            <a:r>
              <a:rPr lang="ru-RU" dirty="0"/>
              <a:t> форм у </a:t>
            </a:r>
            <a:r>
              <a:rPr lang="ru-RU" dirty="0" err="1"/>
              <a:t>дитячому</a:t>
            </a:r>
            <a:r>
              <a:rPr lang="ru-RU" dirty="0"/>
              <a:t> </a:t>
            </a:r>
            <a:r>
              <a:rPr lang="ru-RU" dirty="0" err="1"/>
              <a:t>віці</a:t>
            </a:r>
            <a:r>
              <a:rPr lang="ru-RU" dirty="0"/>
              <a:t>. </a:t>
            </a:r>
            <a:r>
              <a:rPr lang="ru-RU" dirty="0" err="1"/>
              <a:t>Розрізняють</a:t>
            </a:r>
            <a:r>
              <a:rPr lang="ru-RU" dirty="0"/>
              <a:t> </a:t>
            </a:r>
            <a:r>
              <a:rPr lang="ru-RU" dirty="0" err="1"/>
              <a:t>паралітичну</a:t>
            </a:r>
            <a:r>
              <a:rPr lang="ru-RU" dirty="0"/>
              <a:t> (парез кишечнику) та </a:t>
            </a:r>
            <a:r>
              <a:rPr lang="ru-RU" dirty="0" err="1"/>
              <a:t>спастичну</a:t>
            </a:r>
            <a:r>
              <a:rPr lang="ru-RU" dirty="0"/>
              <a:t>. </a:t>
            </a:r>
            <a:r>
              <a:rPr lang="ru-RU" dirty="0" err="1"/>
              <a:t>Розвивається</a:t>
            </a:r>
            <a:r>
              <a:rPr lang="ru-RU" dirty="0"/>
              <a:t> на </a:t>
            </a:r>
            <a:r>
              <a:rPr lang="ru-RU" dirty="0" err="1"/>
              <a:t>фоні</a:t>
            </a:r>
            <a:r>
              <a:rPr lang="ru-RU" dirty="0"/>
              <a:t>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важких</a:t>
            </a:r>
            <a:r>
              <a:rPr lang="ru-RU" dirty="0"/>
              <a:t> </a:t>
            </a:r>
            <a:r>
              <a:rPr lang="ru-RU" dirty="0" err="1"/>
              <a:t>патологічних</a:t>
            </a:r>
            <a:r>
              <a:rPr lang="ru-RU" dirty="0"/>
              <a:t> </a:t>
            </a:r>
            <a:r>
              <a:rPr lang="ru-RU" dirty="0" err="1"/>
              <a:t>станів</a:t>
            </a:r>
            <a:r>
              <a:rPr lang="ru-RU" dirty="0"/>
              <a:t> – </a:t>
            </a:r>
            <a:r>
              <a:rPr lang="ru-RU" dirty="0" err="1"/>
              <a:t>родова</a:t>
            </a:r>
            <a:r>
              <a:rPr lang="ru-RU" dirty="0"/>
              <a:t> черепно-</a:t>
            </a:r>
            <a:r>
              <a:rPr lang="ru-RU" dirty="0" err="1"/>
              <a:t>мозкова</a:t>
            </a:r>
            <a:r>
              <a:rPr lang="ru-RU" dirty="0"/>
              <a:t> травма, </a:t>
            </a:r>
            <a:r>
              <a:rPr lang="ru-RU" dirty="0" err="1"/>
              <a:t>пневмонія</a:t>
            </a:r>
            <a:r>
              <a:rPr lang="ru-RU" dirty="0"/>
              <a:t>, сепсис, </a:t>
            </a:r>
            <a:r>
              <a:rPr lang="ru-RU" dirty="0" err="1"/>
              <a:t>кишкові</a:t>
            </a:r>
            <a:r>
              <a:rPr lang="ru-RU" dirty="0"/>
              <a:t> </a:t>
            </a:r>
            <a:r>
              <a:rPr lang="ru-RU" dirty="0" err="1"/>
              <a:t>інфекції</a:t>
            </a:r>
            <a:r>
              <a:rPr lang="ru-RU" dirty="0"/>
              <a:t>, у </a:t>
            </a:r>
            <a:r>
              <a:rPr lang="ru-RU" dirty="0" err="1"/>
              <a:t>післяопераційному</a:t>
            </a:r>
            <a:r>
              <a:rPr lang="ru-RU" dirty="0"/>
              <a:t> </a:t>
            </a:r>
            <a:r>
              <a:rPr lang="ru-RU" dirty="0" err="1"/>
              <a:t>періоді</a:t>
            </a:r>
            <a:r>
              <a:rPr lang="ru-RU" dirty="0"/>
              <a:t> при </a:t>
            </a:r>
            <a:r>
              <a:rPr lang="ru-RU" dirty="0" err="1"/>
              <a:t>операціях</a:t>
            </a:r>
            <a:r>
              <a:rPr lang="ru-RU" dirty="0"/>
              <a:t> на </a:t>
            </a:r>
            <a:r>
              <a:rPr lang="ru-RU" dirty="0" err="1"/>
              <a:t>черевній</a:t>
            </a:r>
            <a:r>
              <a:rPr lang="ru-RU" dirty="0"/>
              <a:t> та </a:t>
            </a:r>
            <a:r>
              <a:rPr lang="ru-RU" dirty="0" err="1"/>
              <a:t>грудній</a:t>
            </a:r>
            <a:r>
              <a:rPr lang="ru-RU" dirty="0"/>
              <a:t> </a:t>
            </a:r>
            <a:r>
              <a:rPr lang="ru-RU" dirty="0" err="1"/>
              <a:t>порожнинах</a:t>
            </a:r>
            <a:r>
              <a:rPr lang="ru-RU" dirty="0"/>
              <a:t>. </a:t>
            </a:r>
            <a:r>
              <a:rPr lang="ru-RU" dirty="0" err="1"/>
              <a:t>Паралітична</a:t>
            </a:r>
            <a:r>
              <a:rPr lang="ru-RU" dirty="0"/>
              <a:t> КН. </a:t>
            </a:r>
            <a:r>
              <a:rPr lang="ru-RU" dirty="0" err="1"/>
              <a:t>Характерними</a:t>
            </a:r>
            <a:r>
              <a:rPr lang="ru-RU" dirty="0"/>
              <a:t> є: </a:t>
            </a:r>
            <a:r>
              <a:rPr lang="ru-RU" dirty="0" err="1"/>
              <a:t>біль</a:t>
            </a:r>
            <a:r>
              <a:rPr lang="ru-RU" dirty="0"/>
              <a:t>, </a:t>
            </a:r>
            <a:r>
              <a:rPr lang="ru-RU" dirty="0" err="1"/>
              <a:t>блювання</a:t>
            </a:r>
            <a:r>
              <a:rPr lang="ru-RU" dirty="0"/>
              <a:t>, </a:t>
            </a:r>
            <a:r>
              <a:rPr lang="ru-RU" dirty="0" err="1"/>
              <a:t>затримка</a:t>
            </a:r>
            <a:r>
              <a:rPr lang="ru-RU" dirty="0"/>
              <a:t> </a:t>
            </a:r>
            <a:r>
              <a:rPr lang="ru-RU" dirty="0" err="1"/>
              <a:t>газів</a:t>
            </a:r>
            <a:r>
              <a:rPr lang="ru-RU" dirty="0"/>
              <a:t> та калу. </a:t>
            </a:r>
            <a:r>
              <a:rPr lang="ru-RU" dirty="0" err="1"/>
              <a:t>Живіт</a:t>
            </a:r>
            <a:r>
              <a:rPr lang="ru-RU" dirty="0"/>
              <a:t> </a:t>
            </a:r>
            <a:r>
              <a:rPr lang="ru-RU" dirty="0" err="1"/>
              <a:t>рівномірно</a:t>
            </a:r>
            <a:r>
              <a:rPr lang="ru-RU" dirty="0"/>
              <a:t> </a:t>
            </a:r>
            <a:r>
              <a:rPr lang="ru-RU" dirty="0" err="1"/>
              <a:t>здутий</a:t>
            </a:r>
            <a:r>
              <a:rPr lang="ru-RU" dirty="0"/>
              <a:t>, при </a:t>
            </a:r>
            <a:r>
              <a:rPr lang="ru-RU" dirty="0" err="1"/>
              <a:t>пальпації</a:t>
            </a:r>
            <a:r>
              <a:rPr lang="ru-RU" dirty="0"/>
              <a:t> – </a:t>
            </a:r>
            <a:r>
              <a:rPr lang="ru-RU" dirty="0" err="1"/>
              <a:t>напруження</a:t>
            </a:r>
            <a:r>
              <a:rPr lang="ru-RU" dirty="0"/>
              <a:t> </a:t>
            </a:r>
            <a:r>
              <a:rPr lang="ru-RU" dirty="0" err="1"/>
              <a:t>м’язів</a:t>
            </a:r>
            <a:r>
              <a:rPr lang="ru-RU" dirty="0"/>
              <a:t> </a:t>
            </a:r>
            <a:r>
              <a:rPr lang="ru-RU" dirty="0" err="1"/>
              <a:t>передньої</a:t>
            </a:r>
            <a:r>
              <a:rPr lang="ru-RU" dirty="0"/>
              <a:t> </a:t>
            </a:r>
            <a:r>
              <a:rPr lang="ru-RU" dirty="0" err="1"/>
              <a:t>черевної</a:t>
            </a:r>
            <a:r>
              <a:rPr lang="ru-RU" dirty="0"/>
              <a:t> </a:t>
            </a:r>
            <a:r>
              <a:rPr lang="ru-RU" dirty="0" err="1"/>
              <a:t>стінки</a:t>
            </a:r>
            <a:r>
              <a:rPr lang="ru-RU" dirty="0"/>
              <a:t>. Перистальтика </a:t>
            </a:r>
            <a:r>
              <a:rPr lang="ru-RU" dirty="0" err="1"/>
              <a:t>різко</a:t>
            </a:r>
            <a:r>
              <a:rPr lang="ru-RU" dirty="0"/>
              <a:t> ослаблена, </a:t>
            </a:r>
            <a:r>
              <a:rPr lang="ru-RU" dirty="0" err="1"/>
              <a:t>визначаються</a:t>
            </a:r>
            <a:r>
              <a:rPr lang="ru-RU" dirty="0"/>
              <a:t> </a:t>
            </a:r>
            <a:r>
              <a:rPr lang="ru-RU" dirty="0" err="1"/>
              <a:t>симптоми</a:t>
            </a:r>
            <a:r>
              <a:rPr lang="ru-RU" dirty="0"/>
              <a:t> "</a:t>
            </a:r>
            <a:r>
              <a:rPr lang="ru-RU" dirty="0" err="1"/>
              <a:t>гробової</a:t>
            </a:r>
            <a:r>
              <a:rPr lang="ru-RU" dirty="0"/>
              <a:t> </a:t>
            </a:r>
            <a:r>
              <a:rPr lang="ru-RU" dirty="0" err="1"/>
              <a:t>тиші</a:t>
            </a:r>
            <a:r>
              <a:rPr lang="ru-RU" dirty="0"/>
              <a:t>", </a:t>
            </a:r>
            <a:r>
              <a:rPr lang="ru-RU" dirty="0" err="1"/>
              <a:t>Лотейсема</a:t>
            </a:r>
            <a:r>
              <a:rPr lang="ru-RU" dirty="0"/>
              <a:t>. На </a:t>
            </a:r>
            <a:r>
              <a:rPr lang="ru-RU" dirty="0" err="1"/>
              <a:t>оглядовій</a:t>
            </a:r>
            <a:r>
              <a:rPr lang="ru-RU" dirty="0"/>
              <a:t> </a:t>
            </a:r>
            <a:r>
              <a:rPr lang="ru-RU" dirty="0" err="1"/>
              <a:t>рентгенографії</a:t>
            </a:r>
            <a:r>
              <a:rPr lang="ru-RU" dirty="0"/>
              <a:t> – </a:t>
            </a:r>
            <a:r>
              <a:rPr lang="ru-RU" dirty="0" err="1"/>
              <a:t>рівномірне</a:t>
            </a:r>
            <a:r>
              <a:rPr lang="ru-RU" dirty="0"/>
              <a:t> </a:t>
            </a:r>
            <a:r>
              <a:rPr lang="ru-RU" dirty="0" err="1"/>
              <a:t>здуття</a:t>
            </a:r>
            <a:r>
              <a:rPr lang="ru-RU" dirty="0"/>
              <a:t> </a:t>
            </a:r>
            <a:r>
              <a:rPr lang="ru-RU" dirty="0" err="1"/>
              <a:t>всіх</a:t>
            </a:r>
            <a:r>
              <a:rPr lang="ru-RU" dirty="0"/>
              <a:t> </a:t>
            </a:r>
            <a:r>
              <a:rPr lang="ru-RU" dirty="0" err="1"/>
              <a:t>ділянок</a:t>
            </a:r>
            <a:r>
              <a:rPr lang="ru-RU" dirty="0"/>
              <a:t> кишечника. </a:t>
            </a:r>
            <a:r>
              <a:rPr lang="ru-RU" dirty="0" err="1"/>
              <a:t>Лікування</a:t>
            </a:r>
            <a:r>
              <a:rPr lang="ru-RU" dirty="0"/>
              <a:t>: </a:t>
            </a:r>
            <a:r>
              <a:rPr lang="ru-RU" dirty="0" err="1"/>
              <a:t>усунення</a:t>
            </a:r>
            <a:r>
              <a:rPr lang="ru-RU" dirty="0"/>
              <a:t> причини ГКН, </a:t>
            </a:r>
            <a:r>
              <a:rPr lang="ru-RU" dirty="0" err="1"/>
              <a:t>декомпресія</a:t>
            </a:r>
            <a:r>
              <a:rPr lang="ru-RU" dirty="0"/>
              <a:t> </a:t>
            </a:r>
            <a:r>
              <a:rPr lang="ru-RU" dirty="0" err="1"/>
              <a:t>назогастральним</a:t>
            </a:r>
            <a:r>
              <a:rPr lang="ru-RU" dirty="0"/>
              <a:t> зондом, </a:t>
            </a:r>
            <a:r>
              <a:rPr lang="ru-RU" dirty="0" err="1"/>
              <a:t>гіпертонічна</a:t>
            </a:r>
            <a:r>
              <a:rPr lang="ru-RU" dirty="0"/>
              <a:t> </a:t>
            </a:r>
            <a:r>
              <a:rPr lang="ru-RU" dirty="0" err="1"/>
              <a:t>клізма</a:t>
            </a:r>
            <a:r>
              <a:rPr lang="ru-RU" dirty="0"/>
              <a:t>, </a:t>
            </a:r>
            <a:r>
              <a:rPr lang="ru-RU" dirty="0" err="1"/>
              <a:t>корекція</a:t>
            </a:r>
            <a:r>
              <a:rPr lang="ru-RU" dirty="0"/>
              <a:t> водно-</a:t>
            </a:r>
            <a:r>
              <a:rPr lang="ru-RU" dirty="0" err="1"/>
              <a:t>електролітного</a:t>
            </a:r>
            <a:r>
              <a:rPr lang="ru-RU" dirty="0"/>
              <a:t> балансу, </a:t>
            </a:r>
            <a:r>
              <a:rPr lang="ru-RU" dirty="0" err="1"/>
              <a:t>стимуляція</a:t>
            </a:r>
            <a:r>
              <a:rPr lang="ru-RU" dirty="0"/>
              <a:t> кишечника (</a:t>
            </a:r>
            <a:r>
              <a:rPr lang="ru-RU" dirty="0" err="1"/>
              <a:t>прозерін</a:t>
            </a:r>
            <a:r>
              <a:rPr lang="ru-RU" dirty="0"/>
              <a:t>, </a:t>
            </a:r>
            <a:r>
              <a:rPr lang="ru-RU" dirty="0" err="1"/>
              <a:t>церукал</a:t>
            </a:r>
            <a:r>
              <a:rPr lang="ru-RU" dirty="0"/>
              <a:t>, </a:t>
            </a:r>
            <a:r>
              <a:rPr lang="ru-RU" dirty="0" err="1"/>
              <a:t>бісакоділ</a:t>
            </a:r>
            <a:r>
              <a:rPr lang="ru-RU" dirty="0"/>
              <a:t>, 10 % р-н </a:t>
            </a:r>
            <a:r>
              <a:rPr lang="ru-RU" dirty="0" err="1"/>
              <a:t>NaCI</a:t>
            </a:r>
            <a:r>
              <a:rPr lang="ru-RU" dirty="0"/>
              <a:t>), </a:t>
            </a:r>
            <a:r>
              <a:rPr lang="ru-RU" dirty="0" err="1"/>
              <a:t>електростимуляція</a:t>
            </a:r>
            <a:r>
              <a:rPr lang="ru-RU" dirty="0"/>
              <a:t> кишечника, </a:t>
            </a:r>
            <a:r>
              <a:rPr lang="ru-RU" dirty="0" err="1"/>
              <a:t>перидуральна</a:t>
            </a:r>
            <a:r>
              <a:rPr lang="ru-RU" dirty="0"/>
              <a:t> </a:t>
            </a:r>
            <a:r>
              <a:rPr lang="ru-RU" dirty="0" err="1"/>
              <a:t>анестезія</a:t>
            </a:r>
            <a:r>
              <a:rPr lang="ru-RU" dirty="0"/>
              <a:t>, </a:t>
            </a:r>
            <a:r>
              <a:rPr lang="ru-RU" dirty="0" err="1"/>
              <a:t>сеанси</a:t>
            </a:r>
            <a:r>
              <a:rPr lang="ru-RU" dirty="0"/>
              <a:t> </a:t>
            </a:r>
            <a:r>
              <a:rPr lang="ru-RU" dirty="0" err="1"/>
              <a:t>гіпербаричної</a:t>
            </a:r>
            <a:r>
              <a:rPr lang="ru-RU" dirty="0"/>
              <a:t> </a:t>
            </a:r>
            <a:r>
              <a:rPr lang="ru-RU" dirty="0" err="1"/>
              <a:t>оксиненації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26397889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/>
              <a:t>Спастична</a:t>
            </a:r>
            <a:r>
              <a:rPr lang="ru-RU" dirty="0"/>
              <a:t> КН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dirty="0" err="1"/>
              <a:t>нападоподібний</a:t>
            </a:r>
            <a:r>
              <a:rPr lang="ru-RU" dirty="0"/>
              <a:t> </a:t>
            </a:r>
            <a:r>
              <a:rPr lang="ru-RU" dirty="0" err="1"/>
              <a:t>біль</a:t>
            </a:r>
            <a:r>
              <a:rPr lang="ru-RU" dirty="0"/>
              <a:t> без </a:t>
            </a:r>
            <a:r>
              <a:rPr lang="ru-RU" dirty="0" err="1"/>
              <a:t>чіткої</a:t>
            </a:r>
            <a:r>
              <a:rPr lang="ru-RU" dirty="0"/>
              <a:t> </a:t>
            </a:r>
            <a:r>
              <a:rPr lang="ru-RU" dirty="0" err="1"/>
              <a:t>локалізації</a:t>
            </a:r>
            <a:r>
              <a:rPr lang="ru-RU" dirty="0"/>
              <a:t>, </a:t>
            </a:r>
            <a:r>
              <a:rPr lang="ru-RU" dirty="0" err="1"/>
              <a:t>відсутня</a:t>
            </a:r>
            <a:r>
              <a:rPr lang="ru-RU" dirty="0"/>
              <a:t> </a:t>
            </a:r>
            <a:r>
              <a:rPr lang="ru-RU" dirty="0" err="1"/>
              <a:t>затримка</a:t>
            </a:r>
            <a:r>
              <a:rPr lang="ru-RU" dirty="0"/>
              <a:t> </a:t>
            </a:r>
            <a:r>
              <a:rPr lang="ru-RU" dirty="0" err="1"/>
              <a:t>газів</a:t>
            </a:r>
            <a:r>
              <a:rPr lang="ru-RU" dirty="0"/>
              <a:t> і калу, </a:t>
            </a:r>
            <a:r>
              <a:rPr lang="ru-RU" dirty="0" err="1"/>
              <a:t>загальний</a:t>
            </a:r>
            <a:r>
              <a:rPr lang="ru-RU" dirty="0"/>
              <a:t> стан </a:t>
            </a:r>
            <a:r>
              <a:rPr lang="ru-RU" dirty="0" err="1"/>
              <a:t>задовільний</a:t>
            </a:r>
            <a:r>
              <a:rPr lang="ru-RU" dirty="0"/>
              <a:t>, </a:t>
            </a:r>
            <a:r>
              <a:rPr lang="ru-RU" dirty="0" err="1"/>
              <a:t>живіт</a:t>
            </a:r>
            <a:r>
              <a:rPr lang="ru-RU" dirty="0"/>
              <a:t> </a:t>
            </a:r>
            <a:r>
              <a:rPr lang="ru-RU" dirty="0" err="1"/>
              <a:t>звичайний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втягнутий</a:t>
            </a:r>
            <a:r>
              <a:rPr lang="ru-RU" dirty="0"/>
              <a:t>, </a:t>
            </a:r>
            <a:r>
              <a:rPr lang="ru-RU" dirty="0" err="1"/>
              <a:t>іноді</a:t>
            </a:r>
            <a:r>
              <a:rPr lang="ru-RU" dirty="0"/>
              <a:t> – </a:t>
            </a:r>
            <a:r>
              <a:rPr lang="ru-RU" dirty="0" err="1"/>
              <a:t>напруження</a:t>
            </a:r>
            <a:r>
              <a:rPr lang="ru-RU" dirty="0"/>
              <a:t> </a:t>
            </a:r>
            <a:r>
              <a:rPr lang="ru-RU" dirty="0" err="1"/>
              <a:t>м’язів</a:t>
            </a:r>
            <a:r>
              <a:rPr lang="ru-RU" dirty="0"/>
              <a:t>, </a:t>
            </a:r>
            <a:r>
              <a:rPr lang="ru-RU" dirty="0" err="1"/>
              <a:t>дрібні</a:t>
            </a:r>
            <a:r>
              <a:rPr lang="ru-RU" dirty="0"/>
              <a:t> арки та </a:t>
            </a:r>
            <a:r>
              <a:rPr lang="ru-RU" dirty="0" err="1"/>
              <a:t>рівні</a:t>
            </a:r>
            <a:r>
              <a:rPr lang="ru-RU" dirty="0"/>
              <a:t>. </a:t>
            </a:r>
            <a:r>
              <a:rPr lang="ru-RU" dirty="0" err="1"/>
              <a:t>Лікування</a:t>
            </a:r>
            <a:r>
              <a:rPr lang="ru-RU" dirty="0"/>
              <a:t>: </a:t>
            </a:r>
            <a:r>
              <a:rPr lang="ru-RU" dirty="0" err="1"/>
              <a:t>усунення</a:t>
            </a:r>
            <a:r>
              <a:rPr lang="ru-RU" dirty="0"/>
              <a:t> причини ГКН, </a:t>
            </a:r>
            <a:r>
              <a:rPr lang="ru-RU" dirty="0" err="1"/>
              <a:t>введення</a:t>
            </a:r>
            <a:r>
              <a:rPr lang="ru-RU" dirty="0"/>
              <a:t> </a:t>
            </a:r>
            <a:r>
              <a:rPr lang="ru-RU" dirty="0" err="1"/>
              <a:t>спазмолітиків</a:t>
            </a:r>
            <a:r>
              <a:rPr lang="ru-RU" dirty="0"/>
              <a:t> (</a:t>
            </a:r>
            <a:r>
              <a:rPr lang="ru-RU" dirty="0" err="1"/>
              <a:t>атропін</a:t>
            </a:r>
            <a:r>
              <a:rPr lang="ru-RU" dirty="0"/>
              <a:t>, но-шпа, папаверин), </a:t>
            </a:r>
            <a:r>
              <a:rPr lang="ru-RU" dirty="0" err="1"/>
              <a:t>сифонні</a:t>
            </a:r>
            <a:r>
              <a:rPr lang="ru-RU" dirty="0"/>
              <a:t> </a:t>
            </a:r>
            <a:r>
              <a:rPr lang="ru-RU" dirty="0" err="1"/>
              <a:t>клізми</a:t>
            </a:r>
            <a:r>
              <a:rPr lang="ru-RU" dirty="0"/>
              <a:t>, тепло на </a:t>
            </a:r>
            <a:r>
              <a:rPr lang="ru-RU" dirty="0" err="1"/>
              <a:t>живіт</a:t>
            </a:r>
            <a:r>
              <a:rPr lang="ru-RU" dirty="0"/>
              <a:t>.</a:t>
            </a:r>
          </a:p>
          <a:p>
            <a:r>
              <a:rPr lang="ru-RU" dirty="0" err="1"/>
              <a:t>Оперативне</a:t>
            </a:r>
            <a:r>
              <a:rPr lang="ru-RU" dirty="0"/>
              <a:t> </a:t>
            </a:r>
            <a:r>
              <a:rPr lang="ru-RU" dirty="0" err="1"/>
              <a:t>лікування</a:t>
            </a:r>
            <a:r>
              <a:rPr lang="ru-RU" dirty="0"/>
              <a:t> </a:t>
            </a:r>
            <a:r>
              <a:rPr lang="ru-RU" dirty="0" err="1"/>
              <a:t>застосовується</a:t>
            </a:r>
            <a:r>
              <a:rPr lang="ru-RU" dirty="0"/>
              <a:t> </a:t>
            </a:r>
            <a:r>
              <a:rPr lang="ru-RU" dirty="0" err="1"/>
              <a:t>рідше</a:t>
            </a:r>
            <a:r>
              <a:rPr lang="ru-RU" dirty="0"/>
              <a:t>, </a:t>
            </a:r>
            <a:r>
              <a:rPr lang="ru-RU" dirty="0" err="1"/>
              <a:t>полягає</a:t>
            </a:r>
            <a:r>
              <a:rPr lang="ru-RU" dirty="0"/>
              <a:t> в </a:t>
            </a:r>
            <a:r>
              <a:rPr lang="ru-RU" dirty="0" err="1"/>
              <a:t>проведенні</a:t>
            </a:r>
            <a:r>
              <a:rPr lang="ru-RU" dirty="0"/>
              <a:t> </a:t>
            </a:r>
            <a:r>
              <a:rPr lang="ru-RU" dirty="0" err="1"/>
              <a:t>декомпресії</a:t>
            </a:r>
            <a:r>
              <a:rPr lang="ru-RU" dirty="0"/>
              <a:t> (</a:t>
            </a:r>
            <a:r>
              <a:rPr lang="ru-RU" dirty="0" err="1"/>
              <a:t>ін</a:t>
            </a:r>
            <a:r>
              <a:rPr lang="uk-UA" dirty="0"/>
              <a:t>т</a:t>
            </a:r>
            <a:r>
              <a:rPr lang="ru-RU" dirty="0" err="1"/>
              <a:t>убація</a:t>
            </a:r>
            <a:r>
              <a:rPr lang="ru-RU" dirty="0"/>
              <a:t> кишечника) </a:t>
            </a:r>
            <a:r>
              <a:rPr lang="ru-RU" dirty="0" err="1"/>
              <a:t>чи</a:t>
            </a:r>
            <a:r>
              <a:rPr lang="ru-RU" dirty="0"/>
              <a:t> </a:t>
            </a:r>
            <a:r>
              <a:rPr lang="ru-RU" dirty="0" err="1"/>
              <a:t>накладенні</a:t>
            </a:r>
            <a:r>
              <a:rPr lang="ru-RU" dirty="0"/>
              <a:t> </a:t>
            </a:r>
            <a:r>
              <a:rPr lang="ru-RU" dirty="0" err="1"/>
              <a:t>кишкових</a:t>
            </a:r>
            <a:r>
              <a:rPr lang="ru-RU" dirty="0"/>
              <a:t> </a:t>
            </a:r>
            <a:r>
              <a:rPr lang="ru-RU" dirty="0" err="1"/>
              <a:t>нориць</a:t>
            </a:r>
            <a:r>
              <a:rPr lang="ru-RU" dirty="0"/>
              <a:t>.</a:t>
            </a:r>
            <a:r>
              <a:rPr lang="ru-RU" b="1" dirty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3630928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err="1"/>
              <a:t>Нормалізація</a:t>
            </a:r>
            <a:r>
              <a:rPr lang="ru-RU" b="1" dirty="0"/>
              <a:t> гомеостазу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dirty="0" err="1"/>
              <a:t>Слід</a:t>
            </a:r>
            <a:r>
              <a:rPr lang="ru-RU" dirty="0"/>
              <a:t> </a:t>
            </a:r>
            <a:r>
              <a:rPr lang="ru-RU" dirty="0" err="1"/>
              <a:t>наголосити</a:t>
            </a:r>
            <a:r>
              <a:rPr lang="ru-RU" dirty="0"/>
              <a:t> на особливому </a:t>
            </a:r>
            <a:r>
              <a:rPr lang="ru-RU" dirty="0" err="1"/>
              <a:t>значенні</a:t>
            </a:r>
            <a:r>
              <a:rPr lang="ru-RU" dirty="0"/>
              <a:t> </a:t>
            </a:r>
            <a:r>
              <a:rPr lang="ru-RU" dirty="0" err="1"/>
              <a:t>нормалізації</a:t>
            </a:r>
            <a:r>
              <a:rPr lang="ru-RU" dirty="0"/>
              <a:t> </a:t>
            </a:r>
            <a:r>
              <a:rPr lang="ru-RU" u="sng" dirty="0">
                <a:hlinkClick r:id="rId2" tooltip="Гомеостаз"/>
              </a:rPr>
              <a:t>гомеостазу</a:t>
            </a:r>
            <a:r>
              <a:rPr lang="ru-RU" dirty="0"/>
              <a:t>.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завдання</a:t>
            </a:r>
            <a:r>
              <a:rPr lang="ru-RU" dirty="0"/>
              <a:t> </a:t>
            </a:r>
            <a:r>
              <a:rPr lang="ru-RU" dirty="0" err="1"/>
              <a:t>вирішується</a:t>
            </a:r>
            <a:r>
              <a:rPr lang="ru-RU" dirty="0"/>
              <a:t> шляхом </a:t>
            </a:r>
            <a:r>
              <a:rPr lang="ru-RU" dirty="0" err="1"/>
              <a:t>адекватної</a:t>
            </a:r>
            <a:r>
              <a:rPr lang="ru-RU" dirty="0"/>
              <a:t> </a:t>
            </a:r>
            <a:r>
              <a:rPr lang="ru-RU" dirty="0" err="1"/>
              <a:t>інфузійної</a:t>
            </a:r>
            <a:r>
              <a:rPr lang="ru-RU" dirty="0"/>
              <a:t> </a:t>
            </a:r>
            <a:r>
              <a:rPr lang="ru-RU" dirty="0" err="1"/>
              <a:t>терапії</a:t>
            </a:r>
            <a:r>
              <a:rPr lang="ru-RU" dirty="0"/>
              <a:t>. В </a:t>
            </a:r>
            <a:r>
              <a:rPr lang="ru-RU" dirty="0" err="1"/>
              <a:t>значній</a:t>
            </a:r>
            <a:r>
              <a:rPr lang="ru-RU" dirty="0"/>
              <a:t> </a:t>
            </a:r>
            <a:r>
              <a:rPr lang="ru-RU" dirty="0" err="1"/>
              <a:t>мірі</a:t>
            </a:r>
            <a:r>
              <a:rPr lang="ru-RU" dirty="0"/>
              <a:t> </a:t>
            </a:r>
            <a:r>
              <a:rPr lang="ru-RU" dirty="0" err="1"/>
              <a:t>визначають</a:t>
            </a:r>
            <a:r>
              <a:rPr lang="ru-RU" dirty="0"/>
              <a:t> склад і </a:t>
            </a:r>
            <a:r>
              <a:rPr lang="ru-RU" dirty="0" err="1"/>
              <a:t>об'єм</a:t>
            </a:r>
            <a:r>
              <a:rPr lang="ru-RU" dirty="0"/>
              <a:t> </a:t>
            </a:r>
            <a:r>
              <a:rPr lang="ru-RU" dirty="0" err="1"/>
              <a:t>інфузійної</a:t>
            </a:r>
            <a:r>
              <a:rPr lang="ru-RU" dirty="0"/>
              <a:t> </a:t>
            </a:r>
            <a:r>
              <a:rPr lang="ru-RU" dirty="0" err="1"/>
              <a:t>терапії</a:t>
            </a:r>
            <a:r>
              <a:rPr lang="ru-RU" dirty="0"/>
              <a:t> в 1-у </a:t>
            </a:r>
            <a:r>
              <a:rPr lang="ru-RU" dirty="0" err="1"/>
              <a:t>добу</a:t>
            </a:r>
            <a:r>
              <a:rPr lang="ru-RU" dirty="0"/>
              <a:t> </a:t>
            </a:r>
            <a:r>
              <a:rPr lang="ru-RU" dirty="0" err="1"/>
              <a:t>післяопераційного</a:t>
            </a:r>
            <a:r>
              <a:rPr lang="ru-RU" dirty="0"/>
              <a:t> </a:t>
            </a:r>
            <a:r>
              <a:rPr lang="ru-RU" dirty="0" err="1"/>
              <a:t>періоду</a:t>
            </a:r>
            <a:r>
              <a:rPr lang="ru-RU" dirty="0"/>
              <a:t>. </a:t>
            </a:r>
            <a:r>
              <a:rPr lang="ru-RU" dirty="0" err="1"/>
              <a:t>Усунення</a:t>
            </a:r>
            <a:r>
              <a:rPr lang="ru-RU" dirty="0"/>
              <a:t> </a:t>
            </a:r>
            <a:r>
              <a:rPr lang="ru-RU" dirty="0" err="1"/>
              <a:t>клітинної</a:t>
            </a:r>
            <a:r>
              <a:rPr lang="ru-RU" dirty="0"/>
              <a:t> </a:t>
            </a:r>
            <a:r>
              <a:rPr lang="ru-RU" dirty="0" err="1"/>
              <a:t>гіпогідратації</a:t>
            </a:r>
            <a:r>
              <a:rPr lang="ru-RU" dirty="0"/>
              <a:t> </a:t>
            </a:r>
            <a:r>
              <a:rPr lang="ru-RU" dirty="0" err="1"/>
              <a:t>необхідно</a:t>
            </a:r>
            <a:r>
              <a:rPr lang="ru-RU" dirty="0"/>
              <a:t> </a:t>
            </a:r>
            <a:r>
              <a:rPr lang="ru-RU" dirty="0" err="1"/>
              <a:t>постійно</a:t>
            </a:r>
            <a:r>
              <a:rPr lang="ru-RU" dirty="0"/>
              <a:t> </a:t>
            </a:r>
            <a:r>
              <a:rPr lang="ru-RU" dirty="0" err="1"/>
              <a:t>поєднувати</a:t>
            </a:r>
            <a:r>
              <a:rPr lang="ru-RU" dirty="0"/>
              <a:t> з </a:t>
            </a:r>
            <a:r>
              <a:rPr lang="ru-RU" dirty="0" err="1"/>
              <a:t>поповненням</a:t>
            </a:r>
            <a:r>
              <a:rPr lang="ru-RU" dirty="0"/>
              <a:t> ОЦК, </a:t>
            </a:r>
            <a:r>
              <a:rPr lang="ru-RU" dirty="0" err="1"/>
              <a:t>відновленням</a:t>
            </a:r>
            <a:r>
              <a:rPr lang="ru-RU" dirty="0"/>
              <a:t> водно-</a:t>
            </a:r>
            <a:r>
              <a:rPr lang="ru-RU" dirty="0" err="1"/>
              <a:t>електролітних</a:t>
            </a:r>
            <a:r>
              <a:rPr lang="ru-RU" dirty="0"/>
              <a:t>, </a:t>
            </a:r>
            <a:r>
              <a:rPr lang="ru-RU" dirty="0" err="1"/>
              <a:t>колоїдно-осмотичних</a:t>
            </a:r>
            <a:r>
              <a:rPr lang="ru-RU" dirty="0"/>
              <a:t> </a:t>
            </a:r>
            <a:r>
              <a:rPr lang="ru-RU" dirty="0" err="1"/>
              <a:t>ікислотно-лужних</a:t>
            </a:r>
            <a:r>
              <a:rPr lang="ru-RU" dirty="0"/>
              <a:t> </a:t>
            </a:r>
            <a:r>
              <a:rPr lang="ru-RU" dirty="0" err="1"/>
              <a:t>взаємозв'язків</a:t>
            </a:r>
            <a:r>
              <a:rPr lang="ru-RU" dirty="0"/>
              <a:t>.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досягається</a:t>
            </a:r>
            <a:r>
              <a:rPr lang="ru-RU" dirty="0"/>
              <a:t> </a:t>
            </a:r>
            <a:r>
              <a:rPr lang="ru-RU" dirty="0" err="1"/>
              <a:t>раціональним</a:t>
            </a:r>
            <a:r>
              <a:rPr lang="ru-RU" dirty="0"/>
              <a:t> </a:t>
            </a:r>
            <a:r>
              <a:rPr lang="ru-RU" dirty="0" err="1"/>
              <a:t>використанням</a:t>
            </a:r>
            <a:r>
              <a:rPr lang="ru-RU" dirty="0"/>
              <a:t> </a:t>
            </a:r>
            <a:r>
              <a:rPr lang="ru-RU" dirty="0" err="1"/>
              <a:t>керованої</a:t>
            </a:r>
            <a:r>
              <a:rPr lang="ru-RU" dirty="0"/>
              <a:t> </a:t>
            </a:r>
            <a:r>
              <a:rPr lang="ru-RU" dirty="0" err="1"/>
              <a:t>гемоділюції</a:t>
            </a:r>
            <a:r>
              <a:rPr lang="ru-RU" dirty="0"/>
              <a:t> з </a:t>
            </a:r>
            <a:r>
              <a:rPr lang="ru-RU" dirty="0" err="1"/>
              <a:t>використанням</a:t>
            </a:r>
            <a:r>
              <a:rPr lang="ru-RU" dirty="0"/>
              <a:t> </a:t>
            </a:r>
            <a:r>
              <a:rPr lang="ru-RU" dirty="0" err="1"/>
              <a:t>полііонних</a:t>
            </a:r>
            <a:r>
              <a:rPr lang="ru-RU" dirty="0"/>
              <a:t>, </a:t>
            </a:r>
            <a:r>
              <a:rPr lang="ru-RU" dirty="0" err="1"/>
              <a:t>колоїдних</a:t>
            </a:r>
            <a:r>
              <a:rPr lang="ru-RU" dirty="0"/>
              <a:t> </a:t>
            </a:r>
            <a:r>
              <a:rPr lang="ru-RU" dirty="0" err="1"/>
              <a:t>розчинів</a:t>
            </a:r>
            <a:r>
              <a:rPr lang="ru-RU" dirty="0"/>
              <a:t>, 5 % </a:t>
            </a:r>
            <a:r>
              <a:rPr lang="ru-RU" dirty="0" err="1"/>
              <a:t>розчину</a:t>
            </a:r>
            <a:r>
              <a:rPr lang="ru-RU" dirty="0"/>
              <a:t> </a:t>
            </a:r>
            <a:r>
              <a:rPr lang="ru-RU" dirty="0" err="1"/>
              <a:t>глюкози</a:t>
            </a:r>
            <a:r>
              <a:rPr lang="ru-RU" dirty="0"/>
              <a:t>.</a:t>
            </a:r>
          </a:p>
          <a:p>
            <a:r>
              <a:rPr lang="ru-RU" dirty="0"/>
              <a:t>Для </a:t>
            </a:r>
            <a:r>
              <a:rPr lang="ru-RU" dirty="0" err="1"/>
              <a:t>запобігання</a:t>
            </a:r>
            <a:r>
              <a:rPr lang="ru-RU" dirty="0"/>
              <a:t> </a:t>
            </a:r>
            <a:r>
              <a:rPr lang="ru-RU" dirty="0" err="1"/>
              <a:t>виходу</a:t>
            </a:r>
            <a:r>
              <a:rPr lang="ru-RU" dirty="0"/>
              <a:t> води з </a:t>
            </a:r>
            <a:r>
              <a:rPr lang="ru-RU" dirty="0" err="1"/>
              <a:t>кровоносного</a:t>
            </a:r>
            <a:r>
              <a:rPr lang="ru-RU" dirty="0"/>
              <a:t> русла в </a:t>
            </a:r>
            <a:r>
              <a:rPr lang="ru-RU" dirty="0" err="1"/>
              <a:t>інтерстиційний</a:t>
            </a:r>
            <a:r>
              <a:rPr lang="ru-RU" dirty="0"/>
              <a:t> </a:t>
            </a:r>
            <a:r>
              <a:rPr lang="ru-RU" dirty="0" err="1"/>
              <a:t>простір</a:t>
            </a:r>
            <a:r>
              <a:rPr lang="ru-RU" dirty="0"/>
              <a:t> </a:t>
            </a:r>
            <a:r>
              <a:rPr lang="ru-RU" dirty="0" err="1"/>
              <a:t>слід</a:t>
            </a:r>
            <a:r>
              <a:rPr lang="ru-RU" dirty="0"/>
              <a:t> </a:t>
            </a:r>
            <a:r>
              <a:rPr lang="ru-RU" dirty="0" err="1"/>
              <a:t>призначати</a:t>
            </a:r>
            <a:r>
              <a:rPr lang="ru-RU" dirty="0"/>
              <a:t> </a:t>
            </a:r>
            <a:r>
              <a:rPr lang="ru-RU" dirty="0" err="1"/>
              <a:t>препарати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</a:t>
            </a:r>
            <a:r>
              <a:rPr lang="ru-RU" dirty="0" err="1"/>
              <a:t>збільшують</a:t>
            </a:r>
            <a:r>
              <a:rPr lang="ru-RU" dirty="0"/>
              <a:t> </a:t>
            </a:r>
            <a:r>
              <a:rPr lang="ru-RU" dirty="0" err="1"/>
              <a:t>онко­тичний</a:t>
            </a:r>
            <a:r>
              <a:rPr lang="ru-RU" dirty="0"/>
              <a:t> </a:t>
            </a:r>
            <a:r>
              <a:rPr lang="ru-RU" dirty="0" err="1"/>
              <a:t>тиск</a:t>
            </a:r>
            <a:r>
              <a:rPr lang="ru-RU" dirty="0"/>
              <a:t>.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можуть</a:t>
            </a:r>
            <a:r>
              <a:rPr lang="ru-RU" dirty="0"/>
              <a:t> бути: </a:t>
            </a:r>
            <a:r>
              <a:rPr lang="ru-RU" dirty="0" err="1"/>
              <a:t>желатиноль</a:t>
            </a:r>
            <a:r>
              <a:rPr lang="ru-RU" dirty="0"/>
              <a:t>, </a:t>
            </a:r>
            <a:r>
              <a:rPr lang="ru-RU" dirty="0" err="1"/>
              <a:t>поліглюкін</a:t>
            </a:r>
            <a:r>
              <a:rPr lang="ru-RU" dirty="0"/>
              <a:t>, </a:t>
            </a:r>
            <a:r>
              <a:rPr lang="ru-RU" u="sng" dirty="0">
                <a:hlinkClick r:id="rId3" tooltip="Плазма крові"/>
              </a:rPr>
              <a:t>плазма</a:t>
            </a:r>
            <a:r>
              <a:rPr lang="ru-RU" dirty="0"/>
              <a:t>, </a:t>
            </a:r>
            <a:r>
              <a:rPr lang="ru-RU" u="sng" dirty="0" err="1">
                <a:hlinkClick r:id="rId4" tooltip="Альбумін"/>
              </a:rPr>
              <a:t>альбумін</a:t>
            </a:r>
            <a:r>
              <a:rPr lang="ru-RU" dirty="0"/>
              <a:t>, </a:t>
            </a:r>
            <a:r>
              <a:rPr lang="ru-RU" dirty="0" err="1"/>
              <a:t>рефортан</a:t>
            </a:r>
            <a:r>
              <a:rPr lang="ru-RU" dirty="0"/>
              <a:t> </a:t>
            </a:r>
            <a:r>
              <a:rPr lang="ru-RU" dirty="0" err="1"/>
              <a:t>тощо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287853903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err="1"/>
              <a:t>Дезінтоксикація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ru-RU" dirty="0" err="1"/>
              <a:t>Методи</a:t>
            </a:r>
            <a:r>
              <a:rPr lang="ru-RU" dirty="0"/>
              <a:t> </a:t>
            </a:r>
            <a:r>
              <a:rPr lang="ru-RU" dirty="0" err="1"/>
              <a:t>детоксикації</a:t>
            </a:r>
            <a:r>
              <a:rPr lang="ru-RU" dirty="0"/>
              <a:t> </a:t>
            </a:r>
            <a:r>
              <a:rPr lang="ru-RU" dirty="0" err="1"/>
              <a:t>поділяють</a:t>
            </a:r>
            <a:r>
              <a:rPr lang="ru-RU" dirty="0"/>
              <a:t> на </a:t>
            </a:r>
            <a:r>
              <a:rPr lang="ru-RU" dirty="0" err="1"/>
              <a:t>інтра</a:t>
            </a:r>
            <a:r>
              <a:rPr lang="ru-RU" dirty="0"/>
              <a:t>- та </a:t>
            </a:r>
            <a:r>
              <a:rPr lang="ru-RU" dirty="0" err="1"/>
              <a:t>екстракорпоральні</a:t>
            </a:r>
            <a:r>
              <a:rPr lang="ru-RU" dirty="0"/>
              <a:t>. </a:t>
            </a:r>
            <a:r>
              <a:rPr lang="ru-RU" dirty="0" err="1"/>
              <a:t>Виділяють</a:t>
            </a:r>
            <a:r>
              <a:rPr lang="ru-RU" dirty="0"/>
              <a:t> </a:t>
            </a:r>
            <a:r>
              <a:rPr lang="ru-RU" dirty="0" err="1"/>
              <a:t>наступні</a:t>
            </a:r>
            <a:r>
              <a:rPr lang="ru-RU" dirty="0"/>
              <a:t> </a:t>
            </a:r>
            <a:r>
              <a:rPr lang="ru-RU" dirty="0" err="1"/>
              <a:t>складові</a:t>
            </a:r>
            <a:r>
              <a:rPr lang="ru-RU" dirty="0"/>
              <a:t> </a:t>
            </a:r>
            <a:r>
              <a:rPr lang="ru-RU" dirty="0" err="1"/>
              <a:t>частини</a:t>
            </a:r>
            <a:r>
              <a:rPr lang="ru-RU" dirty="0"/>
              <a:t> </a:t>
            </a:r>
            <a:r>
              <a:rPr lang="ru-RU" dirty="0" err="1"/>
              <a:t>інтракорпоральної</a:t>
            </a:r>
            <a:r>
              <a:rPr lang="ru-RU" dirty="0"/>
              <a:t> </a:t>
            </a:r>
            <a:r>
              <a:rPr lang="ru-RU" dirty="0" err="1"/>
              <a:t>дезінтоксикації</a:t>
            </a:r>
            <a:r>
              <a:rPr lang="ru-RU" dirty="0"/>
              <a:t>:</a:t>
            </a:r>
          </a:p>
          <a:p>
            <a:r>
              <a:rPr lang="ru-RU" dirty="0"/>
              <a:t>                   </a:t>
            </a:r>
            <a:r>
              <a:rPr lang="ru-RU" dirty="0" err="1"/>
              <a:t>розведення</a:t>
            </a:r>
            <a:r>
              <a:rPr lang="ru-RU" dirty="0"/>
              <a:t> </a:t>
            </a:r>
            <a:r>
              <a:rPr lang="ru-RU" dirty="0" err="1"/>
              <a:t>токсинів</a:t>
            </a:r>
            <a:endParaRPr lang="ru-RU" dirty="0"/>
          </a:p>
          <a:p>
            <a:r>
              <a:rPr lang="ru-RU" dirty="0"/>
              <a:t>                    </a:t>
            </a:r>
            <a:r>
              <a:rPr lang="ru-RU" dirty="0" err="1"/>
              <a:t>зв'язування</a:t>
            </a:r>
            <a:r>
              <a:rPr lang="ru-RU" dirty="0"/>
              <a:t> </a:t>
            </a:r>
            <a:r>
              <a:rPr lang="ru-RU" dirty="0" err="1"/>
              <a:t>токсинів</a:t>
            </a:r>
            <a:endParaRPr lang="ru-RU" dirty="0"/>
          </a:p>
          <a:p>
            <a:r>
              <a:rPr lang="ru-RU" dirty="0"/>
              <a:t>                    </a:t>
            </a:r>
            <a:r>
              <a:rPr lang="ru-RU" dirty="0" err="1"/>
              <a:t>виведення</a:t>
            </a:r>
            <a:r>
              <a:rPr lang="ru-RU" dirty="0"/>
              <a:t> </a:t>
            </a:r>
            <a:r>
              <a:rPr lang="ru-RU" dirty="0" err="1"/>
              <a:t>токсинів</a:t>
            </a:r>
            <a:endParaRPr lang="ru-RU" dirty="0"/>
          </a:p>
          <a:p>
            <a:r>
              <a:rPr lang="ru-RU" dirty="0" err="1"/>
              <a:t>Розведенню</a:t>
            </a:r>
            <a:r>
              <a:rPr lang="ru-RU" dirty="0"/>
              <a:t> </a:t>
            </a:r>
            <a:r>
              <a:rPr lang="ru-RU" dirty="0" err="1"/>
              <a:t>сприяє</a:t>
            </a:r>
            <a:r>
              <a:rPr lang="ru-RU" dirty="0"/>
              <a:t> </a:t>
            </a:r>
            <a:r>
              <a:rPr lang="ru-RU" dirty="0" err="1"/>
              <a:t>введення</a:t>
            </a:r>
            <a:r>
              <a:rPr lang="ru-RU" dirty="0"/>
              <a:t> у </a:t>
            </a:r>
            <a:r>
              <a:rPr lang="ru-RU" dirty="0" err="1"/>
              <a:t>певній</a:t>
            </a:r>
            <a:r>
              <a:rPr lang="ru-RU" dirty="0"/>
              <a:t> </a:t>
            </a:r>
            <a:r>
              <a:rPr lang="ru-RU" dirty="0" err="1"/>
              <a:t>кількості</a:t>
            </a:r>
            <a:r>
              <a:rPr lang="ru-RU" dirty="0"/>
              <a:t> будь-</a:t>
            </a:r>
            <a:r>
              <a:rPr lang="ru-RU" dirty="0" err="1"/>
              <a:t>яких</a:t>
            </a:r>
            <a:r>
              <a:rPr lang="ru-RU" dirty="0"/>
              <a:t> </a:t>
            </a:r>
            <a:r>
              <a:rPr lang="ru-RU" dirty="0" err="1"/>
              <a:t>розчинів</a:t>
            </a:r>
            <a:r>
              <a:rPr lang="ru-RU" dirty="0"/>
              <a:t>, а </a:t>
            </a:r>
            <a:r>
              <a:rPr lang="ru-RU" dirty="0" err="1"/>
              <a:t>також</a:t>
            </a:r>
            <a:r>
              <a:rPr lang="ru-RU" dirty="0"/>
              <a:t> </a:t>
            </a:r>
            <a:r>
              <a:rPr lang="ru-RU" dirty="0" err="1"/>
              <a:t>пиття</a:t>
            </a:r>
            <a:r>
              <a:rPr lang="ru-RU" dirty="0"/>
              <a:t>. Для </a:t>
            </a:r>
            <a:r>
              <a:rPr lang="ru-RU" dirty="0" err="1"/>
              <a:t>зв'язування</a:t>
            </a:r>
            <a:r>
              <a:rPr lang="ru-RU" dirty="0"/>
              <a:t> </a:t>
            </a:r>
            <a:r>
              <a:rPr lang="ru-RU" dirty="0" err="1"/>
              <a:t>токсинів</a:t>
            </a:r>
            <a:r>
              <a:rPr lang="ru-RU" dirty="0"/>
              <a:t> </a:t>
            </a:r>
            <a:r>
              <a:rPr lang="ru-RU" dirty="0" err="1"/>
              <a:t>існують</a:t>
            </a:r>
            <a:r>
              <a:rPr lang="ru-RU" dirty="0"/>
              <a:t> </a:t>
            </a:r>
            <a:r>
              <a:rPr lang="ru-RU" dirty="0" err="1"/>
              <a:t>спеціальні</a:t>
            </a:r>
            <a:r>
              <a:rPr lang="ru-RU" dirty="0"/>
              <a:t> </a:t>
            </a:r>
            <a:r>
              <a:rPr lang="ru-RU" dirty="0" err="1"/>
              <a:t>препарати</a:t>
            </a:r>
            <a:r>
              <a:rPr lang="ru-RU" dirty="0"/>
              <a:t>, </a:t>
            </a:r>
            <a:r>
              <a:rPr lang="ru-RU" dirty="0" err="1"/>
              <a:t>серед</a:t>
            </a:r>
            <a:r>
              <a:rPr lang="ru-RU" dirty="0"/>
              <a:t> </a:t>
            </a:r>
            <a:r>
              <a:rPr lang="ru-RU" dirty="0" err="1"/>
              <a:t>яких</a:t>
            </a:r>
            <a:r>
              <a:rPr lang="ru-RU" dirty="0"/>
              <a:t> </a:t>
            </a:r>
            <a:r>
              <a:rPr lang="ru-RU" dirty="0" err="1"/>
              <a:t>полідез</a:t>
            </a:r>
            <a:r>
              <a:rPr lang="ru-RU" dirty="0"/>
              <a:t>, </a:t>
            </a:r>
            <a:r>
              <a:rPr lang="ru-RU" dirty="0" err="1"/>
              <a:t>неогемодез</a:t>
            </a:r>
            <a:r>
              <a:rPr lang="ru-RU" dirty="0"/>
              <a:t> та </a:t>
            </a:r>
            <a:r>
              <a:rPr lang="ru-RU" dirty="0" err="1"/>
              <a:t>ін</a:t>
            </a:r>
            <a:r>
              <a:rPr lang="ru-RU" dirty="0"/>
              <a:t>. </a:t>
            </a:r>
            <a:r>
              <a:rPr lang="ru-RU" dirty="0" err="1"/>
              <a:t>Крім</a:t>
            </a:r>
            <a:r>
              <a:rPr lang="ru-RU" dirty="0"/>
              <a:t> того, </a:t>
            </a:r>
            <a:r>
              <a:rPr lang="ru-RU" dirty="0" err="1"/>
              <a:t>більшість</a:t>
            </a:r>
            <a:r>
              <a:rPr lang="ru-RU" dirty="0"/>
              <a:t> </a:t>
            </a:r>
            <a:r>
              <a:rPr lang="ru-RU" dirty="0" err="1"/>
              <a:t>токсинів</a:t>
            </a:r>
            <a:r>
              <a:rPr lang="ru-RU" dirty="0"/>
              <a:t> </a:t>
            </a:r>
            <a:r>
              <a:rPr lang="ru-RU" dirty="0" err="1"/>
              <a:t>ад­сорбуються</a:t>
            </a:r>
            <a:r>
              <a:rPr lang="ru-RU" dirty="0"/>
              <a:t> на </a:t>
            </a:r>
            <a:r>
              <a:rPr lang="ru-RU" dirty="0" err="1"/>
              <a:t>крупномолекулярних</a:t>
            </a:r>
            <a:r>
              <a:rPr lang="ru-RU" dirty="0"/>
              <a:t> структурах, </a:t>
            </a:r>
            <a:r>
              <a:rPr lang="ru-RU" dirty="0" err="1"/>
              <a:t>якими</a:t>
            </a:r>
            <a:r>
              <a:rPr lang="ru-RU" dirty="0"/>
              <a:t> </a:t>
            </a:r>
            <a:r>
              <a:rPr lang="ru-RU" dirty="0" err="1"/>
              <a:t>єкомпоненти</a:t>
            </a:r>
            <a:r>
              <a:rPr lang="ru-RU" dirty="0"/>
              <a:t> </a:t>
            </a:r>
            <a:r>
              <a:rPr lang="ru-RU" dirty="0" err="1"/>
              <a:t>крові</a:t>
            </a:r>
            <a:r>
              <a:rPr lang="ru-RU" dirty="0"/>
              <a:t> та ряд </a:t>
            </a:r>
            <a:r>
              <a:rPr lang="ru-RU" dirty="0" err="1"/>
              <a:t>кровозамінників</a:t>
            </a:r>
            <a:r>
              <a:rPr lang="ru-RU" dirty="0"/>
              <a:t> — </a:t>
            </a:r>
            <a:r>
              <a:rPr lang="ru-RU" dirty="0" err="1"/>
              <a:t>поліглюкін</a:t>
            </a:r>
            <a:r>
              <a:rPr lang="ru-RU" dirty="0"/>
              <a:t>, </a:t>
            </a:r>
            <a:r>
              <a:rPr lang="ru-RU" dirty="0" err="1"/>
              <a:t>желатиноль</a:t>
            </a:r>
            <a:r>
              <a:rPr lang="ru-RU" dirty="0"/>
              <a:t>, </a:t>
            </a:r>
            <a:r>
              <a:rPr lang="ru-RU" dirty="0" err="1"/>
              <a:t>гідролізати</a:t>
            </a:r>
            <a:r>
              <a:rPr lang="ru-RU" dirty="0"/>
              <a:t> </a:t>
            </a:r>
            <a:r>
              <a:rPr lang="ru-RU" dirty="0" err="1"/>
              <a:t>амінокислот</a:t>
            </a:r>
            <a:r>
              <a:rPr lang="ru-RU" dirty="0"/>
              <a:t>.</a:t>
            </a:r>
          </a:p>
          <a:p>
            <a:r>
              <a:rPr lang="ru-RU" dirty="0"/>
              <a:t>Для </a:t>
            </a:r>
            <a:r>
              <a:rPr lang="ru-RU" dirty="0" err="1"/>
              <a:t>виведення</a:t>
            </a:r>
            <a:r>
              <a:rPr lang="ru-RU" dirty="0"/>
              <a:t> </a:t>
            </a:r>
            <a:r>
              <a:rPr lang="ru-RU" dirty="0" err="1"/>
              <a:t>токсинів</a:t>
            </a:r>
            <a:r>
              <a:rPr lang="ru-RU" dirty="0"/>
              <a:t> </a:t>
            </a:r>
            <a:r>
              <a:rPr lang="ru-RU" dirty="0" err="1"/>
              <a:t>застосовують</a:t>
            </a:r>
            <a:r>
              <a:rPr lang="ru-RU" dirty="0"/>
              <a:t> </a:t>
            </a:r>
            <a:r>
              <a:rPr lang="ru-RU" dirty="0" err="1"/>
              <a:t>форсований</a:t>
            </a:r>
            <a:r>
              <a:rPr lang="ru-RU" dirty="0"/>
              <a:t> </a:t>
            </a:r>
            <a:r>
              <a:rPr lang="ru-RU" dirty="0" err="1"/>
              <a:t>діурез</a:t>
            </a:r>
            <a:r>
              <a:rPr lang="ru-RU" dirty="0"/>
              <a:t>, для </a:t>
            </a:r>
            <a:r>
              <a:rPr lang="ru-RU" dirty="0" err="1"/>
              <a:t>чого</a:t>
            </a:r>
            <a:r>
              <a:rPr lang="ru-RU" dirty="0"/>
              <a:t> </a:t>
            </a:r>
            <a:r>
              <a:rPr lang="ru-RU" dirty="0" err="1"/>
              <a:t>частіше</a:t>
            </a:r>
            <a:r>
              <a:rPr lang="ru-RU" dirty="0"/>
              <a:t> </a:t>
            </a:r>
            <a:r>
              <a:rPr lang="ru-RU" dirty="0" err="1"/>
              <a:t>використовують</a:t>
            </a:r>
            <a:r>
              <a:rPr lang="ru-RU" dirty="0"/>
              <a:t> 1 % </a:t>
            </a:r>
            <a:r>
              <a:rPr lang="ru-RU" dirty="0" err="1"/>
              <a:t>лазікс</a:t>
            </a:r>
            <a:r>
              <a:rPr lang="ru-RU" dirty="0"/>
              <a:t>(</a:t>
            </a:r>
            <a:r>
              <a:rPr lang="ru-RU" u="sng" dirty="0" err="1">
                <a:hlinkClick r:id="rId2" tooltip="Фуросемід"/>
              </a:rPr>
              <a:t>фуросемід</a:t>
            </a:r>
            <a:r>
              <a:rPr lang="ru-RU" dirty="0"/>
              <a:t>). </a:t>
            </a:r>
            <a:r>
              <a:rPr lang="ru-RU" dirty="0" err="1"/>
              <a:t>Сприяє</a:t>
            </a:r>
            <a:r>
              <a:rPr lang="ru-RU" dirty="0"/>
              <a:t> </a:t>
            </a:r>
            <a:r>
              <a:rPr lang="ru-RU" dirty="0" err="1"/>
              <a:t>підсиленню</a:t>
            </a:r>
            <a:r>
              <a:rPr lang="ru-RU" dirty="0"/>
              <a:t> </a:t>
            </a:r>
            <a:r>
              <a:rPr lang="ru-RU" dirty="0" err="1"/>
              <a:t>діурезу</a:t>
            </a:r>
            <a:r>
              <a:rPr lang="ru-RU" dirty="0"/>
              <a:t> </a:t>
            </a:r>
            <a:r>
              <a:rPr lang="ru-RU" dirty="0" err="1"/>
              <a:t>також</a:t>
            </a:r>
            <a:r>
              <a:rPr lang="ru-RU" dirty="0"/>
              <a:t> </a:t>
            </a:r>
            <a:r>
              <a:rPr lang="ru-RU" dirty="0" err="1"/>
              <a:t>гемодилюція</a:t>
            </a:r>
            <a:r>
              <a:rPr lang="ru-RU" dirty="0"/>
              <a:t> при </a:t>
            </a:r>
            <a:r>
              <a:rPr lang="ru-RU" dirty="0" err="1"/>
              <a:t>збереженій</a:t>
            </a:r>
            <a:r>
              <a:rPr lang="ru-RU" dirty="0"/>
              <a:t> </a:t>
            </a:r>
            <a:r>
              <a:rPr lang="ru-RU" dirty="0" err="1"/>
              <a:t>функції</a:t>
            </a:r>
            <a:r>
              <a:rPr lang="ru-RU" dirty="0"/>
              <a:t> </a:t>
            </a:r>
            <a:r>
              <a:rPr lang="ru-RU" dirty="0" err="1"/>
              <a:t>нирок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291557418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39552" y="1028343"/>
            <a:ext cx="8280920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Важливе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значення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має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відновлення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нормалізація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функції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легень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як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органів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детоксикації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Останнім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часом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ширше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застосовують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екстракорпоральну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де­токсикацію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Сюди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відносять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: </a:t>
            </a:r>
            <a:r>
              <a:rPr lang="ru-RU" sz="2400" u="sng" dirty="0" err="1">
                <a:latin typeface="Times New Roman" pitchFamily="18" charset="0"/>
                <a:cs typeface="Times New Roman" pitchFamily="18" charset="0"/>
                <a:hlinkClick r:id="rId2" tooltip="Гемодіаліз"/>
              </a:rPr>
              <a:t>гемодіаліз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гемосорбцію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плазмо­сорбцію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лімфосорбцію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плазмаферез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лімфоферез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ксеноперфузію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ru-RU" sz="2400" i="1" dirty="0" err="1">
                <a:latin typeface="Times New Roman" pitchFamily="18" charset="0"/>
                <a:cs typeface="Times New Roman" pitchFamily="18" charset="0"/>
              </a:rPr>
              <a:t>Ефективним</a:t>
            </a:r>
            <a:r>
              <a:rPr lang="ru-RU" sz="2400" i="1" dirty="0">
                <a:latin typeface="Times New Roman" pitchFamily="18" charset="0"/>
                <a:cs typeface="Times New Roman" pitchFamily="18" charset="0"/>
              </a:rPr>
              <a:t> методом </a:t>
            </a:r>
            <a:r>
              <a:rPr lang="ru-RU" sz="2400" i="1" dirty="0" err="1">
                <a:latin typeface="Times New Roman" pitchFamily="18" charset="0"/>
                <a:cs typeface="Times New Roman" pitchFamily="18" charset="0"/>
              </a:rPr>
              <a:t>детоксикації</a:t>
            </a:r>
            <a:r>
              <a:rPr lang="ru-RU" sz="2400" i="1" dirty="0">
                <a:latin typeface="Times New Roman" pitchFamily="18" charset="0"/>
                <a:cs typeface="Times New Roman" pitchFamily="18" charset="0"/>
              </a:rPr>
              <a:t> є </a:t>
            </a:r>
            <a:r>
              <a:rPr lang="ru-RU" sz="2400" i="1" dirty="0" err="1">
                <a:latin typeface="Times New Roman" pitchFamily="18" charset="0"/>
                <a:cs typeface="Times New Roman" pitchFamily="18" charset="0"/>
              </a:rPr>
              <a:t>ентеросорбція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особливо при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патології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яка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супроводжується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явищами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кишкової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непрохідності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 Для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цього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хворим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через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інтестінальний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зонд,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абоперорально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вводять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спеціальні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препарати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аеросил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ентеросгель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активоване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вугілля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тощо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),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які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адсорбують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токсини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що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є в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кишковому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вмісті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попереджуючи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їх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err="1">
                <a:latin typeface="Times New Roman" pitchFamily="18" charset="0"/>
                <a:cs typeface="Times New Roman" pitchFamily="18" charset="0"/>
              </a:rPr>
              <a:t>всмоктування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007984283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err="1"/>
              <a:t>Корекція</a:t>
            </a:r>
            <a:r>
              <a:rPr lang="ru-RU" b="1" dirty="0"/>
              <a:t> </a:t>
            </a:r>
            <a:r>
              <a:rPr lang="ru-RU" b="1" dirty="0" err="1"/>
              <a:t>порушення</a:t>
            </a:r>
            <a:r>
              <a:rPr lang="ru-RU" b="1" dirty="0"/>
              <a:t> </a:t>
            </a:r>
            <a:r>
              <a:rPr lang="ru-RU" b="1" dirty="0" err="1"/>
              <a:t>функції</a:t>
            </a:r>
            <a:r>
              <a:rPr lang="ru-RU" b="1" dirty="0"/>
              <a:t> </a:t>
            </a:r>
            <a:r>
              <a:rPr lang="ru-RU" b="1" dirty="0" err="1"/>
              <a:t>органів</a:t>
            </a:r>
            <a:r>
              <a:rPr lang="ru-RU" b="1" dirty="0"/>
              <a:t> </a:t>
            </a:r>
            <a:r>
              <a:rPr lang="ru-RU" b="1" dirty="0" err="1"/>
              <a:t>дихання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ru-RU" dirty="0" err="1"/>
              <a:t>Важливим</a:t>
            </a:r>
            <a:r>
              <a:rPr lang="ru-RU" dirty="0"/>
              <a:t> </a:t>
            </a:r>
            <a:r>
              <a:rPr lang="ru-RU" dirty="0" err="1"/>
              <a:t>патогенетичним</a:t>
            </a:r>
            <a:r>
              <a:rPr lang="ru-RU" dirty="0"/>
              <a:t> аспектом </a:t>
            </a:r>
            <a:r>
              <a:rPr lang="ru-RU" dirty="0" err="1"/>
              <a:t>гострої</a:t>
            </a:r>
            <a:r>
              <a:rPr lang="ru-RU" dirty="0"/>
              <a:t> </a:t>
            </a:r>
            <a:r>
              <a:rPr lang="ru-RU" dirty="0" err="1"/>
              <a:t>кишкової</a:t>
            </a:r>
            <a:r>
              <a:rPr lang="ru-RU" dirty="0"/>
              <a:t> </a:t>
            </a:r>
            <a:r>
              <a:rPr lang="ru-RU" dirty="0" err="1"/>
              <a:t>непрохідності</a:t>
            </a:r>
            <a:r>
              <a:rPr lang="ru-RU" dirty="0"/>
              <a:t>, особливо </a:t>
            </a:r>
            <a:r>
              <a:rPr lang="ru-RU" dirty="0" err="1"/>
              <a:t>якщо</a:t>
            </a:r>
            <a:r>
              <a:rPr lang="ru-RU" dirty="0"/>
              <a:t> вона </a:t>
            </a:r>
            <a:r>
              <a:rPr lang="ru-RU" dirty="0" err="1"/>
              <a:t>супроводжується</a:t>
            </a:r>
            <a:r>
              <a:rPr lang="ru-RU" dirty="0"/>
              <a:t> </a:t>
            </a:r>
            <a:r>
              <a:rPr lang="ru-RU" dirty="0" err="1"/>
              <a:t>септич­ними</a:t>
            </a:r>
            <a:r>
              <a:rPr lang="ru-RU" dirty="0"/>
              <a:t> </a:t>
            </a:r>
            <a:r>
              <a:rPr lang="ru-RU" dirty="0" err="1"/>
              <a:t>ускладненнями</a:t>
            </a:r>
            <a:r>
              <a:rPr lang="ru-RU" dirty="0"/>
              <a:t>, є </a:t>
            </a:r>
            <a:r>
              <a:rPr lang="ru-RU" dirty="0" err="1"/>
              <a:t>розвиток</a:t>
            </a:r>
            <a:r>
              <a:rPr lang="ru-RU" dirty="0"/>
              <a:t> </a:t>
            </a:r>
            <a:r>
              <a:rPr lang="ru-RU" dirty="0" err="1"/>
              <a:t>гіпоксії</a:t>
            </a:r>
            <a:r>
              <a:rPr lang="ru-RU" dirty="0"/>
              <a:t>. </a:t>
            </a:r>
            <a:r>
              <a:rPr lang="ru-RU" dirty="0" err="1"/>
              <a:t>Виходячи</a:t>
            </a:r>
            <a:r>
              <a:rPr lang="ru-RU" dirty="0"/>
              <a:t> з </a:t>
            </a:r>
            <a:r>
              <a:rPr lang="ru-RU" dirty="0" err="1"/>
              <a:t>цього</a:t>
            </a:r>
            <a:r>
              <a:rPr lang="ru-RU" dirty="0"/>
              <a:t>, </a:t>
            </a:r>
            <a:r>
              <a:rPr lang="ru-RU" dirty="0" err="1"/>
              <a:t>суттєве</a:t>
            </a:r>
            <a:r>
              <a:rPr lang="ru-RU" dirty="0"/>
              <a:t> </a:t>
            </a:r>
            <a:r>
              <a:rPr lang="ru-RU" dirty="0" err="1"/>
              <a:t>зна­ченнямає</a:t>
            </a:r>
            <a:r>
              <a:rPr lang="ru-RU" dirty="0"/>
              <a:t> </a:t>
            </a:r>
            <a:r>
              <a:rPr lang="ru-RU" dirty="0" err="1"/>
              <a:t>застосування</a:t>
            </a:r>
            <a:r>
              <a:rPr lang="ru-RU" dirty="0"/>
              <a:t> в таких </a:t>
            </a:r>
            <a:r>
              <a:rPr lang="ru-RU" dirty="0" err="1"/>
              <a:t>випадках</a:t>
            </a:r>
            <a:r>
              <a:rPr lang="ru-RU" dirty="0"/>
              <a:t> </a:t>
            </a:r>
            <a:r>
              <a:rPr lang="ru-RU" dirty="0" err="1"/>
              <a:t>гіпербаричної</a:t>
            </a:r>
            <a:r>
              <a:rPr lang="ru-RU" dirty="0"/>
              <a:t> </a:t>
            </a:r>
            <a:r>
              <a:rPr lang="ru-RU" dirty="0" err="1"/>
              <a:t>оксигенації</a:t>
            </a:r>
            <a:r>
              <a:rPr lang="ru-RU" dirty="0"/>
              <a:t>. </a:t>
            </a:r>
            <a:r>
              <a:rPr lang="ru-RU" dirty="0" err="1"/>
              <a:t>Зав­дяки</a:t>
            </a:r>
            <a:r>
              <a:rPr lang="ru-RU" dirty="0"/>
              <a:t> </a:t>
            </a:r>
            <a:r>
              <a:rPr lang="ru-RU" dirty="0" err="1"/>
              <a:t>цьомуметоду</a:t>
            </a:r>
            <a:r>
              <a:rPr lang="ru-RU" dirty="0"/>
              <a:t> </a:t>
            </a:r>
            <a:r>
              <a:rPr lang="ru-RU" dirty="0" err="1"/>
              <a:t>досягається</a:t>
            </a:r>
            <a:r>
              <a:rPr lang="ru-RU" dirty="0"/>
              <a:t>:</a:t>
            </a:r>
          </a:p>
          <a:p>
            <a:r>
              <a:rPr lang="ru-RU" dirty="0"/>
              <a:t>                   </a:t>
            </a:r>
            <a:r>
              <a:rPr lang="ru-RU" dirty="0" err="1"/>
              <a:t>усунення</a:t>
            </a:r>
            <a:r>
              <a:rPr lang="ru-RU" dirty="0"/>
              <a:t> </a:t>
            </a:r>
            <a:r>
              <a:rPr lang="ru-RU" dirty="0" err="1"/>
              <a:t>гіпоксії</a:t>
            </a:r>
            <a:endParaRPr lang="ru-RU" dirty="0"/>
          </a:p>
          <a:p>
            <a:r>
              <a:rPr lang="ru-RU" dirty="0"/>
              <a:t>                    </a:t>
            </a:r>
            <a:r>
              <a:rPr lang="ru-RU" dirty="0" err="1"/>
              <a:t>збереження</a:t>
            </a:r>
            <a:r>
              <a:rPr lang="ru-RU" dirty="0"/>
              <a:t> та </a:t>
            </a:r>
            <a:r>
              <a:rPr lang="ru-RU" dirty="0" err="1"/>
              <a:t>підтримування</a:t>
            </a:r>
            <a:r>
              <a:rPr lang="ru-RU" dirty="0"/>
              <a:t> </a:t>
            </a:r>
            <a:r>
              <a:rPr lang="ru-RU" dirty="0" err="1"/>
              <a:t>життєздатностікишкової</a:t>
            </a:r>
            <a:r>
              <a:rPr lang="ru-RU" dirty="0"/>
              <a:t> </a:t>
            </a:r>
            <a:r>
              <a:rPr lang="ru-RU" dirty="0" err="1"/>
              <a:t>стінки</a:t>
            </a:r>
            <a:endParaRPr lang="ru-RU" dirty="0"/>
          </a:p>
          <a:p>
            <a:r>
              <a:rPr lang="ru-RU" dirty="0"/>
              <a:t>                    </a:t>
            </a:r>
            <a:r>
              <a:rPr lang="ru-RU" dirty="0" err="1"/>
              <a:t>відновлення</a:t>
            </a:r>
            <a:r>
              <a:rPr lang="ru-RU" dirty="0"/>
              <a:t> </a:t>
            </a:r>
            <a:r>
              <a:rPr lang="ru-RU" dirty="0" err="1"/>
              <a:t>моторної</a:t>
            </a:r>
            <a:r>
              <a:rPr lang="ru-RU" dirty="0"/>
              <a:t> </a:t>
            </a:r>
            <a:r>
              <a:rPr lang="ru-RU" dirty="0" err="1"/>
              <a:t>активності</a:t>
            </a:r>
            <a:r>
              <a:rPr lang="ru-RU" dirty="0"/>
              <a:t> </a:t>
            </a:r>
            <a:r>
              <a:rPr lang="ru-RU" dirty="0" err="1"/>
              <a:t>кишечниката</a:t>
            </a:r>
            <a:r>
              <a:rPr lang="ru-RU" dirty="0"/>
              <a:t> </a:t>
            </a:r>
            <a:r>
              <a:rPr lang="ru-RU" dirty="0" err="1"/>
              <a:t>його</a:t>
            </a:r>
            <a:r>
              <a:rPr lang="ru-RU" dirty="0"/>
              <a:t> </a:t>
            </a:r>
            <a:r>
              <a:rPr lang="ru-RU" dirty="0" err="1"/>
              <a:t>резорбтивної</a:t>
            </a:r>
            <a:r>
              <a:rPr lang="ru-RU" dirty="0"/>
              <a:t> </a:t>
            </a:r>
            <a:r>
              <a:rPr lang="ru-RU" dirty="0" err="1"/>
              <a:t>здатності</a:t>
            </a:r>
            <a:endParaRPr lang="ru-RU" dirty="0"/>
          </a:p>
          <a:p>
            <a:r>
              <a:rPr lang="ru-RU" dirty="0"/>
              <a:t>                   </a:t>
            </a:r>
            <a:r>
              <a:rPr lang="ru-RU" dirty="0" err="1"/>
              <a:t>бактеріостатичний</a:t>
            </a:r>
            <a:r>
              <a:rPr lang="ru-RU" dirty="0"/>
              <a:t> </a:t>
            </a:r>
            <a:r>
              <a:rPr lang="ru-RU" dirty="0" err="1"/>
              <a:t>вплив</a:t>
            </a:r>
            <a:r>
              <a:rPr lang="ru-RU" dirty="0"/>
              <a:t> (особливо при </a:t>
            </a:r>
            <a:r>
              <a:rPr lang="ru-RU" dirty="0" err="1"/>
              <a:t>анаеробній</a:t>
            </a:r>
            <a:r>
              <a:rPr lang="ru-RU" dirty="0"/>
              <a:t> </a:t>
            </a:r>
            <a:r>
              <a:rPr lang="ru-RU" dirty="0" err="1"/>
              <a:t>інфекції</a:t>
            </a:r>
            <a:r>
              <a:rPr lang="ru-RU" dirty="0"/>
              <a:t>) та </a:t>
            </a:r>
            <a:r>
              <a:rPr lang="ru-RU" dirty="0" err="1"/>
              <a:t>підвищення</a:t>
            </a:r>
            <a:r>
              <a:rPr lang="ru-RU" dirty="0"/>
              <a:t> </a:t>
            </a:r>
            <a:r>
              <a:rPr lang="ru-RU" dirty="0" err="1"/>
              <a:t>ефективності</a:t>
            </a:r>
            <a:r>
              <a:rPr lang="ru-RU" dirty="0"/>
              <a:t> </a:t>
            </a:r>
            <a:r>
              <a:rPr lang="ru-RU" dirty="0" err="1"/>
              <a:t>антибактеріальної</a:t>
            </a:r>
            <a:r>
              <a:rPr lang="ru-RU" dirty="0"/>
              <a:t> </a:t>
            </a:r>
            <a:r>
              <a:rPr lang="ru-RU" dirty="0" err="1"/>
              <a:t>терапії</a:t>
            </a:r>
            <a:endParaRPr lang="ru-RU" dirty="0"/>
          </a:p>
          <a:p>
            <a:r>
              <a:rPr lang="ru-RU" dirty="0"/>
              <a:t>                   </a:t>
            </a:r>
            <a:r>
              <a:rPr lang="ru-RU" dirty="0" err="1"/>
              <a:t>зменшення</a:t>
            </a:r>
            <a:r>
              <a:rPr lang="ru-RU" dirty="0"/>
              <a:t> </a:t>
            </a:r>
            <a:r>
              <a:rPr lang="ru-RU" dirty="0" err="1"/>
              <a:t>інтоксикації</a:t>
            </a:r>
            <a:endParaRPr lang="ru-RU" dirty="0"/>
          </a:p>
          <a:p>
            <a:r>
              <a:rPr lang="ru-RU" dirty="0"/>
              <a:t>                    </a:t>
            </a:r>
            <a:r>
              <a:rPr lang="ru-RU" dirty="0" err="1"/>
              <a:t>активація</a:t>
            </a:r>
            <a:r>
              <a:rPr lang="ru-RU" dirty="0"/>
              <a:t> </a:t>
            </a:r>
            <a:r>
              <a:rPr lang="ru-RU" dirty="0" err="1"/>
              <a:t>імунної</a:t>
            </a:r>
            <a:r>
              <a:rPr lang="ru-RU" dirty="0"/>
              <a:t> </a:t>
            </a:r>
            <a:r>
              <a:rPr lang="ru-RU" dirty="0" err="1"/>
              <a:t>реактивності</a:t>
            </a:r>
            <a:r>
              <a:rPr lang="ru-RU" dirty="0"/>
              <a:t> та </a:t>
            </a:r>
            <a:r>
              <a:rPr lang="ru-RU" dirty="0" err="1"/>
              <a:t>неспецифічної</a:t>
            </a:r>
            <a:r>
              <a:rPr lang="ru-RU" dirty="0"/>
              <a:t> </a:t>
            </a:r>
            <a:r>
              <a:rPr lang="ru-RU" dirty="0" err="1"/>
              <a:t>резистентності</a:t>
            </a:r>
            <a:r>
              <a:rPr lang="ru-RU" dirty="0"/>
              <a:t>;</a:t>
            </a:r>
          </a:p>
          <a:p>
            <a:r>
              <a:rPr lang="ru-RU" dirty="0"/>
              <a:t>                   </a:t>
            </a:r>
            <a:r>
              <a:rPr lang="ru-RU" dirty="0" err="1"/>
              <a:t>нормалізація</a:t>
            </a:r>
            <a:r>
              <a:rPr lang="ru-RU" dirty="0"/>
              <a:t> </a:t>
            </a:r>
            <a:r>
              <a:rPr lang="ru-RU" dirty="0" err="1"/>
              <a:t>порушених</a:t>
            </a:r>
            <a:r>
              <a:rPr lang="ru-RU" dirty="0"/>
              <a:t> </a:t>
            </a:r>
            <a:r>
              <a:rPr lang="ru-RU" dirty="0" err="1"/>
              <a:t>функцій</a:t>
            </a:r>
            <a:r>
              <a:rPr lang="ru-RU" dirty="0"/>
              <a:t> </a:t>
            </a:r>
            <a:r>
              <a:rPr lang="ru-RU" dirty="0" err="1"/>
              <a:t>паренхіматозних</a:t>
            </a:r>
            <a:r>
              <a:rPr lang="ru-RU" dirty="0"/>
              <a:t> </a:t>
            </a:r>
            <a:r>
              <a:rPr lang="ru-RU" dirty="0" err="1"/>
              <a:t>органів</a:t>
            </a:r>
            <a:r>
              <a:rPr lang="ru-RU" dirty="0"/>
              <a:t>.</a:t>
            </a:r>
          </a:p>
          <a:p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51423942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err="1"/>
              <a:t>Ліквідація</a:t>
            </a:r>
            <a:r>
              <a:rPr lang="ru-RU" b="1" dirty="0"/>
              <a:t> парезу кишечника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dirty="0" err="1"/>
              <a:t>Крім</a:t>
            </a:r>
            <a:r>
              <a:rPr lang="ru-RU" dirty="0"/>
              <a:t> того, </a:t>
            </a:r>
            <a:r>
              <a:rPr lang="ru-RU" dirty="0" err="1"/>
              <a:t>має</a:t>
            </a:r>
            <a:r>
              <a:rPr lang="ru-RU" dirty="0"/>
              <a:t> </a:t>
            </a:r>
            <a:r>
              <a:rPr lang="ru-RU" dirty="0" err="1"/>
              <a:t>значення</a:t>
            </a:r>
            <a:r>
              <a:rPr lang="ru-RU" dirty="0"/>
              <a:t> </a:t>
            </a:r>
            <a:r>
              <a:rPr lang="ru-RU" dirty="0" err="1"/>
              <a:t>ліквідація</a:t>
            </a:r>
            <a:r>
              <a:rPr lang="ru-RU" dirty="0"/>
              <a:t> </a:t>
            </a:r>
            <a:r>
              <a:rPr lang="ru-RU" dirty="0" err="1"/>
              <a:t>післяопераційного</a:t>
            </a:r>
            <a:r>
              <a:rPr lang="ru-RU" dirty="0"/>
              <a:t> парезу кишечника, </a:t>
            </a:r>
            <a:r>
              <a:rPr lang="ru-RU" dirty="0" err="1"/>
              <a:t>оскільки</a:t>
            </a:r>
            <a:r>
              <a:rPr lang="ru-RU" dirty="0"/>
              <a:t> при </a:t>
            </a:r>
            <a:r>
              <a:rPr lang="ru-RU" dirty="0" err="1"/>
              <a:t>цьому</a:t>
            </a:r>
            <a:r>
              <a:rPr lang="ru-RU" dirty="0"/>
              <a:t> </a:t>
            </a:r>
            <a:r>
              <a:rPr lang="ru-RU" dirty="0" err="1"/>
              <a:t>зменшується</a:t>
            </a:r>
            <a:r>
              <a:rPr lang="ru-RU" dirty="0"/>
              <a:t> </a:t>
            </a:r>
            <a:r>
              <a:rPr lang="ru-RU" dirty="0" err="1"/>
              <a:t>внутрішньоочеревинний</a:t>
            </a:r>
            <a:r>
              <a:rPr lang="ru-RU" dirty="0"/>
              <a:t> </a:t>
            </a:r>
            <a:r>
              <a:rPr lang="ru-RU" dirty="0" err="1"/>
              <a:t>тиск</a:t>
            </a:r>
            <a:r>
              <a:rPr lang="ru-RU" dirty="0"/>
              <a:t>, </a:t>
            </a:r>
            <a:r>
              <a:rPr lang="ru-RU" dirty="0" err="1"/>
              <a:t>що</a:t>
            </a:r>
            <a:r>
              <a:rPr lang="ru-RU" dirty="0"/>
              <a:t> </a:t>
            </a:r>
            <a:r>
              <a:rPr lang="ru-RU" dirty="0" err="1"/>
              <a:t>сприяє</a:t>
            </a:r>
            <a:r>
              <a:rPr lang="ru-RU" dirty="0"/>
              <a:t> </a:t>
            </a:r>
            <a:r>
              <a:rPr lang="ru-RU" dirty="0" err="1"/>
              <a:t>вільній</a:t>
            </a:r>
            <a:r>
              <a:rPr lang="ru-RU" dirty="0"/>
              <a:t> </a:t>
            </a:r>
            <a:r>
              <a:rPr lang="ru-RU" dirty="0" err="1"/>
              <a:t>рухливості</a:t>
            </a:r>
            <a:r>
              <a:rPr lang="ru-RU" dirty="0"/>
              <a:t> </a:t>
            </a:r>
            <a:r>
              <a:rPr lang="ru-RU" dirty="0" err="1"/>
              <a:t>діафрагми</a:t>
            </a:r>
            <a:r>
              <a:rPr lang="ru-RU" dirty="0"/>
              <a:t>.</a:t>
            </a:r>
          </a:p>
          <a:p>
            <a:r>
              <a:rPr lang="ru-RU" dirty="0" err="1"/>
              <a:t>Після</a:t>
            </a:r>
            <a:r>
              <a:rPr lang="ru-RU" dirty="0"/>
              <a:t> </a:t>
            </a:r>
            <a:r>
              <a:rPr lang="ru-RU" dirty="0" err="1"/>
              <a:t>усунення</a:t>
            </a:r>
            <a:r>
              <a:rPr lang="ru-RU" dirty="0"/>
              <a:t> причин </a:t>
            </a:r>
            <a:r>
              <a:rPr lang="ru-RU" dirty="0" err="1"/>
              <a:t>розвитку</a:t>
            </a:r>
            <a:r>
              <a:rPr lang="ru-RU" dirty="0"/>
              <a:t> </a:t>
            </a:r>
            <a:r>
              <a:rPr lang="ru-RU" dirty="0" err="1"/>
              <a:t>гіпоксії</a:t>
            </a:r>
            <a:r>
              <a:rPr lang="ru-RU" dirty="0"/>
              <a:t> </a:t>
            </a:r>
            <a:r>
              <a:rPr lang="ru-RU" dirty="0" err="1"/>
              <a:t>можна</a:t>
            </a:r>
            <a:r>
              <a:rPr lang="ru-RU" dirty="0"/>
              <a:t> </a:t>
            </a:r>
            <a:r>
              <a:rPr lang="ru-RU" dirty="0" err="1"/>
              <a:t>використовують</a:t>
            </a:r>
            <a:r>
              <a:rPr lang="ru-RU" dirty="0"/>
              <a:t> </a:t>
            </a:r>
            <a:r>
              <a:rPr lang="ru-RU" dirty="0" err="1"/>
              <a:t>дихальні</a:t>
            </a:r>
            <a:r>
              <a:rPr lang="ru-RU" dirty="0"/>
              <a:t> аналептики — </a:t>
            </a:r>
            <a:r>
              <a:rPr lang="ru-RU" dirty="0" err="1"/>
              <a:t>сульфокамфокаїн</a:t>
            </a:r>
            <a:r>
              <a:rPr lang="ru-RU" dirty="0"/>
              <a:t> 10 %..</a:t>
            </a:r>
          </a:p>
          <a:p>
            <a:r>
              <a:rPr lang="ru-RU" dirty="0" err="1"/>
              <a:t>Завдання</a:t>
            </a:r>
            <a:r>
              <a:rPr lang="ru-RU" dirty="0"/>
              <a:t> </a:t>
            </a:r>
            <a:r>
              <a:rPr lang="ru-RU" dirty="0" err="1"/>
              <a:t>відновлення</a:t>
            </a:r>
            <a:r>
              <a:rPr lang="ru-RU" dirty="0"/>
              <a:t> перистальтики кишок </a:t>
            </a:r>
            <a:r>
              <a:rPr lang="ru-RU" dirty="0" err="1"/>
              <a:t>вирішується</a:t>
            </a:r>
            <a:r>
              <a:rPr lang="ru-RU" dirty="0"/>
              <a:t> комплексно, </a:t>
            </a:r>
            <a:r>
              <a:rPr lang="ru-RU" dirty="0" err="1"/>
              <a:t>починаючи</a:t>
            </a:r>
            <a:r>
              <a:rPr lang="ru-RU" dirty="0"/>
              <a:t> з </a:t>
            </a:r>
            <a:r>
              <a:rPr lang="ru-RU" dirty="0" err="1"/>
              <a:t>декомпресії</a:t>
            </a:r>
            <a:r>
              <a:rPr lang="ru-RU" dirty="0"/>
              <a:t> кишечника </a:t>
            </a:r>
            <a:r>
              <a:rPr lang="ru-RU" dirty="0" err="1"/>
              <a:t>під</a:t>
            </a:r>
            <a:r>
              <a:rPr lang="ru-RU" dirty="0"/>
              <a:t> час </a:t>
            </a:r>
            <a:r>
              <a:rPr lang="ru-RU" dirty="0" err="1"/>
              <a:t>операції</a:t>
            </a:r>
            <a:r>
              <a:rPr lang="ru-RU" dirty="0"/>
              <a:t> і в </a:t>
            </a:r>
            <a:r>
              <a:rPr lang="ru-RU" dirty="0" err="1"/>
              <a:t>перші</a:t>
            </a:r>
            <a:r>
              <a:rPr lang="ru-RU" dirty="0"/>
              <a:t> </a:t>
            </a:r>
            <a:r>
              <a:rPr lang="ru-RU" dirty="0" err="1"/>
              <a:t>дні</a:t>
            </a:r>
            <a:r>
              <a:rPr lang="ru-RU" dirty="0"/>
              <a:t> </a:t>
            </a:r>
            <a:r>
              <a:rPr lang="ru-RU" dirty="0" err="1"/>
              <a:t>післянеї</a:t>
            </a:r>
            <a:r>
              <a:rPr lang="ru-RU" dirty="0"/>
              <a:t>, а </a:t>
            </a:r>
            <a:r>
              <a:rPr lang="ru-RU" dirty="0" err="1"/>
              <a:t>потім</a:t>
            </a:r>
            <a:r>
              <a:rPr lang="ru-RU" dirty="0"/>
              <a:t> — шляхом </a:t>
            </a:r>
            <a:r>
              <a:rPr lang="ru-RU" dirty="0" err="1"/>
              <a:t>усунення</a:t>
            </a:r>
            <a:r>
              <a:rPr lang="ru-RU" dirty="0"/>
              <a:t> </a:t>
            </a:r>
            <a:r>
              <a:rPr lang="ru-RU" dirty="0" err="1"/>
              <a:t>гіпертонусу</a:t>
            </a:r>
            <a:r>
              <a:rPr lang="ru-RU" dirty="0"/>
              <a:t> </a:t>
            </a:r>
            <a:r>
              <a:rPr lang="ru-RU" dirty="0" err="1"/>
              <a:t>симпатичної</a:t>
            </a:r>
            <a:r>
              <a:rPr lang="ru-RU" dirty="0"/>
              <a:t> </a:t>
            </a:r>
            <a:r>
              <a:rPr lang="ru-RU" dirty="0" err="1"/>
              <a:t>нервової</a:t>
            </a:r>
            <a:r>
              <a:rPr lang="ru-RU" dirty="0"/>
              <a:t> </a:t>
            </a:r>
            <a:r>
              <a:rPr lang="ru-RU" dirty="0" err="1"/>
              <a:t>системи</a:t>
            </a:r>
            <a:r>
              <a:rPr lang="ru-RU" dirty="0"/>
              <a:t> </a:t>
            </a:r>
            <a:r>
              <a:rPr lang="ru-RU" dirty="0" err="1"/>
              <a:t>тривалою</a:t>
            </a:r>
            <a:r>
              <a:rPr lang="ru-RU" dirty="0"/>
              <a:t> </a:t>
            </a:r>
            <a:r>
              <a:rPr lang="ru-RU" dirty="0" err="1"/>
              <a:t>перидуральною</a:t>
            </a:r>
            <a:r>
              <a:rPr lang="ru-RU" dirty="0"/>
              <a:t> блокадою (</a:t>
            </a:r>
            <a:r>
              <a:rPr lang="ru-RU" dirty="0" err="1"/>
              <a:t>тримекаїном</a:t>
            </a:r>
            <a:r>
              <a:rPr lang="ru-RU" dirty="0"/>
              <a:t>), а </a:t>
            </a:r>
            <a:r>
              <a:rPr lang="ru-RU" dirty="0" err="1"/>
              <a:t>також</a:t>
            </a:r>
            <a:r>
              <a:rPr lang="ru-RU" dirty="0"/>
              <a:t> </a:t>
            </a:r>
            <a:r>
              <a:rPr lang="ru-RU" dirty="0" err="1"/>
              <a:t>використанням</a:t>
            </a:r>
            <a:r>
              <a:rPr lang="ru-RU" dirty="0"/>
              <a:t> </a:t>
            </a:r>
            <a:r>
              <a:rPr lang="ru-RU" dirty="0" err="1"/>
              <a:t>симпатолітичних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парасимпатоміметичних</a:t>
            </a:r>
            <a:r>
              <a:rPr lang="ru-RU" dirty="0"/>
              <a:t> </a:t>
            </a:r>
            <a:r>
              <a:rPr lang="ru-RU" dirty="0" err="1"/>
              <a:t>препаратів</a:t>
            </a:r>
            <a:r>
              <a:rPr lang="ru-RU" dirty="0"/>
              <a:t> (</a:t>
            </a:r>
            <a:r>
              <a:rPr lang="ru-RU" dirty="0" err="1"/>
              <a:t>прозерин</a:t>
            </a:r>
            <a:r>
              <a:rPr lang="ru-RU" dirty="0"/>
              <a:t>, </a:t>
            </a:r>
            <a:r>
              <a:rPr lang="ru-RU" dirty="0" err="1"/>
              <a:t>ацеклідин</a:t>
            </a:r>
            <a:r>
              <a:rPr lang="ru-RU" dirty="0"/>
              <a:t>, </a:t>
            </a:r>
            <a:r>
              <a:rPr lang="ru-RU" dirty="0" err="1"/>
              <a:t>пітуітрин</a:t>
            </a:r>
            <a:r>
              <a:rPr lang="ru-RU" dirty="0"/>
              <a:t> та </a:t>
            </a:r>
            <a:r>
              <a:rPr lang="ru-RU" dirty="0" err="1"/>
              <a:t>ін</a:t>
            </a:r>
            <a:r>
              <a:rPr lang="ru-RU" dirty="0"/>
              <a:t>.) в </a:t>
            </a:r>
            <a:r>
              <a:rPr lang="ru-RU" dirty="0" err="1"/>
              <a:t>комбінації</a:t>
            </a:r>
            <a:r>
              <a:rPr lang="ru-RU" dirty="0"/>
              <a:t> з </a:t>
            </a:r>
            <a:r>
              <a:rPr lang="ru-RU" dirty="0" err="1"/>
              <a:t>внутрішньовенним</a:t>
            </a:r>
            <a:r>
              <a:rPr lang="ru-RU" dirty="0"/>
              <a:t> </a:t>
            </a:r>
            <a:r>
              <a:rPr lang="ru-RU" dirty="0" err="1"/>
              <a:t>введенням</a:t>
            </a:r>
            <a:r>
              <a:rPr lang="ru-RU" dirty="0"/>
              <a:t> 10 % </a:t>
            </a:r>
            <a:r>
              <a:rPr lang="ru-RU" dirty="0" err="1"/>
              <a:t>гіпертонічного</a:t>
            </a:r>
            <a:r>
              <a:rPr lang="ru-RU" dirty="0"/>
              <a:t> </a:t>
            </a:r>
            <a:r>
              <a:rPr lang="ru-RU" dirty="0" err="1"/>
              <a:t>розчину</a:t>
            </a:r>
            <a:r>
              <a:rPr lang="ru-RU" dirty="0"/>
              <a:t> хлориду </a:t>
            </a:r>
            <a:r>
              <a:rPr lang="ru-RU" dirty="0" err="1"/>
              <a:t>натрію</a:t>
            </a:r>
            <a:r>
              <a:rPr lang="ru-RU" dirty="0"/>
              <a:t>, </a:t>
            </a:r>
            <a:r>
              <a:rPr lang="ru-RU" dirty="0" err="1"/>
              <a:t>лікувальними</a:t>
            </a:r>
            <a:r>
              <a:rPr lang="ru-RU" dirty="0"/>
              <a:t> </a:t>
            </a:r>
            <a:r>
              <a:rPr lang="ru-RU" dirty="0" err="1"/>
              <a:t>клізмами</a:t>
            </a:r>
            <a:r>
              <a:rPr lang="ru-RU" dirty="0"/>
              <a:t>, </a:t>
            </a:r>
            <a:r>
              <a:rPr lang="ru-RU" dirty="0" err="1"/>
              <a:t>використанням</a:t>
            </a:r>
            <a:r>
              <a:rPr lang="ru-RU" dirty="0"/>
              <a:t> </a:t>
            </a:r>
            <a:r>
              <a:rPr lang="ru-RU" dirty="0" err="1"/>
              <a:t>методів</a:t>
            </a:r>
            <a:r>
              <a:rPr lang="ru-RU" dirty="0"/>
              <a:t> </a:t>
            </a:r>
            <a:r>
              <a:rPr lang="ru-RU" dirty="0" err="1"/>
              <a:t>рефлексотерапії</a:t>
            </a:r>
            <a:r>
              <a:rPr lang="ru-RU" dirty="0"/>
              <a:t> (</a:t>
            </a:r>
            <a:r>
              <a:rPr lang="ru-RU" dirty="0" err="1"/>
              <a:t>компреси</a:t>
            </a:r>
            <a:r>
              <a:rPr lang="ru-RU" dirty="0"/>
              <a:t>, </a:t>
            </a:r>
            <a:r>
              <a:rPr lang="ru-RU" dirty="0" err="1"/>
              <a:t>електростимуляція</a:t>
            </a:r>
            <a:r>
              <a:rPr lang="ru-RU" dirty="0"/>
              <a:t> та </a:t>
            </a:r>
            <a:r>
              <a:rPr lang="ru-RU" dirty="0" err="1"/>
              <a:t>ін</a:t>
            </a:r>
            <a:r>
              <a:rPr lang="ru-RU" dirty="0"/>
              <a:t>.).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03760127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err="1"/>
              <a:t>Антибактеріальна</a:t>
            </a:r>
            <a:r>
              <a:rPr lang="ru-RU" b="1" dirty="0"/>
              <a:t> </a:t>
            </a:r>
            <a:r>
              <a:rPr lang="ru-RU" b="1" dirty="0" err="1"/>
              <a:t>терапія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ru-RU" dirty="0" err="1"/>
              <a:t>Антибактеріальна</a:t>
            </a:r>
            <a:r>
              <a:rPr lang="ru-RU" dirty="0"/>
              <a:t> </a:t>
            </a:r>
            <a:r>
              <a:rPr lang="ru-RU" dirty="0" err="1"/>
              <a:t>терапія</a:t>
            </a:r>
            <a:r>
              <a:rPr lang="ru-RU" dirty="0"/>
              <a:t> повинна </a:t>
            </a:r>
            <a:r>
              <a:rPr lang="ru-RU" dirty="0" err="1"/>
              <a:t>носити</a:t>
            </a:r>
            <a:r>
              <a:rPr lang="ru-RU" dirty="0"/>
              <a:t> </a:t>
            </a:r>
            <a:r>
              <a:rPr lang="ru-RU" dirty="0" err="1"/>
              <a:t>превентивний</a:t>
            </a:r>
            <a:r>
              <a:rPr lang="ru-RU" dirty="0"/>
              <a:t> і </a:t>
            </a:r>
            <a:r>
              <a:rPr lang="ru-RU" dirty="0" err="1"/>
              <a:t>комплексний</a:t>
            </a:r>
            <a:r>
              <a:rPr lang="ru-RU" dirty="0"/>
              <a:t> характер. </a:t>
            </a:r>
            <a:r>
              <a:rPr lang="ru-RU" dirty="0" err="1"/>
              <a:t>Ці</a:t>
            </a:r>
            <a:r>
              <a:rPr lang="ru-RU" dirty="0"/>
              <a:t> </a:t>
            </a:r>
            <a:r>
              <a:rPr lang="ru-RU" dirty="0" err="1"/>
              <a:t>вимоги</a:t>
            </a:r>
            <a:r>
              <a:rPr lang="ru-RU" dirty="0"/>
              <a:t> </a:t>
            </a:r>
            <a:r>
              <a:rPr lang="ru-RU" dirty="0" err="1"/>
              <a:t>реалізують</a:t>
            </a:r>
            <a:r>
              <a:rPr lang="ru-RU" dirty="0"/>
              <a:t> шляхом парентерального </a:t>
            </a:r>
            <a:r>
              <a:rPr lang="ru-RU" dirty="0" err="1"/>
              <a:t>введення</a:t>
            </a:r>
            <a:r>
              <a:rPr lang="ru-RU" dirty="0"/>
              <a:t> </a:t>
            </a:r>
            <a:r>
              <a:rPr lang="ru-RU" dirty="0" err="1"/>
              <a:t>антибіотиків</a:t>
            </a:r>
            <a:r>
              <a:rPr lang="ru-RU" dirty="0"/>
              <a:t> широкого спектру </a:t>
            </a:r>
            <a:r>
              <a:rPr lang="ru-RU" dirty="0" err="1"/>
              <a:t>дії</a:t>
            </a:r>
            <a:r>
              <a:rPr lang="ru-RU" dirty="0"/>
              <a:t> перед </a:t>
            </a:r>
            <a:r>
              <a:rPr lang="ru-RU" dirty="0" err="1"/>
              <a:t>операцією</a:t>
            </a:r>
            <a:r>
              <a:rPr lang="ru-RU" dirty="0"/>
              <a:t>, в </a:t>
            </a:r>
            <a:r>
              <a:rPr lang="ru-RU" dirty="0" err="1"/>
              <a:t>ході</a:t>
            </a:r>
            <a:r>
              <a:rPr lang="ru-RU" dirty="0"/>
              <a:t> </a:t>
            </a:r>
            <a:r>
              <a:rPr lang="ru-RU" dirty="0" err="1"/>
              <a:t>її</a:t>
            </a:r>
            <a:r>
              <a:rPr lang="ru-RU" dirty="0"/>
              <a:t> </a:t>
            </a:r>
            <a:r>
              <a:rPr lang="ru-RU" dirty="0" err="1"/>
              <a:t>виконання</a:t>
            </a:r>
            <a:r>
              <a:rPr lang="ru-RU" dirty="0"/>
              <a:t> та в </a:t>
            </a:r>
            <a:r>
              <a:rPr lang="ru-RU" dirty="0" err="1"/>
              <a:t>післяопераційний</a:t>
            </a:r>
            <a:r>
              <a:rPr lang="ru-RU" dirty="0"/>
              <a:t> </a:t>
            </a:r>
            <a:r>
              <a:rPr lang="ru-RU" dirty="0" err="1"/>
              <a:t>період</a:t>
            </a:r>
            <a:r>
              <a:rPr lang="ru-RU" dirty="0"/>
              <a:t>.</a:t>
            </a:r>
          </a:p>
          <a:p>
            <a:r>
              <a:rPr lang="ru-RU" dirty="0" err="1"/>
              <a:t>Важливе</a:t>
            </a:r>
            <a:r>
              <a:rPr lang="ru-RU" dirty="0"/>
              <a:t> </a:t>
            </a:r>
            <a:r>
              <a:rPr lang="ru-RU" dirty="0" err="1"/>
              <a:t>значення</a:t>
            </a:r>
            <a:r>
              <a:rPr lang="ru-RU" dirty="0"/>
              <a:t> </a:t>
            </a:r>
            <a:r>
              <a:rPr lang="ru-RU" dirty="0" err="1"/>
              <a:t>має</a:t>
            </a:r>
            <a:r>
              <a:rPr lang="ru-RU" dirty="0"/>
              <a:t> </a:t>
            </a:r>
            <a:r>
              <a:rPr lang="ru-RU" dirty="0" err="1"/>
              <a:t>корекція</a:t>
            </a:r>
            <a:r>
              <a:rPr lang="ru-RU" dirty="0"/>
              <a:t> </a:t>
            </a:r>
            <a:r>
              <a:rPr lang="ru-RU" dirty="0" err="1"/>
              <a:t>імунних</a:t>
            </a:r>
            <a:r>
              <a:rPr lang="ru-RU" dirty="0"/>
              <a:t> </a:t>
            </a:r>
            <a:r>
              <a:rPr lang="ru-RU" dirty="0" err="1"/>
              <a:t>реакцій</a:t>
            </a:r>
            <a:r>
              <a:rPr lang="ru-RU" dirty="0"/>
              <a:t>. При тяжкому </a:t>
            </a:r>
            <a:r>
              <a:rPr lang="ru-RU" dirty="0" err="1"/>
              <a:t>перебігу</a:t>
            </a:r>
            <a:r>
              <a:rPr lang="ru-RU" dirty="0"/>
              <a:t> </a:t>
            </a:r>
            <a:r>
              <a:rPr lang="ru-RU" dirty="0" err="1"/>
              <a:t>післяопераційного</a:t>
            </a:r>
            <a:r>
              <a:rPr lang="ru-RU" dirty="0"/>
              <a:t> </a:t>
            </a:r>
            <a:r>
              <a:rPr lang="ru-RU" dirty="0" err="1"/>
              <a:t>періоду</a:t>
            </a:r>
            <a:r>
              <a:rPr lang="ru-RU" dirty="0"/>
              <a:t> </a:t>
            </a:r>
            <a:r>
              <a:rPr lang="ru-RU" dirty="0" err="1"/>
              <a:t>доцільне</a:t>
            </a:r>
            <a:r>
              <a:rPr lang="ru-RU" dirty="0"/>
              <a:t> </a:t>
            </a:r>
            <a:r>
              <a:rPr lang="ru-RU" dirty="0" err="1"/>
              <a:t>використання</a:t>
            </a:r>
            <a:r>
              <a:rPr lang="ru-RU" dirty="0"/>
              <a:t> </a:t>
            </a:r>
            <a:r>
              <a:rPr lang="ru-RU" dirty="0" err="1"/>
              <a:t>пасивної</a:t>
            </a:r>
            <a:r>
              <a:rPr lang="ru-RU" dirty="0"/>
              <a:t> </a:t>
            </a:r>
            <a:r>
              <a:rPr lang="ru-RU" dirty="0" err="1"/>
              <a:t>специфічної</a:t>
            </a:r>
            <a:r>
              <a:rPr lang="ru-RU" dirty="0"/>
              <a:t> </a:t>
            </a:r>
            <a:r>
              <a:rPr lang="ru-RU" dirty="0" err="1"/>
              <a:t>імунотерапії</a:t>
            </a:r>
            <a:r>
              <a:rPr lang="ru-RU" dirty="0"/>
              <a:t>: </a:t>
            </a:r>
            <a:r>
              <a:rPr lang="ru-RU" dirty="0" err="1"/>
              <a:t>введення</a:t>
            </a:r>
            <a:r>
              <a:rPr lang="ru-RU" dirty="0"/>
              <a:t> </a:t>
            </a:r>
            <a:r>
              <a:rPr lang="ru-RU" dirty="0" err="1"/>
              <a:t>антистафілококової</a:t>
            </a:r>
            <a:r>
              <a:rPr lang="ru-RU" dirty="0"/>
              <a:t> </a:t>
            </a:r>
            <a:r>
              <a:rPr lang="ru-RU" dirty="0" err="1"/>
              <a:t>гіперімунної</a:t>
            </a:r>
            <a:r>
              <a:rPr lang="ru-RU" dirty="0"/>
              <a:t> </a:t>
            </a:r>
            <a:r>
              <a:rPr lang="ru-RU" dirty="0" err="1"/>
              <a:t>плазми</a:t>
            </a:r>
            <a:r>
              <a:rPr lang="ru-RU" dirty="0"/>
              <a:t>, </a:t>
            </a:r>
            <a:r>
              <a:rPr lang="ru-RU" dirty="0" err="1"/>
              <a:t>лейкоцитної</a:t>
            </a:r>
            <a:r>
              <a:rPr lang="ru-RU" dirty="0"/>
              <a:t> та </a:t>
            </a:r>
            <a:r>
              <a:rPr lang="ru-RU" dirty="0" err="1"/>
              <a:t>тромбоцитної</a:t>
            </a:r>
            <a:r>
              <a:rPr lang="ru-RU" dirty="0"/>
              <a:t> </a:t>
            </a:r>
            <a:r>
              <a:rPr lang="ru-RU" dirty="0" err="1"/>
              <a:t>маси</a:t>
            </a:r>
            <a:r>
              <a:rPr lang="ru-RU" dirty="0"/>
              <a:t>, </a:t>
            </a:r>
            <a:r>
              <a:rPr lang="ru-RU" dirty="0" err="1"/>
              <a:t>гамаглобуліну</a:t>
            </a:r>
            <a:r>
              <a:rPr lang="ru-RU" dirty="0"/>
              <a:t> та </a:t>
            </a:r>
            <a:r>
              <a:rPr lang="ru-RU" dirty="0" err="1"/>
              <a:t>ін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357218371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/>
              <a:t>Інвагінація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Це змішана </a:t>
            </a:r>
            <a:r>
              <a:rPr lang="uk-UA" dirty="0"/>
              <a:t>форма кишкової непрохідності, що має ознаки як странгуляційної так і </a:t>
            </a:r>
            <a:r>
              <a:rPr lang="uk-UA" dirty="0" err="1"/>
              <a:t>обтураційної</a:t>
            </a:r>
            <a:r>
              <a:rPr lang="uk-UA" dirty="0"/>
              <a:t> непрохідності, і проявляється як упровадження одного відділу кишечнику в просвіт іншого, цей вид непрохідності складає до 90% усіх видів непрохідності у дітей раннього віку. Характерний вік – 3-9 місяців.. Розрізняють </a:t>
            </a:r>
            <a:r>
              <a:rPr lang="uk-UA" dirty="0" err="1"/>
              <a:t>тонкокишечну</a:t>
            </a:r>
            <a:r>
              <a:rPr lang="uk-UA" dirty="0"/>
              <a:t>, </a:t>
            </a:r>
            <a:r>
              <a:rPr lang="uk-UA" dirty="0" err="1"/>
              <a:t>товстокишечну</a:t>
            </a:r>
            <a:r>
              <a:rPr lang="uk-UA" dirty="0"/>
              <a:t> та </a:t>
            </a:r>
            <a:r>
              <a:rPr lang="uk-UA" dirty="0" err="1"/>
              <a:t>ілеоцекальну</a:t>
            </a:r>
            <a:r>
              <a:rPr lang="uk-UA" dirty="0"/>
              <a:t> інвагінацію.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602684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err="1"/>
              <a:t>Частіше</a:t>
            </a:r>
            <a:r>
              <a:rPr lang="ru-RU" b="1" dirty="0"/>
              <a:t> </a:t>
            </a:r>
            <a:r>
              <a:rPr lang="ru-RU" b="1" dirty="0" err="1"/>
              <a:t>зустрічаються</a:t>
            </a:r>
            <a:r>
              <a:rPr lang="ru-RU" b="1" dirty="0"/>
              <a:t> </a:t>
            </a:r>
            <a:r>
              <a:rPr lang="ru-RU" b="1" dirty="0" err="1"/>
              <a:t>слідуючі</a:t>
            </a:r>
            <a:r>
              <a:rPr lang="ru-RU" b="1" dirty="0"/>
              <a:t> </a:t>
            </a:r>
            <a:r>
              <a:rPr lang="ru-RU" b="1" dirty="0" err="1"/>
              <a:t>види</a:t>
            </a:r>
            <a:r>
              <a:rPr lang="ru-RU" b="1" dirty="0"/>
              <a:t> </a:t>
            </a:r>
            <a:r>
              <a:rPr lang="ru-RU" b="1" dirty="0" err="1"/>
              <a:t>інвагінації</a:t>
            </a:r>
            <a:r>
              <a:rPr lang="ru-RU" b="1" dirty="0"/>
              <a:t>: </a:t>
            </a:r>
            <a:br>
              <a:rPr lang="ru-RU" b="1" dirty="0"/>
            </a:b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dirty="0"/>
              <a:t>тонко-тонко </a:t>
            </a:r>
            <a:r>
              <a:rPr lang="ru-RU" dirty="0" err="1"/>
              <a:t>кишкова</a:t>
            </a:r>
            <a:r>
              <a:rPr lang="ru-RU" dirty="0"/>
              <a:t>, </a:t>
            </a:r>
          </a:p>
          <a:p>
            <a:pPr lvl="0"/>
            <a:r>
              <a:rPr lang="ru-RU" dirty="0" err="1"/>
              <a:t>товсто</a:t>
            </a:r>
            <a:r>
              <a:rPr lang="ru-RU" b="1" dirty="0" err="1"/>
              <a:t>-</a:t>
            </a:r>
            <a:r>
              <a:rPr lang="ru-RU" dirty="0" err="1"/>
              <a:t>товсто</a:t>
            </a:r>
            <a:r>
              <a:rPr lang="ru-RU" dirty="0"/>
              <a:t> </a:t>
            </a:r>
            <a:r>
              <a:rPr lang="ru-RU" dirty="0" err="1"/>
              <a:t>кишкова</a:t>
            </a:r>
            <a:r>
              <a:rPr lang="ru-RU" dirty="0"/>
              <a:t>, </a:t>
            </a:r>
          </a:p>
          <a:p>
            <a:pPr lvl="0"/>
            <a:r>
              <a:rPr lang="ru-RU" dirty="0" err="1"/>
              <a:t>ілеоцекальна</a:t>
            </a:r>
            <a:r>
              <a:rPr lang="ru-RU" dirty="0"/>
              <a:t> форма (</a:t>
            </a:r>
            <a:r>
              <a:rPr lang="ru-RU" dirty="0" err="1"/>
              <a:t>клубово-ободова</a:t>
            </a:r>
            <a:r>
              <a:rPr lang="ru-RU" dirty="0"/>
              <a:t>, проста і складна, </a:t>
            </a:r>
            <a:r>
              <a:rPr lang="ru-RU" dirty="0" err="1"/>
              <a:t>клубово</a:t>
            </a:r>
            <a:r>
              <a:rPr lang="ru-RU" dirty="0"/>
              <a:t>-клапанно </a:t>
            </a:r>
            <a:r>
              <a:rPr lang="ru-RU" dirty="0" err="1"/>
              <a:t>ободова</a:t>
            </a:r>
            <a:r>
              <a:rPr lang="ru-RU" dirty="0"/>
              <a:t> і </a:t>
            </a:r>
            <a:r>
              <a:rPr lang="ru-RU" dirty="0" err="1"/>
              <a:t>сліпо-ободова</a:t>
            </a:r>
            <a:r>
              <a:rPr lang="ru-RU" dirty="0"/>
              <a:t>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7692002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/>
              <a:t>пускові чинники можна поділити на три групи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1. </a:t>
            </a:r>
            <a:r>
              <a:rPr lang="ru-RU" dirty="0" err="1"/>
              <a:t>Функціональні</a:t>
            </a:r>
            <a:r>
              <a:rPr lang="ru-RU" dirty="0"/>
              <a:t> </a:t>
            </a:r>
            <a:r>
              <a:rPr lang="ru-RU" dirty="0" err="1"/>
              <a:t>чинники</a:t>
            </a:r>
            <a:r>
              <a:rPr lang="ru-RU" dirty="0"/>
              <a:t>: </a:t>
            </a:r>
            <a:r>
              <a:rPr lang="ru-RU" dirty="0" err="1"/>
              <a:t>аліментарні</a:t>
            </a:r>
            <a:r>
              <a:rPr lang="ru-RU" dirty="0"/>
              <a:t> (</a:t>
            </a:r>
            <a:r>
              <a:rPr lang="ru-RU" dirty="0" err="1"/>
              <a:t>порушення</a:t>
            </a:r>
            <a:r>
              <a:rPr lang="ru-RU" dirty="0"/>
              <a:t> режиму </a:t>
            </a:r>
            <a:r>
              <a:rPr lang="ru-RU" dirty="0" err="1"/>
              <a:t>харчування</a:t>
            </a:r>
            <a:r>
              <a:rPr lang="ru-RU" dirty="0"/>
              <a:t>).</a:t>
            </a:r>
          </a:p>
          <a:p>
            <a:r>
              <a:rPr lang="ru-RU" dirty="0"/>
              <a:t>2. </a:t>
            </a:r>
            <a:r>
              <a:rPr lang="ru-RU" dirty="0" err="1"/>
              <a:t>Запальні</a:t>
            </a:r>
            <a:r>
              <a:rPr lang="ru-RU" dirty="0"/>
              <a:t> захворювання </a:t>
            </a:r>
            <a:r>
              <a:rPr lang="ru-RU" dirty="0" err="1"/>
              <a:t>шлунково</a:t>
            </a:r>
            <a:r>
              <a:rPr lang="ru-RU" dirty="0"/>
              <a:t> </a:t>
            </a:r>
            <a:r>
              <a:rPr lang="ru-RU" dirty="0" err="1"/>
              <a:t>кишкового</a:t>
            </a:r>
            <a:r>
              <a:rPr lang="ru-RU" dirty="0"/>
              <a:t> тракту .</a:t>
            </a:r>
          </a:p>
          <a:p>
            <a:r>
              <a:rPr lang="ru-RU" dirty="0"/>
              <a:t>3. </a:t>
            </a:r>
            <a:r>
              <a:rPr lang="ru-RU" dirty="0" err="1"/>
              <a:t>Механічні</a:t>
            </a:r>
            <a:r>
              <a:rPr lang="ru-RU" dirty="0"/>
              <a:t> </a:t>
            </a:r>
            <a:r>
              <a:rPr lang="ru-RU" dirty="0" err="1"/>
              <a:t>фактори</a:t>
            </a:r>
            <a:r>
              <a:rPr lang="ru-RU" dirty="0"/>
              <a:t>: дивертикул </a:t>
            </a:r>
            <a:r>
              <a:rPr lang="ru-RU" dirty="0" err="1"/>
              <a:t>Меккеля</a:t>
            </a:r>
            <a:r>
              <a:rPr lang="ru-RU" dirty="0"/>
              <a:t>, </a:t>
            </a:r>
            <a:r>
              <a:rPr lang="ru-RU" dirty="0" err="1"/>
              <a:t>пухлини</a:t>
            </a:r>
            <a:r>
              <a:rPr lang="ru-RU" dirty="0"/>
              <a:t> кишечника, вади </a:t>
            </a:r>
            <a:r>
              <a:rPr lang="ru-RU" dirty="0" err="1"/>
              <a:t>розвитку</a:t>
            </a:r>
            <a:r>
              <a:rPr lang="ru-RU" dirty="0"/>
              <a:t> кишечника </a:t>
            </a:r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953064262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err="1"/>
              <a:t>Основні</a:t>
            </a:r>
            <a:r>
              <a:rPr lang="ru-RU" dirty="0"/>
              <a:t> </a:t>
            </a:r>
            <a:r>
              <a:rPr lang="ru-RU" dirty="0" err="1"/>
              <a:t>клінічні</a:t>
            </a:r>
            <a:r>
              <a:rPr lang="ru-RU" dirty="0"/>
              <a:t> </a:t>
            </a:r>
            <a:r>
              <a:rPr lang="ru-RU" dirty="0" err="1"/>
              <a:t>ознаки</a:t>
            </a:r>
            <a:r>
              <a:rPr lang="ru-RU" dirty="0"/>
              <a:t>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141168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ru-RU" dirty="0" err="1"/>
              <a:t>нападоподібне</a:t>
            </a:r>
            <a:r>
              <a:rPr lang="ru-RU" dirty="0"/>
              <a:t> </a:t>
            </a:r>
            <a:r>
              <a:rPr lang="ru-RU" dirty="0" err="1"/>
              <a:t>занепокоєння</a:t>
            </a:r>
            <a:r>
              <a:rPr lang="ru-RU" dirty="0"/>
              <a:t>, рефлекторна </a:t>
            </a:r>
            <a:r>
              <a:rPr lang="ru-RU" dirty="0" err="1"/>
              <a:t>блювота</a:t>
            </a:r>
            <a:r>
              <a:rPr lang="ru-RU" dirty="0"/>
              <a:t> </a:t>
            </a:r>
            <a:r>
              <a:rPr lang="ru-RU" dirty="0" err="1"/>
              <a:t>з'їденою</a:t>
            </a:r>
            <a:r>
              <a:rPr lang="ru-RU" dirty="0"/>
              <a:t> </a:t>
            </a:r>
            <a:r>
              <a:rPr lang="ru-RU" dirty="0" err="1"/>
              <a:t>їжею</a:t>
            </a:r>
            <a:r>
              <a:rPr lang="ru-RU" dirty="0"/>
              <a:t>, </a:t>
            </a:r>
            <a:r>
              <a:rPr lang="ru-RU" dirty="0" err="1"/>
              <a:t>кров'янистий</a:t>
            </a:r>
            <a:r>
              <a:rPr lang="ru-RU" dirty="0"/>
              <a:t> кал (“</a:t>
            </a:r>
            <a:r>
              <a:rPr lang="ru-RU" dirty="0" err="1"/>
              <a:t>малинове</a:t>
            </a:r>
            <a:r>
              <a:rPr lang="ru-RU" dirty="0"/>
              <a:t> желе”). При </a:t>
            </a:r>
            <a:r>
              <a:rPr lang="ru-RU" dirty="0" err="1"/>
              <a:t>пальпації</a:t>
            </a:r>
            <a:r>
              <a:rPr lang="ru-RU" dirty="0"/>
              <a:t> </a:t>
            </a:r>
            <a:r>
              <a:rPr lang="ru-RU" dirty="0" err="1"/>
              <a:t>визначається</a:t>
            </a:r>
            <a:r>
              <a:rPr lang="ru-RU" dirty="0"/>
              <a:t> </a:t>
            </a:r>
            <a:r>
              <a:rPr lang="ru-RU" dirty="0" err="1"/>
              <a:t>інвагінат</a:t>
            </a:r>
            <a:r>
              <a:rPr lang="ru-RU" dirty="0"/>
              <a:t>, </a:t>
            </a:r>
            <a:r>
              <a:rPr lang="ru-RU" dirty="0" err="1"/>
              <a:t>діагностичну</a:t>
            </a:r>
            <a:r>
              <a:rPr lang="ru-RU" dirty="0"/>
              <a:t> </a:t>
            </a:r>
            <a:r>
              <a:rPr lang="ru-RU" dirty="0" err="1"/>
              <a:t>цінність</a:t>
            </a:r>
            <a:r>
              <a:rPr lang="ru-RU" dirty="0"/>
              <a:t> </a:t>
            </a:r>
            <a:r>
              <a:rPr lang="ru-RU" dirty="0" err="1"/>
              <a:t>представляє</a:t>
            </a:r>
            <a:r>
              <a:rPr lang="ru-RU" dirty="0"/>
              <a:t>  </a:t>
            </a:r>
            <a:r>
              <a:rPr lang="ru-RU" dirty="0" err="1"/>
              <a:t>ректальне</a:t>
            </a:r>
            <a:r>
              <a:rPr lang="ru-RU" dirty="0"/>
              <a:t> </a:t>
            </a:r>
            <a:r>
              <a:rPr lang="ru-RU" dirty="0" err="1"/>
              <a:t>дослідження</a:t>
            </a:r>
            <a:r>
              <a:rPr lang="ru-RU" dirty="0"/>
              <a:t>. </a:t>
            </a:r>
            <a:r>
              <a:rPr lang="ru-RU" dirty="0" err="1"/>
              <a:t>Допоміжним</a:t>
            </a:r>
            <a:r>
              <a:rPr lang="ru-RU" dirty="0"/>
              <a:t> методом </a:t>
            </a:r>
            <a:r>
              <a:rPr lang="ru-RU" dirty="0" err="1"/>
              <a:t>дослідження</a:t>
            </a:r>
            <a:r>
              <a:rPr lang="ru-RU" dirty="0"/>
              <a:t> є </a:t>
            </a:r>
            <a:r>
              <a:rPr lang="ru-RU" dirty="0" err="1"/>
              <a:t>пневмоколографія</a:t>
            </a:r>
            <a:r>
              <a:rPr lang="ru-RU" dirty="0"/>
              <a:t>. </a:t>
            </a:r>
            <a:r>
              <a:rPr lang="ru-RU" dirty="0" err="1"/>
              <a:t>Діаностичний</a:t>
            </a:r>
            <a:r>
              <a:rPr lang="ru-RU" dirty="0"/>
              <a:t> </a:t>
            </a:r>
            <a:r>
              <a:rPr lang="ru-RU" dirty="0" err="1"/>
              <a:t>тиск</a:t>
            </a:r>
            <a:r>
              <a:rPr lang="ru-RU" dirty="0"/>
              <a:t> 30-40 </a:t>
            </a:r>
            <a:r>
              <a:rPr lang="ru-RU" dirty="0" err="1"/>
              <a:t>мм.рт.ст</a:t>
            </a:r>
            <a:r>
              <a:rPr lang="ru-RU" dirty="0"/>
              <a:t>., не </a:t>
            </a:r>
            <a:r>
              <a:rPr lang="ru-RU" dirty="0" err="1"/>
              <a:t>більше</a:t>
            </a:r>
            <a:r>
              <a:rPr lang="ru-RU" dirty="0"/>
              <a:t> 60. </a:t>
            </a:r>
            <a:r>
              <a:rPr lang="ru-RU" dirty="0" err="1"/>
              <a:t>Лікування</a:t>
            </a:r>
            <a:r>
              <a:rPr lang="ru-RU" dirty="0"/>
              <a:t> </a:t>
            </a:r>
            <a:r>
              <a:rPr lang="ru-RU" dirty="0" err="1"/>
              <a:t>інвагінації</a:t>
            </a:r>
            <a:r>
              <a:rPr lang="ru-RU" dirty="0"/>
              <a:t> </a:t>
            </a:r>
            <a:r>
              <a:rPr lang="ru-RU" dirty="0" err="1"/>
              <a:t>визначається</a:t>
            </a:r>
            <a:r>
              <a:rPr lang="ru-RU" dirty="0"/>
              <a:t> </a:t>
            </a:r>
            <a:r>
              <a:rPr lang="ru-RU" dirty="0" err="1"/>
              <a:t>терміном</a:t>
            </a:r>
            <a:r>
              <a:rPr lang="ru-RU" dirty="0"/>
              <a:t> захворювання, видом </a:t>
            </a:r>
            <a:r>
              <a:rPr lang="ru-RU" dirty="0" err="1"/>
              <a:t>інвагінації</a:t>
            </a:r>
            <a:r>
              <a:rPr lang="ru-RU" dirty="0"/>
              <a:t> та </a:t>
            </a:r>
            <a:r>
              <a:rPr lang="ru-RU" dirty="0" err="1"/>
              <a:t>загальним</a:t>
            </a:r>
            <a:r>
              <a:rPr lang="ru-RU" dirty="0"/>
              <a:t> станом хворого. В </a:t>
            </a:r>
            <a:r>
              <a:rPr lang="ru-RU" dirty="0" err="1"/>
              <a:t>умовах</a:t>
            </a:r>
            <a:r>
              <a:rPr lang="ru-RU" dirty="0"/>
              <a:t> </a:t>
            </a:r>
            <a:r>
              <a:rPr lang="ru-RU" dirty="0" err="1"/>
              <a:t>спеціалізованого</a:t>
            </a:r>
            <a:r>
              <a:rPr lang="ru-RU" dirty="0"/>
              <a:t> </a:t>
            </a:r>
            <a:r>
              <a:rPr lang="ru-RU" dirty="0" err="1"/>
              <a:t>дитячого</a:t>
            </a:r>
            <a:r>
              <a:rPr lang="ru-RU" dirty="0"/>
              <a:t> </a:t>
            </a:r>
            <a:r>
              <a:rPr lang="ru-RU" dirty="0" err="1"/>
              <a:t>стаціонару</a:t>
            </a:r>
            <a:r>
              <a:rPr lang="ru-RU" dirty="0"/>
              <a:t> </a:t>
            </a:r>
            <a:r>
              <a:rPr lang="ru-RU" dirty="0" err="1"/>
              <a:t>консервативне</a:t>
            </a:r>
            <a:r>
              <a:rPr lang="ru-RU" dirty="0"/>
              <a:t> </a:t>
            </a:r>
            <a:r>
              <a:rPr lang="ru-RU" dirty="0" err="1"/>
              <a:t>лікування</a:t>
            </a:r>
            <a:r>
              <a:rPr lang="ru-RU" dirty="0"/>
              <a:t> проводиться в </a:t>
            </a:r>
            <a:r>
              <a:rPr lang="ru-RU" dirty="0" err="1"/>
              <a:t>перші</a:t>
            </a:r>
            <a:r>
              <a:rPr lang="ru-RU" dirty="0"/>
              <a:t> 24 </a:t>
            </a:r>
            <a:r>
              <a:rPr lang="ru-RU" dirty="0" err="1"/>
              <a:t>години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початку захворювання, методом </a:t>
            </a:r>
            <a:r>
              <a:rPr lang="ru-RU" dirty="0" err="1"/>
              <a:t>вибору</a:t>
            </a:r>
            <a:r>
              <a:rPr lang="ru-RU" dirty="0"/>
              <a:t> є </a:t>
            </a:r>
            <a:r>
              <a:rPr lang="ru-RU" dirty="0" err="1"/>
              <a:t>дозована</a:t>
            </a:r>
            <a:r>
              <a:rPr lang="ru-RU" dirty="0"/>
              <a:t> </a:t>
            </a:r>
            <a:r>
              <a:rPr lang="ru-RU" dirty="0" err="1"/>
              <a:t>інсуфляція</a:t>
            </a:r>
            <a:r>
              <a:rPr lang="ru-RU" dirty="0"/>
              <a:t> </a:t>
            </a:r>
            <a:r>
              <a:rPr lang="ru-RU" dirty="0" err="1"/>
              <a:t>повітря</a:t>
            </a:r>
            <a:r>
              <a:rPr lang="ru-RU" dirty="0"/>
              <a:t> в </a:t>
            </a:r>
            <a:r>
              <a:rPr lang="ru-RU" dirty="0" err="1"/>
              <a:t>товсту</a:t>
            </a:r>
            <a:r>
              <a:rPr lang="ru-RU" dirty="0"/>
              <a:t> кишку. </a:t>
            </a:r>
            <a:r>
              <a:rPr lang="ru-RU" dirty="0" err="1"/>
              <a:t>Терапевтичний</a:t>
            </a:r>
            <a:r>
              <a:rPr lang="ru-RU" dirty="0"/>
              <a:t> </a:t>
            </a:r>
            <a:r>
              <a:rPr lang="ru-RU" dirty="0" err="1"/>
              <a:t>тиск</a:t>
            </a:r>
            <a:r>
              <a:rPr lang="ru-RU" dirty="0"/>
              <a:t> 80-120 </a:t>
            </a:r>
            <a:r>
              <a:rPr lang="ru-RU" dirty="0" err="1"/>
              <a:t>мм.рт.ст</a:t>
            </a:r>
            <a:r>
              <a:rPr lang="ru-RU" dirty="0"/>
              <a:t>. В </a:t>
            </a:r>
            <a:r>
              <a:rPr lang="ru-RU" dirty="0" err="1"/>
              <a:t>рідких</a:t>
            </a:r>
            <a:r>
              <a:rPr lang="ru-RU" dirty="0"/>
              <a:t> </a:t>
            </a:r>
            <a:r>
              <a:rPr lang="ru-RU" dirty="0" err="1"/>
              <a:t>випадках</a:t>
            </a:r>
            <a:r>
              <a:rPr lang="ru-RU" dirty="0"/>
              <a:t> метою </a:t>
            </a:r>
            <a:r>
              <a:rPr lang="ru-RU" dirty="0" err="1"/>
              <a:t>діагностики</a:t>
            </a:r>
            <a:r>
              <a:rPr lang="ru-RU" dirty="0"/>
              <a:t> (у </a:t>
            </a:r>
            <a:r>
              <a:rPr lang="ru-RU" dirty="0" err="1"/>
              <a:t>дітей</a:t>
            </a:r>
            <a:r>
              <a:rPr lang="ru-RU" dirty="0"/>
              <a:t> старшого </a:t>
            </a:r>
            <a:r>
              <a:rPr lang="ru-RU" dirty="0" err="1"/>
              <a:t>віку</a:t>
            </a:r>
            <a:r>
              <a:rPr lang="ru-RU" dirty="0"/>
              <a:t>) та </a:t>
            </a:r>
            <a:r>
              <a:rPr lang="ru-RU" dirty="0" err="1"/>
              <a:t>оцінки</a:t>
            </a:r>
            <a:r>
              <a:rPr lang="ru-RU" dirty="0"/>
              <a:t> стану </a:t>
            </a:r>
            <a:r>
              <a:rPr lang="ru-RU" dirty="0" err="1"/>
              <a:t>інвагінату</a:t>
            </a:r>
            <a:r>
              <a:rPr lang="ru-RU" dirty="0"/>
              <a:t> проводиться </a:t>
            </a:r>
            <a:r>
              <a:rPr lang="ru-RU" dirty="0" err="1"/>
              <a:t>лапароскопія</a:t>
            </a:r>
            <a:r>
              <a:rPr lang="ru-RU" dirty="0"/>
              <a:t>. </a:t>
            </a:r>
            <a:r>
              <a:rPr lang="ru-RU" dirty="0" err="1"/>
              <a:t>Оперативне</a:t>
            </a:r>
            <a:r>
              <a:rPr lang="ru-RU" dirty="0"/>
              <a:t> </a:t>
            </a:r>
            <a:r>
              <a:rPr lang="ru-RU" dirty="0" err="1"/>
              <a:t>лікування</a:t>
            </a:r>
            <a:r>
              <a:rPr lang="ru-RU" dirty="0"/>
              <a:t> </a:t>
            </a:r>
            <a:r>
              <a:rPr lang="ru-RU" dirty="0" err="1"/>
              <a:t>включає</a:t>
            </a:r>
            <a:r>
              <a:rPr lang="ru-RU" dirty="0"/>
              <a:t> </a:t>
            </a:r>
            <a:r>
              <a:rPr lang="ru-RU" dirty="0" err="1"/>
              <a:t>інтраопераційну</a:t>
            </a:r>
            <a:r>
              <a:rPr lang="ru-RU" dirty="0"/>
              <a:t> </a:t>
            </a:r>
            <a:r>
              <a:rPr lang="ru-RU" dirty="0" err="1"/>
              <a:t>дезінвагінацію</a:t>
            </a:r>
            <a:r>
              <a:rPr lang="ru-RU" dirty="0"/>
              <a:t> та </a:t>
            </a:r>
            <a:r>
              <a:rPr lang="ru-RU" dirty="0" err="1"/>
              <a:t>різні</a:t>
            </a:r>
            <a:r>
              <a:rPr lang="ru-RU" dirty="0"/>
              <a:t> </a:t>
            </a:r>
            <a:r>
              <a:rPr lang="ru-RU" dirty="0" err="1"/>
              <a:t>види</a:t>
            </a:r>
            <a:r>
              <a:rPr lang="ru-RU" dirty="0"/>
              <a:t> </a:t>
            </a:r>
            <a:r>
              <a:rPr lang="ru-RU" dirty="0" err="1"/>
              <a:t>резекції</a:t>
            </a:r>
            <a:r>
              <a:rPr lang="ru-RU" dirty="0"/>
              <a:t> кишечника.</a:t>
            </a:r>
            <a:r>
              <a:rPr lang="uk-UA" dirty="0"/>
              <a:t> Інвагінація - вид набутої механічної кишкової </a:t>
            </a:r>
            <a:r>
              <a:rPr lang="uk-UA" dirty="0" err="1"/>
              <a:t>напрохідності</a:t>
            </a:r>
            <a:r>
              <a:rPr lang="uk-UA" dirty="0"/>
              <a:t> змішаного характеру, який характеризується впровадження одного відділу </a:t>
            </a:r>
            <a:r>
              <a:rPr lang="uk-UA" dirty="0" err="1"/>
              <a:t>кишечника</a:t>
            </a:r>
            <a:r>
              <a:rPr lang="uk-UA" dirty="0"/>
              <a:t> в інший, як правило, каудальний.</a:t>
            </a:r>
            <a:endParaRPr lang="ru-RU" dirty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04251880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971600" y="476672"/>
            <a:ext cx="5886400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2400" b="1" dirty="0"/>
              <a:t>Основною особливістю інвагінації </a:t>
            </a:r>
            <a:r>
              <a:rPr lang="uk-UA" sz="2400" b="1" dirty="0" err="1"/>
              <a:t>кишечника</a:t>
            </a:r>
            <a:r>
              <a:rPr lang="uk-UA" sz="2400" b="1" dirty="0"/>
              <a:t> є те, що довгий час немає повної непрохідності кишкової трубки, що визначає своєрідну </a:t>
            </a:r>
            <a:r>
              <a:rPr lang="uk-UA" sz="2400" b="1" dirty="0" err="1"/>
              <a:t>кліничну</a:t>
            </a:r>
            <a:r>
              <a:rPr lang="uk-UA" sz="2400" b="1" dirty="0"/>
              <a:t> картину. Пусковим механізмом розвитку інвагінації є первинний спазм кишкової стінки, який в подальшому стає головкою </a:t>
            </a:r>
            <a:r>
              <a:rPr lang="uk-UA" sz="2400" b="1" dirty="0" err="1"/>
              <a:t>інвагінату</a:t>
            </a:r>
            <a:r>
              <a:rPr lang="uk-UA" sz="2400" b="1" dirty="0"/>
              <a:t> і після розправлення останнього має вигляд «</a:t>
            </a:r>
            <a:r>
              <a:rPr lang="uk-UA" sz="2400" b="1" dirty="0" err="1"/>
              <a:t>блюдцеподібного</a:t>
            </a:r>
            <a:r>
              <a:rPr lang="uk-UA" sz="2400" b="1" dirty="0"/>
              <a:t> вдавлення» (мал. 3)</a:t>
            </a:r>
            <a:endParaRPr lang="ru-RU" sz="2400" b="1" dirty="0"/>
          </a:p>
          <a:p>
            <a:r>
              <a:rPr lang="ru-RU" sz="2400" b="1" dirty="0" err="1"/>
              <a:t>Інвагінація</a:t>
            </a:r>
            <a:r>
              <a:rPr lang="ru-RU" sz="2400" b="1" dirty="0"/>
              <a:t> кишечника </a:t>
            </a:r>
            <a:r>
              <a:rPr lang="ru-RU" sz="2400" b="1" dirty="0" err="1"/>
              <a:t>поділяється</a:t>
            </a:r>
            <a:r>
              <a:rPr lang="ru-RU" sz="2400" b="1" dirty="0"/>
              <a:t> на:</a:t>
            </a:r>
          </a:p>
          <a:p>
            <a:r>
              <a:rPr lang="ru-RU" sz="2400" b="1" dirty="0"/>
              <a:t>А) </a:t>
            </a:r>
            <a:r>
              <a:rPr lang="ru-RU" sz="2400" b="1" dirty="0" err="1"/>
              <a:t>Тонкокишкову</a:t>
            </a:r>
            <a:endParaRPr lang="ru-RU" sz="2400" b="1" dirty="0"/>
          </a:p>
          <a:p>
            <a:r>
              <a:rPr lang="uk-UA" sz="2400" b="1" dirty="0"/>
              <a:t>Б) </a:t>
            </a:r>
            <a:r>
              <a:rPr lang="uk-UA" sz="2400" b="1" dirty="0" err="1"/>
              <a:t>Товстокишкову</a:t>
            </a:r>
            <a:r>
              <a:rPr lang="uk-UA" sz="2400" b="1" dirty="0"/>
              <a:t> </a:t>
            </a:r>
            <a:endParaRPr lang="ru-RU" sz="2400" b="1" dirty="0"/>
          </a:p>
          <a:p>
            <a:r>
              <a:rPr lang="uk-UA" sz="2400" b="1" dirty="0"/>
              <a:t>В) Інвагінацію </a:t>
            </a:r>
            <a:r>
              <a:rPr lang="uk-UA" sz="2400" b="1" dirty="0" err="1"/>
              <a:t>ілеоцекальну</a:t>
            </a:r>
            <a:r>
              <a:rPr lang="uk-UA" sz="2400" b="1" dirty="0"/>
              <a:t> </a:t>
            </a:r>
            <a:endParaRPr lang="ru-RU" sz="2400" b="1" dirty="0"/>
          </a:p>
        </p:txBody>
      </p:sp>
    </p:spTree>
    <p:extLst>
      <p:ext uri="{BB962C8B-B14F-4D97-AF65-F5344CB8AC3E}">
        <p14:creationId xmlns:p14="http://schemas.microsoft.com/office/powerpoint/2010/main" val="2845815528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uk-UA" b="1" dirty="0"/>
              <a:t>Основні клінічні симптоми:</a:t>
            </a:r>
            <a:endParaRPr lang="ru-RU" dirty="0"/>
          </a:p>
          <a:p>
            <a:r>
              <a:rPr lang="ru-RU" dirty="0" smtClean="0"/>
              <a:t> </a:t>
            </a:r>
            <a:r>
              <a:rPr lang="ru-RU" dirty="0" err="1"/>
              <a:t>Біль</a:t>
            </a:r>
            <a:r>
              <a:rPr lang="ru-RU" dirty="0"/>
              <a:t>, напади </a:t>
            </a:r>
            <a:r>
              <a:rPr lang="ru-RU" dirty="0" err="1"/>
              <a:t>неспокою</a:t>
            </a:r>
            <a:r>
              <a:rPr lang="ru-RU" dirty="0"/>
              <a:t>.</a:t>
            </a:r>
          </a:p>
          <a:p>
            <a:r>
              <a:rPr lang="ru-RU" dirty="0" smtClean="0"/>
              <a:t> </a:t>
            </a:r>
            <a:r>
              <a:rPr lang="ru-RU" dirty="0" err="1"/>
              <a:t>Блювота</a:t>
            </a:r>
            <a:r>
              <a:rPr lang="ru-RU" dirty="0"/>
              <a:t>.</a:t>
            </a:r>
          </a:p>
          <a:p>
            <a:r>
              <a:rPr lang="ru-RU" dirty="0" smtClean="0"/>
              <a:t> </a:t>
            </a:r>
            <a:r>
              <a:rPr lang="ru-RU" dirty="0" err="1"/>
              <a:t>Виділення</a:t>
            </a:r>
            <a:r>
              <a:rPr lang="ru-RU" dirty="0"/>
              <a:t> </a:t>
            </a:r>
            <a:r>
              <a:rPr lang="ru-RU" dirty="0" err="1"/>
              <a:t>крові</a:t>
            </a:r>
            <a:r>
              <a:rPr lang="ru-RU" dirty="0"/>
              <a:t> з </a:t>
            </a:r>
            <a:r>
              <a:rPr lang="ru-RU" dirty="0" err="1"/>
              <a:t>заднього</a:t>
            </a:r>
            <a:r>
              <a:rPr lang="ru-RU" dirty="0"/>
              <a:t> проходу у </a:t>
            </a:r>
            <a:r>
              <a:rPr lang="ru-RU" dirty="0" err="1"/>
              <a:t>вигляді</a:t>
            </a:r>
            <a:r>
              <a:rPr lang="ru-RU" dirty="0"/>
              <a:t> «малинового желе» </a:t>
            </a:r>
          </a:p>
          <a:p>
            <a:r>
              <a:rPr lang="ru-RU" dirty="0" smtClean="0"/>
              <a:t> </a:t>
            </a:r>
            <a:r>
              <a:rPr lang="ru-RU" dirty="0" err="1"/>
              <a:t>Знаходження</a:t>
            </a:r>
            <a:r>
              <a:rPr lang="ru-RU" dirty="0"/>
              <a:t> </a:t>
            </a:r>
            <a:r>
              <a:rPr lang="ru-RU" dirty="0" err="1"/>
              <a:t>пальпованої</a:t>
            </a:r>
            <a:r>
              <a:rPr lang="ru-RU" dirty="0"/>
              <a:t> </a:t>
            </a:r>
            <a:r>
              <a:rPr lang="ru-RU" dirty="0" err="1"/>
              <a:t>пухлини</a:t>
            </a:r>
            <a:r>
              <a:rPr lang="ru-RU" dirty="0"/>
              <a:t> в </a:t>
            </a:r>
            <a:r>
              <a:rPr lang="ru-RU" dirty="0" err="1"/>
              <a:t>животі</a:t>
            </a:r>
            <a:r>
              <a:rPr lang="ru-RU" dirty="0"/>
              <a:t>.</a:t>
            </a:r>
          </a:p>
          <a:p>
            <a:pPr marL="0" indent="0">
              <a:buNone/>
            </a:pP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r>
              <a:rPr lang="ru-RU" b="1" dirty="0" err="1"/>
              <a:t>Методи</a:t>
            </a:r>
            <a:r>
              <a:rPr lang="ru-RU" b="1" dirty="0"/>
              <a:t> </a:t>
            </a:r>
            <a:r>
              <a:rPr lang="ru-RU" b="1" dirty="0" err="1"/>
              <a:t>діагностики</a:t>
            </a:r>
            <a:r>
              <a:rPr lang="ru-RU" b="1" dirty="0"/>
              <a:t>:</a:t>
            </a:r>
            <a:endParaRPr lang="ru-RU" dirty="0"/>
          </a:p>
          <a:p>
            <a:r>
              <a:rPr lang="ru-RU" dirty="0" smtClean="0"/>
              <a:t> </a:t>
            </a:r>
            <a:r>
              <a:rPr lang="ru-RU" dirty="0"/>
              <a:t>Анамнез.</a:t>
            </a:r>
          </a:p>
          <a:p>
            <a:r>
              <a:rPr lang="ru-RU" dirty="0" err="1" smtClean="0"/>
              <a:t>Клінічні</a:t>
            </a:r>
            <a:r>
              <a:rPr lang="ru-RU" dirty="0" smtClean="0"/>
              <a:t> </a:t>
            </a:r>
            <a:r>
              <a:rPr lang="ru-RU" dirty="0" err="1"/>
              <a:t>симптоми</a:t>
            </a:r>
            <a:r>
              <a:rPr lang="ru-RU" dirty="0"/>
              <a:t>.</a:t>
            </a:r>
          </a:p>
          <a:p>
            <a:r>
              <a:rPr lang="ru-RU" dirty="0" smtClean="0"/>
              <a:t>УЗД</a:t>
            </a:r>
            <a:endParaRPr lang="ru-RU" dirty="0"/>
          </a:p>
          <a:p>
            <a:r>
              <a:rPr lang="ru-RU" dirty="0" smtClean="0"/>
              <a:t> </a:t>
            </a:r>
            <a:r>
              <a:rPr lang="ru-RU" dirty="0" err="1"/>
              <a:t>Пневмоколографія</a:t>
            </a:r>
            <a:r>
              <a:rPr lang="ru-RU" dirty="0"/>
              <a:t>.</a:t>
            </a:r>
          </a:p>
          <a:p>
            <a:r>
              <a:rPr lang="ru-RU" dirty="0" err="1" smtClean="0"/>
              <a:t>Лапароскопія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04976232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b="1" dirty="0"/>
              <a:t>Хірургічні методи у лікуванні хвороб печінки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uk-UA" dirty="0"/>
              <a:t>Хірургія печінки і жовчовивідних шляхів — широка сфера медичної діяльності, що включає в себе велику кількість операцій, від </a:t>
            </a:r>
            <a:r>
              <a:rPr lang="uk-UA" dirty="0" err="1"/>
              <a:t>малоінвазивних</a:t>
            </a:r>
            <a:r>
              <a:rPr lang="uk-UA" dirty="0"/>
              <a:t> амбулаторних маніпуляцій до великих </a:t>
            </a:r>
            <a:r>
              <a:rPr lang="uk-UA" dirty="0" err="1"/>
              <a:t>резекцій</a:t>
            </a:r>
            <a:r>
              <a:rPr lang="uk-UA" dirty="0"/>
              <a:t> і трансплантацій печінки.</a:t>
            </a:r>
            <a:endParaRPr lang="ru-RU" dirty="0"/>
          </a:p>
          <a:p>
            <a:r>
              <a:rPr lang="uk-UA" dirty="0"/>
              <a:t/>
            </a:r>
            <a:br>
              <a:rPr lang="uk-UA" dirty="0"/>
            </a:br>
            <a:endParaRPr lang="ru-RU" dirty="0"/>
          </a:p>
          <a:p>
            <a:r>
              <a:rPr lang="ru-RU" dirty="0" err="1"/>
              <a:t>Основним</a:t>
            </a:r>
            <a:r>
              <a:rPr lang="ru-RU" dirty="0"/>
              <a:t> </a:t>
            </a:r>
            <a:r>
              <a:rPr lang="ru-RU" dirty="0" err="1"/>
              <a:t>завданням</a:t>
            </a:r>
            <a:r>
              <a:rPr lang="ru-RU" dirty="0"/>
              <a:t> </a:t>
            </a:r>
            <a:r>
              <a:rPr lang="ru-RU" dirty="0" err="1"/>
              <a:t>всіх</a:t>
            </a:r>
            <a:r>
              <a:rPr lang="ru-RU" dirty="0"/>
              <a:t> </a:t>
            </a:r>
            <a:r>
              <a:rPr lang="ru-RU" dirty="0" err="1"/>
              <a:t>операцій</a:t>
            </a:r>
            <a:r>
              <a:rPr lang="ru-RU" dirty="0"/>
              <a:t> такого роду є </a:t>
            </a:r>
            <a:r>
              <a:rPr lang="ru-RU" dirty="0" err="1"/>
              <a:t>остаточне</a:t>
            </a:r>
            <a:r>
              <a:rPr lang="ru-RU" dirty="0"/>
              <a:t> </a:t>
            </a:r>
            <a:r>
              <a:rPr lang="ru-RU" dirty="0" err="1"/>
              <a:t>вирішення</a:t>
            </a:r>
            <a:r>
              <a:rPr lang="ru-RU" dirty="0"/>
              <a:t> </a:t>
            </a:r>
            <a:r>
              <a:rPr lang="ru-RU" dirty="0" err="1"/>
              <a:t>проблеми</a:t>
            </a:r>
            <a:r>
              <a:rPr lang="ru-RU" dirty="0"/>
              <a:t> і </a:t>
            </a:r>
            <a:r>
              <a:rPr lang="ru-RU" dirty="0" err="1"/>
              <a:t>збереження</a:t>
            </a:r>
            <a:r>
              <a:rPr lang="ru-RU" dirty="0"/>
              <a:t> </a:t>
            </a:r>
            <a:r>
              <a:rPr lang="ru-RU" dirty="0" err="1"/>
              <a:t>функції</a:t>
            </a:r>
            <a:r>
              <a:rPr lang="ru-RU" dirty="0"/>
              <a:t> </a:t>
            </a:r>
            <a:r>
              <a:rPr lang="ru-RU" dirty="0" err="1"/>
              <a:t>печінки</a:t>
            </a:r>
            <a:r>
              <a:rPr lang="ru-RU" dirty="0"/>
              <a:t>. Максимально </a:t>
            </a:r>
            <a:r>
              <a:rPr lang="ru-RU" dirty="0" err="1"/>
              <a:t>ефективна</a:t>
            </a:r>
            <a:r>
              <a:rPr lang="ru-RU" dirty="0"/>
              <a:t> і </a:t>
            </a:r>
            <a:r>
              <a:rPr lang="ru-RU" dirty="0" err="1"/>
              <a:t>мінімально</a:t>
            </a:r>
            <a:r>
              <a:rPr lang="ru-RU" dirty="0"/>
              <a:t> </a:t>
            </a:r>
            <a:r>
              <a:rPr lang="ru-RU" dirty="0" err="1"/>
              <a:t>травматична</a:t>
            </a:r>
            <a:r>
              <a:rPr lang="ru-RU" dirty="0"/>
              <a:t> </a:t>
            </a:r>
            <a:r>
              <a:rPr lang="ru-RU" dirty="0" err="1"/>
              <a:t>маніпуляція</a:t>
            </a:r>
            <a:r>
              <a:rPr lang="ru-RU" dirty="0"/>
              <a:t> </a:t>
            </a:r>
            <a:r>
              <a:rPr lang="ru-RU" dirty="0" err="1"/>
              <a:t>дозволяє</a:t>
            </a:r>
            <a:r>
              <a:rPr lang="ru-RU" dirty="0"/>
              <a:t> направлено і </a:t>
            </a:r>
            <a:r>
              <a:rPr lang="ru-RU" dirty="0" err="1"/>
              <a:t>безпечно</a:t>
            </a:r>
            <a:r>
              <a:rPr lang="ru-RU" dirty="0"/>
              <a:t> </a:t>
            </a:r>
            <a:r>
              <a:rPr lang="ru-RU" dirty="0" err="1"/>
              <a:t>вплинути</a:t>
            </a:r>
            <a:r>
              <a:rPr lang="ru-RU" dirty="0"/>
              <a:t> на </a:t>
            </a:r>
            <a:r>
              <a:rPr lang="ru-RU" dirty="0" err="1"/>
              <a:t>компоненти</a:t>
            </a:r>
            <a:r>
              <a:rPr lang="ru-RU" dirty="0"/>
              <a:t> захворювання і </a:t>
            </a:r>
            <a:r>
              <a:rPr lang="ru-RU" dirty="0" err="1"/>
              <a:t>допомогти</a:t>
            </a:r>
            <a:r>
              <a:rPr lang="ru-RU" dirty="0"/>
              <a:t> </a:t>
            </a:r>
            <a:r>
              <a:rPr lang="ru-RU" dirty="0" err="1"/>
              <a:t>пацієнтові</a:t>
            </a:r>
            <a:r>
              <a:rPr lang="ru-RU" dirty="0"/>
              <a:t> </a:t>
            </a:r>
            <a:r>
              <a:rPr lang="ru-RU" dirty="0" err="1"/>
              <a:t>позбутися</a:t>
            </a:r>
            <a:r>
              <a:rPr lang="ru-RU" dirty="0"/>
              <a:t> </a:t>
            </a:r>
            <a:r>
              <a:rPr lang="ru-RU" dirty="0" err="1"/>
              <a:t>від</a:t>
            </a:r>
            <a:r>
              <a:rPr lang="ru-RU" dirty="0"/>
              <a:t> недуги.</a:t>
            </a:r>
          </a:p>
          <a:p>
            <a:r>
              <a:rPr lang="uk-UA" u="sng" dirty="0">
                <a:hlinkClick r:id="rId2"/>
              </a:rPr>
              <a:t>Абсцеси </a:t>
            </a:r>
            <a:r>
              <a:rPr lang="uk-UA" u="sng" dirty="0" err="1">
                <a:hlinkClick r:id="rId2"/>
              </a:rPr>
              <a:t>печ</a:t>
            </a:r>
            <a:r>
              <a:rPr lang="ru-RU" u="sng" dirty="0">
                <a:hlinkClick r:id="rId2"/>
              </a:rPr>
              <a:t>i</a:t>
            </a:r>
            <a:r>
              <a:rPr lang="uk-UA" u="sng" dirty="0" err="1">
                <a:hlinkClick r:id="rId2"/>
              </a:rPr>
              <a:t>нки</a:t>
            </a:r>
            <a:r>
              <a:rPr lang="uk-UA" dirty="0"/>
              <a:t/>
            </a:r>
            <a:br>
              <a:rPr lang="uk-UA" dirty="0"/>
            </a:br>
            <a:r>
              <a:rPr lang="uk-UA" u="sng" dirty="0">
                <a:hlinkClick r:id="rId3"/>
              </a:rPr>
              <a:t>К</a:t>
            </a:r>
            <a:r>
              <a:rPr lang="ru-RU" u="sng" dirty="0">
                <a:hlinkClick r:id="rId3"/>
              </a:rPr>
              <a:t>i</a:t>
            </a:r>
            <a:r>
              <a:rPr lang="uk-UA" u="sng" dirty="0" err="1">
                <a:hlinkClick r:id="rId3"/>
              </a:rPr>
              <a:t>сти</a:t>
            </a:r>
            <a:r>
              <a:rPr lang="uk-UA" u="sng" dirty="0">
                <a:hlinkClick r:id="rId3"/>
              </a:rPr>
              <a:t> </a:t>
            </a:r>
            <a:r>
              <a:rPr lang="uk-UA" u="sng" dirty="0" err="1">
                <a:hlinkClick r:id="rId3"/>
              </a:rPr>
              <a:t>печ</a:t>
            </a:r>
            <a:r>
              <a:rPr lang="ru-RU" u="sng" dirty="0">
                <a:hlinkClick r:id="rId3"/>
              </a:rPr>
              <a:t>i</a:t>
            </a:r>
            <a:r>
              <a:rPr lang="uk-UA" u="sng" dirty="0" err="1">
                <a:hlinkClick r:id="rId3"/>
              </a:rPr>
              <a:t>нки</a:t>
            </a:r>
            <a:r>
              <a:rPr lang="uk-UA" dirty="0"/>
              <a:t/>
            </a:r>
            <a:br>
              <a:rPr lang="uk-UA" dirty="0"/>
            </a:br>
            <a:r>
              <a:rPr lang="uk-UA" u="sng" dirty="0">
                <a:hlinkClick r:id="rId4"/>
              </a:rPr>
              <a:t>Синдром портальної г</a:t>
            </a:r>
            <a:r>
              <a:rPr lang="ru-RU" u="sng" dirty="0">
                <a:hlinkClick r:id="rId4"/>
              </a:rPr>
              <a:t>i</a:t>
            </a:r>
            <a:r>
              <a:rPr lang="uk-UA" u="sng" dirty="0" err="1">
                <a:hlinkClick r:id="rId4"/>
              </a:rPr>
              <a:t>пертенз</a:t>
            </a:r>
            <a:r>
              <a:rPr lang="ru-RU" u="sng" dirty="0">
                <a:hlinkClick r:id="rId4"/>
              </a:rPr>
              <a:t>i</a:t>
            </a:r>
            <a:r>
              <a:rPr lang="uk-UA" u="sng" dirty="0">
                <a:hlinkClick r:id="rId4"/>
              </a:rPr>
              <a:t>ї</a:t>
            </a:r>
            <a:r>
              <a:rPr lang="uk-UA" dirty="0"/>
              <a:t/>
            </a:r>
            <a:br>
              <a:rPr lang="uk-UA" dirty="0"/>
            </a:br>
            <a:r>
              <a:rPr lang="uk-UA" u="sng" dirty="0">
                <a:hlinkClick r:id="rId5"/>
              </a:rPr>
              <a:t>Гострий холецистит</a:t>
            </a:r>
            <a:r>
              <a:rPr lang="uk-UA" dirty="0"/>
              <a:t/>
            </a:r>
            <a:br>
              <a:rPr lang="uk-UA" dirty="0"/>
            </a:br>
            <a:r>
              <a:rPr lang="uk-UA" u="sng" dirty="0" err="1">
                <a:hlinkClick r:id="rId6"/>
              </a:rPr>
              <a:t>Хрон</a:t>
            </a:r>
            <a:r>
              <a:rPr lang="ru-RU" u="sng" dirty="0">
                <a:hlinkClick r:id="rId6"/>
              </a:rPr>
              <a:t>i</a:t>
            </a:r>
            <a:r>
              <a:rPr lang="uk-UA" u="sng" dirty="0" err="1">
                <a:hlinkClick r:id="rId6"/>
              </a:rPr>
              <a:t>чний</a:t>
            </a:r>
            <a:r>
              <a:rPr lang="uk-UA" u="sng" dirty="0">
                <a:hlinkClick r:id="rId6"/>
              </a:rPr>
              <a:t> холецистит</a:t>
            </a:r>
            <a:r>
              <a:rPr lang="uk-UA" dirty="0"/>
              <a:t/>
            </a:r>
            <a:br>
              <a:rPr lang="uk-UA" dirty="0"/>
            </a:br>
            <a:r>
              <a:rPr lang="uk-UA" u="sng" dirty="0" err="1">
                <a:hlinkClick r:id="rId7"/>
              </a:rPr>
              <a:t>Обтурац</a:t>
            </a:r>
            <a:r>
              <a:rPr lang="ru-RU" u="sng" dirty="0">
                <a:hlinkClick r:id="rId7"/>
              </a:rPr>
              <a:t>i</a:t>
            </a:r>
            <a:r>
              <a:rPr lang="uk-UA" u="sng" dirty="0" err="1">
                <a:hlinkClick r:id="rId7"/>
              </a:rPr>
              <a:t>йна</a:t>
            </a:r>
            <a:r>
              <a:rPr lang="uk-UA" u="sng" dirty="0">
                <a:hlinkClick r:id="rId7"/>
              </a:rPr>
              <a:t> жовтяниця</a:t>
            </a:r>
            <a:r>
              <a:rPr lang="uk-UA" dirty="0"/>
              <a:t/>
            </a:r>
            <a:br>
              <a:rPr lang="uk-UA" dirty="0"/>
            </a:br>
            <a:r>
              <a:rPr lang="uk-UA" u="sng" dirty="0">
                <a:hlinkClick r:id="rId8"/>
              </a:rPr>
              <a:t>П</a:t>
            </a:r>
            <a:r>
              <a:rPr lang="ru-RU" u="sng" dirty="0">
                <a:hlinkClick r:id="rId8"/>
              </a:rPr>
              <a:t>i</a:t>
            </a:r>
            <a:r>
              <a:rPr lang="uk-UA" u="sng" dirty="0" err="1">
                <a:hlinkClick r:id="rId8"/>
              </a:rPr>
              <a:t>сляхолецистектом</a:t>
            </a:r>
            <a:r>
              <a:rPr lang="ru-RU" u="sng" dirty="0">
                <a:hlinkClick r:id="rId8"/>
              </a:rPr>
              <a:t>i</a:t>
            </a:r>
            <a:r>
              <a:rPr lang="uk-UA" u="sng" dirty="0" err="1">
                <a:hlinkClick r:id="rId8"/>
              </a:rPr>
              <a:t>чний</a:t>
            </a:r>
            <a:r>
              <a:rPr lang="uk-UA" u="sng" dirty="0">
                <a:hlinkClick r:id="rId8"/>
              </a:rPr>
              <a:t> синдром</a:t>
            </a:r>
            <a:r>
              <a:rPr lang="uk-UA" dirty="0"/>
              <a:t/>
            </a:r>
            <a:br>
              <a:rPr lang="uk-UA" dirty="0"/>
            </a:br>
            <a:r>
              <a:rPr lang="uk-UA" u="sng" dirty="0">
                <a:hlinkClick r:id="rId9"/>
              </a:rPr>
              <a:t>Рак </a:t>
            </a:r>
            <a:r>
              <a:rPr lang="uk-UA" u="sng" dirty="0" err="1">
                <a:hlinkClick r:id="rId9"/>
              </a:rPr>
              <a:t>печ</a:t>
            </a:r>
            <a:r>
              <a:rPr lang="ru-RU" u="sng" dirty="0">
                <a:hlinkClick r:id="rId9"/>
              </a:rPr>
              <a:t>i</a:t>
            </a:r>
            <a:r>
              <a:rPr lang="uk-UA" u="sng" dirty="0" err="1">
                <a:hlinkClick r:id="rId9"/>
              </a:rPr>
              <a:t>нки</a:t>
            </a:r>
            <a:r>
              <a:rPr lang="uk-UA" dirty="0"/>
              <a:t/>
            </a:r>
            <a:br>
              <a:rPr lang="uk-UA" dirty="0"/>
            </a:br>
            <a:r>
              <a:rPr lang="uk-UA" u="sng" dirty="0">
                <a:hlinkClick r:id="rId10"/>
              </a:rPr>
              <a:t> Рак жовчного м</a:t>
            </a:r>
            <a:r>
              <a:rPr lang="ru-RU" u="sng" dirty="0">
                <a:hlinkClick r:id="rId10"/>
              </a:rPr>
              <a:t>i</a:t>
            </a:r>
            <a:r>
              <a:rPr lang="uk-UA" u="sng">
                <a:hlinkClick r:id="rId10"/>
              </a:rPr>
              <a:t>хура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763266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err="1"/>
              <a:t>Навчальні</a:t>
            </a:r>
            <a:r>
              <a:rPr lang="ru-RU" b="1" dirty="0"/>
              <a:t> </a:t>
            </a:r>
            <a:r>
              <a:rPr lang="ru-RU" b="1" dirty="0" err="1"/>
              <a:t>цілі</a:t>
            </a:r>
            <a:r>
              <a:rPr lang="ru-RU" b="1" dirty="0"/>
              <a:t>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err="1"/>
              <a:t>Ознайомитися</a:t>
            </a:r>
            <a:r>
              <a:rPr lang="ru-RU" dirty="0"/>
              <a:t> з </a:t>
            </a:r>
            <a:r>
              <a:rPr lang="ru-RU" dirty="0" err="1"/>
              <a:t>найбільш</a:t>
            </a:r>
            <a:r>
              <a:rPr lang="ru-RU" dirty="0"/>
              <a:t> </a:t>
            </a:r>
            <a:r>
              <a:rPr lang="ru-RU" dirty="0" err="1"/>
              <a:t>частими</a:t>
            </a:r>
            <a:r>
              <a:rPr lang="ru-RU" dirty="0"/>
              <a:t> формами </a:t>
            </a:r>
            <a:r>
              <a:rPr lang="uk-UA" dirty="0"/>
              <a:t>гострої</a:t>
            </a:r>
            <a:r>
              <a:rPr lang="ru-RU" dirty="0"/>
              <a:t> </a:t>
            </a:r>
            <a:r>
              <a:rPr lang="ru-RU" dirty="0" err="1"/>
              <a:t>кишкової</a:t>
            </a:r>
            <a:r>
              <a:rPr lang="ru-RU" dirty="0"/>
              <a:t> </a:t>
            </a:r>
            <a:r>
              <a:rPr lang="ru-RU" dirty="0" err="1"/>
              <a:t>непрохідності</a:t>
            </a:r>
            <a:r>
              <a:rPr lang="ru-RU" dirty="0"/>
              <a:t> у </a:t>
            </a:r>
            <a:r>
              <a:rPr lang="ru-RU" dirty="0" err="1"/>
              <a:t>дітей</a:t>
            </a:r>
            <a:r>
              <a:rPr lang="ru-RU" dirty="0"/>
              <a:t>. </a:t>
            </a:r>
            <a:r>
              <a:rPr lang="uk-UA" dirty="0"/>
              <a:t>Засвоїти принципи діагностики і лікування </a:t>
            </a:r>
            <a:r>
              <a:rPr lang="uk-UA" dirty="0" err="1"/>
              <a:t>злукової</a:t>
            </a:r>
            <a:r>
              <a:rPr lang="uk-UA" dirty="0"/>
              <a:t> кишкової непрохідності. Звернути увагу лікарів-інтернів на сучасні методи лікування </a:t>
            </a:r>
            <a:r>
              <a:rPr lang="uk-UA" dirty="0" err="1"/>
              <a:t>паретичної</a:t>
            </a:r>
            <a:r>
              <a:rPr lang="uk-UA" dirty="0"/>
              <a:t> кишкової непрохідності.</a:t>
            </a:r>
            <a:endParaRPr lang="ru-RU" dirty="0"/>
          </a:p>
          <a:p>
            <a:r>
              <a:rPr lang="uk-UA" dirty="0"/>
              <a:t>Вивчити інвагінацію, як найбільш частий вид набутої кишкової непрохідності і її особливості. Засвоїти принципи діагностики інвагінації </a:t>
            </a:r>
            <a:r>
              <a:rPr lang="uk-UA" dirty="0" err="1"/>
              <a:t>кишечника</a:t>
            </a:r>
            <a:r>
              <a:rPr lang="uk-UA" dirty="0"/>
              <a:t>. Звернути увагу на сучасні методи лікування інвагінації </a:t>
            </a:r>
            <a:r>
              <a:rPr lang="uk-UA" dirty="0" err="1"/>
              <a:t>кишечника</a:t>
            </a:r>
            <a:r>
              <a:rPr lang="uk-UA" dirty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817796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51519" y="980728"/>
            <a:ext cx="8536313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2000" b="1" dirty="0">
                <a:latin typeface="Times New Roman" pitchFamily="18" charset="0"/>
                <a:cs typeface="Times New Roman" pitchFamily="18" charset="0"/>
              </a:rPr>
              <a:t>Гостра </a:t>
            </a:r>
            <a:r>
              <a:rPr lang="uk-UA" sz="2000" b="1" dirty="0" err="1">
                <a:latin typeface="Times New Roman" pitchFamily="18" charset="0"/>
                <a:cs typeface="Times New Roman" pitchFamily="18" charset="0"/>
              </a:rPr>
              <a:t>непрхідність</a:t>
            </a:r>
            <a:r>
              <a:rPr lang="uk-UA" sz="2000" b="1" dirty="0">
                <a:latin typeface="Times New Roman" pitchFamily="18" charset="0"/>
                <a:cs typeface="Times New Roman" pitchFamily="18" charset="0"/>
              </a:rPr>
              <a:t> кишки 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характеризуєтеся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порушенням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пасажу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кишкового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вмісту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напрямку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від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шлунку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до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заднього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проходу. Вона не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являє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собою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окрему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нозологічну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форму і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буває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ускладненням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самих 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різних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захворювань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Серед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причин,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які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викликають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непрохідність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найчастішою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є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злуковий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процес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черевинній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порожнині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обтурації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пухлинами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перекрути та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вузлоутворення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 </a:t>
            </a:r>
            <a:r>
              <a:rPr lang="ru-RU" sz="2000" b="1" u="sng" dirty="0" err="1" smtClean="0">
                <a:latin typeface="Times New Roman" pitchFamily="18" charset="0"/>
                <a:cs typeface="Times New Roman" pitchFamily="18" charset="0"/>
              </a:rPr>
              <a:t>інвагінація</a:t>
            </a:r>
            <a:r>
              <a:rPr lang="ru-RU" sz="2000" b="1" u="sng" dirty="0" smtClean="0">
                <a:latin typeface="Times New Roman" pitchFamily="18" charset="0"/>
                <a:cs typeface="Times New Roman" pitchFamily="18" charset="0"/>
              </a:rPr>
              <a:t> кишечника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обтурації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сторонніми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тілами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та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жовчними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каменями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гострі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запальні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процеси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черевної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порожнини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перфорація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порожнистих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органів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Одначе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причина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непрохідності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визначає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лише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розвиток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пускових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механізмів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захворювання та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черговість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їх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 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підключення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. Через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певний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період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часу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патологічні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процеси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незалежно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від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причини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непрохідності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набувають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спільного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універсального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характеру —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викликаючи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інтоксикацію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та водно-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електролітні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розлади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що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супроводжується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типовими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клінічними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ознаками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. У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зв'язку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з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цим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діагностична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лікувальна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тактика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дуже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схожі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, при 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різних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причинах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непрохідності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. По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летальним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наслідкам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в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абсолютних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цифрах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ця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патологія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ділить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1-2ге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місця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серед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всіх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гострих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захворювань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органів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черевної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dirty="0" err="1">
                <a:latin typeface="Times New Roman" pitchFamily="18" charset="0"/>
                <a:cs typeface="Times New Roman" pitchFamily="18" charset="0"/>
              </a:rPr>
              <a:t>порожнини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2311796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Морфо-</a:t>
            </a:r>
            <a:r>
              <a:rPr lang="ru-RU" b="1" dirty="0" err="1"/>
              <a:t>функціональна</a:t>
            </a:r>
            <a:r>
              <a:rPr lang="ru-RU" b="1" dirty="0"/>
              <a:t> </a:t>
            </a:r>
            <a:r>
              <a:rPr lang="ru-RU" b="1" dirty="0" err="1"/>
              <a:t>класифікація</a:t>
            </a:r>
            <a:r>
              <a:rPr lang="uk-UA" dirty="0"/>
              <a:t>.</a:t>
            </a:r>
            <a:r>
              <a:rPr lang="ru-RU" b="1" dirty="0"/>
              <a:t/>
            </a:r>
            <a:br>
              <a:rPr lang="ru-RU" b="1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uk-UA" dirty="0"/>
              <a:t>1. </a:t>
            </a:r>
            <a:r>
              <a:rPr lang="ru-RU" dirty="0" err="1"/>
              <a:t>Динамічна</a:t>
            </a:r>
            <a:r>
              <a:rPr lang="ru-RU" dirty="0"/>
              <a:t> </a:t>
            </a:r>
            <a:r>
              <a:rPr lang="ru-RU" dirty="0" err="1"/>
              <a:t>непрохідність</a:t>
            </a:r>
            <a:endParaRPr lang="ru-RU" b="1" dirty="0"/>
          </a:p>
          <a:p>
            <a:pPr marL="0" indent="0">
              <a:buNone/>
            </a:pPr>
            <a:r>
              <a:rPr lang="uk-UA" dirty="0" smtClean="0"/>
              <a:t>                     -</a:t>
            </a:r>
            <a:r>
              <a:rPr lang="uk-UA" dirty="0"/>
              <a:t> </a:t>
            </a:r>
            <a:r>
              <a:rPr lang="ru-RU" dirty="0" err="1"/>
              <a:t>Спастична</a:t>
            </a:r>
            <a:r>
              <a:rPr lang="uk-UA" dirty="0"/>
              <a:t>.</a:t>
            </a:r>
            <a:endParaRPr lang="ru-RU" b="1" dirty="0"/>
          </a:p>
          <a:p>
            <a:pPr marL="0" indent="0">
              <a:buNone/>
            </a:pPr>
            <a:r>
              <a:rPr lang="uk-UA" dirty="0" smtClean="0"/>
              <a:t>                     -</a:t>
            </a:r>
            <a:r>
              <a:rPr lang="uk-UA" dirty="0"/>
              <a:t> </a:t>
            </a:r>
            <a:r>
              <a:rPr lang="ru-RU" dirty="0" err="1"/>
              <a:t>Паралітична</a:t>
            </a:r>
            <a:r>
              <a:rPr lang="uk-UA" dirty="0"/>
              <a:t>.</a:t>
            </a:r>
            <a:endParaRPr lang="ru-RU" b="1" dirty="0"/>
          </a:p>
          <a:p>
            <a:pPr marL="0" indent="0">
              <a:buNone/>
            </a:pPr>
            <a:r>
              <a:rPr lang="ru-RU" dirty="0"/>
              <a:t>2.     </a:t>
            </a:r>
            <a:r>
              <a:rPr lang="ru-RU" dirty="0" err="1"/>
              <a:t>Механічна</a:t>
            </a:r>
            <a:r>
              <a:rPr lang="ru-RU" dirty="0"/>
              <a:t> </a:t>
            </a:r>
            <a:r>
              <a:rPr lang="ru-RU" dirty="0" err="1"/>
              <a:t>непрохідність</a:t>
            </a:r>
            <a:endParaRPr lang="ru-RU" dirty="0"/>
          </a:p>
          <a:p>
            <a:pPr marL="0" indent="0">
              <a:buNone/>
            </a:pPr>
            <a:r>
              <a:rPr lang="uk-UA" b="1" dirty="0"/>
              <a:t>А. </a:t>
            </a:r>
            <a:r>
              <a:rPr lang="ru-RU" b="1" dirty="0"/>
              <a:t>По </a:t>
            </a:r>
            <a:r>
              <a:rPr lang="ru-RU" b="1" dirty="0" err="1"/>
              <a:t>механізму</a:t>
            </a:r>
            <a:r>
              <a:rPr lang="ru-RU" b="1" dirty="0"/>
              <a:t> </a:t>
            </a:r>
            <a:r>
              <a:rPr lang="ru-RU" b="1" dirty="0" err="1"/>
              <a:t>непрохідність</a:t>
            </a:r>
            <a:r>
              <a:rPr lang="uk-UA" b="1" dirty="0"/>
              <a:t>:</a:t>
            </a:r>
            <a:endParaRPr lang="ru-RU" dirty="0"/>
          </a:p>
          <a:p>
            <a:pPr marL="0" indent="0">
              <a:buNone/>
            </a:pPr>
            <a:r>
              <a:rPr lang="uk-UA" dirty="0"/>
              <a:t>- </a:t>
            </a:r>
            <a:r>
              <a:rPr lang="ru-RU" dirty="0" err="1"/>
              <a:t>Странгуляційна</a:t>
            </a:r>
            <a:r>
              <a:rPr lang="ru-RU" dirty="0"/>
              <a:t> (</a:t>
            </a:r>
            <a:r>
              <a:rPr lang="ru-RU" dirty="0" err="1"/>
              <a:t>защемлення</a:t>
            </a:r>
            <a:r>
              <a:rPr lang="ru-RU" dirty="0"/>
              <a:t>, заворот, </a:t>
            </a:r>
            <a:r>
              <a:rPr lang="ru-RU" dirty="0" err="1"/>
              <a:t>вузлоутворення</a:t>
            </a:r>
            <a:r>
              <a:rPr lang="ru-RU" dirty="0"/>
              <a:t>)</a:t>
            </a:r>
          </a:p>
          <a:p>
            <a:pPr marL="0" indent="0">
              <a:buNone/>
            </a:pPr>
            <a:r>
              <a:rPr lang="uk-UA" dirty="0"/>
              <a:t>- </a:t>
            </a:r>
            <a:r>
              <a:rPr lang="ru-RU" dirty="0" err="1"/>
              <a:t>Обтураційна</a:t>
            </a:r>
            <a:r>
              <a:rPr lang="ru-RU" dirty="0"/>
              <a:t> (</a:t>
            </a:r>
            <a:r>
              <a:rPr lang="ru-RU" dirty="0" err="1"/>
              <a:t>обтурація</a:t>
            </a:r>
            <a:r>
              <a:rPr lang="ru-RU" dirty="0"/>
              <a:t> </a:t>
            </a:r>
            <a:r>
              <a:rPr lang="ru-RU" dirty="0" err="1"/>
              <a:t>пухлиною</a:t>
            </a:r>
            <a:r>
              <a:rPr lang="ru-RU" dirty="0"/>
              <a:t>, </a:t>
            </a:r>
            <a:r>
              <a:rPr lang="ru-RU" dirty="0" err="1"/>
              <a:t>чужорідним</a:t>
            </a:r>
            <a:r>
              <a:rPr lang="ru-RU" dirty="0"/>
              <a:t> </a:t>
            </a:r>
            <a:r>
              <a:rPr lang="ru-RU" dirty="0" err="1"/>
              <a:t>тілом</a:t>
            </a:r>
            <a:r>
              <a:rPr lang="ru-RU" dirty="0"/>
              <a:t>, </a:t>
            </a:r>
            <a:r>
              <a:rPr lang="ru-RU" dirty="0" err="1"/>
              <a:t>каловими</a:t>
            </a:r>
            <a:r>
              <a:rPr lang="ru-RU" dirty="0"/>
              <a:t> і </a:t>
            </a:r>
            <a:r>
              <a:rPr lang="ru-RU" dirty="0" err="1"/>
              <a:t>жовчними</a:t>
            </a:r>
            <a:r>
              <a:rPr lang="ru-RU" dirty="0"/>
              <a:t> </a:t>
            </a:r>
            <a:r>
              <a:rPr lang="ru-RU" dirty="0" err="1"/>
              <a:t>каменями</a:t>
            </a:r>
            <a:r>
              <a:rPr lang="ru-RU" dirty="0"/>
              <a:t>, </a:t>
            </a:r>
            <a:r>
              <a:rPr lang="ru-RU" dirty="0" err="1"/>
              <a:t>безоаром</a:t>
            </a:r>
            <a:r>
              <a:rPr lang="ru-RU" dirty="0"/>
              <a:t>, клубком аскарид)</a:t>
            </a:r>
          </a:p>
          <a:p>
            <a:pPr marL="0" indent="0">
              <a:buNone/>
            </a:pPr>
            <a:r>
              <a:rPr lang="uk-UA" dirty="0"/>
              <a:t>- </a:t>
            </a:r>
            <a:r>
              <a:rPr lang="ru-RU" dirty="0" err="1"/>
              <a:t>Змішана</a:t>
            </a:r>
            <a:r>
              <a:rPr lang="ru-RU" dirty="0"/>
              <a:t> (</a:t>
            </a:r>
            <a:r>
              <a:rPr lang="ru-RU" dirty="0" err="1"/>
              <a:t>інвагінаційна</a:t>
            </a:r>
            <a:r>
              <a:rPr lang="ru-RU" dirty="0"/>
              <a:t>, </a:t>
            </a:r>
            <a:r>
              <a:rPr lang="ru-RU" dirty="0" err="1"/>
              <a:t>спайкова</a:t>
            </a:r>
            <a:r>
              <a:rPr lang="ru-RU" dirty="0"/>
              <a:t>)</a:t>
            </a:r>
            <a:r>
              <a:rPr lang="uk-UA" dirty="0"/>
              <a:t>.</a:t>
            </a:r>
            <a:endParaRPr lang="ru-RU" dirty="0"/>
          </a:p>
          <a:p>
            <a:pPr marL="0" indent="0">
              <a:buNone/>
            </a:pPr>
            <a:r>
              <a:rPr lang="uk-UA" b="1" dirty="0"/>
              <a:t>Б. </a:t>
            </a:r>
            <a:r>
              <a:rPr lang="ru-RU" b="1" dirty="0"/>
              <a:t>По </a:t>
            </a:r>
            <a:r>
              <a:rPr lang="ru-RU" b="1" dirty="0" err="1"/>
              <a:t>рівню</a:t>
            </a:r>
            <a:r>
              <a:rPr lang="ru-RU" b="1" dirty="0"/>
              <a:t> </a:t>
            </a:r>
            <a:r>
              <a:rPr lang="ru-RU" b="1" dirty="0" err="1"/>
              <a:t>перешкоди</a:t>
            </a:r>
            <a:r>
              <a:rPr lang="uk-UA" b="1" dirty="0"/>
              <a:t>: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</a:t>
            </a:r>
            <a:r>
              <a:rPr lang="ru-RU" dirty="0"/>
              <a:t>                                    </a:t>
            </a:r>
            <a:r>
              <a:rPr lang="ru-RU" dirty="0" err="1"/>
              <a:t>тонкокишкова</a:t>
            </a:r>
            <a:r>
              <a:rPr lang="ru-RU" dirty="0"/>
              <a:t> (</a:t>
            </a:r>
            <a:r>
              <a:rPr lang="uk-UA" dirty="0"/>
              <a:t>в</a:t>
            </a:r>
            <a:r>
              <a:rPr lang="ru-RU" dirty="0" err="1"/>
              <a:t>исока</a:t>
            </a:r>
            <a:r>
              <a:rPr lang="uk-UA" dirty="0"/>
              <a:t>, </a:t>
            </a:r>
            <a:r>
              <a:rPr lang="uk-UA" dirty="0" smtClean="0"/>
              <a:t>низька</a:t>
            </a:r>
            <a:r>
              <a:rPr lang="ru-RU" dirty="0" smtClean="0"/>
              <a:t>)</a:t>
            </a:r>
            <a:r>
              <a:rPr lang="uk-UA" dirty="0" smtClean="0"/>
              <a:t>;</a:t>
            </a:r>
            <a:endParaRPr lang="ru-RU" dirty="0" smtClean="0"/>
          </a:p>
          <a:p>
            <a:pPr marL="0" indent="0">
              <a:buNone/>
            </a:pPr>
            <a:r>
              <a:rPr lang="ru-RU" dirty="0" smtClean="0"/>
              <a:t>                                        </a:t>
            </a:r>
            <a:r>
              <a:rPr lang="ru-RU" dirty="0" err="1" smtClean="0"/>
              <a:t>товстокишкова</a:t>
            </a:r>
            <a:r>
              <a:rPr lang="uk-UA" dirty="0" smtClean="0"/>
              <a:t>.</a:t>
            </a:r>
            <a:endParaRPr lang="ru-RU" dirty="0" smtClean="0"/>
          </a:p>
          <a:p>
            <a:pPr marL="0" indent="0">
              <a:buNone/>
            </a:pPr>
            <a:r>
              <a:rPr lang="uk-UA" dirty="0" smtClean="0"/>
              <a:t>В</a:t>
            </a:r>
            <a:r>
              <a:rPr lang="uk-UA" dirty="0"/>
              <a:t>. </a:t>
            </a:r>
            <a:r>
              <a:rPr lang="ru-RU" dirty="0"/>
              <a:t>За </a:t>
            </a:r>
            <a:r>
              <a:rPr lang="ru-RU" dirty="0" err="1"/>
              <a:t>походженням</a:t>
            </a:r>
            <a:r>
              <a:rPr lang="uk-UA" dirty="0"/>
              <a:t>::</a:t>
            </a:r>
            <a:endParaRPr lang="ru-RU" b="1" dirty="0"/>
          </a:p>
          <a:p>
            <a:pPr marL="0" indent="0">
              <a:buNone/>
            </a:pPr>
            <a:r>
              <a:rPr lang="ru-RU" dirty="0"/>
              <a:t> </a:t>
            </a:r>
            <a:r>
              <a:rPr lang="ru-RU" dirty="0" smtClean="0"/>
              <a:t>   </a:t>
            </a:r>
            <a:r>
              <a:rPr lang="ru-RU" dirty="0"/>
              <a:t>               </a:t>
            </a:r>
            <a:r>
              <a:rPr lang="ru-RU" dirty="0" err="1"/>
              <a:t>Вроджена</a:t>
            </a:r>
            <a:r>
              <a:rPr lang="ru-RU" dirty="0"/>
              <a:t> </a:t>
            </a:r>
            <a:endParaRPr lang="ru-RU" dirty="0" smtClean="0"/>
          </a:p>
          <a:p>
            <a:pPr marL="0" indent="0">
              <a:buNone/>
            </a:pPr>
            <a:r>
              <a:rPr lang="ru-RU" dirty="0"/>
              <a:t>                    </a:t>
            </a:r>
            <a:r>
              <a:rPr lang="ru-RU" dirty="0" err="1"/>
              <a:t>Набута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0153049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b="1" dirty="0"/>
              <a:t>Кишкова непрохідність</a:t>
            </a:r>
            <a:r>
              <a:rPr lang="uk-UA" dirty="0"/>
              <a:t>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uk-UA" dirty="0"/>
              <a:t>патологічний стан, пов'язаний з виникненням перешкоди в просуванні кишкового вмісту (при механічній непрохідності) чи в результаті порушення перистальтики (при функціональній непрохідності). Механічна непрохідність поділяється на природжену та набуту, по механізму виникнення на </a:t>
            </a:r>
            <a:r>
              <a:rPr lang="uk-UA" dirty="0" err="1"/>
              <a:t>обтураційну</a:t>
            </a:r>
            <a:r>
              <a:rPr lang="uk-UA" dirty="0"/>
              <a:t>, странгуляційну і змішану (інвагінація),а також </a:t>
            </a:r>
            <a:r>
              <a:rPr lang="uk-UA" dirty="0" err="1"/>
              <a:t>заворіт</a:t>
            </a:r>
            <a:r>
              <a:rPr lang="uk-UA" dirty="0"/>
              <a:t>, за рівнем виникнення на високу (рівень початкової третини порожньої кишки) і низьку. </a:t>
            </a:r>
            <a:r>
              <a:rPr lang="ru-RU" dirty="0" err="1"/>
              <a:t>Висока</a:t>
            </a:r>
            <a:r>
              <a:rPr lang="ru-RU" dirty="0"/>
              <a:t> </a:t>
            </a:r>
            <a:r>
              <a:rPr lang="ru-RU" dirty="0" err="1"/>
              <a:t>непрохідність</a:t>
            </a:r>
            <a:r>
              <a:rPr lang="ru-RU" dirty="0"/>
              <a:t> </a:t>
            </a:r>
            <a:r>
              <a:rPr lang="ru-RU" dirty="0" err="1"/>
              <a:t>розвивається</a:t>
            </a:r>
            <a:r>
              <a:rPr lang="ru-RU" dirty="0"/>
              <a:t> </a:t>
            </a:r>
            <a:r>
              <a:rPr lang="ru-RU" dirty="0" err="1"/>
              <a:t>більш</a:t>
            </a:r>
            <a:r>
              <a:rPr lang="ru-RU" dirty="0"/>
              <a:t> </a:t>
            </a:r>
            <a:r>
              <a:rPr lang="ru-RU" dirty="0" err="1"/>
              <a:t>бурхливо</a:t>
            </a:r>
            <a:r>
              <a:rPr lang="ru-RU" dirty="0"/>
              <a:t>, </a:t>
            </a:r>
            <a:r>
              <a:rPr lang="ru-RU" dirty="0" err="1"/>
              <a:t>швидко</a:t>
            </a:r>
            <a:r>
              <a:rPr lang="ru-RU" dirty="0"/>
              <a:t> приводить до водно-</a:t>
            </a:r>
            <a:r>
              <a:rPr lang="ru-RU" dirty="0" err="1"/>
              <a:t>електролітного</a:t>
            </a:r>
            <a:r>
              <a:rPr lang="ru-RU" dirty="0"/>
              <a:t> та </a:t>
            </a:r>
            <a:r>
              <a:rPr lang="ru-RU" dirty="0" err="1"/>
              <a:t>гемодінамичного</a:t>
            </a:r>
            <a:r>
              <a:rPr lang="ru-RU" dirty="0"/>
              <a:t> </a:t>
            </a:r>
            <a:r>
              <a:rPr lang="ru-RU" dirty="0" err="1"/>
              <a:t>порушень</a:t>
            </a:r>
            <a:r>
              <a:rPr lang="ru-RU" dirty="0"/>
              <a:t>. </a:t>
            </a:r>
            <a:r>
              <a:rPr lang="ru-RU" dirty="0" err="1"/>
              <a:t>Низька</a:t>
            </a:r>
            <a:r>
              <a:rPr lang="ru-RU" dirty="0"/>
              <a:t> </a:t>
            </a:r>
            <a:r>
              <a:rPr lang="ru-RU" dirty="0" err="1"/>
              <a:t>непрохідність</a:t>
            </a:r>
            <a:r>
              <a:rPr lang="ru-RU" dirty="0"/>
              <a:t> </a:t>
            </a:r>
            <a:r>
              <a:rPr lang="ru-RU" dirty="0" err="1"/>
              <a:t>протікає</a:t>
            </a:r>
            <a:r>
              <a:rPr lang="ru-RU" dirty="0"/>
              <a:t> </a:t>
            </a:r>
            <a:r>
              <a:rPr lang="ru-RU" dirty="0" err="1"/>
              <a:t>більш</a:t>
            </a:r>
            <a:r>
              <a:rPr lang="ru-RU" dirty="0"/>
              <a:t> </a:t>
            </a:r>
            <a:r>
              <a:rPr lang="ru-RU" dirty="0" err="1"/>
              <a:t>повільно</a:t>
            </a:r>
            <a:r>
              <a:rPr lang="ru-RU" dirty="0"/>
              <a:t>, </a:t>
            </a:r>
            <a:r>
              <a:rPr lang="ru-RU" dirty="0" err="1"/>
              <a:t>ведучим</a:t>
            </a:r>
            <a:r>
              <a:rPr lang="ru-RU" dirty="0"/>
              <a:t> синдромом є </a:t>
            </a:r>
            <a:r>
              <a:rPr lang="ru-RU" dirty="0" err="1"/>
              <a:t>розвиток</a:t>
            </a:r>
            <a:r>
              <a:rPr lang="ru-RU" dirty="0"/>
              <a:t> </a:t>
            </a:r>
            <a:r>
              <a:rPr lang="ru-RU" dirty="0" err="1"/>
              <a:t>інтоксикації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7768751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79512" y="908720"/>
            <a:ext cx="8640960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Набута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кишкова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непрохідність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може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зустрічатися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в будь-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якому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віці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Найбільш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характерна для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дітей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інвагінація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кишечнику,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спайкова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кишкова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непрохідність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динамічна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непрохідність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За станом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прохідності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кишкового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вмісту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повна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часткова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За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клінічним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перебігом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гостра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хронічна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За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причинним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фактором: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механічна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 і </a:t>
            </a:r>
            <a:r>
              <a:rPr lang="ru-RU" sz="3200" dirty="0" err="1">
                <a:latin typeface="Times New Roman" pitchFamily="18" charset="0"/>
                <a:cs typeface="Times New Roman" pitchFamily="18" charset="0"/>
              </a:rPr>
              <a:t>динамічна</a:t>
            </a:r>
            <a:r>
              <a:rPr lang="ru-RU" sz="3200" dirty="0"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60522177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58</TotalTime>
  <Words>2974</Words>
  <Application>Microsoft Office PowerPoint</Application>
  <PresentationFormat>Экран (4:3)</PresentationFormat>
  <Paragraphs>192</Paragraphs>
  <Slides>44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44</vt:i4>
      </vt:variant>
    </vt:vector>
  </HeadingPairs>
  <TitlesOfParts>
    <vt:vector size="45" baseType="lpstr">
      <vt:lpstr>Тема Office</vt:lpstr>
      <vt:lpstr>МІНІСТЕРСТВО ОХОРОНИ ЗДОРОВ'Я УКРАЇНИ  УКРАЇНСЬКА МЕДИЧНА СТОМАТОЛОГІЧНА АКАДЕМІ   Кафедра дитячої хірургії з травматологією та ортопедією   </vt:lpstr>
      <vt:lpstr>План лекції</vt:lpstr>
      <vt:lpstr>Науково - методичне обґрунтування теми</vt:lpstr>
      <vt:lpstr>Частіше зустрічаються слідуючі види інвагінації:  </vt:lpstr>
      <vt:lpstr>Навчальні цілі </vt:lpstr>
      <vt:lpstr>Презентация PowerPoint</vt:lpstr>
      <vt:lpstr>Морфо-функціональна класифікація. </vt:lpstr>
      <vt:lpstr>Кишкова непрохідність </vt:lpstr>
      <vt:lpstr>Презентация PowerPoint</vt:lpstr>
      <vt:lpstr>За рівнем непрохідності розрізняють високу ГКН (тонкокишкову) та низьку ГКН (тонко- та товстокишкову). </vt:lpstr>
      <vt:lpstr>Презентация PowerPoint</vt:lpstr>
      <vt:lpstr>В місці странгуляційної лінії зміни проходять в п’ять стадій: </vt:lpstr>
      <vt:lpstr>Презентация PowerPoint</vt:lpstr>
      <vt:lpstr>Основні патоморфологічні зміни при ГКН </vt:lpstr>
      <vt:lpstr>Презентация PowerPoint</vt:lpstr>
      <vt:lpstr>В клінічній картині механічної ГКН виділяють три періоди або стадії:</vt:lpstr>
      <vt:lpstr>В клінічній картині механічної ГКН виділяють три періоди або стадії:</vt:lpstr>
      <vt:lpstr>Презентация PowerPoint</vt:lpstr>
      <vt:lpstr>- Нападоподібний біль. При странгуляційній ГКН – постійний біль, який підсилюється на висоті перистальтичного руху. При обтураційній ГКН – біль тільки на висоті перистальтики, в запущених випадках – постійний біль; - блювання. При високій ГКН не приносить полегшення. При низькій ГКН – на початку захворювання відсутнє. В блювотних масах шлунковий вміст, потім жовч, в запущених випадках – темна рідина з запахом калу; - затримка випорожнень і газів; - загальний стан – у більшості випадків тяжкий; </vt:lpstr>
      <vt:lpstr>Презентация PowerPoint</vt:lpstr>
      <vt:lpstr>Презентация PowerPoint</vt:lpstr>
      <vt:lpstr>Презентация PowerPoint</vt:lpstr>
      <vt:lpstr>Презентация PowerPoint</vt:lpstr>
      <vt:lpstr>Странгуляційна ГКН</vt:lpstr>
      <vt:lpstr>Презентация PowerPoint</vt:lpstr>
      <vt:lpstr>Лікування странгуляційної ГКН</vt:lpstr>
      <vt:lpstr>оперативне лікування: </vt:lpstr>
      <vt:lpstr>Обтураційна ГКН може бути зумовлена: </vt:lpstr>
      <vt:lpstr>Лікування обтураційної ГКН</vt:lpstr>
      <vt:lpstr>Операції при обтураційній ГКН</vt:lpstr>
      <vt:lpstr>Динамічна непрохідність </vt:lpstr>
      <vt:lpstr>Спастична КН</vt:lpstr>
      <vt:lpstr>Нормалізація гомеостазу </vt:lpstr>
      <vt:lpstr>Дезінтоксикація </vt:lpstr>
      <vt:lpstr>Презентация PowerPoint</vt:lpstr>
      <vt:lpstr>Корекція порушення функції органів дихання </vt:lpstr>
      <vt:lpstr>Ліквідація парезу кишечника </vt:lpstr>
      <vt:lpstr>Антибактеріальна терапія</vt:lpstr>
      <vt:lpstr>Інвагінація</vt:lpstr>
      <vt:lpstr>пускові чинники можна поділити на три групи</vt:lpstr>
      <vt:lpstr>Основні клінічні ознаки </vt:lpstr>
      <vt:lpstr>Презентация PowerPoint</vt:lpstr>
      <vt:lpstr>Презентация PowerPoint</vt:lpstr>
      <vt:lpstr>Хірургічні методи у лікуванні хвороб печінки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МІНІСТЕРСТВО ОХОРОНИ ЗДОРОВ'Я УКРАЇНИ  УКРАЇНСЬКА МЕДИЧНА СТОМАТОЛОГІЧНА АКАДЕМІ   Кафедра дитячої хірургії з травматологією та ортопедією   </dc:title>
  <dc:creator>пасечник валенин</dc:creator>
  <cp:lastModifiedBy>пасечник валенин</cp:lastModifiedBy>
  <cp:revision>8</cp:revision>
  <dcterms:created xsi:type="dcterms:W3CDTF">2020-06-02T17:40:04Z</dcterms:created>
  <dcterms:modified xsi:type="dcterms:W3CDTF">2020-06-03T18:37:45Z</dcterms:modified>
</cp:coreProperties>
</file>

<file path=docProps/thumbnail.jpeg>
</file>