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7031D42-1E9D-40BC-8586-26908F8C17E4}"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A227-33E9-46AD-B999-AF59530A0C9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71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7031D42-1E9D-40BC-8586-26908F8C17E4}"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4244977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7031D42-1E9D-40BC-8586-26908F8C17E4}"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282397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7031D42-1E9D-40BC-8586-26908F8C17E4}"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861502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7031D42-1E9D-40BC-8586-26908F8C17E4}"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A227-33E9-46AD-B999-AF59530A0C9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923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7031D42-1E9D-40BC-8586-26908F8C17E4}"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297924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7031D42-1E9D-40BC-8586-26908F8C17E4}"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390673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7031D42-1E9D-40BC-8586-26908F8C17E4}"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107317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7031D42-1E9D-40BC-8586-26908F8C17E4}" type="datetimeFigureOut">
              <a:rPr lang="en-US" smtClean="0"/>
              <a:t>6/4/2020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51309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7031D42-1E9D-40BC-8586-26908F8C17E4}" type="datetimeFigureOut">
              <a:rPr lang="en-US" smtClean="0"/>
              <a:t>6/4/2020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15AA227-33E9-46AD-B999-AF59530A0C99}" type="slidenum">
              <a:rPr lang="en-US" smtClean="0"/>
              <a:t>‹#›</a:t>
            </a:fld>
            <a:endParaRPr lang="en-US"/>
          </a:p>
        </p:txBody>
      </p:sp>
    </p:spTree>
    <p:extLst>
      <p:ext uri="{BB962C8B-B14F-4D97-AF65-F5344CB8AC3E}">
        <p14:creationId xmlns:p14="http://schemas.microsoft.com/office/powerpoint/2010/main" val="862683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7031D42-1E9D-40BC-8586-26908F8C17E4}"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A227-33E9-46AD-B999-AF59530A0C99}" type="slidenum">
              <a:rPr lang="en-US" smtClean="0"/>
              <a:t>‹#›</a:t>
            </a:fld>
            <a:endParaRPr lang="en-US"/>
          </a:p>
        </p:txBody>
      </p:sp>
    </p:spTree>
    <p:extLst>
      <p:ext uri="{BB962C8B-B14F-4D97-AF65-F5344CB8AC3E}">
        <p14:creationId xmlns:p14="http://schemas.microsoft.com/office/powerpoint/2010/main" val="134217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7031D42-1E9D-40BC-8586-26908F8C17E4}" type="datetimeFigureOut">
              <a:rPr lang="en-US" smtClean="0"/>
              <a:t>6/4/2020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15AA227-33E9-46AD-B999-AF59530A0C9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9731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77091"/>
            <a:ext cx="9144000" cy="1662546"/>
          </a:xfrm>
        </p:spPr>
        <p:txBody>
          <a:bodyPr>
            <a:normAutofit/>
          </a:bodyPr>
          <a:lstStyle/>
          <a:p>
            <a:r>
              <a:rPr lang="ru-RU" sz="1800" b="1" dirty="0">
                <a:latin typeface="Times New Roman" panose="02020603050405020304" pitchFamily="18" charset="0"/>
                <a:cs typeface="Times New Roman" panose="02020603050405020304" pitchFamily="18" charset="0"/>
              </a:rPr>
              <a:t>МІНІСТЕРСТВО ОХОРОНИ ЗДОРОВ'Я УКРАЇНИ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УКРАЇНСЬКА МЕДИЧНА СТОМАТОЛОГІЧНА АКАДЕМІ</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smtClean="0">
                <a:latin typeface="Times New Roman" panose="02020603050405020304" pitchFamily="18" charset="0"/>
                <a:cs typeface="Times New Roman" panose="02020603050405020304" pitchFamily="18" charset="0"/>
              </a:rPr>
              <a:t>Кафедра </a:t>
            </a:r>
            <a:r>
              <a:rPr lang="uk-UA" sz="1800" b="1" dirty="0">
                <a:latin typeface="Times New Roman" panose="02020603050405020304" pitchFamily="18" charset="0"/>
                <a:cs typeface="Times New Roman" panose="02020603050405020304" pitchFamily="18" charset="0"/>
              </a:rPr>
              <a:t>дитячої хірургії з травматологією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та ортопедією</a:t>
            </a:r>
            <a:endParaRPr lang="en-US" sz="1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2669165"/>
            <a:ext cx="9144000" cy="3870180"/>
          </a:xfrm>
        </p:spPr>
        <p:txBody>
          <a:bodyPr>
            <a:normAutofit fontScale="92500" lnSpcReduction="20000"/>
          </a:bodyPr>
          <a:lstStyle/>
          <a:p>
            <a:r>
              <a:rPr lang="uk-UA" sz="3500" b="1" dirty="0">
                <a:latin typeface="Times New Roman" panose="02020603050405020304" pitchFamily="18" charset="0"/>
                <a:cs typeface="Times New Roman" panose="02020603050405020304" pitchFamily="18" charset="0"/>
              </a:rPr>
              <a:t>ТЕМА ЛЕКЦІЇ: </a:t>
            </a:r>
            <a:r>
              <a:rPr lang="uk-UA" sz="3600" b="1" dirty="0">
                <a:latin typeface="Times New Roman" panose="02020603050405020304" pitchFamily="18" charset="0"/>
                <a:cs typeface="Times New Roman" panose="02020603050405020304" pitchFamily="18" charset="0"/>
              </a:rPr>
              <a:t>Особливості організації амбулаторно-поліклінічної хірургії.</a:t>
            </a:r>
            <a:endParaRPr lang="en-US" sz="3600" dirty="0">
              <a:latin typeface="Times New Roman" panose="02020603050405020304" pitchFamily="18" charset="0"/>
              <a:cs typeface="Times New Roman" panose="02020603050405020304" pitchFamily="18" charset="0"/>
            </a:endParaRPr>
          </a:p>
          <a:p>
            <a:endParaRPr lang="uk-UA" dirty="0"/>
          </a:p>
          <a:p>
            <a:endParaRPr lang="uk-UA" dirty="0" smtClean="0"/>
          </a:p>
          <a:p>
            <a:endParaRPr lang="uk-UA" dirty="0"/>
          </a:p>
          <a:p>
            <a:endParaRPr lang="uk-UA" dirty="0" smtClean="0"/>
          </a:p>
          <a:p>
            <a:endParaRPr lang="uk-UA" dirty="0"/>
          </a:p>
          <a:p>
            <a:r>
              <a:rPr lang="uk-UA" dirty="0" smtClean="0"/>
              <a:t>ПОЛТАВА-2019</a:t>
            </a:r>
            <a:endParaRPr lang="en-US" dirty="0"/>
          </a:p>
        </p:txBody>
      </p:sp>
    </p:spTree>
    <p:extLst>
      <p:ext uri="{BB962C8B-B14F-4D97-AF65-F5344CB8AC3E}">
        <p14:creationId xmlns:p14="http://schemas.microsoft.com/office/powerpoint/2010/main" val="3620930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609600"/>
            <a:ext cx="10353762" cy="350982"/>
          </a:xfrm>
        </p:spPr>
        <p:txBody>
          <a:bodyPr>
            <a:normAutofit fontScale="90000"/>
          </a:bodyPr>
          <a:lstStyle/>
          <a:p>
            <a:r>
              <a:rPr lang="uk-UA" b="1" dirty="0">
                <a:effectLst/>
              </a:rPr>
              <a:t>Профілактична робота і диспансеризація хворих</a:t>
            </a:r>
            <a:endParaRPr lang="en-US" dirty="0"/>
          </a:p>
        </p:txBody>
      </p:sp>
      <p:sp>
        <p:nvSpPr>
          <p:cNvPr id="3" name="Объект 2"/>
          <p:cNvSpPr>
            <a:spLocks noGrp="1"/>
          </p:cNvSpPr>
          <p:nvPr>
            <p:ph idx="1"/>
          </p:nvPr>
        </p:nvSpPr>
        <p:spPr>
          <a:xfrm>
            <a:off x="913795" y="1413164"/>
            <a:ext cx="10353762" cy="5043053"/>
          </a:xfrm>
        </p:spPr>
        <p:txBody>
          <a:bodyPr/>
          <a:lstStyle/>
          <a:p>
            <a:r>
              <a:rPr lang="uk-UA" sz="2400" dirty="0">
                <a:effectLst/>
              </a:rPr>
              <a:t>Профілактика хірургічних захворювань — друга найважливіша сторона діяльності хірургічних кабінетів і відділень </a:t>
            </a:r>
            <a:r>
              <a:rPr lang="uk-UA" sz="2400" dirty="0" err="1">
                <a:effectLst/>
              </a:rPr>
              <a:t>поліклінік</a:t>
            </a:r>
            <a:r>
              <a:rPr lang="uk-UA" sz="2400" dirty="0">
                <a:effectLst/>
              </a:rPr>
              <a:t>. У її основі лежить диспансеризація населення. Диспансеризацією передбачено активне спостереження за населенням країни в цілях забезпечення правильного розвитку кожної людини, попередження, раннього виявлення і лікування захворювань. Диспансеризацію проводять шляхом здійснення лікувально-профілактичних, санітарно-гігієнічних і соціально-економічних заході.</a:t>
            </a:r>
            <a:endParaRPr lang="en-US" sz="2400" dirty="0">
              <a:effectLst/>
            </a:endParaRPr>
          </a:p>
          <a:p>
            <a:endParaRPr lang="en-US" dirty="0"/>
          </a:p>
        </p:txBody>
      </p:sp>
    </p:spTree>
    <p:extLst>
      <p:ext uri="{BB962C8B-B14F-4D97-AF65-F5344CB8AC3E}">
        <p14:creationId xmlns:p14="http://schemas.microsoft.com/office/powerpoint/2010/main" val="332254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60219"/>
            <a:ext cx="10353762" cy="6012872"/>
          </a:xfrm>
        </p:spPr>
        <p:txBody>
          <a:bodyPr>
            <a:normAutofit/>
          </a:bodyPr>
          <a:lstStyle/>
          <a:p>
            <a:r>
              <a:rPr lang="uk-UA" sz="2400" dirty="0">
                <a:effectLst/>
              </a:rPr>
              <a:t>Головними заходами щодо диспансеризації населення є: огляди і обстеження хворих і здорових; узяття на диспансерний облік і систематичне спостереження; лікування і реабілітація хворих, рекомендації по працевлаштуванню; виявлення шкідливих чинників, сприяючих виникненню захворювань; активна постановка перед адміністрацією питання про створення належних умов праці; здійснення цілеспрямованих лікувально-оздоровчих заході з використанням санаторіїв-профілакторіїв, будинків і баз відпочинку, лікувальної фізкультури, раціонального режиму життя. </a:t>
            </a:r>
            <a:endParaRPr lang="en-US" sz="2400" dirty="0">
              <a:effectLst/>
            </a:endParaRPr>
          </a:p>
          <a:p>
            <a:r>
              <a:rPr lang="uk-UA" sz="2400" dirty="0">
                <a:effectLst/>
              </a:rPr>
              <a:t>Періодичність оглядів при більшості захворювань складає 1 раз в 6 міс. </a:t>
            </a:r>
            <a:endParaRPr lang="en-US" sz="2400" dirty="0">
              <a:effectLst/>
            </a:endParaRPr>
          </a:p>
          <a:p>
            <a:r>
              <a:rPr lang="uk-UA" sz="2400" dirty="0">
                <a:effectLst/>
              </a:rPr>
              <a:t>Хірург веде також диспансерне спостереження за хворими урологічного профілю і з травмами, якщо в лікувальній установі немає фахівців відповідного профілю.</a:t>
            </a:r>
            <a:endParaRPr lang="en-US" sz="2400" dirty="0">
              <a:effectLst/>
            </a:endParaRPr>
          </a:p>
          <a:p>
            <a:endParaRPr lang="en-US" dirty="0"/>
          </a:p>
        </p:txBody>
      </p:sp>
    </p:spTree>
    <p:extLst>
      <p:ext uri="{BB962C8B-B14F-4D97-AF65-F5344CB8AC3E}">
        <p14:creationId xmlns:p14="http://schemas.microsoft.com/office/powerpoint/2010/main" val="1733415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424873"/>
            <a:ext cx="10353762" cy="5994400"/>
          </a:xfrm>
        </p:spPr>
        <p:txBody>
          <a:bodyPr/>
          <a:lstStyle/>
          <a:p>
            <a:r>
              <a:rPr lang="uk-UA" sz="2400" dirty="0">
                <a:effectLst/>
              </a:rPr>
              <a:t>Завдання диспансеризації полягає в первинному обстеженні підмета диспансеризації населення, у виявленні хворих і осіб з ризиком захворювання і узятті їх на облік. Організаційні форми диспансеризації і способи проведення обстеження здорових і хворих різноманітні: самостійні відвідини поліклініки хворими; активний виклик; відвідини лікарями поліклініки хронічних хворих вдома; виїзди бригад лікарів на підприємства і до установ. В цілях диспансеризації поліклініки використовують результати обстеження хворих, що лікувалися в стаціонарах.</a:t>
            </a:r>
            <a:endParaRPr lang="en-US" sz="2400" dirty="0">
              <a:effectLst/>
            </a:endParaRPr>
          </a:p>
          <a:p>
            <a:r>
              <a:rPr lang="uk-UA" sz="2400" dirty="0">
                <a:effectLst/>
              </a:rPr>
              <a:t>Найбільш раціональним є бригадний, комплексний метод диспансеризації, що дозволяє обстежувати пацієнта одночасно групою лікарів — хірургом, терапевтом, травматологом, невропатологом, акушером-гінекологом, стоматологом.</a:t>
            </a:r>
            <a:endParaRPr lang="en-US" sz="2400" dirty="0">
              <a:effectLst/>
            </a:endParaRPr>
          </a:p>
          <a:p>
            <a:endParaRPr lang="en-US" dirty="0"/>
          </a:p>
        </p:txBody>
      </p:sp>
    </p:spTree>
    <p:extLst>
      <p:ext uri="{BB962C8B-B14F-4D97-AF65-F5344CB8AC3E}">
        <p14:creationId xmlns:p14="http://schemas.microsoft.com/office/powerpoint/2010/main" val="3061758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87927"/>
            <a:ext cx="10353762" cy="5403273"/>
          </a:xfrm>
        </p:spPr>
        <p:txBody>
          <a:bodyPr/>
          <a:lstStyle/>
          <a:p>
            <a:r>
              <a:rPr lang="uk-UA" sz="2400" dirty="0">
                <a:effectLst/>
              </a:rPr>
              <a:t>Результати диспансерного обстеження хворих і здорових реєструють в медичній карті амбулаторного хворого і в диспансерній карті. У останній відзначають основні дані про пацієнта, випадки втрати ним працездатності, результати повторних обстежень, випадки нез'явлення на диспансеризацію, графік чергових відвідин, проведені профілактичні заходи. Диспансерну карту 1 раз на місяць переглядає лікар. В кінці року в ній записується етапний епікриз.</a:t>
            </a:r>
            <a:endParaRPr lang="en-US" sz="2400" dirty="0">
              <a:effectLst/>
            </a:endParaRPr>
          </a:p>
          <a:p>
            <a:endParaRPr lang="en-US" dirty="0"/>
          </a:p>
        </p:txBody>
      </p:sp>
    </p:spTree>
    <p:extLst>
      <p:ext uri="{BB962C8B-B14F-4D97-AF65-F5344CB8AC3E}">
        <p14:creationId xmlns:p14="http://schemas.microsoft.com/office/powerpoint/2010/main" val="289423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609600"/>
            <a:ext cx="10353762" cy="544945"/>
          </a:xfrm>
        </p:spPr>
        <p:txBody>
          <a:bodyPr>
            <a:normAutofit fontScale="90000"/>
          </a:bodyPr>
          <a:lstStyle/>
          <a:p>
            <a:r>
              <a:rPr lang="uk-UA" b="1" dirty="0">
                <a:effectLst/>
              </a:rPr>
              <a:t>Санітарно-освітня робота</a:t>
            </a:r>
            <a:r>
              <a:rPr lang="en-US" dirty="0">
                <a:effectLst/>
              </a:rPr>
              <a:t/>
            </a:r>
            <a:br>
              <a:rPr lang="en-US" dirty="0">
                <a:effectLst/>
              </a:rPr>
            </a:br>
            <a:endParaRPr lang="en-US" dirty="0"/>
          </a:p>
        </p:txBody>
      </p:sp>
      <p:sp>
        <p:nvSpPr>
          <p:cNvPr id="3" name="Объект 2"/>
          <p:cNvSpPr>
            <a:spLocks noGrp="1"/>
          </p:cNvSpPr>
          <p:nvPr>
            <p:ph idx="1"/>
          </p:nvPr>
        </p:nvSpPr>
        <p:spPr>
          <a:xfrm>
            <a:off x="913795" y="1052945"/>
            <a:ext cx="10353762" cy="5504873"/>
          </a:xfrm>
        </p:spPr>
        <p:txBody>
          <a:bodyPr/>
          <a:lstStyle/>
          <a:p>
            <a:r>
              <a:rPr lang="uk-UA" dirty="0">
                <a:effectLst/>
              </a:rPr>
              <a:t>Санітарно-освітня робота, гігієнічне виховання людей складають найважливішу сторону організаційно-профілактичної роботи лікаря хірургічного кабінету поліклініки. Санітарно-освітню роботу необхідно проводити як серед диспансерних хворих, так і їх родичів.</a:t>
            </a:r>
            <a:endParaRPr lang="en-US" dirty="0">
              <a:effectLst/>
            </a:endParaRPr>
          </a:p>
          <a:p>
            <a:r>
              <a:rPr lang="uk-UA" dirty="0">
                <a:effectLst/>
              </a:rPr>
              <a:t>Особливий упор в санітарно-освітній роботі необхідно робити на антиалкогольній пропаганді, </a:t>
            </a:r>
            <a:r>
              <a:rPr lang="uk-UA" dirty="0" err="1">
                <a:effectLst/>
              </a:rPr>
              <a:t>професійно</a:t>
            </a:r>
            <a:r>
              <a:rPr lang="uk-UA" dirty="0">
                <a:effectLst/>
              </a:rPr>
              <a:t> роз'яснюючи згубний вплив алкоголю і інших наркотичних і токсичних речовин, а також куріння на організм людини. У бесідах і лекціях слід розповідати про роль алкоголю і нікотину в розвитку деяких хірургічних захворювань. Слід широко роз'яснювати згубний вплив пияцтва і алкоголізму на потомство, на генетичний апарат. Пропагуючи тверезість як норму наший  життя, необхідно підкреслювати особливу важливість реалізації цього принципу серед молоді. Одночасно слід давати рекомендації, як вилікуватися від алкоголізму, підкреслювати важливість вчасного звертання до нарколога, допомагати хворому, а нерідко і його близьким подолати відчуття помилкового сорому.</a:t>
            </a:r>
            <a:endParaRPr lang="en-US">
              <a:effectLst/>
            </a:endParaRPr>
          </a:p>
          <a:p>
            <a:endParaRPr lang="en-US" dirty="0"/>
          </a:p>
        </p:txBody>
      </p:sp>
    </p:spTree>
    <p:extLst>
      <p:ext uri="{BB962C8B-B14F-4D97-AF65-F5344CB8AC3E}">
        <p14:creationId xmlns:p14="http://schemas.microsoft.com/office/powerpoint/2010/main" val="420069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 лекції</a:t>
            </a:r>
            <a:endParaRPr lang="en-US" dirty="0"/>
          </a:p>
        </p:txBody>
      </p:sp>
      <p:sp>
        <p:nvSpPr>
          <p:cNvPr id="3" name="Объект 2"/>
          <p:cNvSpPr>
            <a:spLocks noGrp="1"/>
          </p:cNvSpPr>
          <p:nvPr>
            <p:ph idx="1"/>
          </p:nvPr>
        </p:nvSpPr>
        <p:spPr>
          <a:xfrm>
            <a:off x="913795" y="1732449"/>
            <a:ext cx="10353762" cy="4659115"/>
          </a:xfrm>
        </p:spPr>
        <p:txBody>
          <a:bodyPr/>
          <a:lstStyle/>
          <a:p>
            <a:pPr lvl="0"/>
            <a:r>
              <a:rPr lang="uk-UA" dirty="0"/>
              <a:t>Типи </a:t>
            </a:r>
            <a:r>
              <a:rPr lang="uk-UA" dirty="0" err="1"/>
              <a:t>поліклінік</a:t>
            </a:r>
            <a:r>
              <a:rPr lang="uk-UA" dirty="0"/>
              <a:t> та </a:t>
            </a:r>
            <a:r>
              <a:rPr lang="uk-UA" dirty="0" err="1"/>
              <a:t>іх</a:t>
            </a:r>
            <a:r>
              <a:rPr lang="uk-UA" dirty="0"/>
              <a:t> організація.</a:t>
            </a:r>
            <a:endParaRPr lang="en-US" dirty="0"/>
          </a:p>
          <a:p>
            <a:pPr lvl="0"/>
            <a:r>
              <a:rPr lang="uk-UA" dirty="0"/>
              <a:t>Організація хірургічного кабінету поліклініки.</a:t>
            </a:r>
            <a:endParaRPr lang="en-US" dirty="0"/>
          </a:p>
          <a:p>
            <a:pPr lvl="0"/>
            <a:r>
              <a:rPr lang="uk-UA" dirty="0"/>
              <a:t>Лікувально-діагностична робота.</a:t>
            </a:r>
            <a:endParaRPr lang="en-US" dirty="0"/>
          </a:p>
          <a:p>
            <a:pPr lvl="0"/>
            <a:r>
              <a:rPr lang="uk-UA" dirty="0"/>
              <a:t>Ургентні і планові оперативні втручання в поліклініці.</a:t>
            </a:r>
            <a:endParaRPr lang="en-US" dirty="0"/>
          </a:p>
          <a:p>
            <a:pPr lvl="0"/>
            <a:r>
              <a:rPr lang="uk-UA" dirty="0"/>
              <a:t>Профілактична робота хірурга поліклініки.</a:t>
            </a:r>
            <a:endParaRPr lang="en-US" dirty="0"/>
          </a:p>
          <a:p>
            <a:pPr lvl="0"/>
            <a:r>
              <a:rPr lang="uk-UA" dirty="0"/>
              <a:t>Диспансеризація хворих.</a:t>
            </a:r>
            <a:endParaRPr lang="en-US" dirty="0"/>
          </a:p>
          <a:p>
            <a:pPr lvl="0"/>
            <a:r>
              <a:rPr lang="uk-UA" dirty="0"/>
              <a:t>Санітарно-освітня робота.</a:t>
            </a:r>
            <a:endParaRPr lang="en-US" dirty="0"/>
          </a:p>
          <a:p>
            <a:endParaRPr lang="en-US" dirty="0"/>
          </a:p>
        </p:txBody>
      </p:sp>
    </p:spTree>
    <p:extLst>
      <p:ext uri="{BB962C8B-B14F-4D97-AF65-F5344CB8AC3E}">
        <p14:creationId xmlns:p14="http://schemas.microsoft.com/office/powerpoint/2010/main" val="169341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2873" y="369455"/>
            <a:ext cx="10334684" cy="5791200"/>
          </a:xfrm>
        </p:spPr>
        <p:txBody>
          <a:bodyPr>
            <a:normAutofit/>
          </a:bodyPr>
          <a:lstStyle/>
          <a:p>
            <a:r>
              <a:rPr lang="uk-UA" sz="2400" b="1" dirty="0">
                <a:effectLst/>
              </a:rPr>
              <a:t>Поліклініка</a:t>
            </a:r>
            <a:r>
              <a:rPr lang="uk-UA" sz="2400" dirty="0">
                <a:effectLst/>
              </a:rPr>
              <a:t> — спеціалізована лікувально-профілактична установа, призначена для надання медичної допомоги хворим, що потребує госпіталізації, і що здійснює заходи щодо попередження, виявлення і лікування захворювань і їх ускладнень. Амбулаторія відрізняється від поліклініки нижчим рівнем спеціалізації і меншим об'ємом роботи.</a:t>
            </a:r>
            <a:endParaRPr lang="en-US" sz="2400" dirty="0">
              <a:effectLst/>
            </a:endParaRPr>
          </a:p>
          <a:p>
            <a:r>
              <a:rPr lang="uk-UA" sz="2400" dirty="0">
                <a:effectLst/>
              </a:rPr>
              <a:t>За своїм типом поліклініки бувають об'єднаними з лікарнями і самостійними; за віком обслуговуваного контингенту населення — для дорослих і дітей; по місцеположенню — міські і сільські; по адміністративному діленню — районні (центральні), обласні, республіканські і відомчі. По функціональному призначенню розрізняють лікувально-діагностичні і консультативно-діагностичні поліклініки при медичних і науково-дослідних інститутах, обласних і республіканських лікарнях і так далі.</a:t>
            </a:r>
            <a:endParaRPr lang="en-US" sz="2400" dirty="0">
              <a:effectLst/>
            </a:endParaRPr>
          </a:p>
          <a:p>
            <a:endParaRPr lang="en-US" dirty="0"/>
          </a:p>
        </p:txBody>
      </p:sp>
    </p:spTree>
    <p:extLst>
      <p:ext uri="{BB962C8B-B14F-4D97-AF65-F5344CB8AC3E}">
        <p14:creationId xmlns:p14="http://schemas.microsoft.com/office/powerpoint/2010/main" val="424583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8218" y="563418"/>
            <a:ext cx="10399339" cy="5606473"/>
          </a:xfrm>
        </p:spPr>
        <p:txBody>
          <a:bodyPr>
            <a:normAutofit/>
          </a:bodyPr>
          <a:lstStyle/>
          <a:p>
            <a:r>
              <a:rPr lang="uk-UA" sz="2400" dirty="0">
                <a:effectLst/>
              </a:rPr>
              <a:t>Робота міських і районних </a:t>
            </a:r>
            <a:r>
              <a:rPr lang="uk-UA" sz="2400" dirty="0" err="1">
                <a:effectLst/>
              </a:rPr>
              <a:t>поліклінік</a:t>
            </a:r>
            <a:r>
              <a:rPr lang="uk-UA" sz="2400" dirty="0">
                <a:effectLst/>
              </a:rPr>
              <a:t> (і амбулаторій) лікувально-діагностичного профілю будується за дільничним принципом.</a:t>
            </a:r>
            <a:endParaRPr lang="en-US" sz="2400" dirty="0">
              <a:effectLst/>
            </a:endParaRPr>
          </a:p>
          <a:p>
            <a:r>
              <a:rPr lang="uk-UA" sz="2400" dirty="0">
                <a:effectLst/>
              </a:rPr>
              <a:t>Показник дільничного визначається відношенням кількості відвідин пацієнтів ділянки до загального числа відвідин. Він вважається хорошим, якщо складає 75—80 %. У об'єднаних </a:t>
            </a:r>
            <a:r>
              <a:rPr lang="uk-UA" sz="2400" dirty="0" err="1">
                <a:effectLst/>
              </a:rPr>
              <a:t>поліклініках</a:t>
            </a:r>
            <a:r>
              <a:rPr lang="uk-UA" sz="2400" dirty="0">
                <a:effectLst/>
              </a:rPr>
              <a:t> прийнятий цикловий метод роботи (або циклічна система): лікарі міняються через 3—6 міс.</a:t>
            </a:r>
            <a:endParaRPr lang="en-US" sz="2400" dirty="0">
              <a:effectLst/>
            </a:endParaRPr>
          </a:p>
          <a:p>
            <a:r>
              <a:rPr lang="uk-UA" sz="2400" dirty="0">
                <a:effectLst/>
              </a:rPr>
              <a:t>Амбулаторно-поліклінічна медична допомога населенню по всіх спеціальностях, у тому числі і по хірургії, є наймасовішою (близько 80 %). Вона полягає в проведенні лікувально-діагностичної і профілактичної роботи. При цьому профілактична діяльність поліклініки представляє найважливіше завдання її. Ця сторона діяльності наших лікувально-профілактичних установ витікає з профілактичної спрямованості охорони здоров'я і медицини.</a:t>
            </a:r>
            <a:endParaRPr lang="en-US" sz="2400" dirty="0">
              <a:effectLst/>
            </a:endParaRPr>
          </a:p>
          <a:p>
            <a:endParaRPr lang="en-US" dirty="0"/>
          </a:p>
        </p:txBody>
      </p:sp>
    </p:spTree>
    <p:extLst>
      <p:ext uri="{BB962C8B-B14F-4D97-AF65-F5344CB8AC3E}">
        <p14:creationId xmlns:p14="http://schemas.microsoft.com/office/powerpoint/2010/main" val="125160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32509"/>
            <a:ext cx="10353762" cy="5458691"/>
          </a:xfrm>
        </p:spPr>
        <p:txBody>
          <a:bodyPr>
            <a:normAutofit/>
          </a:bodyPr>
          <a:lstStyle/>
          <a:p>
            <a:r>
              <a:rPr lang="uk-UA" sz="2400" dirty="0">
                <a:effectLst/>
              </a:rPr>
              <a:t>Центром попередження захворювань були і залишаються поліклініки і амбулаторії. Їх роль в діагностиці, лікуванні і особливо профілактиці захворюваності різко зростає відповідно до стратегії економічного і соціального розвитку української держави. У зміст профілактичної діяльності амбулаторій і </a:t>
            </a:r>
            <a:r>
              <a:rPr lang="uk-UA" sz="2400" dirty="0" err="1">
                <a:effectLst/>
              </a:rPr>
              <a:t>поліклінік</a:t>
            </a:r>
            <a:r>
              <a:rPr lang="uk-UA" sz="2400" dirty="0">
                <a:effectLst/>
              </a:rPr>
              <a:t> входять в першу чергу активна пропаганда санітарно-гігієнічних знань.</a:t>
            </a:r>
            <a:endParaRPr lang="en-US" sz="2400" dirty="0">
              <a:effectLst/>
            </a:endParaRPr>
          </a:p>
          <a:p>
            <a:r>
              <a:rPr lang="uk-UA" sz="2400" dirty="0">
                <a:effectLst/>
              </a:rPr>
              <a:t>Амбулаторно-поліклінічну допомогу хворим з хірургічними захворюваннями і травмами надають в різному об'ємі в хірургічних відділеннях і кабінетах </a:t>
            </a:r>
            <a:r>
              <a:rPr lang="uk-UA" sz="2400" dirty="0" err="1">
                <a:effectLst/>
              </a:rPr>
              <a:t>поліклінік</a:t>
            </a:r>
            <a:r>
              <a:rPr lang="uk-UA" sz="2400" dirty="0">
                <a:effectLst/>
              </a:rPr>
              <a:t> всіх типів, в амбулаторіях дільничних лікарень, в травмпунктах.</a:t>
            </a:r>
            <a:endParaRPr lang="en-US" sz="2400" dirty="0"/>
          </a:p>
        </p:txBody>
      </p:sp>
    </p:spTree>
    <p:extLst>
      <p:ext uri="{BB962C8B-B14F-4D97-AF65-F5344CB8AC3E}">
        <p14:creationId xmlns:p14="http://schemas.microsoft.com/office/powerpoint/2010/main" val="183641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517236"/>
            <a:ext cx="10353762" cy="5994399"/>
          </a:xfrm>
        </p:spPr>
        <p:txBody>
          <a:bodyPr>
            <a:normAutofit/>
          </a:bodyPr>
          <a:lstStyle/>
          <a:p>
            <a:r>
              <a:rPr lang="uk-UA" sz="2400" dirty="0">
                <a:effectLst/>
              </a:rPr>
              <a:t>Проте головну роль в лікуванні хворих з хірургічними захворюваннями грають хірургічні кабінети і відділення міських і районних </a:t>
            </a:r>
            <a:r>
              <a:rPr lang="uk-UA" sz="2400" dirty="0" err="1">
                <a:effectLst/>
              </a:rPr>
              <a:t>поліклінік</a:t>
            </a:r>
            <a:r>
              <a:rPr lang="uk-UA" sz="2400" dirty="0">
                <a:effectLst/>
              </a:rPr>
              <a:t>. Структура і штати кабінетів і відділень залежать від потужності поліклініки, що визначається кількістю відвідин в зміну, її функцій і завдань, від контингенту обслуговуваних хворих. Робоче навантаження хірурга на 1 ч роботи складає 9 відвідин в поліклініці і 1,25 відвідин вдома. </a:t>
            </a:r>
            <a:endParaRPr lang="en-US" sz="2400" dirty="0">
              <a:effectLst/>
            </a:endParaRPr>
          </a:p>
          <a:p>
            <a:r>
              <a:rPr lang="uk-UA" sz="2400" dirty="0">
                <a:effectLst/>
              </a:rPr>
              <a:t>Хірургічний кабінет невеликої міської або районної поліклініки зазвичай складається з 2 (рідше з 1 або 3) кімнат. У одній кімнаті хірург здійснює прийом, реєстрацію і обстеження хворих, інша, сполучена з першою, служить перев'язувальною. При однокімнатному кабінеті робоче місце лікаря суміщене з перев'язувальною: стіл лікаря і кушетка для обстеження хворого знаходяться в одній половині кімнати, а перев'язувальний стіл — в іншій. В такому випадку кабінет перегороджують ширмою. Якщо кабінет або відділення складається з 3 кімнат, в одній з них (зазвичай середньою) лікар веде прийом хворих, в інших, що з'єднуються з кабінетом лікаря і розташованих по обидві сторони від нього, розміщуються перев'язувальна і операційна або дві перев'язувальні — чиста і гнійна.</a:t>
            </a:r>
            <a:endParaRPr lang="en-US" sz="2400" dirty="0">
              <a:effectLst/>
            </a:endParaRPr>
          </a:p>
          <a:p>
            <a:endParaRPr lang="en-US" dirty="0"/>
          </a:p>
        </p:txBody>
      </p:sp>
    </p:spTree>
    <p:extLst>
      <p:ext uri="{BB962C8B-B14F-4D97-AF65-F5344CB8AC3E}">
        <p14:creationId xmlns:p14="http://schemas.microsoft.com/office/powerpoint/2010/main" val="125369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6691" y="193965"/>
            <a:ext cx="10380866" cy="6086762"/>
          </a:xfrm>
        </p:spPr>
        <p:txBody>
          <a:bodyPr>
            <a:normAutofit/>
          </a:bodyPr>
          <a:lstStyle/>
          <a:p>
            <a:r>
              <a:rPr lang="uk-UA" sz="2400" b="1" dirty="0">
                <a:effectLst/>
              </a:rPr>
              <a:t>Лікувально-діагностична робота</a:t>
            </a:r>
            <a:endParaRPr lang="en-US" sz="2400" dirty="0">
              <a:effectLst/>
            </a:endParaRPr>
          </a:p>
          <a:p>
            <a:r>
              <a:rPr lang="uk-UA" sz="2400" dirty="0">
                <a:effectLst/>
              </a:rPr>
              <a:t>Лікувально-діагностична робота хірурга поліклініки зводиться до прийому, обстеження хворого, встановлення діагнозу захворювання і проведення лікування (як консервативним, так і оперативними методами) хворих, що не потребують госпіталізації.</a:t>
            </a:r>
            <a:endParaRPr lang="en-US" sz="2400" dirty="0">
              <a:effectLst/>
            </a:endParaRPr>
          </a:p>
          <a:p>
            <a:r>
              <a:rPr lang="uk-UA" sz="2400" dirty="0">
                <a:effectLst/>
              </a:rPr>
              <a:t>З невідкладних хірургічних </a:t>
            </a:r>
            <a:r>
              <a:rPr lang="uk-UA" sz="2400" dirty="0" err="1">
                <a:effectLst/>
              </a:rPr>
              <a:t>втручань</a:t>
            </a:r>
            <a:r>
              <a:rPr lang="uk-UA" sz="2400" dirty="0">
                <a:effectLst/>
              </a:rPr>
              <a:t> і маніпуляцій в хірургічному кабінеті (відділенні) поліклініки виконують: штучну вентиляцію </a:t>
            </a:r>
            <a:r>
              <a:rPr lang="uk-UA" sz="2400" dirty="0" err="1">
                <a:effectLst/>
              </a:rPr>
              <a:t>легенів</a:t>
            </a:r>
            <a:r>
              <a:rPr lang="uk-UA" sz="2400" dirty="0">
                <a:effectLst/>
              </a:rPr>
              <a:t>, закритий масаж серця, </a:t>
            </a:r>
            <a:r>
              <a:rPr lang="uk-UA" sz="2400" dirty="0" err="1">
                <a:effectLst/>
              </a:rPr>
              <a:t>трахеостомію</a:t>
            </a:r>
            <a:r>
              <a:rPr lang="uk-UA" sz="2400" dirty="0">
                <a:effectLst/>
              </a:rPr>
              <a:t>; первинну хірургічну обробку невеликих ран кінцівок і тулуба (за відсутності травмпункту); зупинку кровотеч з поверхневих судин немагістрального типу; вправлення свіжих неускладнених вивихів суглобів; при травматичній ампутації пальців і свідченнях до реплантації їх — консервацію пальців і напрям потерпілого в спеціалізоване відділення мікрохірургії судин для операції; обробку неускладнених обмежених поверхневих і глибоких (площею не більше 1 %) </a:t>
            </a:r>
            <a:r>
              <a:rPr lang="uk-UA" sz="2400" dirty="0" err="1">
                <a:effectLst/>
              </a:rPr>
              <a:t>опіків</a:t>
            </a:r>
            <a:r>
              <a:rPr lang="uk-UA" sz="2400" dirty="0">
                <a:effectLst/>
              </a:rPr>
              <a:t> (окрім особи); розтин панариціїв, поверхневих абсцесів і так далі.</a:t>
            </a:r>
            <a:endParaRPr lang="en-US" sz="2400" dirty="0">
              <a:effectLst/>
            </a:endParaRPr>
          </a:p>
          <a:p>
            <a:endParaRPr lang="en-US" dirty="0"/>
          </a:p>
        </p:txBody>
      </p:sp>
    </p:spTree>
    <p:extLst>
      <p:ext uri="{BB962C8B-B14F-4D97-AF65-F5344CB8AC3E}">
        <p14:creationId xmlns:p14="http://schemas.microsoft.com/office/powerpoint/2010/main" val="4222447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277091"/>
            <a:ext cx="10353762" cy="6345382"/>
          </a:xfrm>
        </p:spPr>
        <p:txBody>
          <a:bodyPr>
            <a:normAutofit/>
          </a:bodyPr>
          <a:lstStyle/>
          <a:p>
            <a:r>
              <a:rPr lang="uk-UA" sz="2400" dirty="0">
                <a:effectLst/>
              </a:rPr>
              <a:t>У плановому порядку в поліклініці проводять наступні операції: видалення невеликих поверхневих доброякісних пухлин шкіри і підшкірної основи (окрім пігментованих </a:t>
            </a:r>
            <a:r>
              <a:rPr lang="uk-UA" sz="2400" dirty="0" err="1">
                <a:effectLst/>
              </a:rPr>
              <a:t>невусів</a:t>
            </a:r>
            <a:r>
              <a:rPr lang="uk-UA" sz="2400" dirty="0">
                <a:effectLst/>
              </a:rPr>
              <a:t> і гемангіом), атером, гангліїв і </a:t>
            </a:r>
            <a:r>
              <a:rPr lang="uk-UA" sz="2400" dirty="0" err="1">
                <a:effectLst/>
              </a:rPr>
              <a:t>гігром</a:t>
            </a:r>
            <a:r>
              <a:rPr lang="uk-UA" sz="2400" dirty="0">
                <a:effectLst/>
              </a:rPr>
              <a:t>; видалення деяких поверхнево розташованих в м'яких тканинах чужорідних тіл; діагностичну і лікувальну пункції поверхневих суглобів; крайову резекцію врослого нігтя; розтин неглибоких підшкірних свищів з видаленням лігатур та ін. Тканини, що видаляються при операції, направляють на гістологічне, а ексудат — на бактеріологічне і цитологічне дослідження. Окрім оперативного і консервативного лікування хворих, зокрема доліковування і реабілітації тих, що виписалися із стаціонарів, хірург поліклініки направляє на лікування або </a:t>
            </a:r>
            <a:r>
              <a:rPr lang="uk-UA" sz="2400" dirty="0" err="1">
                <a:effectLst/>
              </a:rPr>
              <a:t>дообстеження</a:t>
            </a:r>
            <a:r>
              <a:rPr lang="uk-UA" sz="2400" dirty="0">
                <a:effectLst/>
              </a:rPr>
              <a:t> в стаціонари хворих з хірургічною патологією, перш за все із захворюваннями внутрішніх органів. Він же викликає машину „швидкої допомоги” хворим з гострими хірургічними захворюваннями живота, проводить експертизу тимчасової непрацездатності, медогляд осіб, що поступають на роботу або навчання, консультує хворих з інших кабінетів поліклініки або вдома, бере участь в консиліумах.</a:t>
            </a:r>
            <a:endParaRPr lang="en-US" sz="2400" dirty="0">
              <a:effectLst/>
            </a:endParaRPr>
          </a:p>
          <a:p>
            <a:endParaRPr lang="en-US" dirty="0"/>
          </a:p>
        </p:txBody>
      </p:sp>
    </p:spTree>
    <p:extLst>
      <p:ext uri="{BB962C8B-B14F-4D97-AF65-F5344CB8AC3E}">
        <p14:creationId xmlns:p14="http://schemas.microsoft.com/office/powerpoint/2010/main" val="417695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203201"/>
            <a:ext cx="10353762" cy="6326908"/>
          </a:xfrm>
        </p:spPr>
        <p:txBody>
          <a:bodyPr>
            <a:normAutofit/>
          </a:bodyPr>
          <a:lstStyle/>
          <a:p>
            <a:r>
              <a:rPr lang="uk-UA" sz="2400" dirty="0">
                <a:effectLst/>
              </a:rPr>
              <a:t>Лікувально-діагностична, зокрема оперативна хірургічна діяльність, виключаючи планові операції, здійснюється в поліклініці практично щодня. Планові операції проводять в призначені дні. Їх, як і хірургічну обробку свіжих ран, виконують в операційній або в чистій перев'язувальній, тоді як гнійні рани обробляють в перев'язувальній для септичних (гнійних) хворих, а якщо в кабінеті є лише одна перев'язувальна, - після перев'язки осіб з чистими (не гнійними) ранами. Об'єм лікувально-діагностичної роботи, зокрема оперативної, залежить від потужності поліклініки, умов роботи, оснащеності, укомплектованості кадрами, активності і кваліфікації хірургів, а також від рівня забезпечення району обслуговування стаціонарною хірургічною допомогою і ряду інших обставин.</a:t>
            </a:r>
            <a:endParaRPr lang="en-US" sz="2400" dirty="0">
              <a:effectLst/>
            </a:endParaRPr>
          </a:p>
          <a:p>
            <a:r>
              <a:rPr lang="uk-UA" sz="2400" dirty="0">
                <a:effectLst/>
              </a:rPr>
              <a:t>За останні роки хірургічна діяльність в </a:t>
            </a:r>
            <a:r>
              <a:rPr lang="uk-UA" sz="2400" dirty="0" err="1">
                <a:effectLst/>
              </a:rPr>
              <a:t>поліклініках</a:t>
            </a:r>
            <a:r>
              <a:rPr lang="uk-UA" sz="2400" dirty="0">
                <a:effectLst/>
              </a:rPr>
              <a:t> інтенсифікувалася, чому сприяло поліпшення оснащення </a:t>
            </a:r>
            <a:r>
              <a:rPr lang="uk-UA" sz="2400" dirty="0" err="1">
                <a:effectLst/>
              </a:rPr>
              <a:t>клінік</a:t>
            </a:r>
            <a:r>
              <a:rPr lang="uk-UA" sz="2400" dirty="0">
                <a:effectLst/>
              </a:rPr>
              <a:t> сучасною апаратурою. Ширшому розвитку оперативного лікування хворих в </a:t>
            </a:r>
            <a:r>
              <a:rPr lang="uk-UA" sz="2400" dirty="0" err="1">
                <a:effectLst/>
              </a:rPr>
              <a:t>поліклініках</a:t>
            </a:r>
            <a:r>
              <a:rPr lang="uk-UA" sz="2400" dirty="0">
                <a:effectLst/>
              </a:rPr>
              <a:t> сприяє організація в них одноденних стаціонарів. Підвищення питомої ваги і розширення діапазону хірургічних </a:t>
            </a:r>
            <a:r>
              <a:rPr lang="uk-UA" sz="2400" dirty="0" err="1">
                <a:effectLst/>
              </a:rPr>
              <a:t>втручань</a:t>
            </a:r>
            <a:r>
              <a:rPr lang="uk-UA" sz="2400" dirty="0">
                <a:effectLst/>
              </a:rPr>
              <a:t> в поліклініці не тільки забезпечує високий соціально-економічний ефект, але і дозволяє понизити рівень післяопераційних ускладнень.</a:t>
            </a:r>
            <a:endParaRPr lang="en-US" sz="2400" dirty="0">
              <a:effectLst/>
            </a:endParaRPr>
          </a:p>
          <a:p>
            <a:endParaRPr lang="en-US" dirty="0"/>
          </a:p>
        </p:txBody>
      </p:sp>
    </p:spTree>
    <p:extLst>
      <p:ext uri="{BB962C8B-B14F-4D97-AF65-F5344CB8AC3E}">
        <p14:creationId xmlns:p14="http://schemas.microsoft.com/office/powerpoint/2010/main" val="3668814521"/>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TotalTime>
  <Words>138</Words>
  <Application>Microsoft Office PowerPoint</Application>
  <PresentationFormat>Широкоэкранный</PresentationFormat>
  <Paragraphs>42</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Calibri</vt:lpstr>
      <vt:lpstr>Calibri Light</vt:lpstr>
      <vt:lpstr>Times New Roman</vt:lpstr>
      <vt:lpstr>Ретро</vt:lpstr>
      <vt:lpstr>МІНІСТЕРСТВО ОХОРОНИ ЗДОРОВ'Я УКРАЇНИ  УКРАЇНСЬКА МЕДИЧНА СТОМАТОЛОГІЧНА АКАДЕМІ   Кафедра дитячої хірургії з травматологією  та ортопедією</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Профілактична робота і диспансеризація хворих</vt:lpstr>
      <vt:lpstr>Презентация PowerPoint</vt:lpstr>
      <vt:lpstr>Презентация PowerPoint</vt:lpstr>
      <vt:lpstr>Презентация PowerPoint</vt:lpstr>
      <vt:lpstr>Санітарно-освітня робота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ОХОРОНИ ЗДОРОВ'Я УКРАЇНИ  УКРАЇНСЬКА МЕДИЧНА СТОМАТОЛОГІЧНА АКАДЕМІ   Кафедра дитячої хірургії з травматологією  та ортопедією</dc:title>
  <dc:creator>User</dc:creator>
  <cp:lastModifiedBy>User</cp:lastModifiedBy>
  <cp:revision>1</cp:revision>
  <dcterms:created xsi:type="dcterms:W3CDTF">2020-06-03T21:33:25Z</dcterms:created>
  <dcterms:modified xsi:type="dcterms:W3CDTF">2020-06-03T21:39:36Z</dcterms:modified>
</cp:coreProperties>
</file>