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  <p:sldMasterId id="214748389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32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11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42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6672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435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635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62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72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2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583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4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908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380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8592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9297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081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058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727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739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037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665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34183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857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963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7507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942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36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0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477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3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81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851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772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02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032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7031D42-1E9D-40BC-8586-26908F8C17E4}" type="datetimeFigureOut">
              <a:rPr lang="en-US" smtClean="0"/>
              <a:t>6/4/2020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AA227-33E9-46AD-B999-AF59530A0C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8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  <p:sldLayoutId id="2147483907" r:id="rId13"/>
    <p:sldLayoutId id="2147483908" r:id="rId14"/>
    <p:sldLayoutId id="2147483909" r:id="rId15"/>
    <p:sldLayoutId id="2147483910" r:id="rId16"/>
    <p:sldLayoutId id="214748391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77091"/>
            <a:ext cx="9144000" cy="1662546"/>
          </a:xfrm>
        </p:spPr>
        <p:txBody>
          <a:bodyPr>
            <a:norm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МІНІСТЕРСТВО ОХОРОНИ ЗДОРОВ'Я УКРАЇНИ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УКРАЇНСЬКА МЕДИЧНА СТОМАТОЛОГІЧНА АКАДЕМІ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дитячої хірургії з травматологією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ортопедією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669165"/>
            <a:ext cx="9144000" cy="3870180"/>
          </a:xfrm>
        </p:spPr>
        <p:txBody>
          <a:bodyPr>
            <a:normAutofit/>
          </a:bodyPr>
          <a:lstStyle/>
          <a:p>
            <a:r>
              <a:rPr lang="uk-UA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ЛЕКЦІЇ: </a:t>
            </a:r>
            <a:r>
              <a:rPr lang="uk-UA" sz="2400" b="1" dirty="0"/>
              <a:t>Особливості топографічної анатомії та оперативної хірургії хребта та спинного мозку</a:t>
            </a:r>
            <a:endParaRPr lang="uk-UA" sz="2400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dirty="0" smtClean="0"/>
              <a:t>ПОЛТАВА-2019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3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526474"/>
            <a:ext cx="10353762" cy="592974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бічних</a:t>
            </a:r>
            <a:r>
              <a:rPr lang="ru-RU" dirty="0"/>
              <a:t> рогах VIII </a:t>
            </a:r>
            <a:r>
              <a:rPr lang="ru-RU" dirty="0" err="1"/>
              <a:t>шийного</a:t>
            </a:r>
            <a:r>
              <a:rPr lang="ru-RU" dirty="0"/>
              <a:t>, </a:t>
            </a:r>
            <a:r>
              <a:rPr lang="ru-RU" dirty="0" err="1"/>
              <a:t>грудних</a:t>
            </a:r>
            <a:r>
              <a:rPr lang="ru-RU" dirty="0"/>
              <a:t>, </a:t>
            </a:r>
            <a:r>
              <a:rPr lang="ru-RU" dirty="0" err="1"/>
              <a:t>поперекових</a:t>
            </a:r>
            <a:r>
              <a:rPr lang="ru-RU" dirty="0"/>
              <a:t> </a:t>
            </a:r>
            <a:r>
              <a:rPr lang="ru-RU" dirty="0" err="1"/>
              <a:t>сегментів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</a:t>
            </a:r>
            <a:r>
              <a:rPr lang="ru-RU" dirty="0" err="1"/>
              <a:t>сегментарні</a:t>
            </a:r>
            <a:r>
              <a:rPr lang="ru-RU" dirty="0"/>
              <a:t> </a:t>
            </a:r>
            <a:r>
              <a:rPr lang="ru-RU" dirty="0" err="1"/>
              <a:t>автономні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: </a:t>
            </a:r>
            <a:r>
              <a:rPr lang="ru-RU" dirty="0" err="1"/>
              <a:t>потовиділення</a:t>
            </a:r>
            <a:r>
              <a:rPr lang="ru-RU" dirty="0"/>
              <a:t>, </a:t>
            </a:r>
            <a:r>
              <a:rPr lang="ru-RU" dirty="0" err="1"/>
              <a:t>судинорухливі</a:t>
            </a:r>
            <a:r>
              <a:rPr lang="ru-RU" dirty="0"/>
              <a:t>. У </a:t>
            </a:r>
            <a:r>
              <a:rPr lang="ru-RU" dirty="0" err="1"/>
              <a:t>бічних</a:t>
            </a:r>
            <a:r>
              <a:rPr lang="ru-RU" dirty="0"/>
              <a:t> рогах VIII </a:t>
            </a:r>
            <a:r>
              <a:rPr lang="ru-RU" dirty="0" err="1"/>
              <a:t>шийного</a:t>
            </a:r>
            <a:r>
              <a:rPr lang="ru-RU" dirty="0"/>
              <a:t> та І грудного </a:t>
            </a:r>
            <a:r>
              <a:rPr lang="ru-RU" dirty="0" err="1"/>
              <a:t>сегментів</a:t>
            </a:r>
            <a:r>
              <a:rPr lang="ru-RU" dirty="0"/>
              <a:t> </a:t>
            </a:r>
            <a:r>
              <a:rPr lang="ru-RU" dirty="0" err="1"/>
              <a:t>розташовується</a:t>
            </a:r>
            <a:r>
              <a:rPr lang="ru-RU" dirty="0"/>
              <a:t> </a:t>
            </a:r>
            <a:r>
              <a:rPr lang="ru-RU" dirty="0" err="1"/>
              <a:t>спінально-зіничний</a:t>
            </a:r>
            <a:r>
              <a:rPr lang="ru-RU" dirty="0"/>
              <a:t> центр. При </a:t>
            </a:r>
            <a:r>
              <a:rPr lang="ru-RU" dirty="0" err="1"/>
              <a:t>пошкодженні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сегментів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синдром К. Бернара-Горнера (</a:t>
            </a:r>
            <a:r>
              <a:rPr lang="ru-RU" dirty="0" err="1"/>
              <a:t>звуження</a:t>
            </a:r>
            <a:r>
              <a:rPr lang="ru-RU" dirty="0"/>
              <a:t> </a:t>
            </a:r>
            <a:r>
              <a:rPr lang="ru-RU" dirty="0" err="1"/>
              <a:t>очної</a:t>
            </a:r>
            <a:r>
              <a:rPr lang="ru-RU" dirty="0"/>
              <a:t> </a:t>
            </a:r>
            <a:r>
              <a:rPr lang="ru-RU" dirty="0" err="1"/>
              <a:t>щілини</a:t>
            </a:r>
            <a:r>
              <a:rPr lang="ru-RU" dirty="0"/>
              <a:t> та </a:t>
            </a:r>
            <a:r>
              <a:rPr lang="ru-RU" dirty="0" err="1"/>
              <a:t>зіниці</a:t>
            </a:r>
            <a:r>
              <a:rPr lang="ru-RU" dirty="0"/>
              <a:t>, </a:t>
            </a:r>
            <a:r>
              <a:rPr lang="ru-RU" dirty="0" err="1"/>
              <a:t>западання</a:t>
            </a:r>
            <a:r>
              <a:rPr lang="ru-RU" dirty="0"/>
              <a:t> очного </a:t>
            </a:r>
            <a:r>
              <a:rPr lang="ru-RU" dirty="0" err="1"/>
              <a:t>яблука</a:t>
            </a:r>
            <a:r>
              <a:rPr lang="ru-RU" dirty="0"/>
              <a:t> на </a:t>
            </a:r>
            <a:r>
              <a:rPr lang="ru-RU" dirty="0" err="1"/>
              <a:t>боці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).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У </a:t>
            </a:r>
            <a:r>
              <a:rPr lang="ru-RU" dirty="0" err="1"/>
              <a:t>ділянці</a:t>
            </a:r>
            <a:r>
              <a:rPr lang="ru-RU" dirty="0"/>
              <a:t> IV </a:t>
            </a:r>
            <a:r>
              <a:rPr lang="ru-RU" dirty="0" err="1"/>
              <a:t>шийного</a:t>
            </a:r>
            <a:r>
              <a:rPr lang="ru-RU" dirty="0"/>
              <a:t> сегмента </a:t>
            </a:r>
            <a:r>
              <a:rPr lang="ru-RU" dirty="0" err="1"/>
              <a:t>знаходиться</a:t>
            </a:r>
            <a:r>
              <a:rPr lang="ru-RU" dirty="0"/>
              <a:t> центр </a:t>
            </a:r>
            <a:r>
              <a:rPr lang="ru-RU" dirty="0" err="1"/>
              <a:t>діафрагмового</a:t>
            </a:r>
            <a:r>
              <a:rPr lang="ru-RU" dirty="0"/>
              <a:t> нерва. При </a:t>
            </a:r>
            <a:r>
              <a:rPr lang="ru-RU" dirty="0" err="1"/>
              <a:t>пошкодженні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порушуються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 </a:t>
            </a:r>
            <a:r>
              <a:rPr lang="ru-RU" dirty="0" err="1"/>
              <a:t>діафрагми</a:t>
            </a:r>
            <a:r>
              <a:rPr lang="ru-RU" dirty="0"/>
              <a:t> на </a:t>
            </a:r>
            <a:r>
              <a:rPr lang="ru-RU" dirty="0" err="1"/>
              <a:t>боці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виявляється</a:t>
            </a:r>
            <a:r>
              <a:rPr lang="ru-RU" dirty="0"/>
              <a:t> на </a:t>
            </a:r>
            <a:r>
              <a:rPr lang="ru-RU" dirty="0" err="1"/>
              <a:t>рентгенограмі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54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360219"/>
            <a:ext cx="10353762" cy="6012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 </a:t>
            </a:r>
            <a:r>
              <a:rPr lang="ru-RU" dirty="0" err="1"/>
              <a:t>рівні</a:t>
            </a:r>
            <a:r>
              <a:rPr lang="ru-RU" dirty="0"/>
              <a:t> IIІ-V </a:t>
            </a:r>
            <a:r>
              <a:rPr lang="ru-RU" dirty="0" err="1"/>
              <a:t>поперекових</a:t>
            </a:r>
            <a:r>
              <a:rPr lang="ru-RU" dirty="0"/>
              <a:t> </a:t>
            </a:r>
            <a:r>
              <a:rPr lang="ru-RU" dirty="0" err="1"/>
              <a:t>сегментів</a:t>
            </a:r>
            <a:r>
              <a:rPr lang="ru-RU" dirty="0"/>
              <a:t> </a:t>
            </a:r>
            <a:r>
              <a:rPr lang="ru-RU" dirty="0" err="1"/>
              <a:t>розташовуються</a:t>
            </a:r>
            <a:r>
              <a:rPr lang="ru-RU" dirty="0"/>
              <a:t> </a:t>
            </a:r>
            <a:r>
              <a:rPr lang="ru-RU" dirty="0" err="1"/>
              <a:t>спінальні</a:t>
            </a:r>
            <a:r>
              <a:rPr lang="ru-RU" dirty="0"/>
              <a:t> </a:t>
            </a:r>
            <a:r>
              <a:rPr lang="ru-RU" dirty="0" err="1"/>
              <a:t>симпатичні</a:t>
            </a:r>
            <a:r>
              <a:rPr lang="ru-RU" dirty="0"/>
              <a:t> </a:t>
            </a:r>
            <a:r>
              <a:rPr lang="ru-RU" dirty="0" err="1"/>
              <a:t>нерви</a:t>
            </a:r>
            <a:r>
              <a:rPr lang="ru-RU" dirty="0"/>
              <a:t>. За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: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а) </a:t>
            </a:r>
            <a:r>
              <a:rPr lang="ru-RU" dirty="0" err="1"/>
              <a:t>розслаблення</a:t>
            </a:r>
            <a:r>
              <a:rPr lang="ru-RU" dirty="0"/>
              <a:t> </a:t>
            </a:r>
            <a:r>
              <a:rPr lang="ru-RU" dirty="0" err="1"/>
              <a:t>м'язів</a:t>
            </a:r>
            <a:r>
              <a:rPr lang="ru-RU" dirty="0"/>
              <a:t> </a:t>
            </a:r>
            <a:r>
              <a:rPr lang="ru-RU" dirty="0" err="1"/>
              <a:t>сечового</a:t>
            </a:r>
            <a:r>
              <a:rPr lang="ru-RU" dirty="0"/>
              <a:t> </a:t>
            </a:r>
            <a:r>
              <a:rPr lang="ru-RU" dirty="0" err="1"/>
              <a:t>міхура</a:t>
            </a:r>
            <a:r>
              <a:rPr lang="ru-RU" dirty="0"/>
              <a:t>;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б)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сфінктера</a:t>
            </a:r>
            <a:r>
              <a:rPr lang="ru-RU" dirty="0"/>
              <a:t> </a:t>
            </a:r>
            <a:r>
              <a:rPr lang="ru-RU" dirty="0" err="1"/>
              <a:t>сечівника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розслаблення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сфінктера</a:t>
            </a:r>
            <a:r>
              <a:rPr lang="ru-RU" dirty="0"/>
              <a:t> </a:t>
            </a:r>
            <a:r>
              <a:rPr lang="ru-RU" dirty="0" err="1"/>
              <a:t>прямої</a:t>
            </a:r>
            <a:r>
              <a:rPr lang="ru-RU" dirty="0"/>
              <a:t> кишки.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Спінальні</a:t>
            </a:r>
            <a:r>
              <a:rPr lang="ru-RU" dirty="0"/>
              <a:t> </a:t>
            </a:r>
            <a:r>
              <a:rPr lang="ru-RU" dirty="0" err="1"/>
              <a:t>центри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ерекції</a:t>
            </a:r>
            <a:r>
              <a:rPr lang="ru-RU" dirty="0"/>
              <a:t>, </a:t>
            </a:r>
            <a:r>
              <a:rPr lang="ru-RU" dirty="0" err="1"/>
              <a:t>знаходяться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V </a:t>
            </a:r>
            <a:r>
              <a:rPr lang="ru-RU" dirty="0" err="1"/>
              <a:t>поперекового</a:t>
            </a:r>
            <a:r>
              <a:rPr lang="ru-RU" dirty="0"/>
              <a:t> та I </a:t>
            </a:r>
            <a:r>
              <a:rPr lang="ru-RU" dirty="0" err="1"/>
              <a:t>крижового</a:t>
            </a:r>
            <a:r>
              <a:rPr lang="ru-RU" dirty="0"/>
              <a:t> </a:t>
            </a:r>
            <a:r>
              <a:rPr lang="ru-RU" dirty="0" err="1"/>
              <a:t>сегментів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сіра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зберігає</a:t>
            </a:r>
            <a:r>
              <a:rPr lang="ru-RU" dirty="0"/>
              <a:t> </a:t>
            </a:r>
            <a:r>
              <a:rPr lang="ru-RU" dirty="0" err="1"/>
              <a:t>сегментарність</a:t>
            </a:r>
            <a:r>
              <a:rPr lang="ru-RU" dirty="0"/>
              <a:t> </a:t>
            </a:r>
            <a:r>
              <a:rPr lang="ru-RU" dirty="0" err="1"/>
              <a:t>функціональну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сегментарність</a:t>
            </a:r>
            <a:r>
              <a:rPr lang="ru-RU" dirty="0"/>
              <a:t> </a:t>
            </a:r>
            <a:r>
              <a:rPr lang="ru-RU" dirty="0" err="1"/>
              <a:t>морфологічну</a:t>
            </a:r>
            <a:r>
              <a:rPr lang="ru-RU" dirty="0"/>
              <a:t>, </a:t>
            </a:r>
            <a:r>
              <a:rPr lang="ru-RU" dirty="0" err="1"/>
              <a:t>проявом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є </a:t>
            </a:r>
            <a:r>
              <a:rPr lang="ru-RU" dirty="0" err="1"/>
              <a:t>сегментарне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рухових</a:t>
            </a:r>
            <a:r>
              <a:rPr lang="ru-RU" dirty="0"/>
              <a:t> та </a:t>
            </a:r>
            <a:r>
              <a:rPr lang="ru-RU" dirty="0" err="1"/>
              <a:t>чутливих</a:t>
            </a:r>
            <a:r>
              <a:rPr lang="ru-RU" dirty="0"/>
              <a:t> </a:t>
            </a:r>
            <a:r>
              <a:rPr lang="ru-RU" dirty="0" err="1"/>
              <a:t>корінців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41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424873"/>
            <a:ext cx="10353762" cy="599440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Біла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є </a:t>
            </a:r>
            <a:r>
              <a:rPr lang="ru-RU" dirty="0" err="1"/>
              <a:t>поєднанням</a:t>
            </a:r>
            <a:r>
              <a:rPr lang="ru-RU" dirty="0"/>
              <a:t> </a:t>
            </a:r>
            <a:r>
              <a:rPr lang="ru-RU" dirty="0" err="1"/>
              <a:t>провідних</a:t>
            </a:r>
            <a:r>
              <a:rPr lang="ru-RU" dirty="0"/>
              <a:t>, у </a:t>
            </a:r>
            <a:r>
              <a:rPr lang="ru-RU" dirty="0" err="1"/>
              <a:t>більшості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мієлінізованих</a:t>
            </a:r>
            <a:r>
              <a:rPr lang="ru-RU" dirty="0"/>
              <a:t> </a:t>
            </a:r>
            <a:r>
              <a:rPr lang="ru-RU" dirty="0" err="1"/>
              <a:t>шляхів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йдуть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до головного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навпаки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головного </a:t>
            </a:r>
            <a:r>
              <a:rPr lang="ru-RU" dirty="0" err="1"/>
              <a:t>мозку</a:t>
            </a:r>
            <a:r>
              <a:rPr lang="ru-RU" dirty="0"/>
              <a:t> до спинного</a:t>
            </a:r>
            <a:r>
              <a:rPr lang="ru-RU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менша</a:t>
            </a:r>
            <a:r>
              <a:rPr lang="ru-RU" dirty="0"/>
              <a:t> </a:t>
            </a:r>
            <a:r>
              <a:rPr lang="ru-RU" dirty="0" err="1"/>
              <a:t>довжини</a:t>
            </a:r>
            <a:r>
              <a:rPr lang="ru-RU" dirty="0"/>
              <a:t> хребтового каналу, тому </a:t>
            </a:r>
            <a:r>
              <a:rPr lang="ru-RU" dirty="0" err="1"/>
              <a:t>сегменти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розташовуються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ru-RU" dirty="0" err="1"/>
              <a:t>відповідні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хребці</a:t>
            </a:r>
            <a:r>
              <a:rPr lang="ru-RU" dirty="0"/>
              <a:t>: у </a:t>
            </a:r>
            <a:r>
              <a:rPr lang="ru-RU" dirty="0" err="1"/>
              <a:t>шийному</a:t>
            </a:r>
            <a:r>
              <a:rPr lang="ru-RU" dirty="0"/>
              <a:t> </a:t>
            </a:r>
            <a:r>
              <a:rPr lang="ru-RU" dirty="0" err="1"/>
              <a:t>відділі</a:t>
            </a:r>
            <a:r>
              <a:rPr lang="ru-RU" dirty="0"/>
              <a:t> </a:t>
            </a:r>
            <a:r>
              <a:rPr lang="ru-RU" dirty="0" err="1"/>
              <a:t>вище</a:t>
            </a:r>
            <a:r>
              <a:rPr lang="ru-RU" dirty="0"/>
              <a:t> на один </a:t>
            </a:r>
            <a:r>
              <a:rPr lang="ru-RU" dirty="0" err="1"/>
              <a:t>хребець</a:t>
            </a:r>
            <a:r>
              <a:rPr lang="ru-RU" dirty="0"/>
              <a:t>, у грудному </a:t>
            </a:r>
            <a:r>
              <a:rPr lang="ru-RU" dirty="0" err="1"/>
              <a:t>відділі</a:t>
            </a:r>
            <a:r>
              <a:rPr lang="ru-RU" dirty="0"/>
              <a:t> — на два </a:t>
            </a:r>
            <a:r>
              <a:rPr lang="ru-RU" dirty="0" err="1"/>
              <a:t>хребці</a:t>
            </a:r>
            <a:r>
              <a:rPr lang="ru-RU" dirty="0"/>
              <a:t>, у </a:t>
            </a:r>
            <a:r>
              <a:rPr lang="ru-RU" dirty="0" err="1"/>
              <a:t>нижньому</a:t>
            </a:r>
            <a:r>
              <a:rPr lang="ru-RU" dirty="0"/>
              <a:t> грудному — на три </a:t>
            </a:r>
            <a:r>
              <a:rPr lang="ru-RU" dirty="0" err="1"/>
              <a:t>хребці</a:t>
            </a:r>
            <a:r>
              <a:rPr lang="ru-RU" dirty="0"/>
              <a:t> (рис. 1.).</a:t>
            </a:r>
            <a:endParaRPr lang="en-US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Рис</a:t>
            </a:r>
            <a:r>
              <a:rPr lang="ru-RU" dirty="0"/>
              <a:t>.  1.  </a:t>
            </a:r>
            <a:r>
              <a:rPr lang="ru-RU" dirty="0" err="1"/>
              <a:t>Положення</a:t>
            </a:r>
            <a:r>
              <a:rPr lang="ru-RU" dirty="0"/>
              <a:t>  хворого	</a:t>
            </a:r>
            <a:r>
              <a:rPr lang="ru-RU" dirty="0" smtClean="0"/>
              <a:t>при</a:t>
            </a: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пункції</a:t>
            </a:r>
            <a:r>
              <a:rPr lang="ru-RU" dirty="0"/>
              <a:t> </a:t>
            </a:r>
            <a:r>
              <a:rPr lang="ru-RU" dirty="0" err="1"/>
              <a:t>епідурального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субарахноідального</a:t>
            </a:r>
            <a:r>
              <a:rPr lang="ru-RU" dirty="0"/>
              <a:t> простору.</a:t>
            </a:r>
            <a:endParaRPr lang="en-US" dirty="0"/>
          </a:p>
          <a:p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2122" y="2802082"/>
            <a:ext cx="2659380" cy="35433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1758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387927"/>
            <a:ext cx="10353762" cy="59851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операцію</a:t>
            </a:r>
            <a:r>
              <a:rPr lang="ru-RU" dirty="0"/>
              <a:t> — </a:t>
            </a:r>
            <a:r>
              <a:rPr lang="ru-RU" dirty="0" err="1"/>
              <a:t>поперековий</a:t>
            </a:r>
            <a:r>
              <a:rPr lang="ru-RU" dirty="0"/>
              <a:t> прокол. Труп </a:t>
            </a:r>
            <a:r>
              <a:rPr lang="ru-RU" dirty="0" err="1"/>
              <a:t>вкладають</a:t>
            </a:r>
            <a:r>
              <a:rPr lang="ru-RU" dirty="0"/>
              <a:t> на </a:t>
            </a:r>
            <a:r>
              <a:rPr lang="ru-RU" dirty="0" err="1"/>
              <a:t>бік</a:t>
            </a:r>
            <a:r>
              <a:rPr lang="ru-RU" dirty="0"/>
              <a:t>, </a:t>
            </a:r>
            <a:r>
              <a:rPr lang="ru-RU" dirty="0" err="1"/>
              <a:t>паличкою</a:t>
            </a:r>
            <a:r>
              <a:rPr lang="ru-RU" dirty="0"/>
              <a:t> з йодом </a:t>
            </a:r>
            <a:r>
              <a:rPr lang="ru-RU" dirty="0" err="1"/>
              <a:t>наносять</a:t>
            </a:r>
            <a:r>
              <a:rPr lang="ru-RU" dirty="0"/>
              <a:t> </a:t>
            </a:r>
            <a:r>
              <a:rPr lang="ru-RU" dirty="0" err="1"/>
              <a:t>орієнтовну</a:t>
            </a:r>
            <a:r>
              <a:rPr lang="ru-RU" dirty="0"/>
              <a:t> </a:t>
            </a:r>
            <a:r>
              <a:rPr lang="ru-RU" dirty="0" err="1"/>
              <a:t>лінію</a:t>
            </a:r>
            <a:r>
              <a:rPr lang="ru-RU" dirty="0"/>
              <a:t>, яка </a:t>
            </a:r>
            <a:r>
              <a:rPr lang="ru-RU" dirty="0" err="1"/>
              <a:t>з'єднує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підвищені</a:t>
            </a:r>
            <a:r>
              <a:rPr lang="ru-RU" dirty="0"/>
              <a:t> точки </a:t>
            </a:r>
            <a:r>
              <a:rPr lang="ru-RU" dirty="0" err="1"/>
              <a:t>гребенів</a:t>
            </a:r>
            <a:r>
              <a:rPr lang="ru-RU" dirty="0"/>
              <a:t> </a:t>
            </a:r>
            <a:r>
              <a:rPr lang="ru-RU" dirty="0" err="1"/>
              <a:t>клубових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(рис. 2.).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лінія</a:t>
            </a:r>
            <a:r>
              <a:rPr lang="ru-RU" dirty="0"/>
              <a:t> </a:t>
            </a:r>
            <a:r>
              <a:rPr lang="ru-RU" dirty="0" err="1"/>
              <a:t>відповідає</a:t>
            </a:r>
            <a:r>
              <a:rPr lang="ru-RU" dirty="0"/>
              <a:t> остистому </a:t>
            </a:r>
            <a:r>
              <a:rPr lang="ru-RU" dirty="0" err="1"/>
              <a:t>відростку</a:t>
            </a:r>
            <a:r>
              <a:rPr lang="ru-RU" dirty="0"/>
              <a:t> IV </a:t>
            </a:r>
            <a:r>
              <a:rPr lang="ru-RU" dirty="0" err="1"/>
              <a:t>поперекового</a:t>
            </a:r>
            <a:r>
              <a:rPr lang="ru-RU" dirty="0"/>
              <a:t> </a:t>
            </a:r>
            <a:r>
              <a:rPr lang="ru-RU" dirty="0" err="1"/>
              <a:t>хребця</a:t>
            </a:r>
            <a:r>
              <a:rPr lang="ru-RU" dirty="0"/>
              <a:t>. У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проміжку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остистими</a:t>
            </a:r>
            <a:r>
              <a:rPr lang="ru-RU" dirty="0"/>
              <a:t> </a:t>
            </a:r>
            <a:r>
              <a:rPr lang="ru-RU" dirty="0" err="1"/>
              <a:t>відростками</a:t>
            </a:r>
            <a:r>
              <a:rPr lang="ru-RU" dirty="0"/>
              <a:t> III та IV </a:t>
            </a:r>
            <a:r>
              <a:rPr lang="ru-RU" dirty="0" err="1"/>
              <a:t>або</a:t>
            </a:r>
            <a:r>
              <a:rPr lang="ru-RU" dirty="0"/>
              <a:t> IV та V </a:t>
            </a:r>
            <a:r>
              <a:rPr lang="ru-RU" dirty="0" err="1"/>
              <a:t>поперекових</a:t>
            </a:r>
            <a:r>
              <a:rPr lang="ru-RU" dirty="0"/>
              <a:t> </a:t>
            </a:r>
            <a:r>
              <a:rPr lang="ru-RU" dirty="0" err="1"/>
              <a:t>хребців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тонкої</a:t>
            </a:r>
            <a:r>
              <a:rPr lang="ru-RU" dirty="0"/>
              <a:t> </a:t>
            </a:r>
            <a:r>
              <a:rPr lang="ru-RU" dirty="0" err="1"/>
              <a:t>голки</a:t>
            </a:r>
            <a:r>
              <a:rPr lang="ru-RU" dirty="0"/>
              <a:t> </a:t>
            </a:r>
            <a:r>
              <a:rPr lang="ru-RU" dirty="0" err="1"/>
              <a:t>вводять</a:t>
            </a:r>
            <a:r>
              <a:rPr lang="ru-RU" dirty="0"/>
              <a:t> 0,5 % </a:t>
            </a:r>
            <a:r>
              <a:rPr lang="ru-RU" dirty="0" err="1"/>
              <a:t>розчин</a:t>
            </a:r>
            <a:r>
              <a:rPr lang="ru-RU" dirty="0"/>
              <a:t> </a:t>
            </a:r>
            <a:r>
              <a:rPr lang="ru-RU" dirty="0" err="1"/>
              <a:t>новокаїну</a:t>
            </a:r>
            <a:r>
              <a:rPr lang="ru-RU" dirty="0"/>
              <a:t>. </a:t>
            </a:r>
            <a:r>
              <a:rPr lang="ru-RU" dirty="0" err="1"/>
              <a:t>Пункційну</a:t>
            </a:r>
            <a:r>
              <a:rPr lang="ru-RU" dirty="0"/>
              <a:t> </a:t>
            </a:r>
            <a:r>
              <a:rPr lang="ru-RU" dirty="0" err="1"/>
              <a:t>голку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через </a:t>
            </a:r>
            <a:r>
              <a:rPr lang="ru-RU" dirty="0" err="1"/>
              <a:t>шкіру</a:t>
            </a:r>
            <a:r>
              <a:rPr lang="ru-RU" dirty="0"/>
              <a:t> та </a:t>
            </a:r>
            <a:r>
              <a:rPr lang="ru-RU" dirty="0" err="1"/>
              <a:t>підшкірну</a:t>
            </a:r>
            <a:r>
              <a:rPr lang="ru-RU" dirty="0"/>
              <a:t> </a:t>
            </a:r>
            <a:r>
              <a:rPr lang="ru-RU" dirty="0" err="1"/>
              <a:t>клітковину</a:t>
            </a:r>
            <a:r>
              <a:rPr lang="ru-RU" dirty="0"/>
              <a:t>, </a:t>
            </a:r>
            <a:r>
              <a:rPr lang="ru-RU" dirty="0" err="1"/>
              <a:t>зв'язки</a:t>
            </a:r>
            <a:r>
              <a:rPr lang="ru-RU" dirty="0"/>
              <a:t> </a:t>
            </a:r>
            <a:r>
              <a:rPr lang="ru-RU" dirty="0" err="1"/>
              <a:t>остистих</a:t>
            </a:r>
            <a:r>
              <a:rPr lang="ru-RU" dirty="0"/>
              <a:t> </a:t>
            </a:r>
            <a:r>
              <a:rPr lang="ru-RU" dirty="0" err="1"/>
              <a:t>відростків</a:t>
            </a:r>
            <a:r>
              <a:rPr lang="ru-RU" dirty="0"/>
              <a:t>, </a:t>
            </a:r>
            <a:r>
              <a:rPr lang="ru-RU" dirty="0" err="1"/>
              <a:t>жовту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, </a:t>
            </a:r>
            <a:r>
              <a:rPr lang="ru-RU" dirty="0" err="1"/>
              <a:t>тверду</a:t>
            </a:r>
            <a:r>
              <a:rPr lang="ru-RU" dirty="0"/>
              <a:t> та </a:t>
            </a:r>
            <a:r>
              <a:rPr lang="ru-RU" dirty="0" err="1"/>
              <a:t>павутинну</a:t>
            </a:r>
            <a:r>
              <a:rPr lang="ru-RU" dirty="0"/>
              <a:t> оболони спинного </a:t>
            </a:r>
            <a:r>
              <a:rPr lang="ru-RU" dirty="0" err="1"/>
              <a:t>мозку</a:t>
            </a:r>
            <a:r>
              <a:rPr lang="ru-RU" dirty="0"/>
              <a:t> на </a:t>
            </a:r>
            <a:r>
              <a:rPr lang="ru-RU" dirty="0" err="1"/>
              <a:t>глибину</a:t>
            </a:r>
            <a:r>
              <a:rPr lang="ru-RU" dirty="0"/>
              <a:t> 4-7 см у </a:t>
            </a:r>
            <a:r>
              <a:rPr lang="ru-RU" dirty="0" err="1"/>
              <a:t>дорослих</a:t>
            </a:r>
            <a:r>
              <a:rPr lang="ru-RU" dirty="0"/>
              <a:t> та 3 см у </a:t>
            </a:r>
            <a:r>
              <a:rPr lang="ru-RU" dirty="0" err="1"/>
              <a:t>дітей</a:t>
            </a:r>
            <a:r>
              <a:rPr lang="ru-RU" dirty="0"/>
              <a:t> (рис. 3</a:t>
            </a:r>
            <a:r>
              <a:rPr lang="ru-RU" dirty="0" smtClean="0"/>
              <a:t>.).</a:t>
            </a:r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1200" dirty="0"/>
              <a:t>Рис. 2. </a:t>
            </a:r>
            <a:r>
              <a:rPr lang="ru-RU" sz="1200" dirty="0" err="1"/>
              <a:t>Положення</a:t>
            </a:r>
            <a:r>
              <a:rPr lang="ru-RU" sz="1200" dirty="0"/>
              <a:t> о при </a:t>
            </a:r>
            <a:r>
              <a:rPr lang="ru-RU" sz="1200" dirty="0" err="1"/>
              <a:t>операції</a:t>
            </a:r>
            <a:r>
              <a:rPr lang="ru-RU" sz="1200" dirty="0"/>
              <a:t> – </a:t>
            </a:r>
            <a:r>
              <a:rPr lang="ru-RU" sz="1200" dirty="0" err="1"/>
              <a:t>поперековий</a:t>
            </a:r>
            <a:r>
              <a:rPr lang="ru-RU" sz="1200" dirty="0"/>
              <a:t> прокол</a:t>
            </a:r>
            <a:endParaRPr lang="en-US" sz="1200" dirty="0"/>
          </a:p>
          <a:p>
            <a:pPr marL="0" indent="0">
              <a:buNone/>
            </a:pPr>
            <a:r>
              <a:rPr lang="ru-RU" sz="1400" dirty="0"/>
              <a:t>Рис. 3. </a:t>
            </a:r>
            <a:r>
              <a:rPr lang="ru-RU" sz="1400" dirty="0" err="1"/>
              <a:t>Поперековий</a:t>
            </a:r>
            <a:r>
              <a:rPr lang="ru-RU" sz="1400" dirty="0"/>
              <a:t> прокол</a:t>
            </a:r>
            <a:endParaRPr lang="en-US" sz="1400" dirty="0"/>
          </a:p>
          <a:p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795" y="3380509"/>
            <a:ext cx="4371975" cy="1477010"/>
          </a:xfrm>
          <a:prstGeom prst="rect">
            <a:avLst/>
          </a:prstGeom>
          <a:noFill/>
        </p:spPr>
      </p:pic>
      <p:pic>
        <p:nvPicPr>
          <p:cNvPr id="5" name="Рисунок 4"/>
          <p:cNvPicPr/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290" y="2910436"/>
            <a:ext cx="5933440" cy="34626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894231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052945"/>
            <a:ext cx="10353762" cy="550487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Прокол </a:t>
            </a:r>
            <a:r>
              <a:rPr lang="ru-RU" dirty="0" err="1"/>
              <a:t>жовтої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 та </a:t>
            </a:r>
            <a:r>
              <a:rPr lang="ru-RU" dirty="0" err="1"/>
              <a:t>твердої</a:t>
            </a:r>
            <a:r>
              <a:rPr lang="ru-RU" dirty="0"/>
              <a:t> </a:t>
            </a:r>
            <a:r>
              <a:rPr lang="ru-RU" dirty="0" err="1"/>
              <a:t>мозкової</a:t>
            </a:r>
            <a:r>
              <a:rPr lang="ru-RU" dirty="0"/>
              <a:t> оболони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відчуттям</a:t>
            </a:r>
            <a:r>
              <a:rPr lang="ru-RU" dirty="0"/>
              <a:t>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перешкоди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подолання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перешкоди</a:t>
            </a:r>
            <a:r>
              <a:rPr lang="ru-RU" dirty="0"/>
              <a:t> з </a:t>
            </a:r>
            <a:r>
              <a:rPr lang="ru-RU" dirty="0" err="1"/>
              <a:t>голки</a:t>
            </a:r>
            <a:r>
              <a:rPr lang="ru-RU" dirty="0"/>
              <a:t> </a:t>
            </a:r>
            <a:r>
              <a:rPr lang="ru-RU" dirty="0" err="1"/>
              <a:t>витягають</a:t>
            </a:r>
            <a:r>
              <a:rPr lang="ru-RU" dirty="0"/>
              <a:t> </a:t>
            </a:r>
            <a:r>
              <a:rPr lang="ru-RU" dirty="0" err="1"/>
              <a:t>мандрен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Викладач</a:t>
            </a:r>
            <a:r>
              <a:rPr lang="ru-RU" dirty="0"/>
              <a:t> </a:t>
            </a:r>
            <a:r>
              <a:rPr lang="ru-RU" dirty="0" err="1"/>
              <a:t>обговорює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студентами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 та </a:t>
            </a:r>
            <a:r>
              <a:rPr lang="ru-RU" dirty="0" err="1"/>
              <a:t>ускладнення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неправильний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пункції</a:t>
            </a:r>
            <a:r>
              <a:rPr lang="ru-RU" dirty="0"/>
              <a:t>, </a:t>
            </a:r>
            <a:r>
              <a:rPr lang="ru-RU" dirty="0" err="1"/>
              <a:t>відхилення</a:t>
            </a:r>
            <a:r>
              <a:rPr lang="ru-RU" dirty="0"/>
              <a:t> </a:t>
            </a:r>
            <a:r>
              <a:rPr lang="ru-RU" dirty="0" err="1"/>
              <a:t>голки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серединної</a:t>
            </a:r>
            <a:r>
              <a:rPr lang="ru-RU" dirty="0"/>
              <a:t> </a:t>
            </a:r>
            <a:r>
              <a:rPr lang="ru-RU" dirty="0" err="1"/>
              <a:t>лінії</a:t>
            </a:r>
            <a:r>
              <a:rPr lang="ru-RU" dirty="0"/>
              <a:t>, </a:t>
            </a:r>
            <a:r>
              <a:rPr lang="ru-RU" dirty="0" err="1"/>
              <a:t>поранення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корінців</a:t>
            </a:r>
            <a:r>
              <a:rPr lang="ru-RU" dirty="0"/>
              <a:t>, </a:t>
            </a:r>
            <a:r>
              <a:rPr lang="ru-RU" dirty="0" err="1"/>
              <a:t>лікворрея</a:t>
            </a:r>
            <a:r>
              <a:rPr lang="ru-RU" dirty="0"/>
              <a:t>, </a:t>
            </a:r>
            <a:r>
              <a:rPr lang="ru-RU" dirty="0" err="1"/>
              <a:t>повний</a:t>
            </a:r>
            <a:r>
              <a:rPr lang="ru-RU" dirty="0"/>
              <a:t> </a:t>
            </a:r>
            <a:r>
              <a:rPr lang="ru-RU" dirty="0" err="1"/>
              <a:t>спінальний</a:t>
            </a:r>
            <a:r>
              <a:rPr lang="ru-RU" dirty="0"/>
              <a:t> блок.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катетеризацію</a:t>
            </a:r>
            <a:r>
              <a:rPr lang="ru-RU" dirty="0"/>
              <a:t> </a:t>
            </a:r>
            <a:r>
              <a:rPr lang="ru-RU" dirty="0" err="1"/>
              <a:t>епідурального</a:t>
            </a:r>
            <a:r>
              <a:rPr lang="ru-RU" dirty="0"/>
              <a:t> простору. Для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застосовують</a:t>
            </a:r>
            <a:r>
              <a:rPr lang="ru-RU" dirty="0"/>
              <a:t> </a:t>
            </a:r>
            <a:r>
              <a:rPr lang="ru-RU" dirty="0" err="1"/>
              <a:t>спеціальну</a:t>
            </a:r>
            <a:r>
              <a:rPr lang="ru-RU" dirty="0"/>
              <a:t> </a:t>
            </a:r>
            <a:r>
              <a:rPr lang="ru-RU" dirty="0" err="1"/>
              <a:t>голку</a:t>
            </a:r>
            <a:r>
              <a:rPr lang="ru-RU" dirty="0"/>
              <a:t> з </a:t>
            </a:r>
            <a:r>
              <a:rPr lang="ru-RU" dirty="0" err="1"/>
              <a:t>бічними</a:t>
            </a:r>
            <a:r>
              <a:rPr lang="ru-RU" dirty="0"/>
              <a:t> </a:t>
            </a:r>
            <a:r>
              <a:rPr lang="ru-RU" dirty="0" err="1"/>
              <a:t>отворами</a:t>
            </a:r>
            <a:r>
              <a:rPr lang="ru-RU" dirty="0"/>
              <a:t> та </a:t>
            </a:r>
            <a:r>
              <a:rPr lang="ru-RU" dirty="0" err="1"/>
              <a:t>фторопластовий</a:t>
            </a:r>
            <a:r>
              <a:rPr lang="ru-RU" dirty="0"/>
              <a:t> катетер (</a:t>
            </a:r>
            <a:r>
              <a:rPr lang="ru-RU" dirty="0" err="1"/>
              <a:t>діаметром</a:t>
            </a:r>
            <a:r>
              <a:rPr lang="ru-RU" dirty="0"/>
              <a:t> 0,7-0,8 мм).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витягнення</a:t>
            </a:r>
            <a:r>
              <a:rPr lang="ru-RU" dirty="0"/>
              <a:t> катетера з </a:t>
            </a:r>
            <a:r>
              <a:rPr lang="ru-RU" dirty="0" err="1"/>
              <a:t>голки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фіксують</a:t>
            </a:r>
            <a:r>
              <a:rPr lang="ru-RU" dirty="0"/>
              <a:t> до </a:t>
            </a:r>
            <a:r>
              <a:rPr lang="ru-RU" dirty="0" err="1"/>
              <a:t>шкіри</a:t>
            </a:r>
            <a:r>
              <a:rPr lang="ru-RU" dirty="0"/>
              <a:t> </a:t>
            </a:r>
            <a:r>
              <a:rPr lang="ru-RU" dirty="0" err="1"/>
              <a:t>стрічкою</a:t>
            </a:r>
            <a:r>
              <a:rPr lang="ru-RU" dirty="0"/>
              <a:t> липкого </a:t>
            </a:r>
            <a:r>
              <a:rPr lang="ru-RU" dirty="0" err="1"/>
              <a:t>пластиру</a:t>
            </a:r>
            <a:r>
              <a:rPr lang="ru-RU" dirty="0"/>
              <a:t>. </a:t>
            </a:r>
            <a:r>
              <a:rPr lang="ru-RU" dirty="0" err="1"/>
              <a:t>Наприкінці</a:t>
            </a:r>
            <a:r>
              <a:rPr lang="ru-RU" dirty="0"/>
              <a:t> </a:t>
            </a:r>
            <a:r>
              <a:rPr lang="ru-RU" dirty="0" err="1"/>
              <a:t>обговорюють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помилки</a:t>
            </a:r>
            <a:r>
              <a:rPr lang="ru-RU" dirty="0"/>
              <a:t>, </a:t>
            </a:r>
            <a:r>
              <a:rPr lang="ru-RU" dirty="0" err="1"/>
              <a:t>ускладнення</a:t>
            </a:r>
            <a:r>
              <a:rPr lang="ru-RU" dirty="0"/>
              <a:t> (</a:t>
            </a:r>
            <a:r>
              <a:rPr lang="ru-RU" dirty="0" err="1"/>
              <a:t>поранення</a:t>
            </a:r>
            <a:r>
              <a:rPr lang="ru-RU" dirty="0"/>
              <a:t> </a:t>
            </a:r>
            <a:r>
              <a:rPr lang="ru-RU" dirty="0" err="1"/>
              <a:t>епідуральних</a:t>
            </a:r>
            <a:r>
              <a:rPr lang="ru-RU" dirty="0"/>
              <a:t> </a:t>
            </a:r>
            <a:r>
              <a:rPr lang="ru-RU" dirty="0" err="1"/>
              <a:t>венозних</a:t>
            </a:r>
            <a:r>
              <a:rPr lang="ru-RU" dirty="0"/>
              <a:t> </a:t>
            </a:r>
            <a:r>
              <a:rPr lang="ru-RU" dirty="0" err="1"/>
              <a:t>сплетень</a:t>
            </a:r>
            <a:r>
              <a:rPr lang="ru-RU" dirty="0"/>
              <a:t>, прокол </a:t>
            </a:r>
            <a:r>
              <a:rPr lang="ru-RU" dirty="0" err="1"/>
              <a:t>твердої</a:t>
            </a:r>
            <a:r>
              <a:rPr lang="ru-RU" dirty="0"/>
              <a:t> </a:t>
            </a:r>
            <a:r>
              <a:rPr lang="ru-RU" dirty="0" err="1"/>
              <a:t>мозкової</a:t>
            </a:r>
            <a:r>
              <a:rPr lang="ru-RU" dirty="0"/>
              <a:t> оболони, </a:t>
            </a:r>
            <a:r>
              <a:rPr lang="ru-RU" dirty="0" err="1"/>
              <a:t>вихід</a:t>
            </a:r>
            <a:r>
              <a:rPr lang="ru-RU" dirty="0"/>
              <a:t> катетера через </a:t>
            </a:r>
            <a:r>
              <a:rPr lang="ru-RU" dirty="0" err="1"/>
              <a:t>міжхребцевий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691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452582"/>
            <a:ext cx="8946541" cy="57958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Перед </a:t>
            </a:r>
            <a:r>
              <a:rPr lang="ru-RU" dirty="0" err="1"/>
              <a:t>виконанням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 </a:t>
            </a:r>
            <a:r>
              <a:rPr lang="ru-RU" dirty="0" err="1"/>
              <a:t>лямінектомії</a:t>
            </a:r>
            <a:r>
              <a:rPr lang="ru-RU" dirty="0"/>
              <a:t> </a:t>
            </a:r>
            <a:r>
              <a:rPr lang="ru-RU" dirty="0" err="1"/>
              <a:t>викладач</a:t>
            </a:r>
            <a:r>
              <a:rPr lang="ru-RU" dirty="0"/>
              <a:t> </a:t>
            </a:r>
            <a:r>
              <a:rPr lang="ru-RU" dirty="0" err="1"/>
              <a:t>розбирає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студентами </a:t>
            </a:r>
            <a:r>
              <a:rPr lang="ru-RU" dirty="0" err="1"/>
              <a:t>показання</a:t>
            </a:r>
            <a:r>
              <a:rPr lang="ru-RU" dirty="0"/>
              <a:t> до </a:t>
            </a:r>
            <a:r>
              <a:rPr lang="ru-RU" dirty="0" err="1"/>
              <a:t>неї</a:t>
            </a:r>
            <a:r>
              <a:rPr lang="ru-RU" dirty="0"/>
              <a:t>, </a:t>
            </a:r>
            <a:r>
              <a:rPr lang="ru-RU" dirty="0" err="1"/>
              <a:t>знеболювання</a:t>
            </a:r>
            <a:r>
              <a:rPr lang="ru-RU" dirty="0"/>
              <a:t> та </a:t>
            </a:r>
            <a:r>
              <a:rPr lang="ru-RU" dirty="0" err="1"/>
              <a:t>положення</a:t>
            </a:r>
            <a:r>
              <a:rPr lang="ru-RU" dirty="0"/>
              <a:t> хворого на </a:t>
            </a:r>
            <a:r>
              <a:rPr lang="ru-RU" dirty="0" err="1"/>
              <a:t>операційному</a:t>
            </a:r>
            <a:r>
              <a:rPr lang="ru-RU" dirty="0"/>
              <a:t> </a:t>
            </a:r>
            <a:r>
              <a:rPr lang="ru-RU" dirty="0" err="1"/>
              <a:t>столі</a:t>
            </a:r>
            <a:r>
              <a:rPr lang="ru-RU" dirty="0"/>
              <a:t>. Як правило, при </a:t>
            </a:r>
            <a:r>
              <a:rPr lang="ru-RU" dirty="0" err="1"/>
              <a:t>лямінектомії</a:t>
            </a:r>
            <a:r>
              <a:rPr lang="ru-RU" dirty="0"/>
              <a:t> </a:t>
            </a:r>
            <a:r>
              <a:rPr lang="ru-RU" dirty="0" err="1"/>
              <a:t>видаляють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3-х </a:t>
            </a:r>
            <a:r>
              <a:rPr lang="ru-RU" dirty="0" err="1"/>
              <a:t>дужок</a:t>
            </a:r>
            <a:r>
              <a:rPr lang="ru-RU" dirty="0"/>
              <a:t>. </a:t>
            </a:r>
            <a:r>
              <a:rPr lang="ru-RU" dirty="0" err="1"/>
              <a:t>Розріз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 </a:t>
            </a:r>
            <a:r>
              <a:rPr lang="ru-RU" dirty="0" err="1"/>
              <a:t>роблять</a:t>
            </a:r>
            <a:r>
              <a:rPr lang="ru-RU" dirty="0"/>
              <a:t> </a:t>
            </a:r>
            <a:r>
              <a:rPr lang="ru-RU" dirty="0" err="1"/>
              <a:t>довжиною</a:t>
            </a:r>
            <a:r>
              <a:rPr lang="ru-RU" dirty="0"/>
              <a:t> 8 см, а в </a:t>
            </a:r>
            <a:r>
              <a:rPr lang="ru-RU" dirty="0" err="1"/>
              <a:t>поперековому</a:t>
            </a:r>
            <a:r>
              <a:rPr lang="ru-RU" dirty="0"/>
              <a:t> </a:t>
            </a:r>
            <a:r>
              <a:rPr lang="ru-RU" dirty="0" err="1"/>
              <a:t>відділі</a:t>
            </a:r>
            <a:r>
              <a:rPr lang="ru-RU" dirty="0"/>
              <a:t> — </a:t>
            </a:r>
            <a:r>
              <a:rPr lang="ru-RU" dirty="0" err="1"/>
              <a:t>більше</a:t>
            </a:r>
            <a:r>
              <a:rPr lang="ru-RU" dirty="0"/>
              <a:t>.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розтину</a:t>
            </a:r>
            <a:r>
              <a:rPr lang="ru-RU" dirty="0"/>
              <a:t> </a:t>
            </a:r>
            <a:r>
              <a:rPr lang="ru-RU" dirty="0" err="1"/>
              <a:t>покровів</a:t>
            </a:r>
            <a:r>
              <a:rPr lang="ru-RU" dirty="0"/>
              <a:t> </a:t>
            </a:r>
            <a:r>
              <a:rPr lang="ru-RU" dirty="0" err="1"/>
              <a:t>оголюють</a:t>
            </a:r>
            <a:r>
              <a:rPr lang="ru-RU" dirty="0"/>
              <a:t> </a:t>
            </a:r>
            <a:r>
              <a:rPr lang="ru-RU" dirty="0" err="1"/>
              <a:t>остисті</a:t>
            </a:r>
            <a:r>
              <a:rPr lang="ru-RU" dirty="0"/>
              <a:t> </a:t>
            </a:r>
            <a:r>
              <a:rPr lang="ru-RU" dirty="0" err="1"/>
              <a:t>відростки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підлягають</a:t>
            </a:r>
            <a:r>
              <a:rPr lang="ru-RU" dirty="0"/>
              <a:t> </a:t>
            </a:r>
            <a:r>
              <a:rPr lang="ru-RU" dirty="0" err="1"/>
              <a:t>видаленню</a:t>
            </a:r>
            <a:r>
              <a:rPr lang="ru-RU" dirty="0"/>
              <a:t>,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верхівки</a:t>
            </a:r>
            <a:r>
              <a:rPr lang="ru-RU" dirty="0"/>
              <a:t> з </a:t>
            </a:r>
            <a:r>
              <a:rPr lang="ru-RU" dirty="0" err="1"/>
              <a:t>боків</a:t>
            </a:r>
            <a:r>
              <a:rPr lang="ru-RU" dirty="0"/>
              <a:t> </a:t>
            </a:r>
            <a:r>
              <a:rPr lang="ru-RU" dirty="0" err="1"/>
              <a:t>розсікають</a:t>
            </a:r>
            <a:r>
              <a:rPr lang="ru-RU" dirty="0"/>
              <a:t> листки </a:t>
            </a:r>
            <a:r>
              <a:rPr lang="ru-RU" dirty="0" err="1"/>
              <a:t>грудо-поперекової</a:t>
            </a:r>
            <a:r>
              <a:rPr lang="ru-RU" dirty="0"/>
              <a:t> </a:t>
            </a:r>
            <a:r>
              <a:rPr lang="ru-RU" dirty="0" err="1"/>
              <a:t>фасції</a:t>
            </a:r>
            <a:r>
              <a:rPr lang="ru-RU" dirty="0"/>
              <a:t> і </a:t>
            </a:r>
            <a:r>
              <a:rPr lang="ru-RU" dirty="0" err="1"/>
              <a:t>відшаровують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остистих</a:t>
            </a:r>
            <a:r>
              <a:rPr lang="ru-RU" dirty="0"/>
              <a:t> </a:t>
            </a:r>
            <a:r>
              <a:rPr lang="ru-RU" dirty="0" err="1"/>
              <a:t>відростків</a:t>
            </a:r>
            <a:r>
              <a:rPr lang="ru-RU" dirty="0"/>
              <a:t> та </a:t>
            </a:r>
            <a:r>
              <a:rPr lang="ru-RU" dirty="0" err="1"/>
              <a:t>дужок</a:t>
            </a:r>
            <a:r>
              <a:rPr lang="ru-RU" dirty="0"/>
              <a:t> </a:t>
            </a:r>
            <a:r>
              <a:rPr lang="ru-RU" dirty="0" err="1"/>
              <a:t>хребців</a:t>
            </a:r>
            <a:r>
              <a:rPr lang="ru-RU" dirty="0"/>
              <a:t> </a:t>
            </a:r>
            <a:r>
              <a:rPr lang="ru-RU" dirty="0" err="1"/>
              <a:t>прямокутним</a:t>
            </a:r>
            <a:r>
              <a:rPr lang="ru-RU" dirty="0"/>
              <a:t> долотом. </a:t>
            </a:r>
            <a:r>
              <a:rPr lang="ru-RU" dirty="0" err="1"/>
              <a:t>Відділення</a:t>
            </a:r>
            <a:r>
              <a:rPr lang="ru-RU" dirty="0"/>
              <a:t> </a:t>
            </a:r>
            <a:r>
              <a:rPr lang="ru-RU" dirty="0" err="1"/>
              <a:t>м'язів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проводять</a:t>
            </a:r>
            <a:r>
              <a:rPr lang="ru-RU" dirty="0"/>
              <a:t> </a:t>
            </a:r>
            <a:r>
              <a:rPr lang="ru-RU" dirty="0" err="1"/>
              <a:t>підокістно</a:t>
            </a:r>
            <a:r>
              <a:rPr lang="ru-RU" dirty="0"/>
              <a:t>. </a:t>
            </a:r>
            <a:r>
              <a:rPr lang="ru-RU" dirty="0" err="1"/>
              <a:t>Кровотечу</a:t>
            </a:r>
            <a:r>
              <a:rPr lang="ru-RU" dirty="0"/>
              <a:t> </a:t>
            </a:r>
            <a:r>
              <a:rPr lang="ru-RU" dirty="0" err="1"/>
              <a:t>зупиняють</a:t>
            </a:r>
            <a:r>
              <a:rPr lang="ru-RU" dirty="0"/>
              <a:t> </a:t>
            </a:r>
            <a:r>
              <a:rPr lang="ru-RU" dirty="0" err="1"/>
              <a:t>наступним</a:t>
            </a:r>
            <a:r>
              <a:rPr lang="ru-RU" dirty="0"/>
              <a:t> чином: </a:t>
            </a:r>
            <a:r>
              <a:rPr lang="ru-RU" dirty="0" err="1"/>
              <a:t>відділивши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 з одного боку, туго </a:t>
            </a:r>
            <a:r>
              <a:rPr lang="ru-RU" dirty="0" err="1"/>
              <a:t>тампонують</a:t>
            </a:r>
            <a:r>
              <a:rPr lang="ru-RU" dirty="0"/>
              <a:t> рану та </a:t>
            </a:r>
            <a:r>
              <a:rPr lang="ru-RU" dirty="0" err="1"/>
              <a:t>переходять</a:t>
            </a:r>
            <a:r>
              <a:rPr lang="ru-RU" dirty="0"/>
              <a:t> до </a:t>
            </a:r>
            <a:r>
              <a:rPr lang="ru-RU" dirty="0" err="1"/>
              <a:t>відділення</a:t>
            </a:r>
            <a:r>
              <a:rPr lang="ru-RU" dirty="0"/>
              <a:t> з другого боку,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заводять</a:t>
            </a:r>
            <a:r>
              <a:rPr lang="ru-RU" dirty="0"/>
              <a:t> </a:t>
            </a:r>
            <a:r>
              <a:rPr lang="ru-RU" dirty="0" err="1"/>
              <a:t>тампони</a:t>
            </a:r>
            <a:r>
              <a:rPr lang="ru-RU" dirty="0"/>
              <a:t> в </a:t>
            </a:r>
            <a:r>
              <a:rPr lang="ru-RU" dirty="0" err="1"/>
              <a:t>цю</a:t>
            </a:r>
            <a:r>
              <a:rPr lang="ru-RU" dirty="0"/>
              <a:t> рану. </a:t>
            </a:r>
            <a:r>
              <a:rPr lang="ru-RU" dirty="0" err="1"/>
              <a:t>Відкушування</a:t>
            </a:r>
            <a:r>
              <a:rPr lang="ru-RU" dirty="0"/>
              <a:t> </a:t>
            </a:r>
            <a:r>
              <a:rPr lang="ru-RU" dirty="0" err="1"/>
              <a:t>остистих</a:t>
            </a:r>
            <a:r>
              <a:rPr lang="ru-RU" dirty="0"/>
              <a:t> </a:t>
            </a:r>
            <a:r>
              <a:rPr lang="ru-RU" dirty="0" err="1"/>
              <a:t>відростків</a:t>
            </a:r>
            <a:r>
              <a:rPr lang="ru-RU" dirty="0"/>
              <a:t> </a:t>
            </a:r>
            <a:r>
              <a:rPr lang="ru-RU" dirty="0" err="1"/>
              <a:t>проводять</a:t>
            </a:r>
            <a:r>
              <a:rPr lang="ru-RU" dirty="0"/>
              <a:t> кусачками </a:t>
            </a:r>
            <a:r>
              <a:rPr lang="ru-RU" dirty="0" err="1"/>
              <a:t>Лістона</a:t>
            </a:r>
            <a:r>
              <a:rPr lang="ru-RU" dirty="0"/>
              <a:t>, </a:t>
            </a:r>
            <a:r>
              <a:rPr lang="ru-RU" dirty="0" err="1"/>
              <a:t>попередньо</a:t>
            </a:r>
            <a:r>
              <a:rPr lang="ru-RU" dirty="0"/>
              <a:t> </a:t>
            </a:r>
            <a:r>
              <a:rPr lang="ru-RU" dirty="0" err="1"/>
              <a:t>розітнувши</a:t>
            </a:r>
            <a:r>
              <a:rPr lang="ru-RU" dirty="0"/>
              <a:t> </a:t>
            </a:r>
            <a:r>
              <a:rPr lang="ru-RU" dirty="0" err="1"/>
              <a:t>надостьові</a:t>
            </a:r>
            <a:r>
              <a:rPr lang="ru-RU" dirty="0"/>
              <a:t> </a:t>
            </a:r>
            <a:r>
              <a:rPr lang="ru-RU" dirty="0" err="1"/>
              <a:t>зв'язки</a:t>
            </a:r>
            <a:r>
              <a:rPr lang="ru-RU" dirty="0"/>
              <a:t>. Дужки </a:t>
            </a:r>
            <a:r>
              <a:rPr lang="ru-RU" dirty="0" err="1"/>
              <a:t>видаляють</a:t>
            </a:r>
            <a:r>
              <a:rPr lang="ru-RU" dirty="0"/>
              <a:t> кусачками </a:t>
            </a:r>
            <a:r>
              <a:rPr lang="ru-RU" dirty="0" err="1"/>
              <a:t>Люера</a:t>
            </a:r>
            <a:r>
              <a:rPr lang="ru-RU" dirty="0"/>
              <a:t>, </a:t>
            </a:r>
            <a:r>
              <a:rPr lang="ru-RU" dirty="0" err="1"/>
              <a:t>Янсена</a:t>
            </a:r>
            <a:r>
              <a:rPr lang="ru-RU" dirty="0"/>
              <a:t> до </a:t>
            </a:r>
            <a:r>
              <a:rPr lang="ru-RU" dirty="0" err="1"/>
              <a:t>суглобових</a:t>
            </a:r>
            <a:r>
              <a:rPr lang="ru-RU" dirty="0"/>
              <a:t> </a:t>
            </a:r>
            <a:r>
              <a:rPr lang="ru-RU" dirty="0" err="1"/>
              <a:t>відростків</a:t>
            </a:r>
            <a:r>
              <a:rPr lang="ru-RU" dirty="0"/>
              <a:t>. На </a:t>
            </a:r>
            <a:r>
              <a:rPr lang="ru-RU" dirty="0" err="1"/>
              <a:t>дні</a:t>
            </a:r>
            <a:r>
              <a:rPr lang="ru-RU" dirty="0"/>
              <a:t> рани повинно бути видно добре оголений, </a:t>
            </a:r>
            <a:r>
              <a:rPr lang="ru-RU" dirty="0" err="1"/>
              <a:t>вкритий</a:t>
            </a:r>
            <a:r>
              <a:rPr lang="ru-RU" dirty="0"/>
              <a:t> </a:t>
            </a:r>
            <a:r>
              <a:rPr lang="ru-RU" dirty="0" err="1"/>
              <a:t>епідуральною</a:t>
            </a:r>
            <a:r>
              <a:rPr lang="ru-RU" dirty="0"/>
              <a:t> </a:t>
            </a:r>
            <a:r>
              <a:rPr lang="ru-RU" dirty="0" err="1"/>
              <a:t>клітковиною</a:t>
            </a:r>
            <a:r>
              <a:rPr lang="ru-RU" dirty="0"/>
              <a:t>, </a:t>
            </a:r>
            <a:r>
              <a:rPr lang="ru-RU" dirty="0" err="1"/>
              <a:t>мішок</a:t>
            </a:r>
            <a:r>
              <a:rPr lang="ru-RU" dirty="0"/>
              <a:t> </a:t>
            </a:r>
            <a:r>
              <a:rPr lang="ru-RU" dirty="0" err="1"/>
              <a:t>твердої</a:t>
            </a:r>
            <a:r>
              <a:rPr lang="ru-RU" dirty="0"/>
              <a:t> </a:t>
            </a:r>
            <a:r>
              <a:rPr lang="ru-RU" dirty="0" err="1"/>
              <a:t>мозкової</a:t>
            </a:r>
            <a:r>
              <a:rPr lang="ru-RU" dirty="0"/>
              <a:t> оболони з </a:t>
            </a:r>
            <a:r>
              <a:rPr lang="ru-RU" dirty="0" err="1"/>
              <a:t>венозними</a:t>
            </a:r>
            <a:r>
              <a:rPr lang="ru-RU" dirty="0"/>
              <a:t> </a:t>
            </a:r>
            <a:r>
              <a:rPr lang="ru-RU" dirty="0" err="1"/>
              <a:t>сплетеннями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проходять</a:t>
            </a:r>
            <a:r>
              <a:rPr lang="ru-RU" dirty="0"/>
              <a:t> у </a:t>
            </a:r>
            <a:r>
              <a:rPr lang="ru-RU" dirty="0" err="1"/>
              <a:t>клітковині</a:t>
            </a:r>
            <a:r>
              <a:rPr lang="ru-RU" dirty="0"/>
              <a:t>. </a:t>
            </a:r>
            <a:r>
              <a:rPr lang="ru-RU" dirty="0" err="1"/>
              <a:t>Тверду</a:t>
            </a:r>
            <a:r>
              <a:rPr lang="ru-RU" dirty="0"/>
              <a:t> </a:t>
            </a:r>
            <a:r>
              <a:rPr lang="ru-RU" dirty="0" err="1"/>
              <a:t>мозкову</a:t>
            </a:r>
            <a:r>
              <a:rPr lang="ru-RU" dirty="0"/>
              <a:t> </a:t>
            </a:r>
            <a:r>
              <a:rPr lang="ru-RU" dirty="0" err="1"/>
              <a:t>оболону</a:t>
            </a:r>
            <a:r>
              <a:rPr lang="ru-RU" dirty="0"/>
              <a:t> </a:t>
            </a:r>
            <a:r>
              <a:rPr lang="ru-RU" dirty="0" err="1"/>
              <a:t>розтинають</a:t>
            </a:r>
            <a:r>
              <a:rPr lang="ru-RU" dirty="0"/>
              <a:t> </a:t>
            </a:r>
            <a:r>
              <a:rPr lang="ru-RU" dirty="0" err="1"/>
              <a:t>поздовжньо</a:t>
            </a:r>
            <a:r>
              <a:rPr lang="ru-RU" dirty="0"/>
              <a:t> (рис. </a:t>
            </a:r>
            <a:r>
              <a:rPr lang="uk-UA" dirty="0"/>
              <a:t>4</a:t>
            </a:r>
            <a:r>
              <a:rPr lang="ru-RU" dirty="0"/>
              <a:t>.).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457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332510"/>
            <a:ext cx="8946541" cy="5915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Рис. </a:t>
            </a:r>
            <a:r>
              <a:rPr lang="uk-UA" dirty="0"/>
              <a:t>4</a:t>
            </a:r>
            <a:r>
              <a:rPr lang="ru-RU" dirty="0"/>
              <a:t>. </a:t>
            </a:r>
            <a:r>
              <a:rPr lang="ru-RU" dirty="0" err="1"/>
              <a:t>Лямінектомія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312" y="708892"/>
            <a:ext cx="9315306" cy="5396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41903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314036"/>
            <a:ext cx="8946541" cy="593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/>
              <a:t>закінчення</a:t>
            </a:r>
            <a:r>
              <a:rPr lang="ru-RU" dirty="0"/>
              <a:t>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розріз</a:t>
            </a:r>
            <a:r>
              <a:rPr lang="ru-RU" dirty="0"/>
              <a:t> </a:t>
            </a:r>
            <a:r>
              <a:rPr lang="ru-RU" dirty="0" err="1"/>
              <a:t>твердої</a:t>
            </a:r>
            <a:r>
              <a:rPr lang="ru-RU" dirty="0"/>
              <a:t> </a:t>
            </a:r>
            <a:r>
              <a:rPr lang="ru-RU" dirty="0" err="1"/>
              <a:t>мозкової</a:t>
            </a:r>
            <a:r>
              <a:rPr lang="ru-RU" dirty="0"/>
              <a:t> </a:t>
            </a:r>
            <a:r>
              <a:rPr lang="ru-RU" dirty="0" err="1"/>
              <a:t>оболонки</a:t>
            </a:r>
            <a:r>
              <a:rPr lang="ru-RU" dirty="0"/>
              <a:t> </a:t>
            </a:r>
            <a:r>
              <a:rPr lang="ru-RU" dirty="0" err="1"/>
              <a:t>зашивають</a:t>
            </a:r>
            <a:r>
              <a:rPr lang="ru-RU" dirty="0"/>
              <a:t> наглухо тонким швом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обвивного</a:t>
            </a:r>
            <a:r>
              <a:rPr lang="ru-RU" dirty="0"/>
              <a:t> шва.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М'язи</a:t>
            </a:r>
            <a:r>
              <a:rPr lang="ru-RU" dirty="0"/>
              <a:t> </a:t>
            </a:r>
            <a:r>
              <a:rPr lang="ru-RU" dirty="0" err="1"/>
              <a:t>зшивають</a:t>
            </a:r>
            <a:r>
              <a:rPr lang="ru-RU" dirty="0"/>
              <a:t> кетгутом, </a:t>
            </a:r>
            <a:r>
              <a:rPr lang="ru-RU" dirty="0" err="1"/>
              <a:t>шкіру</a:t>
            </a:r>
            <a:r>
              <a:rPr lang="ru-RU" dirty="0"/>
              <a:t> — </a:t>
            </a:r>
            <a:r>
              <a:rPr lang="ru-RU" dirty="0" err="1"/>
              <a:t>вузловими</a:t>
            </a:r>
            <a:r>
              <a:rPr lang="ru-RU" dirty="0"/>
              <a:t> </a:t>
            </a:r>
            <a:r>
              <a:rPr lang="ru-RU" dirty="0" err="1"/>
              <a:t>шовковими</a:t>
            </a:r>
            <a:r>
              <a:rPr lang="ru-RU" dirty="0"/>
              <a:t> швами.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49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лекції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59115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 </a:t>
            </a:r>
            <a:r>
              <a:rPr lang="uk-UA" dirty="0"/>
              <a:t>Межі хребта, відділи, зовнішні орієнтири та пошарова топографія ділянки хребта</a:t>
            </a:r>
            <a:r>
              <a:rPr lang="uk-UA" dirty="0" smtClean="0"/>
              <a:t>.</a:t>
            </a:r>
            <a:endParaRPr lang="en-US" dirty="0"/>
          </a:p>
          <a:p>
            <a:pPr lvl="0"/>
            <a:r>
              <a:rPr lang="ru-RU" dirty="0"/>
              <a:t>Хребет, </a:t>
            </a:r>
            <a:r>
              <a:rPr lang="ru-RU" dirty="0" err="1"/>
              <a:t>зв'язковий</a:t>
            </a:r>
            <a:r>
              <a:rPr lang="ru-RU" dirty="0"/>
              <a:t> </a:t>
            </a:r>
            <a:r>
              <a:rPr lang="ru-RU" dirty="0" err="1"/>
              <a:t>апарат</a:t>
            </a:r>
            <a:r>
              <a:rPr lang="ru-RU" dirty="0"/>
              <a:t> </a:t>
            </a:r>
            <a:r>
              <a:rPr lang="ru-RU" dirty="0" err="1"/>
              <a:t>хребців</a:t>
            </a:r>
            <a:r>
              <a:rPr lang="ru-RU" dirty="0" smtClean="0"/>
              <a:t>.</a:t>
            </a:r>
            <a:r>
              <a:rPr lang="ru-RU" dirty="0"/>
              <a:t> </a:t>
            </a:r>
            <a:endParaRPr lang="en-US" dirty="0"/>
          </a:p>
          <a:p>
            <a:pPr lvl="0"/>
            <a:r>
              <a:rPr lang="ru-RU" dirty="0" err="1"/>
              <a:t>Хребтовий</a:t>
            </a:r>
            <a:r>
              <a:rPr lang="ru-RU" dirty="0"/>
              <a:t> канал, </a:t>
            </a:r>
            <a:r>
              <a:rPr lang="ru-RU" dirty="0" err="1"/>
              <a:t>спинний</a:t>
            </a:r>
            <a:r>
              <a:rPr lang="ru-RU" dirty="0"/>
              <a:t> </a:t>
            </a:r>
            <a:r>
              <a:rPr lang="ru-RU" dirty="0" err="1"/>
              <a:t>мозок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оболони, </a:t>
            </a:r>
            <a:r>
              <a:rPr lang="ru-RU" dirty="0" err="1"/>
              <a:t>підоболонні</a:t>
            </a:r>
            <a:r>
              <a:rPr lang="ru-RU" dirty="0"/>
              <a:t> </a:t>
            </a:r>
            <a:r>
              <a:rPr lang="ru-RU" dirty="0" err="1"/>
              <a:t>простори</a:t>
            </a:r>
            <a:r>
              <a:rPr lang="ru-RU" dirty="0" smtClean="0"/>
              <a:t>.</a:t>
            </a:r>
            <a:endParaRPr lang="en-US" dirty="0"/>
          </a:p>
          <a:p>
            <a:pPr lvl="0"/>
            <a:r>
              <a:rPr lang="ru-RU" dirty="0" err="1"/>
              <a:t>Аномалії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та </a:t>
            </a:r>
            <a:r>
              <a:rPr lang="ru-RU" dirty="0" err="1"/>
              <a:t>індивідуальні</a:t>
            </a:r>
            <a:r>
              <a:rPr lang="ru-RU" dirty="0"/>
              <a:t> </a:t>
            </a:r>
            <a:r>
              <a:rPr lang="ru-RU" dirty="0" err="1"/>
              <a:t>особливості</a:t>
            </a:r>
            <a:r>
              <a:rPr lang="ru-RU" dirty="0"/>
              <a:t> хребта та спинного </a:t>
            </a:r>
            <a:r>
              <a:rPr lang="ru-RU" dirty="0" err="1"/>
              <a:t>мозку</a:t>
            </a:r>
            <a:r>
              <a:rPr lang="ru-RU" dirty="0" smtClean="0"/>
              <a:t>.</a:t>
            </a:r>
            <a:r>
              <a:rPr lang="ru-RU" dirty="0"/>
              <a:t> </a:t>
            </a:r>
            <a:endParaRPr lang="en-US" dirty="0"/>
          </a:p>
          <a:p>
            <a:pPr lvl="0"/>
            <a:r>
              <a:rPr lang="ru-RU" dirty="0" err="1"/>
              <a:t>Показання</a:t>
            </a:r>
            <a:r>
              <a:rPr lang="ru-RU" dirty="0"/>
              <a:t> та </a:t>
            </a:r>
            <a:r>
              <a:rPr lang="ru-RU" dirty="0" err="1"/>
              <a:t>техніка</a:t>
            </a:r>
            <a:r>
              <a:rPr lang="ru-RU" dirty="0"/>
              <a:t> </a:t>
            </a:r>
            <a:r>
              <a:rPr lang="ru-RU" dirty="0" err="1"/>
              <a:t>поперекової</a:t>
            </a:r>
            <a:r>
              <a:rPr lang="ru-RU" dirty="0"/>
              <a:t> </a:t>
            </a:r>
            <a:r>
              <a:rPr lang="ru-RU" dirty="0" err="1"/>
              <a:t>пункції</a:t>
            </a:r>
            <a:r>
              <a:rPr lang="ru-RU" dirty="0"/>
              <a:t>,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ускладнення</a:t>
            </a:r>
            <a:r>
              <a:rPr lang="ru-RU" dirty="0" smtClean="0"/>
              <a:t>.</a:t>
            </a:r>
            <a:endParaRPr lang="en-US" dirty="0"/>
          </a:p>
          <a:p>
            <a:pPr lvl="0"/>
            <a:r>
              <a:rPr lang="ru-RU" dirty="0" err="1"/>
              <a:t>Показання</a:t>
            </a:r>
            <a:r>
              <a:rPr lang="ru-RU" dirty="0"/>
              <a:t> та </a:t>
            </a:r>
            <a:r>
              <a:rPr lang="ru-RU" dirty="0" err="1"/>
              <a:t>техніка</a:t>
            </a:r>
            <a:r>
              <a:rPr lang="ru-RU" dirty="0"/>
              <a:t> </a:t>
            </a:r>
            <a:r>
              <a:rPr lang="ru-RU" dirty="0" err="1"/>
              <a:t>лямінектомії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13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2873" y="369455"/>
            <a:ext cx="10334684" cy="5791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На скелеті вивчають шийний, грудний та поперековий відділи хребта, звертають увагу на фізіологічні згини: поперековий, шийний лордози, грудний та крижовий </a:t>
            </a:r>
            <a:r>
              <a:rPr lang="uk-UA" dirty="0" err="1"/>
              <a:t>кіфози</a:t>
            </a:r>
            <a:r>
              <a:rPr lang="uk-UA" dirty="0"/>
              <a:t>. </a:t>
            </a:r>
            <a:r>
              <a:rPr lang="ru-RU" dirty="0"/>
              <a:t>На препаратах </a:t>
            </a:r>
            <a:r>
              <a:rPr lang="ru-RU" dirty="0" err="1"/>
              <a:t>вивчають</a:t>
            </a:r>
            <a:r>
              <a:rPr lang="ru-RU" dirty="0"/>
              <a:t> </a:t>
            </a:r>
            <a:r>
              <a:rPr lang="ru-RU" dirty="0" err="1"/>
              <a:t>зв'язковий</a:t>
            </a:r>
            <a:r>
              <a:rPr lang="ru-RU" dirty="0"/>
              <a:t> </a:t>
            </a:r>
            <a:r>
              <a:rPr lang="ru-RU" dirty="0" err="1"/>
              <a:t>апарат</a:t>
            </a:r>
            <a:r>
              <a:rPr lang="ru-RU" dirty="0"/>
              <a:t> хребта та </a:t>
            </a:r>
            <a:r>
              <a:rPr lang="ru-RU" dirty="0" err="1"/>
              <a:t>прилеглі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. На </a:t>
            </a:r>
            <a:r>
              <a:rPr lang="ru-RU" dirty="0" err="1"/>
              <a:t>трупі</a:t>
            </a:r>
            <a:r>
              <a:rPr lang="ru-RU" dirty="0"/>
              <a:t>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границі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хребта.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На </a:t>
            </a:r>
            <a:r>
              <a:rPr lang="ru-RU" dirty="0" err="1"/>
              <a:t>сагітальних</a:t>
            </a:r>
            <a:r>
              <a:rPr lang="ru-RU" dirty="0"/>
              <a:t> та </a:t>
            </a:r>
            <a:r>
              <a:rPr lang="ru-RU" dirty="0" err="1"/>
              <a:t>горизонтальних</a:t>
            </a:r>
            <a:r>
              <a:rPr lang="ru-RU" dirty="0"/>
              <a:t> </a:t>
            </a:r>
            <a:r>
              <a:rPr lang="ru-RU" dirty="0" err="1"/>
              <a:t>зрізах</a:t>
            </a:r>
            <a:r>
              <a:rPr lang="ru-RU" dirty="0"/>
              <a:t> хребта </a:t>
            </a:r>
            <a:r>
              <a:rPr lang="ru-RU" dirty="0" err="1"/>
              <a:t>розглядають</a:t>
            </a:r>
            <a:r>
              <a:rPr lang="ru-RU" dirty="0"/>
              <a:t> оболони спинного </a:t>
            </a:r>
            <a:r>
              <a:rPr lang="ru-RU" dirty="0" err="1"/>
              <a:t>мозку</a:t>
            </a:r>
            <a:r>
              <a:rPr lang="ru-RU" dirty="0"/>
              <a:t> та </a:t>
            </a:r>
            <a:r>
              <a:rPr lang="ru-RU" dirty="0" err="1"/>
              <a:t>простори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ними (</a:t>
            </a:r>
            <a:r>
              <a:rPr lang="ru-RU" dirty="0" err="1"/>
              <a:t>епідуральний</a:t>
            </a:r>
            <a:r>
              <a:rPr lang="ru-RU" dirty="0"/>
              <a:t>, </a:t>
            </a:r>
            <a:r>
              <a:rPr lang="ru-RU" dirty="0" err="1"/>
              <a:t>субдуральний</a:t>
            </a:r>
            <a:r>
              <a:rPr lang="ru-RU" dirty="0"/>
              <a:t>, </a:t>
            </a:r>
            <a:r>
              <a:rPr lang="ru-RU" dirty="0" err="1"/>
              <a:t>субарахноїдальний</a:t>
            </a:r>
            <a:r>
              <a:rPr lang="ru-RU" dirty="0"/>
              <a:t>). </a:t>
            </a:r>
            <a:r>
              <a:rPr lang="ru-RU" dirty="0" err="1"/>
              <a:t>студенти</a:t>
            </a:r>
            <a:r>
              <a:rPr lang="ru-RU" dirty="0"/>
              <a:t> </a:t>
            </a:r>
            <a:r>
              <a:rPr lang="ru-RU" dirty="0" err="1"/>
              <a:t>зупиняються</a:t>
            </a:r>
            <a:r>
              <a:rPr lang="ru-RU" dirty="0"/>
              <a:t> на </a:t>
            </a:r>
            <a:r>
              <a:rPr lang="ru-RU" dirty="0" err="1"/>
              <a:t>вмісті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просторів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викладач</a:t>
            </a:r>
            <a:r>
              <a:rPr lang="ru-RU" dirty="0"/>
              <a:t> </a:t>
            </a:r>
            <a:r>
              <a:rPr lang="ru-RU" dirty="0" err="1"/>
              <a:t>зазначає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субарахноїдального</a:t>
            </a:r>
            <a:r>
              <a:rPr lang="ru-RU" dirty="0"/>
              <a:t>, </a:t>
            </a:r>
            <a:r>
              <a:rPr lang="ru-RU" dirty="0" err="1"/>
              <a:t>епідуральний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 не </a:t>
            </a:r>
            <a:r>
              <a:rPr lang="ru-RU" dirty="0" err="1"/>
              <a:t>сполучається</a:t>
            </a:r>
            <a:r>
              <a:rPr lang="ru-RU" dirty="0"/>
              <a:t> з </a:t>
            </a:r>
            <a:r>
              <a:rPr lang="ru-RU" dirty="0" err="1"/>
              <a:t>порожниною</a:t>
            </a:r>
            <a:r>
              <a:rPr lang="ru-RU" dirty="0"/>
              <a:t> черепа, тверда </a:t>
            </a:r>
            <a:r>
              <a:rPr lang="ru-RU" dirty="0" err="1"/>
              <a:t>мозкова</a:t>
            </a:r>
            <a:r>
              <a:rPr lang="ru-RU" dirty="0"/>
              <a:t> </a:t>
            </a:r>
            <a:r>
              <a:rPr lang="ru-RU" dirty="0" err="1"/>
              <a:t>оболона</a:t>
            </a:r>
            <a:r>
              <a:rPr lang="ru-RU" dirty="0"/>
              <a:t> </a:t>
            </a:r>
            <a:r>
              <a:rPr lang="ru-RU" dirty="0" err="1"/>
              <a:t>зрощена</a:t>
            </a:r>
            <a:r>
              <a:rPr lang="ru-RU" dirty="0"/>
              <a:t> з краями великого (</a:t>
            </a:r>
            <a:r>
              <a:rPr lang="ru-RU" dirty="0" err="1"/>
              <a:t>потиличного</a:t>
            </a:r>
            <a:r>
              <a:rPr lang="ru-RU" dirty="0"/>
              <a:t>) </a:t>
            </a:r>
            <a:r>
              <a:rPr lang="ru-RU" dirty="0" err="1"/>
              <a:t>отвору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при </a:t>
            </a:r>
            <a:r>
              <a:rPr lang="ru-RU" dirty="0" err="1"/>
              <a:t>виконанні</a:t>
            </a:r>
            <a:r>
              <a:rPr lang="ru-RU" dirty="0"/>
              <a:t> </a:t>
            </a:r>
            <a:r>
              <a:rPr lang="ru-RU" dirty="0" err="1"/>
              <a:t>перидуральної</a:t>
            </a:r>
            <a:r>
              <a:rPr lang="ru-RU" dirty="0"/>
              <a:t> </a:t>
            </a:r>
            <a:r>
              <a:rPr lang="ru-RU" dirty="0" err="1"/>
              <a:t>анестезії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68218" y="563418"/>
            <a:ext cx="10399339" cy="5606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Внутрішня</a:t>
            </a:r>
            <a:r>
              <a:rPr lang="ru-RU" dirty="0"/>
              <a:t> </a:t>
            </a:r>
            <a:r>
              <a:rPr lang="ru-RU" dirty="0" err="1"/>
              <a:t>поверхня</a:t>
            </a:r>
            <a:r>
              <a:rPr lang="ru-RU" dirty="0"/>
              <a:t> хребтового каналу, 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внутрішньої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черепа, </a:t>
            </a:r>
            <a:r>
              <a:rPr lang="ru-RU" dirty="0" err="1"/>
              <a:t>вкрита</a:t>
            </a:r>
            <a:r>
              <a:rPr lang="ru-RU" dirty="0"/>
              <a:t> листком </a:t>
            </a:r>
            <a:r>
              <a:rPr lang="ru-RU" dirty="0" err="1"/>
              <a:t>твердої</a:t>
            </a:r>
            <a:r>
              <a:rPr lang="ru-RU" dirty="0"/>
              <a:t> </a:t>
            </a:r>
            <a:r>
              <a:rPr lang="ru-RU" dirty="0" err="1"/>
              <a:t>мозкової</a:t>
            </a:r>
            <a:r>
              <a:rPr lang="ru-RU" dirty="0"/>
              <a:t> оболони, яка </a:t>
            </a:r>
            <a:r>
              <a:rPr lang="ru-RU" dirty="0" err="1"/>
              <a:t>відіграє</a:t>
            </a:r>
            <a:r>
              <a:rPr lang="ru-RU" dirty="0"/>
              <a:t> роль </a:t>
            </a:r>
            <a:r>
              <a:rPr lang="ru-RU" dirty="0" err="1"/>
              <a:t>окістя</a:t>
            </a:r>
            <a:r>
              <a:rPr lang="ru-RU" dirty="0"/>
              <a:t>.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листком </a:t>
            </a:r>
            <a:r>
              <a:rPr lang="ru-RU" dirty="0" err="1"/>
              <a:t>твердої</a:t>
            </a:r>
            <a:r>
              <a:rPr lang="ru-RU" dirty="0"/>
              <a:t> </a:t>
            </a:r>
            <a:r>
              <a:rPr lang="ru-RU" dirty="0" err="1"/>
              <a:t>мозкової</a:t>
            </a:r>
            <a:r>
              <a:rPr lang="ru-RU" dirty="0"/>
              <a:t> оболони (</a:t>
            </a:r>
            <a:r>
              <a:rPr lang="ru-RU" dirty="0" err="1"/>
              <a:t>окістям</a:t>
            </a:r>
            <a:r>
              <a:rPr lang="ru-RU" dirty="0"/>
              <a:t>) та твердою </a:t>
            </a:r>
            <a:r>
              <a:rPr lang="ru-RU" dirty="0" err="1"/>
              <a:t>мозковою</a:t>
            </a:r>
            <a:r>
              <a:rPr lang="ru-RU" dirty="0"/>
              <a:t> </a:t>
            </a:r>
            <a:r>
              <a:rPr lang="ru-RU" dirty="0" err="1"/>
              <a:t>оболоною</a:t>
            </a:r>
            <a:r>
              <a:rPr lang="ru-RU" dirty="0"/>
              <a:t> </a:t>
            </a:r>
            <a:r>
              <a:rPr lang="ru-RU" dirty="0" err="1"/>
              <a:t>розмішений</a:t>
            </a:r>
            <a:r>
              <a:rPr lang="ru-RU" dirty="0"/>
              <a:t> </a:t>
            </a:r>
            <a:r>
              <a:rPr lang="ru-RU" dirty="0" err="1"/>
              <a:t>епідуральний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, </a:t>
            </a:r>
            <a:r>
              <a:rPr lang="ru-RU" dirty="0" err="1"/>
              <a:t>заповнений</a:t>
            </a:r>
            <a:r>
              <a:rPr lang="ru-RU" dirty="0"/>
              <a:t> </a:t>
            </a:r>
            <a:r>
              <a:rPr lang="ru-RU" dirty="0" err="1"/>
              <a:t>клітковиною</a:t>
            </a:r>
            <a:r>
              <a:rPr lang="ru-RU" dirty="0"/>
              <a:t>. В </a:t>
            </a:r>
            <a:r>
              <a:rPr lang="ru-RU" dirty="0" err="1"/>
              <a:t>епідуральному</a:t>
            </a:r>
            <a:r>
              <a:rPr lang="ru-RU" dirty="0"/>
              <a:t> </a:t>
            </a:r>
            <a:r>
              <a:rPr lang="ru-RU" dirty="0" err="1"/>
              <a:t>просторі</a:t>
            </a:r>
            <a:r>
              <a:rPr lang="ru-RU" dirty="0"/>
              <a:t>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внутрішньохребтові</a:t>
            </a:r>
            <a:r>
              <a:rPr lang="ru-RU" dirty="0"/>
              <a:t> </a:t>
            </a:r>
            <a:r>
              <a:rPr lang="ru-RU" dirty="0" err="1"/>
              <a:t>венозні</a:t>
            </a:r>
            <a:r>
              <a:rPr lang="ru-RU" dirty="0"/>
              <a:t> </a:t>
            </a:r>
            <a:r>
              <a:rPr lang="ru-RU" dirty="0" err="1"/>
              <a:t>сплетення</a:t>
            </a:r>
            <a:r>
              <a:rPr lang="ru-RU" dirty="0"/>
              <a:t>. </a:t>
            </a:r>
            <a:r>
              <a:rPr lang="ru-RU" dirty="0" err="1"/>
              <a:t>Епідуральні</a:t>
            </a:r>
            <a:r>
              <a:rPr lang="ru-RU" dirty="0"/>
              <a:t> </a:t>
            </a:r>
            <a:r>
              <a:rPr lang="ru-RU" dirty="0" err="1"/>
              <a:t>венозні</a:t>
            </a:r>
            <a:r>
              <a:rPr lang="ru-RU" dirty="0"/>
              <a:t> </a:t>
            </a:r>
            <a:r>
              <a:rPr lang="ru-RU" dirty="0" err="1"/>
              <a:t>сплетення</a:t>
            </a:r>
            <a:r>
              <a:rPr lang="ru-RU" dirty="0"/>
              <a:t> </a:t>
            </a:r>
            <a:r>
              <a:rPr lang="ru-RU" dirty="0" err="1"/>
              <a:t>анастомозують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системами </a:t>
            </a:r>
            <a:r>
              <a:rPr lang="ru-RU" dirty="0" err="1"/>
              <a:t>верхньої</a:t>
            </a:r>
            <a:r>
              <a:rPr lang="ru-RU" dirty="0"/>
              <a:t> та </a:t>
            </a:r>
            <a:r>
              <a:rPr lang="ru-RU" dirty="0" err="1"/>
              <a:t>нижньої</a:t>
            </a:r>
            <a:r>
              <a:rPr lang="ru-RU" dirty="0"/>
              <a:t> </a:t>
            </a:r>
            <a:r>
              <a:rPr lang="ru-RU" dirty="0" err="1"/>
              <a:t>порожнистих</a:t>
            </a:r>
            <a:r>
              <a:rPr lang="ru-RU" dirty="0"/>
              <a:t> вен.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Епідуральні</a:t>
            </a:r>
            <a:r>
              <a:rPr lang="ru-RU" dirty="0"/>
              <a:t> </a:t>
            </a:r>
            <a:r>
              <a:rPr lang="ru-RU" dirty="0" err="1"/>
              <a:t>вени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клапанів</a:t>
            </a:r>
            <a:r>
              <a:rPr lang="ru-RU" dirty="0"/>
              <a:t>, тому </a:t>
            </a:r>
            <a:r>
              <a:rPr lang="ru-RU" dirty="0" err="1"/>
              <a:t>їхнє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ускладнюватися</a:t>
            </a:r>
            <a:r>
              <a:rPr lang="ru-RU" dirty="0"/>
              <a:t> </a:t>
            </a:r>
            <a:r>
              <a:rPr lang="ru-RU" dirty="0" err="1"/>
              <a:t>повітряною</a:t>
            </a:r>
            <a:r>
              <a:rPr lang="ru-RU" dirty="0"/>
              <a:t> </a:t>
            </a:r>
            <a:r>
              <a:rPr lang="ru-RU" dirty="0" err="1"/>
              <a:t>емболією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Тверда </a:t>
            </a:r>
            <a:r>
              <a:rPr lang="ru-RU" dirty="0" err="1"/>
              <a:t>мозкова</a:t>
            </a:r>
            <a:r>
              <a:rPr lang="ru-RU" dirty="0"/>
              <a:t> </a:t>
            </a:r>
            <a:r>
              <a:rPr lang="ru-RU" dirty="0" err="1" smtClean="0"/>
              <a:t>оболон</a:t>
            </a:r>
            <a:r>
              <a:rPr lang="uk-UA" dirty="0"/>
              <a:t>к</a:t>
            </a:r>
            <a:r>
              <a:rPr lang="ru-RU" dirty="0" smtClean="0"/>
              <a:t>а </a:t>
            </a:r>
            <a:r>
              <a:rPr lang="ru-RU" dirty="0"/>
              <a:t>— </a:t>
            </a:r>
            <a:r>
              <a:rPr lang="ru-RU" dirty="0" err="1"/>
              <a:t>найміцніша</a:t>
            </a:r>
            <a:r>
              <a:rPr lang="ru-RU" dirty="0"/>
              <a:t> </a:t>
            </a:r>
            <a:r>
              <a:rPr lang="ru-RU" dirty="0" err="1"/>
              <a:t>оболона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. Вона </a:t>
            </a:r>
            <a:r>
              <a:rPr lang="ru-RU" dirty="0" err="1"/>
              <a:t>утворює</a:t>
            </a:r>
            <a:r>
              <a:rPr lang="ru-RU" dirty="0"/>
              <a:t> для спинного </a:t>
            </a:r>
            <a:r>
              <a:rPr lang="ru-RU" dirty="0" err="1"/>
              <a:t>мозку</a:t>
            </a:r>
            <a:r>
              <a:rPr lang="ru-RU" dirty="0"/>
              <a:t> футляр, </a:t>
            </a:r>
            <a:r>
              <a:rPr lang="ru-RU" dirty="0" err="1"/>
              <a:t>котрий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в </a:t>
            </a:r>
            <a:r>
              <a:rPr lang="ru-RU" dirty="0" err="1"/>
              <a:t>ділянці</a:t>
            </a:r>
            <a:r>
              <a:rPr lang="ru-RU" dirty="0"/>
              <a:t> великого (</a:t>
            </a:r>
            <a:r>
              <a:rPr lang="ru-RU" dirty="0" err="1"/>
              <a:t>потиличного</a:t>
            </a:r>
            <a:r>
              <a:rPr lang="ru-RU" dirty="0"/>
              <a:t>) </a:t>
            </a:r>
            <a:r>
              <a:rPr lang="ru-RU" dirty="0" err="1"/>
              <a:t>отвору</a:t>
            </a:r>
            <a:r>
              <a:rPr lang="ru-RU" dirty="0"/>
              <a:t> і </a:t>
            </a:r>
            <a:r>
              <a:rPr lang="ru-RU" dirty="0" err="1"/>
              <a:t>закінчується</a:t>
            </a:r>
            <a:r>
              <a:rPr lang="ru-RU" dirty="0"/>
              <a:t> </a:t>
            </a:r>
            <a:r>
              <a:rPr lang="ru-RU" dirty="0" err="1"/>
              <a:t>сліпим</a:t>
            </a:r>
            <a:r>
              <a:rPr lang="ru-RU" dirty="0"/>
              <a:t> </a:t>
            </a:r>
            <a:r>
              <a:rPr lang="ru-RU" dirty="0" err="1"/>
              <a:t>кінцем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третього</a:t>
            </a:r>
            <a:r>
              <a:rPr lang="ru-RU" dirty="0"/>
              <a:t> </a:t>
            </a:r>
            <a:r>
              <a:rPr lang="ru-RU" dirty="0" err="1"/>
              <a:t>крижового</a:t>
            </a:r>
            <a:r>
              <a:rPr lang="ru-RU" dirty="0"/>
              <a:t> </a:t>
            </a:r>
            <a:r>
              <a:rPr lang="ru-RU" dirty="0" err="1"/>
              <a:t>хребця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06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332509"/>
            <a:ext cx="10353762" cy="54586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Тверда </a:t>
            </a:r>
            <a:r>
              <a:rPr lang="ru-RU" dirty="0" err="1"/>
              <a:t>мозкова</a:t>
            </a:r>
            <a:r>
              <a:rPr lang="ru-RU" dirty="0"/>
              <a:t> </a:t>
            </a:r>
            <a:r>
              <a:rPr lang="ru-RU" dirty="0" err="1"/>
              <a:t>оболона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конусоподібні</a:t>
            </a:r>
            <a:r>
              <a:rPr lang="ru-RU" dirty="0"/>
              <a:t> </a:t>
            </a:r>
            <a:r>
              <a:rPr lang="ru-RU" dirty="0" err="1"/>
              <a:t>випинання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проникають</a:t>
            </a:r>
            <a:r>
              <a:rPr lang="ru-RU" dirty="0"/>
              <a:t> у </a:t>
            </a:r>
            <a:r>
              <a:rPr lang="ru-RU" dirty="0" err="1"/>
              <a:t>хребцеві</a:t>
            </a:r>
            <a:r>
              <a:rPr lang="ru-RU" dirty="0"/>
              <a:t> отвори та </a:t>
            </a:r>
            <a:r>
              <a:rPr lang="ru-RU" dirty="0" err="1"/>
              <a:t>покривають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 тут </a:t>
            </a:r>
            <a:r>
              <a:rPr lang="ru-RU" dirty="0" err="1"/>
              <a:t>корінці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За твердою </a:t>
            </a:r>
            <a:r>
              <a:rPr lang="ru-RU" dirty="0" err="1"/>
              <a:t>мозковою</a:t>
            </a:r>
            <a:r>
              <a:rPr lang="ru-RU" dirty="0"/>
              <a:t> </a:t>
            </a:r>
            <a:r>
              <a:rPr lang="ru-RU" dirty="0" err="1"/>
              <a:t>оболоною</a:t>
            </a:r>
            <a:r>
              <a:rPr lang="ru-RU" dirty="0"/>
              <a:t> </a:t>
            </a:r>
            <a:r>
              <a:rPr lang="ru-RU" dirty="0" err="1"/>
              <a:t>розташовується</a:t>
            </a:r>
            <a:r>
              <a:rPr lang="ru-RU" dirty="0"/>
              <a:t> </a:t>
            </a:r>
            <a:r>
              <a:rPr lang="ru-RU" dirty="0" err="1"/>
              <a:t>павутинна</a:t>
            </a:r>
            <a:r>
              <a:rPr lang="ru-RU" dirty="0"/>
              <a:t> </a:t>
            </a:r>
            <a:r>
              <a:rPr lang="ru-RU" dirty="0" err="1"/>
              <a:t>оболона</a:t>
            </a:r>
            <a:r>
              <a:rPr lang="ru-RU" dirty="0"/>
              <a:t> — </a:t>
            </a:r>
            <a:r>
              <a:rPr lang="ru-RU" dirty="0" err="1"/>
              <a:t>ніжна</a:t>
            </a:r>
            <a:r>
              <a:rPr lang="ru-RU" dirty="0"/>
              <a:t> </a:t>
            </a:r>
            <a:r>
              <a:rPr lang="ru-RU" dirty="0" err="1"/>
              <a:t>прозора</a:t>
            </a:r>
            <a:r>
              <a:rPr lang="ru-RU" dirty="0"/>
              <a:t> </a:t>
            </a:r>
            <a:r>
              <a:rPr lang="ru-RU" dirty="0" err="1"/>
              <a:t>перетинка</a:t>
            </a:r>
            <a:r>
              <a:rPr lang="ru-RU" dirty="0"/>
              <a:t>. </a:t>
            </a:r>
            <a:r>
              <a:rPr lang="ru-RU" dirty="0" err="1"/>
              <a:t>Безпосередньо</a:t>
            </a:r>
            <a:r>
              <a:rPr lang="ru-RU" dirty="0"/>
              <a:t> до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прилягає</a:t>
            </a:r>
            <a:r>
              <a:rPr lang="ru-RU" dirty="0"/>
              <a:t> </a:t>
            </a:r>
            <a:r>
              <a:rPr lang="ru-RU" dirty="0" err="1"/>
              <a:t>м'яка</a:t>
            </a:r>
            <a:r>
              <a:rPr lang="ru-RU" dirty="0"/>
              <a:t> </a:t>
            </a:r>
            <a:r>
              <a:rPr lang="ru-RU" dirty="0" err="1"/>
              <a:t>мозкова</a:t>
            </a:r>
            <a:r>
              <a:rPr lang="ru-RU" dirty="0"/>
              <a:t> </a:t>
            </a:r>
            <a:r>
              <a:rPr lang="ru-RU" dirty="0" err="1"/>
              <a:t>оболона</a:t>
            </a:r>
            <a:r>
              <a:rPr lang="ru-RU" dirty="0"/>
              <a:t>, яка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судини</a:t>
            </a:r>
            <a:r>
              <a:rPr lang="ru-RU" dirty="0"/>
              <a:t>.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павутинною</a:t>
            </a:r>
            <a:r>
              <a:rPr lang="ru-RU" dirty="0"/>
              <a:t> та </a:t>
            </a:r>
            <a:r>
              <a:rPr lang="ru-RU" dirty="0" err="1"/>
              <a:t>м'якою</a:t>
            </a:r>
            <a:r>
              <a:rPr lang="ru-RU" dirty="0"/>
              <a:t> </a:t>
            </a:r>
            <a:r>
              <a:rPr lang="ru-RU" dirty="0" err="1"/>
              <a:t>оболонами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підпавутинний</a:t>
            </a:r>
            <a:r>
              <a:rPr lang="ru-RU" dirty="0"/>
              <a:t> </a:t>
            </a:r>
            <a:r>
              <a:rPr lang="ru-RU" dirty="0" err="1"/>
              <a:t>простір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циркулює</a:t>
            </a:r>
            <a:r>
              <a:rPr lang="ru-RU" dirty="0"/>
              <a:t> </a:t>
            </a:r>
            <a:r>
              <a:rPr lang="ru-RU" dirty="0" err="1"/>
              <a:t>спинномозкова</a:t>
            </a:r>
            <a:r>
              <a:rPr lang="ru-RU" dirty="0"/>
              <a:t> </a:t>
            </a:r>
            <a:r>
              <a:rPr lang="ru-RU" dirty="0" err="1"/>
              <a:t>рідина</a:t>
            </a:r>
            <a:r>
              <a:rPr lang="ru-RU" dirty="0"/>
              <a:t>;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сполучається</a:t>
            </a:r>
            <a:r>
              <a:rPr lang="ru-RU" dirty="0"/>
              <a:t> з </a:t>
            </a:r>
            <a:r>
              <a:rPr lang="ru-RU" dirty="0" err="1"/>
              <a:t>підпавутинним</a:t>
            </a:r>
            <a:r>
              <a:rPr lang="ru-RU" dirty="0"/>
              <a:t> простором головного </a:t>
            </a:r>
            <a:r>
              <a:rPr lang="ru-RU" dirty="0" err="1"/>
              <a:t>мозку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Павутинна</a:t>
            </a:r>
            <a:r>
              <a:rPr lang="ru-RU" dirty="0"/>
              <a:t> </a:t>
            </a:r>
            <a:r>
              <a:rPr lang="ru-RU" dirty="0" err="1"/>
              <a:t>оболона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активну</a:t>
            </a:r>
            <a:r>
              <a:rPr lang="ru-RU" dirty="0"/>
              <a:t> участь у </a:t>
            </a:r>
            <a:r>
              <a:rPr lang="ru-RU" dirty="0" err="1"/>
              <a:t>всмоктуванні</a:t>
            </a:r>
            <a:r>
              <a:rPr lang="ru-RU" dirty="0"/>
              <a:t> </a:t>
            </a:r>
            <a:r>
              <a:rPr lang="ru-RU" dirty="0" err="1"/>
              <a:t>спинномозкової</a:t>
            </a:r>
            <a:r>
              <a:rPr lang="ru-RU" dirty="0"/>
              <a:t> </a:t>
            </a:r>
            <a:r>
              <a:rPr lang="ru-RU" dirty="0" err="1"/>
              <a:t>рідини</a:t>
            </a:r>
            <a:r>
              <a:rPr lang="ru-RU" dirty="0"/>
              <a:t>, та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схильністю</a:t>
            </a:r>
            <a:r>
              <a:rPr lang="ru-RU" dirty="0"/>
              <a:t> до адгезивного запального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передумовою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кіст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17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517236"/>
            <a:ext cx="10353762" cy="5994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Спинний</a:t>
            </a:r>
            <a:r>
              <a:rPr lang="ru-RU" dirty="0"/>
              <a:t> </a:t>
            </a:r>
            <a:r>
              <a:rPr lang="ru-RU" dirty="0" err="1"/>
              <a:t>мозок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 40-45 см.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шийної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</a:t>
            </a:r>
            <a:r>
              <a:rPr lang="ru-RU" dirty="0" err="1"/>
              <a:t>потовщення</a:t>
            </a:r>
            <a:r>
              <a:rPr lang="ru-RU" dirty="0"/>
              <a:t>, яке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шийного</a:t>
            </a:r>
            <a:r>
              <a:rPr lang="ru-RU" dirty="0"/>
              <a:t> </a:t>
            </a:r>
            <a:r>
              <a:rPr lang="ru-RU" dirty="0" err="1"/>
              <a:t>потовщення</a:t>
            </a:r>
            <a:r>
              <a:rPr lang="ru-RU" dirty="0"/>
              <a:t> (на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IV до I грудного </a:t>
            </a:r>
            <a:r>
              <a:rPr lang="ru-RU" dirty="0" err="1"/>
              <a:t>хребця</a:t>
            </a:r>
            <a:r>
              <a:rPr lang="ru-RU" dirty="0"/>
              <a:t>); </a:t>
            </a:r>
            <a:r>
              <a:rPr lang="ru-RU" dirty="0" err="1"/>
              <a:t>корінці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відходять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,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утворенні</a:t>
            </a:r>
            <a:r>
              <a:rPr lang="ru-RU" dirty="0"/>
              <a:t> </a:t>
            </a:r>
            <a:r>
              <a:rPr lang="ru-RU" dirty="0" err="1"/>
              <a:t>плечових</a:t>
            </a:r>
            <a:r>
              <a:rPr lang="ru-RU" dirty="0"/>
              <a:t> </a:t>
            </a:r>
            <a:r>
              <a:rPr lang="ru-RU" dirty="0" err="1"/>
              <a:t>сплетень</a:t>
            </a:r>
            <a:r>
              <a:rPr lang="ru-RU" dirty="0"/>
              <a:t> (V-V III </a:t>
            </a:r>
            <a:r>
              <a:rPr lang="ru-RU" dirty="0" err="1"/>
              <a:t>шийний</a:t>
            </a:r>
            <a:r>
              <a:rPr lang="ru-RU" dirty="0"/>
              <a:t> та I </a:t>
            </a:r>
            <a:r>
              <a:rPr lang="ru-RU" dirty="0" err="1"/>
              <a:t>грудний</a:t>
            </a:r>
            <a:r>
              <a:rPr lang="ru-RU" dirty="0"/>
              <a:t> </a:t>
            </a:r>
            <a:r>
              <a:rPr lang="ru-RU" dirty="0" err="1"/>
              <a:t>сегменти</a:t>
            </a:r>
            <a:r>
              <a:rPr lang="ru-RU" dirty="0"/>
              <a:t>).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Друге </a:t>
            </a:r>
            <a:r>
              <a:rPr lang="ru-RU" dirty="0" err="1"/>
              <a:t>потовщення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розташовується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поперекової</a:t>
            </a:r>
            <a:r>
              <a:rPr lang="ru-RU" dirty="0"/>
              <a:t> </a:t>
            </a:r>
            <a:r>
              <a:rPr lang="ru-RU" dirty="0" err="1"/>
              <a:t>частини</a:t>
            </a:r>
            <a:r>
              <a:rPr lang="ru-RU" dirty="0"/>
              <a:t>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поперекового</a:t>
            </a:r>
            <a:r>
              <a:rPr lang="ru-RU" dirty="0"/>
              <a:t> </a:t>
            </a:r>
            <a:r>
              <a:rPr lang="ru-RU" dirty="0" err="1"/>
              <a:t>потовщення</a:t>
            </a:r>
            <a:r>
              <a:rPr lang="ru-RU" dirty="0"/>
              <a:t> (на </a:t>
            </a:r>
            <a:r>
              <a:rPr lang="ru-RU" dirty="0" err="1"/>
              <a:t>рівні</a:t>
            </a:r>
            <a:r>
              <a:rPr lang="ru-RU" dirty="0"/>
              <a:t> X грудного — I </a:t>
            </a:r>
            <a:r>
              <a:rPr lang="ru-RU" dirty="0" err="1"/>
              <a:t>поперекового</a:t>
            </a:r>
            <a:r>
              <a:rPr lang="ru-RU" dirty="0"/>
              <a:t> </a:t>
            </a:r>
            <a:r>
              <a:rPr lang="ru-RU" dirty="0" err="1"/>
              <a:t>хребців</a:t>
            </a:r>
            <a:r>
              <a:rPr lang="ru-RU" dirty="0"/>
              <a:t>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потовщення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відходження</a:t>
            </a:r>
            <a:r>
              <a:rPr lang="ru-RU" dirty="0"/>
              <a:t> </a:t>
            </a:r>
            <a:r>
              <a:rPr lang="ru-RU" dirty="0" err="1"/>
              <a:t>корінців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в </a:t>
            </a:r>
            <a:r>
              <a:rPr lang="ru-RU" dirty="0" err="1"/>
              <a:t>утворенні</a:t>
            </a:r>
            <a:r>
              <a:rPr lang="ru-RU" dirty="0"/>
              <a:t> </a:t>
            </a:r>
            <a:r>
              <a:rPr lang="ru-RU" dirty="0" err="1"/>
              <a:t>поперекового</a:t>
            </a:r>
            <a:r>
              <a:rPr lang="ru-RU" dirty="0"/>
              <a:t> та </a:t>
            </a:r>
            <a:r>
              <a:rPr lang="ru-RU" dirty="0" err="1"/>
              <a:t>крижового</a:t>
            </a:r>
            <a:r>
              <a:rPr lang="ru-RU" dirty="0"/>
              <a:t> </a:t>
            </a:r>
            <a:r>
              <a:rPr lang="ru-RU" dirty="0" err="1"/>
              <a:t>сплетення</a:t>
            </a:r>
            <a:r>
              <a:rPr lang="ru-RU" dirty="0"/>
              <a:t> (</a:t>
            </a:r>
            <a:r>
              <a:rPr lang="ru-RU" dirty="0" err="1"/>
              <a:t>поперекові</a:t>
            </a:r>
            <a:r>
              <a:rPr lang="ru-RU" dirty="0"/>
              <a:t> та </a:t>
            </a:r>
            <a:r>
              <a:rPr lang="ru-RU" dirty="0" err="1"/>
              <a:t>крижові</a:t>
            </a:r>
            <a:r>
              <a:rPr lang="ru-RU" dirty="0"/>
              <a:t> </a:t>
            </a:r>
            <a:r>
              <a:rPr lang="ru-RU" dirty="0" err="1"/>
              <a:t>сегменти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); на </a:t>
            </a:r>
            <a:r>
              <a:rPr lang="ru-RU" dirty="0" err="1"/>
              <a:t>рівні</a:t>
            </a:r>
            <a:r>
              <a:rPr lang="ru-RU" dirty="0"/>
              <a:t> I </a:t>
            </a:r>
            <a:r>
              <a:rPr lang="ru-RU" dirty="0" err="1"/>
              <a:t>поперекового</a:t>
            </a:r>
            <a:r>
              <a:rPr lang="ru-RU" dirty="0"/>
              <a:t> </a:t>
            </a:r>
            <a:r>
              <a:rPr lang="ru-RU" dirty="0" err="1"/>
              <a:t>хребця</a:t>
            </a:r>
            <a:r>
              <a:rPr lang="ru-RU" dirty="0"/>
              <a:t> </a:t>
            </a:r>
            <a:r>
              <a:rPr lang="ru-RU" dirty="0" err="1"/>
              <a:t>спинний</a:t>
            </a:r>
            <a:r>
              <a:rPr lang="ru-RU" dirty="0"/>
              <a:t> </a:t>
            </a:r>
            <a:r>
              <a:rPr lang="ru-RU" dirty="0" err="1"/>
              <a:t>мозок</a:t>
            </a:r>
            <a:r>
              <a:rPr lang="ru-RU" dirty="0"/>
              <a:t> </a:t>
            </a:r>
            <a:r>
              <a:rPr lang="ru-RU" dirty="0" err="1"/>
              <a:t>потоншується</a:t>
            </a:r>
            <a:r>
              <a:rPr lang="ru-RU" dirty="0"/>
              <a:t> і </a:t>
            </a:r>
            <a:r>
              <a:rPr lang="ru-RU" dirty="0" err="1"/>
              <a:t>утворюється</a:t>
            </a:r>
            <a:r>
              <a:rPr lang="ru-RU" dirty="0"/>
              <a:t> конус,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1-3 </a:t>
            </a:r>
            <a:r>
              <a:rPr lang="ru-RU" dirty="0" err="1"/>
              <a:t>або</a:t>
            </a:r>
            <a:r>
              <a:rPr lang="ru-RU" dirty="0"/>
              <a:t> 2-5 </a:t>
            </a:r>
            <a:r>
              <a:rPr lang="ru-RU" dirty="0" err="1"/>
              <a:t>крижові</a:t>
            </a:r>
            <a:r>
              <a:rPr lang="ru-RU" dirty="0"/>
              <a:t> </a:t>
            </a:r>
            <a:r>
              <a:rPr lang="ru-RU" dirty="0" err="1"/>
              <a:t>сегменти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69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691" y="193965"/>
            <a:ext cx="10380866" cy="6086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Конус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закінчується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верхнього</a:t>
            </a:r>
            <a:r>
              <a:rPr lang="ru-RU" dirty="0"/>
              <a:t> краю II </a:t>
            </a:r>
            <a:r>
              <a:rPr lang="ru-RU" dirty="0" err="1"/>
              <a:t>поперекового</a:t>
            </a:r>
            <a:r>
              <a:rPr lang="ru-RU" dirty="0"/>
              <a:t> </a:t>
            </a:r>
            <a:r>
              <a:rPr lang="ru-RU" dirty="0" err="1"/>
              <a:t>хребця</a:t>
            </a:r>
            <a:r>
              <a:rPr lang="ru-RU" dirty="0"/>
              <a:t>.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спинний</a:t>
            </a:r>
            <a:r>
              <a:rPr lang="ru-RU" dirty="0"/>
              <a:t> </a:t>
            </a:r>
            <a:r>
              <a:rPr lang="ru-RU" dirty="0" err="1"/>
              <a:t>мозок</a:t>
            </a:r>
            <a:r>
              <a:rPr lang="ru-RU" dirty="0"/>
              <a:t> переходить у </a:t>
            </a:r>
            <a:r>
              <a:rPr lang="ru-RU" dirty="0" err="1"/>
              <a:t>кінцеву</a:t>
            </a:r>
            <a:r>
              <a:rPr lang="ru-RU" dirty="0"/>
              <a:t> нитку.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Конус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оточений</a:t>
            </a:r>
            <a:r>
              <a:rPr lang="ru-RU" dirty="0"/>
              <a:t> </a:t>
            </a:r>
            <a:r>
              <a:rPr lang="ru-RU" dirty="0" err="1"/>
              <a:t>корінцями</a:t>
            </a:r>
            <a:r>
              <a:rPr lang="ru-RU" dirty="0"/>
              <a:t> I-V </a:t>
            </a:r>
            <a:r>
              <a:rPr lang="ru-RU" dirty="0" err="1"/>
              <a:t>крижових</a:t>
            </a:r>
            <a:r>
              <a:rPr lang="ru-RU" dirty="0"/>
              <a:t> </a:t>
            </a:r>
            <a:r>
              <a:rPr lang="ru-RU" dirty="0" err="1"/>
              <a:t>нервів</a:t>
            </a:r>
            <a:r>
              <a:rPr lang="ru-RU" dirty="0"/>
              <a:t> (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носять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кінського</a:t>
            </a:r>
            <a:r>
              <a:rPr lang="ru-RU" dirty="0"/>
              <a:t> хвоста),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одночасної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 і конуса спинного </a:t>
            </a:r>
            <a:r>
              <a:rPr lang="ru-RU" dirty="0" err="1"/>
              <a:t>мозку</a:t>
            </a:r>
            <a:r>
              <a:rPr lang="ru-RU" dirty="0"/>
              <a:t> і </a:t>
            </a:r>
            <a:r>
              <a:rPr lang="ru-RU" dirty="0" err="1"/>
              <a:t>кінського</a:t>
            </a:r>
            <a:r>
              <a:rPr lang="ru-RU" dirty="0"/>
              <a:t> хвоста, особливо при </a:t>
            </a:r>
            <a:r>
              <a:rPr lang="ru-RU" dirty="0" err="1"/>
              <a:t>вогнепальних</a:t>
            </a:r>
            <a:r>
              <a:rPr lang="ru-RU" dirty="0"/>
              <a:t> </a:t>
            </a:r>
            <a:r>
              <a:rPr lang="ru-RU" dirty="0" err="1"/>
              <a:t>пораненнях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Спереду</a:t>
            </a:r>
            <a:r>
              <a:rPr lang="ru-RU" dirty="0"/>
              <a:t> </a:t>
            </a:r>
            <a:r>
              <a:rPr lang="ru-RU" dirty="0" err="1"/>
              <a:t>спинний</a:t>
            </a:r>
            <a:r>
              <a:rPr lang="ru-RU" dirty="0"/>
              <a:t> </a:t>
            </a:r>
            <a:r>
              <a:rPr lang="ru-RU" dirty="0" err="1"/>
              <a:t>мозок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широку</a:t>
            </a:r>
            <a:r>
              <a:rPr lang="ru-RU" dirty="0"/>
              <a:t> </a:t>
            </a:r>
            <a:r>
              <a:rPr lang="ru-RU" dirty="0" err="1"/>
              <a:t>поздовжню</a:t>
            </a:r>
            <a:r>
              <a:rPr lang="ru-RU" dirty="0"/>
              <a:t> </a:t>
            </a:r>
            <a:r>
              <a:rPr lang="ru-RU" dirty="0" err="1"/>
              <a:t>борозну</a:t>
            </a:r>
            <a:r>
              <a:rPr lang="ru-RU" dirty="0"/>
              <a:t>, </a:t>
            </a:r>
            <a:r>
              <a:rPr lang="ru-RU" dirty="0" err="1"/>
              <a:t>ззаду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розщеплений</a:t>
            </a:r>
            <a:r>
              <a:rPr lang="ru-RU" dirty="0"/>
              <a:t> </a:t>
            </a:r>
            <a:r>
              <a:rPr lang="ru-RU" dirty="0" err="1"/>
              <a:t>вузькою</a:t>
            </a:r>
            <a:r>
              <a:rPr lang="ru-RU" dirty="0"/>
              <a:t>, але </a:t>
            </a:r>
            <a:r>
              <a:rPr lang="ru-RU" dirty="0" err="1"/>
              <a:t>глибокою</a:t>
            </a:r>
            <a:r>
              <a:rPr lang="ru-RU" dirty="0"/>
              <a:t> </a:t>
            </a:r>
            <a:r>
              <a:rPr lang="ru-RU" dirty="0" err="1"/>
              <a:t>борозною</a:t>
            </a:r>
            <a:r>
              <a:rPr lang="ru-RU" dirty="0"/>
              <a:t>. </a:t>
            </a:r>
            <a:r>
              <a:rPr lang="ru-RU" dirty="0" err="1"/>
              <a:t>Обидві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з'єднані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вузькою</a:t>
            </a:r>
            <a:r>
              <a:rPr lang="ru-RU" dirty="0"/>
              <a:t> </a:t>
            </a:r>
            <a:r>
              <a:rPr lang="ru-RU" dirty="0" err="1"/>
              <a:t>смужкою</a:t>
            </a:r>
            <a:r>
              <a:rPr lang="ru-RU" dirty="0"/>
              <a:t>: </a:t>
            </a:r>
            <a:r>
              <a:rPr lang="ru-RU" dirty="0" err="1"/>
              <a:t>білою</a:t>
            </a:r>
            <a:r>
              <a:rPr lang="ru-RU" dirty="0"/>
              <a:t> та </a:t>
            </a:r>
            <a:r>
              <a:rPr lang="ru-RU" dirty="0" err="1"/>
              <a:t>сірою</a:t>
            </a:r>
            <a:r>
              <a:rPr lang="ru-RU" dirty="0"/>
              <a:t> спайками. У </a:t>
            </a:r>
            <a:r>
              <a:rPr lang="ru-RU" dirty="0" err="1"/>
              <a:t>центрі</a:t>
            </a:r>
            <a:r>
              <a:rPr lang="ru-RU" dirty="0"/>
              <a:t> </a:t>
            </a:r>
            <a:r>
              <a:rPr lang="ru-RU" dirty="0" err="1"/>
              <a:t>сірої</a:t>
            </a:r>
            <a:r>
              <a:rPr lang="ru-RU" dirty="0"/>
              <a:t> спайки проходить </a:t>
            </a:r>
            <a:r>
              <a:rPr lang="ru-RU" dirty="0" err="1"/>
              <a:t>центральний</a:t>
            </a:r>
            <a:r>
              <a:rPr lang="ru-RU" dirty="0"/>
              <a:t> канал спинного </a:t>
            </a:r>
            <a:r>
              <a:rPr lang="ru-RU" dirty="0" err="1"/>
              <a:t>мозку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спинномозкова</a:t>
            </a:r>
            <a:r>
              <a:rPr lang="ru-RU" dirty="0"/>
              <a:t> </a:t>
            </a:r>
            <a:r>
              <a:rPr lang="ru-RU" dirty="0" err="1"/>
              <a:t>рідина</a:t>
            </a:r>
            <a:r>
              <a:rPr lang="ru-RU" dirty="0"/>
              <a:t>. </a:t>
            </a:r>
            <a:r>
              <a:rPr lang="ru-RU" dirty="0" err="1"/>
              <a:t>Центральний</a:t>
            </a:r>
            <a:r>
              <a:rPr lang="ru-RU" dirty="0"/>
              <a:t> канал у </a:t>
            </a:r>
            <a:r>
              <a:rPr lang="ru-RU" dirty="0" err="1"/>
              <a:t>своєму</a:t>
            </a:r>
            <a:r>
              <a:rPr lang="ru-RU" dirty="0"/>
              <a:t> </a:t>
            </a:r>
            <a:r>
              <a:rPr lang="ru-RU" dirty="0" err="1"/>
              <a:t>верхньому</a:t>
            </a:r>
            <a:r>
              <a:rPr lang="ru-RU" dirty="0"/>
              <a:t> </a:t>
            </a:r>
            <a:r>
              <a:rPr lang="ru-RU" dirty="0" err="1"/>
              <a:t>відділі</a:t>
            </a:r>
            <a:r>
              <a:rPr lang="ru-RU" dirty="0"/>
              <a:t> </a:t>
            </a:r>
            <a:r>
              <a:rPr lang="ru-RU" dirty="0" err="1"/>
              <a:t>сполучається</a:t>
            </a:r>
            <a:r>
              <a:rPr lang="ru-RU" dirty="0"/>
              <a:t> з ІV </a:t>
            </a:r>
            <a:r>
              <a:rPr lang="ru-RU" dirty="0" err="1"/>
              <a:t>шлуночком</a:t>
            </a:r>
            <a:r>
              <a:rPr lang="ru-RU" dirty="0"/>
              <a:t>, а у </a:t>
            </a:r>
            <a:r>
              <a:rPr lang="ru-RU" dirty="0" err="1"/>
              <a:t>нижніх</a:t>
            </a:r>
            <a:r>
              <a:rPr lang="ru-RU" dirty="0"/>
              <a:t> </a:t>
            </a:r>
            <a:r>
              <a:rPr lang="ru-RU" dirty="0" err="1"/>
              <a:t>відділах</a:t>
            </a:r>
            <a:r>
              <a:rPr lang="ru-RU" dirty="0"/>
              <a:t> </a:t>
            </a:r>
            <a:r>
              <a:rPr lang="ru-RU" dirty="0" err="1"/>
              <a:t>розширюється</a:t>
            </a:r>
            <a:r>
              <a:rPr lang="ru-RU" dirty="0"/>
              <a:t> і на </a:t>
            </a:r>
            <a:r>
              <a:rPr lang="ru-RU" dirty="0" err="1"/>
              <a:t>рівні</a:t>
            </a:r>
            <a:r>
              <a:rPr lang="ru-RU" dirty="0"/>
              <a:t> конуса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утворює</a:t>
            </a:r>
            <a:r>
              <a:rPr lang="ru-RU" dirty="0"/>
              <a:t> </a:t>
            </a:r>
            <a:r>
              <a:rPr lang="ru-RU" dirty="0" err="1"/>
              <a:t>кінцевий</a:t>
            </a:r>
            <a:r>
              <a:rPr lang="ru-RU" dirty="0"/>
              <a:t> </a:t>
            </a:r>
            <a:r>
              <a:rPr lang="ru-RU" dirty="0" err="1"/>
              <a:t>шлуночок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закінчується</a:t>
            </a:r>
            <a:r>
              <a:rPr lang="ru-RU" dirty="0"/>
              <a:t> </a:t>
            </a:r>
            <a:r>
              <a:rPr lang="ru-RU" dirty="0" err="1"/>
              <a:t>сліпо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47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071417"/>
            <a:ext cx="10353762" cy="5551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передніх</a:t>
            </a:r>
            <a:r>
              <a:rPr lang="ru-RU" dirty="0"/>
              <a:t> і </a:t>
            </a:r>
            <a:r>
              <a:rPr lang="ru-RU" dirty="0" err="1"/>
              <a:t>задніх</a:t>
            </a:r>
            <a:r>
              <a:rPr lang="ru-RU" dirty="0"/>
              <a:t> </a:t>
            </a:r>
            <a:r>
              <a:rPr lang="ru-RU" dirty="0" err="1"/>
              <a:t>рогів</a:t>
            </a:r>
            <a:r>
              <a:rPr lang="ru-RU" dirty="0"/>
              <a:t>, у </a:t>
            </a:r>
            <a:r>
              <a:rPr lang="ru-RU" dirty="0" err="1"/>
              <a:t>сірій</a:t>
            </a:r>
            <a:r>
              <a:rPr lang="ru-RU" dirty="0"/>
              <a:t> </a:t>
            </a:r>
            <a:r>
              <a:rPr lang="ru-RU" dirty="0" err="1"/>
              <a:t>речовині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відрізняють</a:t>
            </a:r>
            <a:r>
              <a:rPr lang="ru-RU" dirty="0"/>
              <a:t> </a:t>
            </a:r>
            <a:r>
              <a:rPr lang="ru-RU" dirty="0" err="1"/>
              <a:t>бічні</a:t>
            </a:r>
            <a:r>
              <a:rPr lang="ru-RU" dirty="0"/>
              <a:t> </a:t>
            </a:r>
            <a:r>
              <a:rPr lang="ru-RU" dirty="0" err="1"/>
              <a:t>роги</a:t>
            </a:r>
            <a:r>
              <a:rPr lang="ru-RU" dirty="0"/>
              <a:t>. У </a:t>
            </a:r>
            <a:r>
              <a:rPr lang="ru-RU" dirty="0" err="1"/>
              <a:t>бічних</a:t>
            </a:r>
            <a:r>
              <a:rPr lang="ru-RU" dirty="0"/>
              <a:t> рогах VIII </a:t>
            </a:r>
            <a:r>
              <a:rPr lang="ru-RU" dirty="0" err="1"/>
              <a:t>шийного</a:t>
            </a:r>
            <a:r>
              <a:rPr lang="ru-RU" dirty="0"/>
              <a:t>,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грудних</a:t>
            </a:r>
            <a:r>
              <a:rPr lang="ru-RU" dirty="0"/>
              <a:t> та </a:t>
            </a:r>
            <a:r>
              <a:rPr lang="ru-RU" dirty="0" err="1"/>
              <a:t>поперекових</a:t>
            </a:r>
            <a:r>
              <a:rPr lang="ru-RU" dirty="0"/>
              <a:t> </a:t>
            </a:r>
            <a:r>
              <a:rPr lang="ru-RU" dirty="0" err="1"/>
              <a:t>сегментів</a:t>
            </a:r>
            <a:r>
              <a:rPr lang="ru-RU" dirty="0"/>
              <a:t> </a:t>
            </a:r>
            <a:r>
              <a:rPr lang="ru-RU" dirty="0" err="1"/>
              <a:t>розташовуються</a:t>
            </a:r>
            <a:r>
              <a:rPr lang="ru-RU" dirty="0"/>
              <a:t> </a:t>
            </a:r>
            <a:r>
              <a:rPr lang="ru-RU" dirty="0" err="1"/>
              <a:t>симпатичні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(</a:t>
            </a:r>
            <a:r>
              <a:rPr lang="ru-RU" dirty="0" err="1"/>
              <a:t>центри</a:t>
            </a:r>
            <a:r>
              <a:rPr lang="ru-RU" dirty="0"/>
              <a:t> Якубовича-Якобсона). </a:t>
            </a:r>
            <a:r>
              <a:rPr lang="ru-RU" dirty="0" err="1"/>
              <a:t>Аксони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 </a:t>
            </a:r>
            <a:r>
              <a:rPr lang="ru-RU" dirty="0" err="1"/>
              <a:t>направляються</a:t>
            </a:r>
            <a:r>
              <a:rPr lang="ru-RU" dirty="0"/>
              <a:t> до </a:t>
            </a:r>
            <a:r>
              <a:rPr lang="ru-RU" dirty="0" err="1"/>
              <a:t>симпатичних</a:t>
            </a:r>
            <a:r>
              <a:rPr lang="ru-RU" dirty="0"/>
              <a:t> </a:t>
            </a:r>
            <a:r>
              <a:rPr lang="ru-RU" dirty="0" err="1"/>
              <a:t>стовбурів</a:t>
            </a:r>
            <a:r>
              <a:rPr lang="ru-RU" dirty="0"/>
              <a:t>, де </a:t>
            </a:r>
            <a:r>
              <a:rPr lang="ru-RU" dirty="0" err="1"/>
              <a:t>проходять</a:t>
            </a:r>
            <a:r>
              <a:rPr lang="ru-RU" dirty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передніх</a:t>
            </a:r>
            <a:r>
              <a:rPr lang="ru-RU" dirty="0"/>
              <a:t> </a:t>
            </a:r>
            <a:r>
              <a:rPr lang="ru-RU" dirty="0" err="1"/>
              <a:t>корінців</a:t>
            </a:r>
            <a:r>
              <a:rPr lang="ru-RU" dirty="0"/>
              <a:t> </a:t>
            </a:r>
            <a:r>
              <a:rPr lang="ru-RU" dirty="0" err="1"/>
              <a:t>білих</a:t>
            </a:r>
            <a:r>
              <a:rPr lang="ru-RU" dirty="0"/>
              <a:t> </a:t>
            </a:r>
            <a:r>
              <a:rPr lang="ru-RU" dirty="0" err="1"/>
              <a:t>сполучних</a:t>
            </a:r>
            <a:r>
              <a:rPr lang="ru-RU" dirty="0"/>
              <a:t> </a:t>
            </a:r>
            <a:r>
              <a:rPr lang="ru-RU" dirty="0" err="1"/>
              <a:t>гілок</a:t>
            </a:r>
            <a:r>
              <a:rPr lang="ru-RU" dirty="0"/>
              <a:t> до </a:t>
            </a:r>
            <a:r>
              <a:rPr lang="ru-RU" dirty="0" err="1"/>
              <a:t>симпатичних</a:t>
            </a:r>
            <a:r>
              <a:rPr lang="ru-RU" dirty="0"/>
              <a:t> </a:t>
            </a:r>
            <a:r>
              <a:rPr lang="ru-RU" dirty="0" err="1"/>
              <a:t>стовбурів</a:t>
            </a:r>
            <a:r>
              <a:rPr lang="ru-RU" dirty="0"/>
              <a:t>. За межами </a:t>
            </a:r>
            <a:r>
              <a:rPr lang="ru-RU" dirty="0" err="1"/>
              <a:t>міжхребцевих</a:t>
            </a:r>
            <a:r>
              <a:rPr lang="ru-RU" dirty="0"/>
              <a:t> </a:t>
            </a:r>
            <a:r>
              <a:rPr lang="ru-RU" dirty="0" err="1"/>
              <a:t>отворів</a:t>
            </a:r>
            <a:r>
              <a:rPr lang="ru-RU" dirty="0"/>
              <a:t> </a:t>
            </a:r>
            <a:r>
              <a:rPr lang="ru-RU" dirty="0" err="1"/>
              <a:t>чутливі</a:t>
            </a:r>
            <a:r>
              <a:rPr lang="ru-RU" dirty="0"/>
              <a:t> та </a:t>
            </a:r>
            <a:r>
              <a:rPr lang="ru-RU" dirty="0" err="1"/>
              <a:t>рухові</a:t>
            </a:r>
            <a:r>
              <a:rPr lang="ru-RU" dirty="0"/>
              <a:t> </a:t>
            </a:r>
            <a:r>
              <a:rPr lang="ru-RU" dirty="0" err="1"/>
              <a:t>корінці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змішані</a:t>
            </a:r>
            <a:r>
              <a:rPr lang="ru-RU" dirty="0"/>
              <a:t> </a:t>
            </a:r>
            <a:r>
              <a:rPr lang="ru-RU" dirty="0" err="1"/>
              <a:t>спинномозкові</a:t>
            </a:r>
            <a:r>
              <a:rPr lang="ru-RU" dirty="0"/>
              <a:t> </a:t>
            </a:r>
            <a:r>
              <a:rPr lang="ru-RU" dirty="0" err="1"/>
              <a:t>нерви</a:t>
            </a:r>
            <a:r>
              <a:rPr lang="ru-RU" dirty="0"/>
              <a:t>,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самого початку </a:t>
            </a:r>
            <a:r>
              <a:rPr lang="ru-RU" dirty="0" err="1"/>
              <a:t>проходять</a:t>
            </a:r>
            <a:r>
              <a:rPr lang="ru-RU" dirty="0"/>
              <a:t> </a:t>
            </a:r>
            <a:r>
              <a:rPr lang="ru-RU" dirty="0" err="1"/>
              <a:t>чутливі</a:t>
            </a:r>
            <a:r>
              <a:rPr lang="ru-RU" dirty="0"/>
              <a:t> та </a:t>
            </a:r>
            <a:r>
              <a:rPr lang="ru-RU" dirty="0" err="1"/>
              <a:t>автономні</a:t>
            </a:r>
            <a:r>
              <a:rPr lang="ru-RU" dirty="0"/>
              <a:t> волокна.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957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3201"/>
            <a:ext cx="10353762" cy="63269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Кожний</a:t>
            </a:r>
            <a:r>
              <a:rPr lang="ru-RU" dirty="0"/>
              <a:t> </a:t>
            </a:r>
            <a:r>
              <a:rPr lang="ru-RU" dirty="0" err="1"/>
              <a:t>спинномозковий</a:t>
            </a:r>
            <a:r>
              <a:rPr lang="ru-RU" dirty="0"/>
              <a:t> нерв </a:t>
            </a:r>
            <a:r>
              <a:rPr lang="ru-RU" dirty="0" err="1"/>
              <a:t>поділяється</a:t>
            </a:r>
            <a:r>
              <a:rPr lang="ru-RU" dirty="0"/>
              <a:t> на 4 </a:t>
            </a:r>
            <a:r>
              <a:rPr lang="ru-RU" dirty="0" err="1"/>
              <a:t>гілки</a:t>
            </a:r>
            <a:r>
              <a:rPr lang="ru-RU" dirty="0"/>
              <a:t>: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lvl="0" indent="0">
              <a:buNone/>
            </a:pPr>
            <a:r>
              <a:rPr lang="ru-RU" dirty="0" err="1"/>
              <a:t>Задня</a:t>
            </a:r>
            <a:r>
              <a:rPr lang="ru-RU" dirty="0"/>
              <a:t> </a:t>
            </a:r>
            <a:r>
              <a:rPr lang="ru-RU" dirty="0" err="1"/>
              <a:t>гілка</a:t>
            </a:r>
            <a:r>
              <a:rPr lang="ru-RU" dirty="0"/>
              <a:t> </a:t>
            </a:r>
            <a:r>
              <a:rPr lang="ru-RU" dirty="0" err="1"/>
              <a:t>іннервує</a:t>
            </a:r>
            <a:r>
              <a:rPr lang="ru-RU" dirty="0"/>
              <a:t> </a:t>
            </a:r>
            <a:r>
              <a:rPr lang="ru-RU" dirty="0" err="1"/>
              <a:t>глибокі</a:t>
            </a:r>
            <a:r>
              <a:rPr lang="ru-RU" dirty="0"/>
              <a:t> </a:t>
            </a:r>
            <a:r>
              <a:rPr lang="ru-RU" dirty="0" err="1"/>
              <a:t>м'язи</a:t>
            </a:r>
            <a:r>
              <a:rPr lang="ru-RU" dirty="0"/>
              <a:t> </a:t>
            </a:r>
            <a:r>
              <a:rPr lang="ru-RU" dirty="0" err="1"/>
              <a:t>спини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потиличної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, </a:t>
            </a:r>
            <a:r>
              <a:rPr lang="ru-RU" dirty="0" err="1"/>
              <a:t>пронизує</a:t>
            </a:r>
            <a:r>
              <a:rPr lang="ru-RU" dirty="0"/>
              <a:t> шар </a:t>
            </a:r>
            <a:r>
              <a:rPr lang="ru-RU" dirty="0" err="1"/>
              <a:t>поверхневих</a:t>
            </a:r>
            <a:r>
              <a:rPr lang="ru-RU" dirty="0"/>
              <a:t> </a:t>
            </a:r>
            <a:r>
              <a:rPr lang="ru-RU" dirty="0" err="1"/>
              <a:t>м'язів</a:t>
            </a:r>
            <a:r>
              <a:rPr lang="ru-RU" dirty="0"/>
              <a:t> та </a:t>
            </a:r>
            <a:r>
              <a:rPr lang="ru-RU" dirty="0" err="1"/>
              <a:t>іннервує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в </a:t>
            </a:r>
            <a:r>
              <a:rPr lang="ru-RU" dirty="0" err="1"/>
              <a:t>ділянці</a:t>
            </a:r>
            <a:r>
              <a:rPr lang="ru-RU" dirty="0"/>
              <a:t> </a:t>
            </a:r>
            <a:r>
              <a:rPr lang="ru-RU" dirty="0" err="1"/>
              <a:t>спини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потиличної</a:t>
            </a:r>
            <a:r>
              <a:rPr lang="ru-RU" dirty="0"/>
              <a:t> </a:t>
            </a:r>
            <a:r>
              <a:rPr lang="ru-RU" dirty="0" err="1"/>
              <a:t>ділянки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великий </a:t>
            </a:r>
            <a:r>
              <a:rPr lang="ru-RU" dirty="0" err="1"/>
              <a:t>потиличний</a:t>
            </a:r>
            <a:r>
              <a:rPr lang="ru-RU" dirty="0"/>
              <a:t> нерв).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lvl="0" indent="0">
              <a:buNone/>
            </a:pPr>
            <a:r>
              <a:rPr lang="ru-RU" dirty="0" err="1"/>
              <a:t>Передня</a:t>
            </a:r>
            <a:r>
              <a:rPr lang="ru-RU" dirty="0"/>
              <a:t> </a:t>
            </a:r>
            <a:r>
              <a:rPr lang="ru-RU" dirty="0" err="1"/>
              <a:t>гілка</a:t>
            </a:r>
            <a:r>
              <a:rPr lang="ru-RU" dirty="0"/>
              <a:t> </a:t>
            </a:r>
            <a:r>
              <a:rPr lang="ru-RU" dirty="0" err="1"/>
              <a:t>бере</a:t>
            </a:r>
            <a:r>
              <a:rPr lang="ru-RU" dirty="0"/>
              <a:t> участь в </a:t>
            </a:r>
            <a:r>
              <a:rPr lang="ru-RU" dirty="0" err="1"/>
              <a:t>утворенні</a:t>
            </a:r>
            <a:r>
              <a:rPr lang="ru-RU" dirty="0"/>
              <a:t> </a:t>
            </a:r>
            <a:r>
              <a:rPr lang="ru-RU" dirty="0" err="1"/>
              <a:t>нервових</a:t>
            </a:r>
            <a:r>
              <a:rPr lang="ru-RU" dirty="0"/>
              <a:t> </a:t>
            </a:r>
            <a:r>
              <a:rPr lang="ru-RU" dirty="0" err="1"/>
              <a:t>сплетень</a:t>
            </a:r>
            <a:r>
              <a:rPr lang="ru-RU" dirty="0"/>
              <a:t>: </a:t>
            </a:r>
            <a:r>
              <a:rPr lang="ru-RU" dirty="0" err="1"/>
              <a:t>шийного</a:t>
            </a:r>
            <a:r>
              <a:rPr lang="ru-RU" dirty="0"/>
              <a:t> (I-IV </a:t>
            </a:r>
            <a:r>
              <a:rPr lang="ru-RU" dirty="0" err="1"/>
              <a:t>шийні</a:t>
            </a:r>
            <a:r>
              <a:rPr lang="ru-RU" dirty="0"/>
              <a:t> </a:t>
            </a:r>
            <a:r>
              <a:rPr lang="ru-RU" dirty="0" err="1"/>
              <a:t>спинномозкові</a:t>
            </a:r>
            <a:r>
              <a:rPr lang="ru-RU" dirty="0"/>
              <a:t> </a:t>
            </a:r>
            <a:r>
              <a:rPr lang="ru-RU" dirty="0" err="1"/>
              <a:t>нерви</a:t>
            </a:r>
            <a:r>
              <a:rPr lang="ru-RU" dirty="0"/>
              <a:t>), </a:t>
            </a:r>
            <a:r>
              <a:rPr lang="ru-RU" dirty="0" err="1"/>
              <a:t>плечового</a:t>
            </a:r>
            <a:r>
              <a:rPr lang="ru-RU" dirty="0"/>
              <a:t> (V-VIII </a:t>
            </a:r>
            <a:r>
              <a:rPr lang="ru-RU" dirty="0" err="1"/>
              <a:t>шийні</a:t>
            </a:r>
            <a:r>
              <a:rPr lang="ru-RU" dirty="0"/>
              <a:t> та I </a:t>
            </a:r>
            <a:r>
              <a:rPr lang="ru-RU" dirty="0" err="1"/>
              <a:t>грудний</a:t>
            </a:r>
            <a:r>
              <a:rPr lang="ru-RU" dirty="0"/>
              <a:t> </a:t>
            </a:r>
            <a:r>
              <a:rPr lang="ru-RU" dirty="0" err="1"/>
              <a:t>спинномозкові</a:t>
            </a:r>
            <a:r>
              <a:rPr lang="ru-RU" dirty="0"/>
              <a:t> </a:t>
            </a:r>
            <a:r>
              <a:rPr lang="ru-RU" dirty="0" err="1"/>
              <a:t>нерви</a:t>
            </a:r>
            <a:r>
              <a:rPr lang="ru-RU" dirty="0"/>
              <a:t>), </a:t>
            </a:r>
            <a:r>
              <a:rPr lang="ru-RU" dirty="0" err="1"/>
              <a:t>крижового</a:t>
            </a:r>
            <a:r>
              <a:rPr lang="ru-RU" dirty="0"/>
              <a:t> (I-V </a:t>
            </a:r>
            <a:r>
              <a:rPr lang="ru-RU" dirty="0" err="1"/>
              <a:t>крижові</a:t>
            </a:r>
            <a:r>
              <a:rPr lang="ru-RU" dirty="0"/>
              <a:t> </a:t>
            </a:r>
            <a:r>
              <a:rPr lang="ru-RU" dirty="0" err="1"/>
              <a:t>спинномозкові</a:t>
            </a:r>
            <a:r>
              <a:rPr lang="ru-RU" dirty="0"/>
              <a:t> </a:t>
            </a:r>
            <a:r>
              <a:rPr lang="ru-RU" dirty="0" err="1"/>
              <a:t>нерви</a:t>
            </a:r>
            <a:r>
              <a:rPr lang="ru-RU" dirty="0"/>
              <a:t>). </a:t>
            </a:r>
            <a:r>
              <a:rPr lang="ru-RU" dirty="0" err="1"/>
              <a:t>Передні</a:t>
            </a:r>
            <a:r>
              <a:rPr lang="ru-RU" dirty="0"/>
              <a:t> </a:t>
            </a:r>
            <a:r>
              <a:rPr lang="ru-RU" dirty="0" err="1"/>
              <a:t>гілки</a:t>
            </a:r>
            <a:r>
              <a:rPr lang="ru-RU" dirty="0"/>
              <a:t> </a:t>
            </a:r>
            <a:r>
              <a:rPr lang="ru-RU" dirty="0" err="1"/>
              <a:t>грудних</a:t>
            </a:r>
            <a:r>
              <a:rPr lang="ru-RU" dirty="0"/>
              <a:t> </a:t>
            </a:r>
            <a:r>
              <a:rPr lang="ru-RU" dirty="0" err="1"/>
              <a:t>спинномозкових</a:t>
            </a:r>
            <a:r>
              <a:rPr lang="ru-RU" dirty="0"/>
              <a:t> </a:t>
            </a:r>
            <a:r>
              <a:rPr lang="ru-RU" dirty="0" err="1"/>
              <a:t>нервів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підреброві</a:t>
            </a:r>
            <a:r>
              <a:rPr lang="ru-RU" dirty="0"/>
              <a:t> </a:t>
            </a:r>
            <a:r>
              <a:rPr lang="ru-RU" dirty="0" err="1"/>
              <a:t>нерви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lvl="0" indent="0">
              <a:buNone/>
            </a:pPr>
            <a:r>
              <a:rPr lang="ru-RU" dirty="0" err="1"/>
              <a:t>Білі</a:t>
            </a:r>
            <a:r>
              <a:rPr lang="ru-RU" dirty="0"/>
              <a:t> </a:t>
            </a:r>
            <a:r>
              <a:rPr lang="ru-RU" dirty="0" err="1"/>
              <a:t>сполучні</a:t>
            </a:r>
            <a:r>
              <a:rPr lang="ru-RU" dirty="0"/>
              <a:t> </a:t>
            </a:r>
            <a:r>
              <a:rPr lang="ru-RU" dirty="0" err="1"/>
              <a:t>гілки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прямують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до </a:t>
            </a:r>
            <a:r>
              <a:rPr lang="ru-RU" dirty="0" err="1"/>
              <a:t>симпатичних</a:t>
            </a:r>
            <a:r>
              <a:rPr lang="ru-RU" dirty="0"/>
              <a:t> </a:t>
            </a:r>
            <a:r>
              <a:rPr lang="ru-RU" dirty="0" err="1"/>
              <a:t>стовбурів</a:t>
            </a:r>
            <a:r>
              <a:rPr lang="ru-RU" dirty="0"/>
              <a:t> і </a:t>
            </a:r>
            <a:r>
              <a:rPr lang="ru-RU" dirty="0" err="1"/>
              <a:t>сірі</a:t>
            </a:r>
            <a:r>
              <a:rPr lang="ru-RU" dirty="0"/>
              <a:t> </a:t>
            </a:r>
            <a:r>
              <a:rPr lang="ru-RU" dirty="0" err="1"/>
              <a:t>сполучні</a:t>
            </a:r>
            <a:r>
              <a:rPr lang="ru-RU" dirty="0"/>
              <a:t> </a:t>
            </a:r>
            <a:r>
              <a:rPr lang="ru-RU" dirty="0" err="1"/>
              <a:t>гілки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симпатичних</a:t>
            </a:r>
            <a:r>
              <a:rPr lang="ru-RU" dirty="0"/>
              <a:t> </a:t>
            </a:r>
            <a:r>
              <a:rPr lang="ru-RU" dirty="0" err="1"/>
              <a:t>стовбурів</a:t>
            </a:r>
            <a:r>
              <a:rPr lang="ru-RU" dirty="0"/>
              <a:t> до спинного </a:t>
            </a:r>
            <a:r>
              <a:rPr lang="ru-RU" dirty="0" err="1"/>
              <a:t>мозку</a:t>
            </a:r>
            <a:r>
              <a:rPr lang="ru-RU" dirty="0"/>
              <a:t>. Таким чином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морфологічний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</a:t>
            </a:r>
            <a:r>
              <a:rPr lang="ru-RU" dirty="0" err="1"/>
              <a:t>названих</a:t>
            </a:r>
            <a:r>
              <a:rPr lang="ru-RU" dirty="0"/>
              <a:t> </a:t>
            </a:r>
            <a:r>
              <a:rPr lang="ru-RU" dirty="0" err="1"/>
              <a:t>відділів</a:t>
            </a:r>
            <a:r>
              <a:rPr lang="ru-RU" dirty="0"/>
              <a:t> </a:t>
            </a:r>
            <a:r>
              <a:rPr lang="ru-RU" dirty="0" err="1"/>
              <a:t>нервової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lvl="0" indent="0">
              <a:buNone/>
            </a:pPr>
            <a:r>
              <a:rPr lang="ru-RU" dirty="0" err="1"/>
              <a:t>Оболонна</a:t>
            </a:r>
            <a:r>
              <a:rPr lang="ru-RU" dirty="0"/>
              <a:t> </a:t>
            </a:r>
            <a:r>
              <a:rPr lang="ru-RU" dirty="0" err="1"/>
              <a:t>гілка</a:t>
            </a:r>
            <a:r>
              <a:rPr lang="ru-RU" dirty="0"/>
              <a:t> </a:t>
            </a:r>
            <a:r>
              <a:rPr lang="ru-RU" dirty="0" err="1"/>
              <a:t>повертається</a:t>
            </a:r>
            <a:r>
              <a:rPr lang="ru-RU" dirty="0"/>
              <a:t> через </a:t>
            </a:r>
            <a:r>
              <a:rPr lang="ru-RU" dirty="0" err="1"/>
              <a:t>міжхребцеві</a:t>
            </a:r>
            <a:r>
              <a:rPr lang="ru-RU" dirty="0"/>
              <a:t> отвори у </a:t>
            </a:r>
            <a:r>
              <a:rPr lang="ru-RU" dirty="0" err="1"/>
              <a:t>хребтовий</a:t>
            </a:r>
            <a:r>
              <a:rPr lang="ru-RU" dirty="0"/>
              <a:t> канал, </a:t>
            </a:r>
            <a:r>
              <a:rPr lang="ru-RU" dirty="0" err="1"/>
              <a:t>бере</a:t>
            </a:r>
            <a:r>
              <a:rPr lang="ru-RU" dirty="0"/>
              <a:t> участь в </a:t>
            </a:r>
            <a:r>
              <a:rPr lang="ru-RU" dirty="0" err="1"/>
              <a:t>іннервації</a:t>
            </a:r>
            <a:r>
              <a:rPr lang="ru-RU" dirty="0"/>
              <a:t> </a:t>
            </a:r>
            <a:r>
              <a:rPr lang="ru-RU" dirty="0" err="1"/>
              <a:t>твердої</a:t>
            </a:r>
            <a:r>
              <a:rPr lang="ru-RU" dirty="0"/>
              <a:t> </a:t>
            </a:r>
            <a:r>
              <a:rPr lang="ru-RU" dirty="0" err="1"/>
              <a:t>мозкової</a:t>
            </a:r>
            <a:r>
              <a:rPr lang="ru-RU" dirty="0"/>
              <a:t> оболони спинного </a:t>
            </a:r>
            <a:r>
              <a:rPr lang="ru-RU" dirty="0" err="1"/>
              <a:t>мозку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 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Сіра</a:t>
            </a:r>
            <a:r>
              <a:rPr lang="ru-RU" dirty="0"/>
              <a:t> </a:t>
            </a:r>
            <a:r>
              <a:rPr lang="ru-RU" dirty="0" err="1"/>
              <a:t>речовина</a:t>
            </a:r>
            <a:r>
              <a:rPr lang="ru-RU" dirty="0"/>
              <a:t> спинного </a:t>
            </a:r>
            <a:r>
              <a:rPr lang="ru-RU" dirty="0" err="1"/>
              <a:t>мозку</a:t>
            </a:r>
            <a:r>
              <a:rPr lang="ru-RU" dirty="0"/>
              <a:t> є </a:t>
            </a:r>
            <a:r>
              <a:rPr lang="ru-RU" dirty="0" err="1"/>
              <a:t>давнім</a:t>
            </a:r>
            <a:r>
              <a:rPr lang="ru-RU" dirty="0"/>
              <a:t> центром </a:t>
            </a:r>
            <a:r>
              <a:rPr lang="ru-RU" dirty="0" err="1"/>
              <a:t>спінальних</a:t>
            </a:r>
            <a:r>
              <a:rPr lang="ru-RU" dirty="0"/>
              <a:t> </a:t>
            </a:r>
            <a:r>
              <a:rPr lang="ru-RU" dirty="0" err="1"/>
              <a:t>простих</a:t>
            </a:r>
            <a:r>
              <a:rPr lang="ru-RU" dirty="0"/>
              <a:t> </a:t>
            </a:r>
            <a:r>
              <a:rPr lang="ru-RU" dirty="0" err="1"/>
              <a:t>рефлекторних</a:t>
            </a:r>
            <a:r>
              <a:rPr lang="ru-RU" dirty="0"/>
              <a:t> дуг.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814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1_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</TotalTime>
  <Words>853</Words>
  <Application>Microsoft Office PowerPoint</Application>
  <PresentationFormat>Широкоэкранный</PresentationFormat>
  <Paragraphs>81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Century Gothic</vt:lpstr>
      <vt:lpstr>Times New Roman</vt:lpstr>
      <vt:lpstr>Wingdings 3</vt:lpstr>
      <vt:lpstr>Ион</vt:lpstr>
      <vt:lpstr>1_Ион</vt:lpstr>
      <vt:lpstr>МІНІСТЕРСТВО ОХОРОНИ ЗДОРОВ'Я УКРАЇНИ  УКРАЇНСЬКА МЕДИЧНА СТОМАТОЛОГІЧНА АКАДЕМІ   Кафедра дитячої хірургії з травматологією  та ортопедією</vt:lpstr>
      <vt:lpstr>План лекції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ОХОРОНИ ЗДОРОВ'Я УКРАЇНИ  УКРАЇНСЬКА МЕДИЧНА СТОМАТОЛОГІЧНА АКАДЕМІ   Кафедра дитячої хірургії з травматологією  та ортопедією</dc:title>
  <dc:creator>User</dc:creator>
  <cp:lastModifiedBy>User</cp:lastModifiedBy>
  <cp:revision>5</cp:revision>
  <dcterms:created xsi:type="dcterms:W3CDTF">2020-06-03T21:33:25Z</dcterms:created>
  <dcterms:modified xsi:type="dcterms:W3CDTF">2020-06-03T22:36:38Z</dcterms:modified>
</cp:coreProperties>
</file>