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1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6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8584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9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047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9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9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8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8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9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5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1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1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9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9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1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4958-12A9-430C-B316-92FB03326AC4}" type="datetimeFigureOut">
              <a:rPr lang="ru-RU" smtClean="0"/>
              <a:t>пн 01.06.20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88820F3-A5A0-49C4-B787-CDAF24D41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0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ТЕМА ЛЕКЦІЇ: ГРИЖІ У ДІТЕЙ. ТРАВМА ЖИВОТА</a:t>
            </a:r>
            <a:r>
              <a:rPr lang="uk-UA" b="1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726" y="501594"/>
            <a:ext cx="8915399" cy="451444"/>
          </a:xfrm>
        </p:spPr>
        <p:txBody>
          <a:bodyPr/>
          <a:lstStyle/>
          <a:p>
            <a:pPr algn="ctr"/>
            <a:r>
              <a:rPr lang="uk-UA" b="1" dirty="0"/>
              <a:t>Кафедра дитячої хірургії з травматологією та </a:t>
            </a:r>
            <a:r>
              <a:rPr lang="uk-UA" b="1" dirty="0" smtClean="0"/>
              <a:t>ортопедією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60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195" y="108955"/>
            <a:ext cx="8911687" cy="1280890"/>
          </a:xfrm>
        </p:spPr>
        <p:txBody>
          <a:bodyPr/>
          <a:lstStyle/>
          <a:p>
            <a:pPr algn="ctr"/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об'єктивні</a:t>
            </a:r>
            <a:r>
              <a:rPr lang="ru-RU" b="1" dirty="0"/>
              <a:t> </a:t>
            </a:r>
            <a:r>
              <a:rPr lang="ru-RU" b="1" dirty="0" err="1"/>
              <a:t>ознаки</a:t>
            </a:r>
            <a:r>
              <a:rPr lang="ru-RU" b="1" dirty="0"/>
              <a:t> </a:t>
            </a:r>
            <a:r>
              <a:rPr lang="ru-RU" b="1" dirty="0" err="1"/>
              <a:t>зовнішньої</a:t>
            </a:r>
            <a:r>
              <a:rPr lang="ru-RU" b="1" dirty="0"/>
              <a:t> </a:t>
            </a:r>
            <a:r>
              <a:rPr lang="ru-RU" b="1" dirty="0" err="1"/>
              <a:t>грижі</a:t>
            </a:r>
            <a:r>
              <a:rPr lang="ru-RU" b="1" dirty="0"/>
              <a:t> </a:t>
            </a:r>
            <a:r>
              <a:rPr lang="ru-RU" b="1" dirty="0" err="1"/>
              <a:t>черевної</a:t>
            </a:r>
            <a:r>
              <a:rPr lang="ru-RU" b="1" dirty="0"/>
              <a:t> </a:t>
            </a:r>
            <a:r>
              <a:rPr lang="ru-RU" b="1" dirty="0" err="1"/>
              <a:t>стінки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614" y="1389845"/>
            <a:ext cx="10293998" cy="5191259"/>
          </a:xfrm>
        </p:spPr>
        <p:txBody>
          <a:bodyPr>
            <a:normAutofit/>
          </a:bodyPr>
          <a:lstStyle/>
          <a:p>
            <a:r>
              <a:rPr lang="ru-RU" b="1" dirty="0"/>
              <a:t>1.</a:t>
            </a:r>
            <a:r>
              <a:rPr lang="ru-RU" dirty="0"/>
              <a:t>   </a:t>
            </a:r>
            <a:r>
              <a:rPr lang="ru-RU" b="1" dirty="0" err="1"/>
              <a:t>Наявність</a:t>
            </a:r>
            <a:r>
              <a:rPr lang="ru-RU" b="1" dirty="0"/>
              <a:t> </a:t>
            </a:r>
            <a:r>
              <a:rPr lang="ru-RU" b="1" dirty="0" err="1"/>
              <a:t>випинання</a:t>
            </a:r>
            <a:r>
              <a:rPr lang="ru-RU" b="1" dirty="0"/>
              <a:t> в </a:t>
            </a:r>
            <a:r>
              <a:rPr lang="ru-RU" b="1" dirty="0" err="1"/>
              <a:t>ділянці</a:t>
            </a:r>
            <a:r>
              <a:rPr lang="ru-RU" b="1" dirty="0"/>
              <a:t> </a:t>
            </a:r>
            <a:r>
              <a:rPr lang="ru-RU" b="1" dirty="0" err="1"/>
              <a:t>черевної</a:t>
            </a:r>
            <a:r>
              <a:rPr lang="ru-RU" b="1" dirty="0"/>
              <a:t> </a:t>
            </a:r>
            <a:r>
              <a:rPr lang="ru-RU" b="1" dirty="0" err="1"/>
              <a:t>стінки</a:t>
            </a:r>
            <a:r>
              <a:rPr lang="ru-RU" dirty="0"/>
              <a:t>, де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грижа</a:t>
            </a:r>
            <a:r>
              <a:rPr lang="ru-RU" dirty="0"/>
              <a:t>. </a:t>
            </a:r>
            <a:r>
              <a:rPr lang="uk-UA" dirty="0"/>
              <a:t>Збільшення розмірів випинання під час надування, напруження черевної стінки, кашлі. За наявності в грижовому мішку петель кишки поверхня випинання гладенька, м'якої консистенції; інколи</a:t>
            </a:r>
            <a:r>
              <a:rPr lang="ru-RU" dirty="0"/>
              <a:t> </a:t>
            </a:r>
            <a:r>
              <a:rPr lang="uk-UA" dirty="0" err="1"/>
              <a:t>візуалізують</a:t>
            </a:r>
            <a:r>
              <a:rPr lang="uk-UA" dirty="0"/>
              <a:t> кишкову перистальтику під час аускультації, вислуховують кишкові шуми, під час перкусії — тимпаніт.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грижовому</a:t>
            </a:r>
            <a:r>
              <a:rPr lang="ru-RU" dirty="0"/>
              <a:t> </a:t>
            </a:r>
            <a:r>
              <a:rPr lang="ru-RU" dirty="0" err="1"/>
              <a:t>мішку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 великий </a:t>
            </a:r>
            <a:r>
              <a:rPr lang="ru-RU" dirty="0" err="1"/>
              <a:t>чепець</a:t>
            </a:r>
            <a:r>
              <a:rPr lang="ru-RU" dirty="0"/>
              <a:t>,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нечіткі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ущільнення</a:t>
            </a:r>
            <a:r>
              <a:rPr lang="ru-RU" dirty="0"/>
              <a:t>.</a:t>
            </a:r>
          </a:p>
          <a:p>
            <a:r>
              <a:rPr lang="ru-RU" b="1" dirty="0"/>
              <a:t>2.</a:t>
            </a:r>
            <a:r>
              <a:rPr lang="ru-RU" dirty="0"/>
              <a:t>   </a:t>
            </a:r>
            <a:r>
              <a:rPr lang="ru-RU" b="1" dirty="0" err="1"/>
              <a:t>Наявність</a:t>
            </a:r>
            <a:r>
              <a:rPr lang="ru-RU" b="1" dirty="0"/>
              <a:t> дефекту, </a:t>
            </a:r>
            <a:r>
              <a:rPr lang="ru-RU" b="1" dirty="0" err="1"/>
              <a:t>тобто</a:t>
            </a:r>
            <a:r>
              <a:rPr lang="ru-RU" b="1" dirty="0"/>
              <a:t> </a:t>
            </a:r>
            <a:r>
              <a:rPr lang="ru-RU" b="1" dirty="0" err="1"/>
              <a:t>грижових</a:t>
            </a:r>
            <a:r>
              <a:rPr lang="ru-RU" b="1" dirty="0"/>
              <a:t> </a:t>
            </a:r>
            <a:r>
              <a:rPr lang="ru-RU" b="1" dirty="0" err="1"/>
              <a:t>воріт</a:t>
            </a:r>
            <a:r>
              <a:rPr lang="ru-RU" dirty="0"/>
              <a:t>, у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, </a:t>
            </a:r>
            <a:r>
              <a:rPr lang="ru-RU" dirty="0" smtClean="0"/>
              <a:t>де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/>
              <a:t>грижа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вправлення</a:t>
            </a:r>
            <a:r>
              <a:rPr lang="ru-RU" dirty="0"/>
              <a:t> в </a:t>
            </a:r>
            <a:r>
              <a:rPr lang="ru-RU" dirty="0" err="1"/>
              <a:t>черевну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. </a:t>
            </a:r>
            <a:r>
              <a:rPr lang="ru-RU" dirty="0" err="1"/>
              <a:t>Грижові</a:t>
            </a:r>
            <a:r>
              <a:rPr lang="ru-RU" dirty="0"/>
              <a:t> ворота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і </a:t>
            </a:r>
            <a:r>
              <a:rPr lang="ru-RU" dirty="0" err="1"/>
              <a:t>форми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вони </a:t>
            </a:r>
            <a:r>
              <a:rPr lang="ru-RU" dirty="0" err="1"/>
              <a:t>пропускають</a:t>
            </a:r>
            <a:r>
              <a:rPr lang="ru-RU" dirty="0"/>
              <a:t> 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кінчик</a:t>
            </a:r>
            <a:r>
              <a:rPr lang="ru-RU" dirty="0"/>
              <a:t> </a:t>
            </a:r>
            <a:r>
              <a:rPr lang="ru-RU" dirty="0" err="1"/>
              <a:t>пальця</a:t>
            </a:r>
            <a:r>
              <a:rPr lang="ru-RU" dirty="0"/>
              <a:t>, в </a:t>
            </a:r>
            <a:r>
              <a:rPr lang="ru-RU" dirty="0" err="1"/>
              <a:t>інших</a:t>
            </a:r>
            <a:r>
              <a:rPr lang="ru-RU" dirty="0"/>
              <a:t> — через них проходить кисть. </a:t>
            </a:r>
            <a:r>
              <a:rPr lang="ru-RU" dirty="0" err="1"/>
              <a:t>Грижові</a:t>
            </a:r>
            <a:r>
              <a:rPr lang="ru-RU" dirty="0"/>
              <a:t> ворота 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круглими</a:t>
            </a:r>
            <a:r>
              <a:rPr lang="ru-RU" dirty="0"/>
              <a:t>, </a:t>
            </a:r>
            <a:r>
              <a:rPr lang="ru-RU" dirty="0" err="1"/>
              <a:t>овальними</a:t>
            </a:r>
            <a:r>
              <a:rPr lang="ru-RU" dirty="0"/>
              <a:t>, </a:t>
            </a:r>
            <a:r>
              <a:rPr lang="ru-RU" dirty="0" err="1"/>
              <a:t>щілиноподібними</a:t>
            </a:r>
            <a:r>
              <a:rPr lang="ru-RU" dirty="0"/>
              <a:t>.</a:t>
            </a:r>
          </a:p>
          <a:p>
            <a:r>
              <a:rPr lang="ru-RU" b="1" dirty="0"/>
              <a:t>3.</a:t>
            </a:r>
            <a:r>
              <a:rPr lang="ru-RU" dirty="0"/>
              <a:t> 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b="1" dirty="0"/>
              <a:t>симптому </a:t>
            </a:r>
            <a:r>
              <a:rPr lang="ru-RU" b="1" dirty="0" err="1"/>
              <a:t>кашльового</a:t>
            </a:r>
            <a:r>
              <a:rPr lang="ru-RU" b="1" dirty="0"/>
              <a:t> </a:t>
            </a:r>
            <a:r>
              <a:rPr lang="ru-RU" b="1" dirty="0" err="1"/>
              <a:t>поштовху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</a:t>
            </a:r>
            <a:r>
              <a:rPr lang="ru-RU" dirty="0" err="1"/>
              <a:t>передаванням</a:t>
            </a:r>
            <a:r>
              <a:rPr lang="ru-RU" dirty="0"/>
              <a:t> </a:t>
            </a:r>
            <a:r>
              <a:rPr lang="ru-RU" dirty="0" err="1"/>
              <a:t>кашльових</a:t>
            </a:r>
            <a:r>
              <a:rPr lang="ru-RU" dirty="0"/>
              <a:t> </a:t>
            </a:r>
            <a:r>
              <a:rPr lang="ru-RU" dirty="0" err="1"/>
              <a:t>поштовхів</a:t>
            </a:r>
            <a:r>
              <a:rPr lang="ru-RU" dirty="0"/>
              <a:t> на </a:t>
            </a:r>
            <a:r>
              <a:rPr lang="ru-RU" dirty="0" err="1"/>
              <a:t>кінчик</a:t>
            </a:r>
            <a:r>
              <a:rPr lang="ru-RU" dirty="0"/>
              <a:t> </a:t>
            </a:r>
            <a:r>
              <a:rPr lang="ru-RU" dirty="0" err="1"/>
              <a:t>пальця</a:t>
            </a:r>
            <a:r>
              <a:rPr lang="ru-RU" dirty="0"/>
              <a:t>, </a:t>
            </a:r>
            <a:r>
              <a:rPr lang="ru-RU" dirty="0" err="1"/>
              <a:t>уведений</a:t>
            </a:r>
            <a:r>
              <a:rPr lang="ru-RU" dirty="0"/>
              <a:t> у </a:t>
            </a:r>
            <a:r>
              <a:rPr lang="ru-RU" dirty="0" err="1"/>
              <a:t>грижові</a:t>
            </a:r>
            <a:r>
              <a:rPr lang="ru-RU" dirty="0"/>
              <a:t> ворота, </a:t>
            </a:r>
            <a:r>
              <a:rPr lang="ru-RU" dirty="0" err="1"/>
              <a:t>або</a:t>
            </a:r>
            <a:r>
              <a:rPr lang="ru-RU" dirty="0"/>
              <a:t> на </a:t>
            </a:r>
            <a:r>
              <a:rPr lang="ru-RU" dirty="0" err="1"/>
              <a:t>розташовану</a:t>
            </a:r>
            <a:r>
              <a:rPr lang="ru-RU" dirty="0"/>
              <a:t> на </a:t>
            </a:r>
            <a:r>
              <a:rPr lang="ru-RU" dirty="0" err="1"/>
              <a:t>грижовому</a:t>
            </a:r>
            <a:r>
              <a:rPr lang="ru-RU" dirty="0"/>
              <a:t> </a:t>
            </a:r>
            <a:r>
              <a:rPr lang="ru-RU" dirty="0" err="1"/>
              <a:t>випинанні</a:t>
            </a:r>
            <a:r>
              <a:rPr lang="ru-RU" dirty="0"/>
              <a:t> кисть </a:t>
            </a:r>
            <a:r>
              <a:rPr lang="ru-RU" dirty="0" err="1"/>
              <a:t>лікаря</a:t>
            </a:r>
            <a:r>
              <a:rPr lang="ru-RU" dirty="0"/>
              <a:t>. </a:t>
            </a:r>
            <a:r>
              <a:rPr lang="ru-RU" dirty="0" err="1"/>
              <a:t>Позитивний</a:t>
            </a:r>
            <a:r>
              <a:rPr lang="ru-RU" dirty="0"/>
              <a:t> симптом </a:t>
            </a:r>
            <a:r>
              <a:rPr lang="ru-RU" dirty="0" err="1"/>
              <a:t>кашльового</a:t>
            </a:r>
            <a:r>
              <a:rPr lang="ru-RU" dirty="0"/>
              <a:t> </a:t>
            </a:r>
            <a:r>
              <a:rPr lang="ru-RU" dirty="0" err="1"/>
              <a:t>поштовху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при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сполучення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</a:t>
            </a:r>
            <a:r>
              <a:rPr lang="ru-RU" dirty="0" err="1"/>
              <a:t>грижового</a:t>
            </a:r>
            <a:r>
              <a:rPr lang="ru-RU" dirty="0"/>
              <a:t> </a:t>
            </a:r>
            <a:r>
              <a:rPr lang="ru-RU" dirty="0" err="1"/>
              <a:t>мішка</a:t>
            </a:r>
            <a:r>
              <a:rPr lang="ru-RU" dirty="0"/>
              <a:t> з </a:t>
            </a:r>
            <a:r>
              <a:rPr lang="ru-RU" dirty="0" err="1"/>
              <a:t>черевною</a:t>
            </a:r>
            <a:r>
              <a:rPr lang="ru-RU" dirty="0"/>
              <a:t> </a:t>
            </a:r>
            <a:r>
              <a:rPr lang="ru-RU" dirty="0" err="1"/>
              <a:t>порожниною</a:t>
            </a:r>
            <a:r>
              <a:rPr lang="ru-RU" dirty="0"/>
              <a:t>. </a:t>
            </a:r>
          </a:p>
          <a:p>
            <a:r>
              <a:rPr lang="ru-RU" b="1" dirty="0"/>
              <a:t>4.</a:t>
            </a:r>
            <a:r>
              <a:rPr lang="ru-RU" dirty="0"/>
              <a:t> </a:t>
            </a:r>
            <a:r>
              <a:rPr lang="uk-UA" b="1" dirty="0"/>
              <a:t>Симптом </a:t>
            </a:r>
            <a:r>
              <a:rPr lang="uk-UA" b="1" dirty="0" err="1"/>
              <a:t>кашльового</a:t>
            </a:r>
            <a:r>
              <a:rPr lang="uk-UA" b="1" dirty="0"/>
              <a:t> поштовху</a:t>
            </a:r>
            <a:r>
              <a:rPr lang="ru-RU" b="1" dirty="0"/>
              <a:t> </a:t>
            </a:r>
            <a:r>
              <a:rPr lang="ru-RU" b="1" dirty="0" err="1"/>
              <a:t>стає</a:t>
            </a:r>
            <a:r>
              <a:rPr lang="ru-RU" b="1" dirty="0"/>
              <a:t> </a:t>
            </a:r>
            <a:r>
              <a:rPr lang="ru-RU" b="1" dirty="0" err="1"/>
              <a:t>негативним</a:t>
            </a:r>
            <a:r>
              <a:rPr lang="ru-RU" b="1" dirty="0"/>
              <a:t> </a:t>
            </a:r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защемлення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27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37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ЗАЩЕМЛЕННЯ </a:t>
            </a:r>
            <a:r>
              <a:rPr lang="ru-RU" b="1" dirty="0"/>
              <a:t>ГРИЖІ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983087"/>
          </a:xfrm>
        </p:spPr>
        <p:txBody>
          <a:bodyPr>
            <a:normAutofit/>
          </a:bodyPr>
          <a:lstStyle/>
          <a:p>
            <a:r>
              <a:rPr lang="ru-RU" dirty="0" err="1"/>
              <a:t>Найчастіш</a:t>
            </a:r>
            <a:r>
              <a:rPr lang="uk-UA" dirty="0"/>
              <a:t>е</a:t>
            </a:r>
            <a:r>
              <a:rPr lang="ru-RU" dirty="0"/>
              <a:t> та </a:t>
            </a:r>
            <a:r>
              <a:rPr lang="ru-RU" dirty="0" err="1"/>
              <a:t>найтяжч</a:t>
            </a:r>
            <a:r>
              <a:rPr lang="uk-UA" dirty="0"/>
              <a:t>е</a:t>
            </a:r>
            <a:r>
              <a:rPr lang="ru-RU" dirty="0"/>
              <a:t> </a:t>
            </a:r>
            <a:r>
              <a:rPr lang="ru-RU" dirty="0" err="1"/>
              <a:t>ускладненням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 </a:t>
            </a:r>
            <a:r>
              <a:rPr lang="uk-UA" dirty="0"/>
              <a:t>-</a:t>
            </a:r>
            <a:r>
              <a:rPr lang="ru-RU" dirty="0"/>
              <a:t> </a:t>
            </a:r>
            <a:r>
              <a:rPr lang="ru-RU" dirty="0" err="1"/>
              <a:t>защемлення</a:t>
            </a:r>
            <a:r>
              <a:rPr lang="ru-RU" dirty="0"/>
              <a:t> — </a:t>
            </a:r>
            <a:r>
              <a:rPr lang="ru-RU" dirty="0" err="1"/>
              <a:t>раптове</a:t>
            </a:r>
            <a:r>
              <a:rPr lang="ru-RU" dirty="0"/>
              <a:t> </a:t>
            </a:r>
            <a:r>
              <a:rPr lang="ru-RU" dirty="0" err="1"/>
              <a:t>здавлення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грижового</a:t>
            </a:r>
            <a:r>
              <a:rPr lang="ru-RU" dirty="0"/>
              <a:t> </a:t>
            </a:r>
            <a:r>
              <a:rPr lang="ru-RU" dirty="0" err="1"/>
              <a:t>мішка</a:t>
            </a:r>
            <a:r>
              <a:rPr lang="ru-RU" dirty="0"/>
              <a:t>. </a:t>
            </a:r>
            <a:r>
              <a:rPr lang="uk-UA" dirty="0"/>
              <a:t>Найчастіше виникає у пацієнтів,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важкою</a:t>
            </a:r>
            <a:r>
              <a:rPr lang="ru-RU" dirty="0"/>
              <a:t> </a:t>
            </a:r>
            <a:r>
              <a:rPr lang="ru-RU" dirty="0" err="1"/>
              <a:t>фізичною</a:t>
            </a:r>
            <a:r>
              <a:rPr lang="ru-RU" dirty="0"/>
              <a:t> </a:t>
            </a:r>
            <a:r>
              <a:rPr lang="ru-RU" dirty="0" err="1" smtClean="0"/>
              <a:t>працею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645498" y="3500735"/>
            <a:ext cx="3712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защемлення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а — </a:t>
            </a:r>
            <a:r>
              <a:rPr lang="ru-RU" dirty="0" err="1" smtClean="0"/>
              <a:t>еластичне</a:t>
            </a:r>
            <a:r>
              <a:rPr lang="ru-RU" dirty="0" smtClean="0"/>
              <a:t> </a:t>
            </a:r>
            <a:r>
              <a:rPr lang="ru-RU" dirty="0" err="1" smtClean="0"/>
              <a:t>защемлення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6 —</a:t>
            </a:r>
            <a:r>
              <a:rPr lang="ru-RU" dirty="0" err="1" smtClean="0"/>
              <a:t>калове</a:t>
            </a:r>
            <a:r>
              <a:rPr lang="ru-RU" dirty="0" smtClean="0"/>
              <a:t> </a:t>
            </a:r>
            <a:r>
              <a:rPr lang="ru-RU" dirty="0" err="1" smtClean="0"/>
              <a:t>защемлення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3" y="3292214"/>
            <a:ext cx="4197104" cy="29669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45498" y="4638228"/>
            <a:ext cx="5244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Причиною </a:t>
            </a:r>
            <a:r>
              <a:rPr lang="ru-RU" dirty="0" err="1" smtClean="0"/>
              <a:t>защемлення</a:t>
            </a:r>
            <a:r>
              <a:rPr lang="ru-RU" dirty="0" smtClean="0"/>
              <a:t>, як правило, є </a:t>
            </a:r>
            <a:r>
              <a:rPr lang="ru-RU" dirty="0" err="1" smtClean="0"/>
              <a:t>раптове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внутрішньочеревного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27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 </a:t>
            </a:r>
            <a:r>
              <a:rPr lang="ru-RU" dirty="0" err="1"/>
              <a:t>механізмом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защемлення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еластичне</a:t>
            </a:r>
            <a:r>
              <a:rPr lang="ru-RU" dirty="0"/>
              <a:t> та </a:t>
            </a:r>
            <a:r>
              <a:rPr lang="ru-RU" dirty="0" err="1"/>
              <a:t>калове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Еластичне</a:t>
            </a:r>
            <a:r>
              <a:rPr lang="ru-RU" b="1" dirty="0" smtClean="0"/>
              <a:t> </a:t>
            </a:r>
            <a:r>
              <a:rPr lang="ru-RU" b="1" dirty="0" err="1"/>
              <a:t>защемлення</a:t>
            </a:r>
            <a:r>
              <a:rPr lang="ru-RU" dirty="0"/>
              <a:t> 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раптового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внутрішньочеревного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грижові</a:t>
            </a:r>
            <a:r>
              <a:rPr lang="ru-RU" dirty="0"/>
              <a:t> ворота </a:t>
            </a:r>
            <a:r>
              <a:rPr lang="ru-RU" dirty="0" err="1"/>
              <a:t>надмірно</a:t>
            </a:r>
            <a:r>
              <a:rPr lang="ru-RU" dirty="0"/>
              <a:t> </a:t>
            </a:r>
            <a:r>
              <a:rPr lang="ru-RU" dirty="0" err="1"/>
              <a:t>розтягуються</a:t>
            </a:r>
            <a:r>
              <a:rPr lang="ru-RU" dirty="0"/>
              <a:t>, 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– </a:t>
            </a:r>
            <a:r>
              <a:rPr lang="ru-RU" dirty="0" err="1"/>
              <a:t>скорочуються</a:t>
            </a:r>
            <a:r>
              <a:rPr lang="ru-RU" dirty="0"/>
              <a:t> і </a:t>
            </a:r>
            <a:r>
              <a:rPr lang="ru-RU" dirty="0" err="1"/>
              <a:t>стискують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при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в </a:t>
            </a:r>
            <a:r>
              <a:rPr lang="ru-RU" dirty="0" err="1"/>
              <a:t>грижовий</a:t>
            </a:r>
            <a:r>
              <a:rPr lang="ru-RU" dirty="0"/>
              <a:t> </a:t>
            </a:r>
            <a:r>
              <a:rPr lang="ru-RU" dirty="0" err="1"/>
              <a:t>мішок</a:t>
            </a:r>
            <a:r>
              <a:rPr lang="ru-RU" dirty="0"/>
              <a:t>. </a:t>
            </a:r>
            <a:r>
              <a:rPr lang="uk-UA" dirty="0"/>
              <a:t>С</a:t>
            </a:r>
            <a:r>
              <a:rPr lang="ru-RU" dirty="0" err="1"/>
              <a:t>прияю</a:t>
            </a:r>
            <a:r>
              <a:rPr lang="uk-UA" dirty="0" err="1"/>
              <a:t>чі</a:t>
            </a:r>
            <a:r>
              <a:rPr lang="uk-UA" dirty="0"/>
              <a:t> фактори: </a:t>
            </a:r>
            <a:r>
              <a:rPr lang="ru-RU" dirty="0" err="1"/>
              <a:t>малі</a:t>
            </a:r>
            <a:r>
              <a:rPr lang="ru-RU" dirty="0"/>
              <a:t> </a:t>
            </a:r>
            <a:r>
              <a:rPr lang="ru-RU" dirty="0" err="1"/>
              <a:t>грижові</a:t>
            </a:r>
            <a:r>
              <a:rPr lang="ru-RU" dirty="0"/>
              <a:t> ворота та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еластичності</a:t>
            </a:r>
            <a:r>
              <a:rPr lang="ru-RU" dirty="0"/>
              <a:t> і </a:t>
            </a:r>
            <a:r>
              <a:rPr lang="ru-RU" dirty="0" err="1"/>
              <a:t>піддатливості</a:t>
            </a:r>
            <a:r>
              <a:rPr lang="ru-RU" dirty="0"/>
              <a:t> тканин </a:t>
            </a:r>
            <a:r>
              <a:rPr lang="ru-RU" dirty="0" err="1"/>
              <a:t>грижових</a:t>
            </a:r>
            <a:r>
              <a:rPr lang="ru-RU" dirty="0"/>
              <a:t> </a:t>
            </a:r>
            <a:r>
              <a:rPr lang="ru-RU" dirty="0" err="1"/>
              <a:t>воріт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невідповідності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об'ємом</a:t>
            </a:r>
            <a:r>
              <a:rPr lang="ru-RU" dirty="0"/>
              <a:t> </a:t>
            </a:r>
            <a:r>
              <a:rPr lang="ru-RU" dirty="0" err="1"/>
              <a:t>нутрощів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випали</a:t>
            </a:r>
            <a:r>
              <a:rPr lang="ru-RU" dirty="0"/>
              <a:t> в </a:t>
            </a:r>
            <a:r>
              <a:rPr lang="ru-RU" dirty="0" err="1"/>
              <a:t>грижовий</a:t>
            </a:r>
            <a:r>
              <a:rPr lang="ru-RU" dirty="0"/>
              <a:t> </a:t>
            </a:r>
            <a:r>
              <a:rPr lang="ru-RU" dirty="0" err="1"/>
              <a:t>мішок</a:t>
            </a:r>
            <a:r>
              <a:rPr lang="ru-RU" dirty="0"/>
              <a:t> та </a:t>
            </a:r>
            <a:r>
              <a:rPr lang="ru-RU" dirty="0" err="1"/>
              <a:t>розмірами</a:t>
            </a:r>
            <a:r>
              <a:rPr lang="ru-RU" dirty="0"/>
              <a:t> </a:t>
            </a:r>
            <a:r>
              <a:rPr lang="ru-RU" dirty="0" err="1"/>
              <a:t>защемлювального</a:t>
            </a:r>
            <a:r>
              <a:rPr lang="ru-RU" dirty="0"/>
              <a:t> </a:t>
            </a:r>
            <a:r>
              <a:rPr lang="ru-RU" dirty="0" err="1"/>
              <a:t>отвору</a:t>
            </a:r>
            <a:r>
              <a:rPr lang="ru-RU" dirty="0"/>
              <a:t>, через </a:t>
            </a:r>
            <a:r>
              <a:rPr lang="ru-RU" dirty="0" err="1"/>
              <a:t>який</a:t>
            </a:r>
            <a:r>
              <a:rPr lang="ru-RU" dirty="0"/>
              <a:t> вони </a:t>
            </a:r>
            <a:r>
              <a:rPr lang="ru-RU" dirty="0" err="1"/>
              <a:t>вийшли</a:t>
            </a:r>
            <a:r>
              <a:rPr lang="ru-RU" dirty="0"/>
              <a:t>.</a:t>
            </a:r>
          </a:p>
          <a:p>
            <a:r>
              <a:rPr lang="ru-RU" b="1" dirty="0" err="1"/>
              <a:t>Калове</a:t>
            </a:r>
            <a:r>
              <a:rPr lang="ru-RU" b="1" dirty="0"/>
              <a:t> </a:t>
            </a:r>
            <a:r>
              <a:rPr lang="ru-RU" b="1" dirty="0" err="1"/>
              <a:t>защемлення</a:t>
            </a:r>
            <a:r>
              <a:rPr lang="ru-RU" dirty="0"/>
              <a:t> </a:t>
            </a:r>
            <a:r>
              <a:rPr lang="ru-RU" dirty="0" err="1"/>
              <a:t>зустрічається</a:t>
            </a:r>
            <a:r>
              <a:rPr lang="ru-RU" dirty="0"/>
              <a:t> </a:t>
            </a:r>
            <a:r>
              <a:rPr lang="ru-RU" dirty="0" err="1"/>
              <a:t>рідше</a:t>
            </a:r>
            <a:r>
              <a:rPr lang="ru-RU" dirty="0"/>
              <a:t>,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повільніше</a:t>
            </a:r>
            <a:r>
              <a:rPr lang="ru-RU" dirty="0"/>
              <a:t>, особливо у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літнього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схильні</a:t>
            </a:r>
            <a:r>
              <a:rPr lang="ru-RU" dirty="0"/>
              <a:t> до </a:t>
            </a:r>
            <a:r>
              <a:rPr lang="ru-RU" dirty="0" err="1"/>
              <a:t>закрепів</a:t>
            </a:r>
            <a:r>
              <a:rPr lang="ru-RU" dirty="0"/>
              <a:t>. </a:t>
            </a:r>
            <a:r>
              <a:rPr lang="uk-UA" dirty="0"/>
              <a:t>Ч</a:t>
            </a:r>
            <a:r>
              <a:rPr lang="ru-RU" dirty="0" err="1"/>
              <a:t>асто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у </a:t>
            </a:r>
            <a:r>
              <a:rPr lang="ru-RU" dirty="0" err="1"/>
              <a:t>хворих</a:t>
            </a:r>
            <a:r>
              <a:rPr lang="ru-RU" dirty="0"/>
              <a:t> з </a:t>
            </a:r>
            <a:r>
              <a:rPr lang="ru-RU" dirty="0" err="1"/>
              <a:t>невправимими</a:t>
            </a:r>
            <a:r>
              <a:rPr lang="ru-RU" dirty="0"/>
              <a:t> </a:t>
            </a:r>
            <a:r>
              <a:rPr lang="ru-RU" dirty="0" err="1"/>
              <a:t>грижами</a:t>
            </a:r>
            <a:r>
              <a:rPr lang="ru-RU" dirty="0"/>
              <a:t>. </a:t>
            </a:r>
            <a:r>
              <a:rPr lang="ru-RU" dirty="0" err="1"/>
              <a:t>Основн</a:t>
            </a:r>
            <a:r>
              <a:rPr lang="uk-UA" dirty="0"/>
              <a:t>а</a:t>
            </a:r>
            <a:r>
              <a:rPr lang="ru-RU" dirty="0"/>
              <a:t> умов</a:t>
            </a:r>
            <a:r>
              <a:rPr lang="uk-UA" dirty="0"/>
              <a:t>а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- </a:t>
            </a:r>
            <a:r>
              <a:rPr lang="ru-RU" dirty="0" err="1"/>
              <a:t>накопичення</a:t>
            </a:r>
            <a:r>
              <a:rPr lang="ru-RU" dirty="0"/>
              <a:t> в </a:t>
            </a:r>
            <a:r>
              <a:rPr lang="ru-RU" dirty="0" err="1"/>
              <a:t>кишковій</a:t>
            </a:r>
            <a:r>
              <a:rPr lang="ru-RU" dirty="0"/>
              <a:t> </a:t>
            </a:r>
            <a:r>
              <a:rPr lang="ru-RU" dirty="0" err="1"/>
              <a:t>петлі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рідкого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твердого калу.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34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6656"/>
          </a:xfrm>
        </p:spPr>
        <p:txBody>
          <a:bodyPr/>
          <a:lstStyle/>
          <a:p>
            <a:pPr algn="ctr"/>
            <a:r>
              <a:rPr lang="ru-RU" dirty="0"/>
              <a:t>В </a:t>
            </a:r>
            <a:r>
              <a:rPr lang="ru-RU" dirty="0" err="1"/>
              <a:t>защемленій</a:t>
            </a:r>
            <a:r>
              <a:rPr lang="ru-RU" dirty="0"/>
              <a:t> </a:t>
            </a:r>
            <a:r>
              <a:rPr lang="ru-RU" dirty="0" err="1"/>
              <a:t>кишці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1246" y="1300766"/>
            <a:ext cx="7112916" cy="2137893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/>
              <a:t>привідний</a:t>
            </a:r>
            <a:r>
              <a:rPr lang="ru-RU" dirty="0" smtClean="0"/>
              <a:t> </a:t>
            </a:r>
            <a:r>
              <a:rPr lang="ru-RU" dirty="0" err="1"/>
              <a:t>кінець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відвідний</a:t>
            </a:r>
            <a:r>
              <a:rPr lang="ru-RU" dirty="0"/>
              <a:t> </a:t>
            </a:r>
            <a:r>
              <a:rPr lang="ru-RU" dirty="0" err="1"/>
              <a:t>кінець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защемлену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странгуляційну</a:t>
            </a:r>
            <a:r>
              <a:rPr lang="ru-RU" dirty="0"/>
              <a:t> </a:t>
            </a:r>
            <a:r>
              <a:rPr lang="ru-RU" dirty="0" err="1"/>
              <a:t>боріздку</a:t>
            </a:r>
            <a:r>
              <a:rPr lang="ru-RU" dirty="0"/>
              <a:t>.</a:t>
            </a:r>
          </a:p>
          <a:p>
            <a:r>
              <a:rPr lang="ru-RU" dirty="0"/>
              <a:t>Защемлена </a:t>
            </a:r>
            <a:r>
              <a:rPr lang="ru-RU" dirty="0" err="1"/>
              <a:t>частина</a:t>
            </a:r>
            <a:r>
              <a:rPr lang="ru-RU" dirty="0"/>
              <a:t> кишки </a:t>
            </a:r>
            <a:r>
              <a:rPr lang="ru-RU" dirty="0" err="1"/>
              <a:t>страждає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Грижі ущемлені, симптоми, невідкладна допомога, лікуванн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0" y="1300766"/>
            <a:ext cx="4626911" cy="31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6828" y="4605708"/>
            <a:ext cx="10419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</a:t>
            </a:r>
            <a:r>
              <a:rPr lang="ru-RU" dirty="0" err="1" smtClean="0"/>
              <a:t>тиснення</a:t>
            </a:r>
            <a:r>
              <a:rPr lang="ru-RU" dirty="0" smtClean="0"/>
              <a:t> вен → </a:t>
            </a:r>
            <a:r>
              <a:rPr lang="ru-RU" dirty="0" err="1" smtClean="0"/>
              <a:t>венозний</a:t>
            </a:r>
            <a:r>
              <a:rPr lang="ru-RU" dirty="0" smtClean="0"/>
              <a:t> </a:t>
            </a:r>
            <a:r>
              <a:rPr lang="ru-RU" dirty="0" err="1" smtClean="0"/>
              <a:t>застій</a:t>
            </a:r>
            <a:r>
              <a:rPr lang="ru-RU" dirty="0" smtClean="0"/>
              <a:t> (про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синювате</a:t>
            </a:r>
            <a:r>
              <a:rPr lang="ru-RU" dirty="0" smtClean="0"/>
              <a:t> </a:t>
            </a:r>
            <a:r>
              <a:rPr lang="ru-RU" dirty="0" err="1" smtClean="0"/>
              <a:t>забарвлення</a:t>
            </a:r>
            <a:r>
              <a:rPr lang="uk-UA" dirty="0" smtClean="0"/>
              <a:t>) </a:t>
            </a:r>
            <a:r>
              <a:rPr lang="ru-RU" dirty="0" smtClean="0"/>
              <a:t>→ </a:t>
            </a:r>
            <a:r>
              <a:rPr lang="ru-RU" dirty="0" err="1" smtClean="0"/>
              <a:t>пропотівання</a:t>
            </a:r>
            <a:r>
              <a:rPr lang="ru-RU" dirty="0" smtClean="0"/>
              <a:t> </a:t>
            </a:r>
            <a:r>
              <a:rPr lang="ru-RU" dirty="0" err="1" smtClean="0"/>
              <a:t>грижової</a:t>
            </a:r>
            <a:r>
              <a:rPr lang="ru-RU" dirty="0" smtClean="0"/>
              <a:t> води</a:t>
            </a:r>
            <a:r>
              <a:rPr lang="uk-UA" dirty="0" smtClean="0"/>
              <a:t> (</a:t>
            </a:r>
            <a:r>
              <a:rPr lang="ru-RU" dirty="0" smtClean="0"/>
              <a:t>яка на </a:t>
            </a:r>
            <a:r>
              <a:rPr lang="ru-RU" dirty="0" err="1" smtClean="0"/>
              <a:t>ранніх</a:t>
            </a:r>
            <a:r>
              <a:rPr lang="ru-RU" dirty="0" smtClean="0"/>
              <a:t> </a:t>
            </a:r>
            <a:r>
              <a:rPr lang="ru-RU" dirty="0" err="1" smtClean="0"/>
              <a:t>стадіях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прозора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</a:t>
            </a:r>
            <a:r>
              <a:rPr lang="ru-RU" dirty="0" err="1" smtClean="0"/>
              <a:t>геморагічного</a:t>
            </a:r>
            <a:r>
              <a:rPr lang="ru-RU" dirty="0" smtClean="0"/>
              <a:t> </a:t>
            </a:r>
            <a:r>
              <a:rPr lang="ru-RU" dirty="0" err="1" smtClean="0"/>
              <a:t>відтінку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мутною з </a:t>
            </a:r>
            <a:r>
              <a:rPr lang="ru-RU" dirty="0" err="1" smtClean="0"/>
              <a:t>колібацилярним</a:t>
            </a:r>
            <a:r>
              <a:rPr lang="ru-RU" dirty="0" smtClean="0"/>
              <a:t> запахом</a:t>
            </a:r>
            <a:r>
              <a:rPr lang="uk-UA" dirty="0" smtClean="0"/>
              <a:t>) </a:t>
            </a:r>
            <a:r>
              <a:rPr lang="ru-RU" dirty="0" smtClean="0"/>
              <a:t>→ </a:t>
            </a:r>
            <a:r>
              <a:rPr lang="uk-UA" dirty="0" smtClean="0"/>
              <a:t>в</a:t>
            </a:r>
            <a:r>
              <a:rPr lang="ru-RU" dirty="0" err="1" smtClean="0"/>
              <a:t>иникають</a:t>
            </a:r>
            <a:r>
              <a:rPr lang="ru-RU" dirty="0" smtClean="0"/>
              <a:t> </a:t>
            </a:r>
            <a:r>
              <a:rPr lang="ru-RU" dirty="0" err="1" smtClean="0"/>
              <a:t>крововиливи</a:t>
            </a:r>
            <a:r>
              <a:rPr lang="ru-RU" dirty="0" smtClean="0"/>
              <a:t> у </a:t>
            </a:r>
            <a:r>
              <a:rPr lang="ru-RU" dirty="0" err="1" smtClean="0"/>
              <a:t>стінку</a:t>
            </a:r>
            <a:r>
              <a:rPr lang="ru-RU" dirty="0" smtClean="0"/>
              <a:t> кишки, а в </a:t>
            </a:r>
            <a:r>
              <a:rPr lang="ru-RU" dirty="0" err="1" smtClean="0"/>
              <a:t>кінцевому</a:t>
            </a:r>
            <a:r>
              <a:rPr lang="ru-RU" dirty="0" smtClean="0"/>
              <a:t> </a:t>
            </a:r>
            <a:r>
              <a:rPr lang="ru-RU" dirty="0" err="1" smtClean="0"/>
              <a:t>результаті</a:t>
            </a:r>
            <a:r>
              <a:rPr lang="ru-RU" dirty="0" smtClean="0"/>
              <a:t> – некроз кишки, </a:t>
            </a:r>
            <a:r>
              <a:rPr lang="ru-RU" dirty="0" err="1" smtClean="0"/>
              <a:t>зумовлений</a:t>
            </a:r>
            <a:r>
              <a:rPr lang="ru-RU" dirty="0" smtClean="0"/>
              <a:t> </a:t>
            </a:r>
            <a:r>
              <a:rPr lang="ru-RU" dirty="0" err="1" smtClean="0"/>
              <a:t>порушенням</a:t>
            </a:r>
            <a:r>
              <a:rPr lang="ru-RU" dirty="0" smtClean="0"/>
              <a:t> </a:t>
            </a:r>
            <a:r>
              <a:rPr lang="ru-RU" dirty="0" err="1" smtClean="0"/>
              <a:t>циркуляції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і </a:t>
            </a:r>
            <a:r>
              <a:rPr lang="ru-RU" dirty="0" err="1" smtClean="0"/>
              <a:t>розтягненням</a:t>
            </a:r>
            <a:r>
              <a:rPr lang="ru-RU" dirty="0" smtClean="0"/>
              <a:t> кишки через </a:t>
            </a:r>
            <a:r>
              <a:rPr lang="ru-RU" dirty="0" err="1" smtClean="0"/>
              <a:t>накопичення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і </a:t>
            </a:r>
            <a:r>
              <a:rPr lang="ru-RU" dirty="0" err="1" smtClean="0"/>
              <a:t>приєднання</a:t>
            </a:r>
            <a:r>
              <a:rPr lang="ru-RU" dirty="0" smtClean="0"/>
              <a:t> </a:t>
            </a:r>
            <a:r>
              <a:rPr lang="ru-RU" dirty="0" err="1" smtClean="0"/>
              <a:t>інфекції</a:t>
            </a:r>
            <a:r>
              <a:rPr lang="ru-RU" dirty="0" smtClean="0"/>
              <a:t>. Некроз </a:t>
            </a:r>
            <a:r>
              <a:rPr lang="ru-RU" dirty="0" err="1" smtClean="0"/>
              <a:t>стінки</a:t>
            </a:r>
            <a:r>
              <a:rPr lang="ru-RU" dirty="0" smtClean="0"/>
              <a:t> кишки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 err="1" smtClean="0"/>
              <a:t>слизової</a:t>
            </a:r>
            <a:r>
              <a:rPr lang="ru-RU" dirty="0" smtClean="0"/>
              <a:t> та </a:t>
            </a:r>
            <a:r>
              <a:rPr lang="ru-RU" dirty="0" err="1" smtClean="0"/>
              <a:t>підслизової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. </a:t>
            </a:r>
            <a:r>
              <a:rPr lang="ru-RU" dirty="0" err="1" smtClean="0"/>
              <a:t>Серозна</a:t>
            </a:r>
            <a:r>
              <a:rPr lang="ru-RU" dirty="0" smtClean="0"/>
              <a:t> </a:t>
            </a:r>
            <a:r>
              <a:rPr lang="ru-RU" dirty="0" err="1" smtClean="0"/>
              <a:t>оболонка</a:t>
            </a:r>
            <a:r>
              <a:rPr lang="ru-RU" dirty="0" smtClean="0"/>
              <a:t> </a:t>
            </a:r>
            <a:r>
              <a:rPr lang="ru-RU" dirty="0" err="1" smtClean="0"/>
              <a:t>некротизується</a:t>
            </a:r>
            <a:r>
              <a:rPr lang="ru-RU" dirty="0" smtClean="0"/>
              <a:t> </a:t>
            </a:r>
            <a:r>
              <a:rPr lang="ru-RU" dirty="0" err="1" smtClean="0"/>
              <a:t>останньою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87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497" y="128789"/>
            <a:ext cx="9856116" cy="1197735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Диференціально-діагностичний</a:t>
            </a:r>
            <a:r>
              <a:rPr lang="ru-RU" dirty="0"/>
              <a:t> </a:t>
            </a:r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err="1"/>
              <a:t>пухлиноподібних</a:t>
            </a:r>
            <a:r>
              <a:rPr lang="ru-RU" dirty="0"/>
              <a:t> </a:t>
            </a:r>
            <a:r>
              <a:rPr lang="ru-RU" dirty="0" err="1"/>
              <a:t>утворів</a:t>
            </a:r>
            <a:r>
              <a:rPr lang="ru-RU" dirty="0"/>
              <a:t> </a:t>
            </a:r>
            <a:r>
              <a:rPr lang="ru-RU" dirty="0" err="1"/>
              <a:t>білої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живота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267224"/>
              </p:ext>
            </p:extLst>
          </p:nvPr>
        </p:nvGraphicFramePr>
        <p:xfrm>
          <a:off x="489398" y="1493949"/>
          <a:ext cx="11384922" cy="5102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765">
                  <a:extLst>
                    <a:ext uri="{9D8B030D-6E8A-4147-A177-3AD203B41FA5}">
                      <a16:colId xmlns:a16="http://schemas.microsoft.com/office/drawing/2014/main" val="1065900079"/>
                    </a:ext>
                  </a:extLst>
                </a:gridCol>
                <a:gridCol w="1120462">
                  <a:extLst>
                    <a:ext uri="{9D8B030D-6E8A-4147-A177-3AD203B41FA5}">
                      <a16:colId xmlns:a16="http://schemas.microsoft.com/office/drawing/2014/main" val="209128586"/>
                    </a:ext>
                  </a:extLst>
                </a:gridCol>
                <a:gridCol w="1229988">
                  <a:extLst>
                    <a:ext uri="{9D8B030D-6E8A-4147-A177-3AD203B41FA5}">
                      <a16:colId xmlns:a16="http://schemas.microsoft.com/office/drawing/2014/main" val="3622540826"/>
                    </a:ext>
                  </a:extLst>
                </a:gridCol>
                <a:gridCol w="1420526">
                  <a:extLst>
                    <a:ext uri="{9D8B030D-6E8A-4147-A177-3AD203B41FA5}">
                      <a16:colId xmlns:a16="http://schemas.microsoft.com/office/drawing/2014/main" val="1761550846"/>
                    </a:ext>
                  </a:extLst>
                </a:gridCol>
                <a:gridCol w="1277543">
                  <a:extLst>
                    <a:ext uri="{9D8B030D-6E8A-4147-A177-3AD203B41FA5}">
                      <a16:colId xmlns:a16="http://schemas.microsoft.com/office/drawing/2014/main" val="1581386529"/>
                    </a:ext>
                  </a:extLst>
                </a:gridCol>
                <a:gridCol w="1300766">
                  <a:extLst>
                    <a:ext uri="{9D8B030D-6E8A-4147-A177-3AD203B41FA5}">
                      <a16:colId xmlns:a16="http://schemas.microsoft.com/office/drawing/2014/main" val="1338590844"/>
                    </a:ext>
                  </a:extLst>
                </a:gridCol>
                <a:gridCol w="1287887">
                  <a:extLst>
                    <a:ext uri="{9D8B030D-6E8A-4147-A177-3AD203B41FA5}">
                      <a16:colId xmlns:a16="http://schemas.microsoft.com/office/drawing/2014/main" val="2699511025"/>
                    </a:ext>
                  </a:extLst>
                </a:gridCol>
                <a:gridCol w="1107583">
                  <a:extLst>
                    <a:ext uri="{9D8B030D-6E8A-4147-A177-3AD203B41FA5}">
                      <a16:colId xmlns:a16="http://schemas.microsoft.com/office/drawing/2014/main" val="2406315443"/>
                    </a:ext>
                  </a:extLst>
                </a:gridCol>
                <a:gridCol w="1339402">
                  <a:extLst>
                    <a:ext uri="{9D8B030D-6E8A-4147-A177-3AD203B41FA5}">
                      <a16:colId xmlns:a16="http://schemas.microsoft.com/office/drawing/2014/main" val="2271379900"/>
                    </a:ext>
                  </a:extLst>
                </a:gridCol>
              </a:tblGrid>
              <a:tr h="965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Анатомічний</a:t>
                      </a:r>
                      <a:r>
                        <a:rPr lang="uk-UA" sz="1400" dirty="0">
                          <a:effectLst/>
                        </a:rPr>
                        <a:t>, клінічний критерій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Грижа білої </a:t>
                      </a:r>
                      <a:r>
                        <a:rPr lang="uk-UA" sz="1400" dirty="0" smtClean="0">
                          <a:effectLst/>
                        </a:rPr>
                        <a:t>лінії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живота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Пупкова </a:t>
                      </a:r>
                      <a:r>
                        <a:rPr lang="uk-UA" sz="1400" dirty="0">
                          <a:effectLst/>
                        </a:rPr>
                        <a:t>грижа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Навколо-пупкова грижа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Передоче-ревинна</a:t>
                      </a:r>
                      <a:r>
                        <a:rPr lang="uk-UA" sz="1400" dirty="0">
                          <a:effectLst/>
                        </a:rPr>
                        <a:t> ліпома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Метастаз пухлини </a:t>
                      </a:r>
                      <a:r>
                        <a:rPr lang="uk-UA" sz="1400" dirty="0">
                          <a:effectLst/>
                        </a:rPr>
                        <a:t>в пупок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Кіста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</a:rPr>
                        <a:t>урахуса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Діастаз прямих м’язів </a:t>
                      </a:r>
                      <a:r>
                        <a:rPr lang="uk-UA" sz="1400" dirty="0" smtClean="0">
                          <a:effectLst/>
                        </a:rPr>
                        <a:t>живота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Дермоїд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4292304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Локалізація </a:t>
                      </a:r>
                      <a:r>
                        <a:rPr lang="uk-UA" sz="1400" dirty="0" err="1" smtClean="0">
                          <a:effectLst/>
                        </a:rPr>
                        <a:t>викинання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Вище пупка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 </a:t>
                      </a:r>
                      <a:r>
                        <a:rPr lang="uk-UA" sz="1400" dirty="0" smtClean="0">
                          <a:effectLst/>
                        </a:rPr>
                        <a:t>ділянці </a:t>
                      </a:r>
                      <a:r>
                        <a:rPr lang="uk-UA" sz="1400" dirty="0">
                          <a:effectLst/>
                        </a:rPr>
                        <a:t>пупка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Біля пупка, частіше нижче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Вище пупка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 </a:t>
                      </a:r>
                      <a:r>
                        <a:rPr lang="uk-UA" sz="1400" dirty="0" smtClean="0">
                          <a:effectLst/>
                        </a:rPr>
                        <a:t>ділянці </a:t>
                      </a:r>
                      <a:r>
                        <a:rPr lang="uk-UA" sz="1400" dirty="0">
                          <a:effectLst/>
                        </a:rPr>
                        <a:t>пупка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Нижче </a:t>
                      </a:r>
                      <a:r>
                        <a:rPr lang="uk-UA" sz="1400" dirty="0" err="1">
                          <a:effectLst/>
                        </a:rPr>
                        <a:t>пупк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Вздовж країв прямих м’язів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Передня стінка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64763"/>
                  </a:ext>
                </a:extLst>
              </a:tr>
              <a:tr h="54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Біль в ділянці </a:t>
                      </a:r>
                      <a:r>
                        <a:rPr lang="uk-UA" sz="1400" dirty="0" smtClean="0">
                          <a:effectLst/>
                        </a:rPr>
                        <a:t>випинання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Помірний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384948"/>
                  </a:ext>
                </a:extLst>
              </a:tr>
              <a:tr h="777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Консис-тенція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м’яко-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еластична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м’яко-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еластична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м’яко-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еластична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щільна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щільна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м’яко-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еластична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м’яко-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еластична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щільна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1553557"/>
                  </a:ext>
                </a:extLst>
              </a:tr>
              <a:tr h="484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</a:rPr>
                        <a:t>Вправимість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</a:rPr>
                        <a:t>Вправима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</a:rPr>
                        <a:t>Вправима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Вправима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Невправима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</a:rPr>
                        <a:t>Невправима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</a:rPr>
                        <a:t>Невправима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</a:rPr>
                        <a:t>Вправима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</a:rPr>
                        <a:t>Невправима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9987830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Ворота грижі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Щільно-подібний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Округлий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Овальний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Овальний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Відсутній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Відсутній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Відсутній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Поздовжній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0890218"/>
                  </a:ext>
                </a:extLst>
              </a:tr>
              <a:tr h="792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Симптом «</a:t>
                      </a:r>
                      <a:r>
                        <a:rPr lang="uk-UA" sz="1400" dirty="0" err="1" smtClean="0">
                          <a:effectLst/>
                        </a:rPr>
                        <a:t>кашльового</a:t>
                      </a:r>
                      <a:r>
                        <a:rPr lang="uk-UA" sz="1400" dirty="0" smtClean="0">
                          <a:effectLst/>
                        </a:rPr>
                        <a:t> поштовху</a:t>
                      </a:r>
                      <a:r>
                        <a:rPr lang="uk-UA" sz="1400" dirty="0">
                          <a:effectLst/>
                        </a:rPr>
                        <a:t>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+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6009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208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9535"/>
          </a:xfrm>
        </p:spPr>
        <p:txBody>
          <a:bodyPr/>
          <a:lstStyle/>
          <a:p>
            <a:pPr algn="ctr"/>
            <a:r>
              <a:rPr lang="ru-RU" b="1" dirty="0"/>
              <a:t>ЛІКУВАННЯ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9865" y="1313645"/>
            <a:ext cx="9044747" cy="4597577"/>
          </a:xfrm>
        </p:spPr>
        <p:txBody>
          <a:bodyPr/>
          <a:lstStyle/>
          <a:p>
            <a:r>
              <a:rPr lang="ru-RU" sz="2000" dirty="0" err="1"/>
              <a:t>Основним</a:t>
            </a:r>
            <a:r>
              <a:rPr lang="ru-RU" sz="2000" dirty="0"/>
              <a:t> методом </a:t>
            </a:r>
            <a:r>
              <a:rPr lang="ru-RU" sz="2000" dirty="0" err="1"/>
              <a:t>лікування</a:t>
            </a:r>
            <a:r>
              <a:rPr lang="ru-RU" sz="2000" dirty="0"/>
              <a:t> </a:t>
            </a:r>
            <a:r>
              <a:rPr lang="ru-RU" sz="2000" dirty="0" err="1"/>
              <a:t>гриж</a:t>
            </a:r>
            <a:r>
              <a:rPr lang="ru-RU" sz="2000" dirty="0"/>
              <a:t> є </a:t>
            </a:r>
            <a:r>
              <a:rPr lang="ru-RU" sz="2000" dirty="0" err="1"/>
              <a:t>хірургічний</a:t>
            </a:r>
            <a:r>
              <a:rPr lang="ru-RU" sz="2000" dirty="0"/>
              <a:t>. При </a:t>
            </a:r>
            <a:r>
              <a:rPr lang="ru-RU" sz="2000" dirty="0" err="1"/>
              <a:t>подібній</a:t>
            </a:r>
            <a:r>
              <a:rPr lang="ru-RU" sz="2000" dirty="0"/>
              <a:t> </a:t>
            </a:r>
            <a:r>
              <a:rPr lang="ru-RU" sz="2000" dirty="0" err="1"/>
              <a:t>тактиці</a:t>
            </a:r>
            <a:r>
              <a:rPr lang="ru-RU" sz="2000" dirty="0"/>
              <a:t> </a:t>
            </a:r>
            <a:r>
              <a:rPr lang="ru-RU" sz="2000" dirty="0" err="1"/>
              <a:t>лікування</a:t>
            </a:r>
            <a:r>
              <a:rPr lang="ru-RU" sz="2000" dirty="0"/>
              <a:t> </a:t>
            </a:r>
            <a:r>
              <a:rPr lang="ru-RU" sz="2000" dirty="0" err="1"/>
              <a:t>неускладнених</a:t>
            </a:r>
            <a:r>
              <a:rPr lang="ru-RU" sz="2000" dirty="0"/>
              <a:t> </a:t>
            </a:r>
            <a:r>
              <a:rPr lang="ru-RU" sz="2000" dirty="0" err="1"/>
              <a:t>гриж</a:t>
            </a:r>
            <a:r>
              <a:rPr lang="ru-RU" sz="2000" dirty="0"/>
              <a:t> </a:t>
            </a:r>
            <a:r>
              <a:rPr lang="ru-RU" sz="2000" dirty="0" err="1"/>
              <a:t>існуюуть</a:t>
            </a:r>
            <a:r>
              <a:rPr lang="ru-RU" sz="2000" dirty="0"/>
              <a:t> </a:t>
            </a:r>
            <a:r>
              <a:rPr lang="ru-RU" sz="2000" dirty="0" err="1"/>
              <a:t>певні</a:t>
            </a:r>
            <a:r>
              <a:rPr lang="ru-RU" sz="2000" dirty="0"/>
              <a:t> </a:t>
            </a:r>
            <a:r>
              <a:rPr lang="ru-RU" sz="2000" dirty="0" err="1"/>
              <a:t>протипокази</a:t>
            </a:r>
            <a:r>
              <a:rPr lang="ru-RU" sz="2000" dirty="0"/>
              <a:t>.</a:t>
            </a:r>
          </a:p>
          <a:p>
            <a:r>
              <a:rPr lang="uk-UA" sz="2000" dirty="0"/>
              <a:t>Абсолютні протипоказання -</a:t>
            </a:r>
            <a:r>
              <a:rPr lang="ru-RU" sz="2000" dirty="0"/>
              <a:t> </a:t>
            </a:r>
            <a:r>
              <a:rPr lang="ru-RU" sz="2000" dirty="0" err="1"/>
              <a:t>гострі</a:t>
            </a:r>
            <a:r>
              <a:rPr lang="ru-RU" sz="2000" dirty="0"/>
              <a:t> </a:t>
            </a:r>
            <a:r>
              <a:rPr lang="ru-RU" sz="2000" dirty="0" err="1"/>
              <a:t>інфекційні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наслідки</a:t>
            </a:r>
            <a:r>
              <a:rPr lang="ru-RU" sz="2000" dirty="0"/>
              <a:t>, </a:t>
            </a:r>
            <a:r>
              <a:rPr lang="ru-RU" sz="2000" dirty="0" err="1"/>
              <a:t>декомпенсовану</a:t>
            </a:r>
            <a:r>
              <a:rPr lang="ru-RU" sz="2000" dirty="0"/>
              <a:t> </a:t>
            </a:r>
            <a:r>
              <a:rPr lang="ru-RU" sz="2000" dirty="0" err="1"/>
              <a:t>ваду</a:t>
            </a:r>
            <a:r>
              <a:rPr lang="ru-RU" sz="2000" dirty="0"/>
              <a:t> </a:t>
            </a:r>
            <a:r>
              <a:rPr lang="ru-RU" sz="2000" dirty="0" err="1"/>
              <a:t>серця</a:t>
            </a:r>
            <a:r>
              <a:rPr lang="ru-RU" sz="2000" dirty="0"/>
              <a:t>, </a:t>
            </a:r>
            <a:r>
              <a:rPr lang="ru-RU" sz="2000" dirty="0" err="1"/>
              <a:t>декомпенсовану</a:t>
            </a:r>
            <a:r>
              <a:rPr lang="ru-RU" sz="2000" dirty="0"/>
              <a:t> форму </a:t>
            </a:r>
            <a:r>
              <a:rPr lang="ru-RU" sz="2000" dirty="0" err="1"/>
              <a:t>цукрового</a:t>
            </a:r>
            <a:r>
              <a:rPr lang="ru-RU" sz="2000" dirty="0"/>
              <a:t> </a:t>
            </a:r>
            <a:r>
              <a:rPr lang="ru-RU" sz="2000" dirty="0" err="1"/>
              <a:t>діабету</a:t>
            </a:r>
            <a:r>
              <a:rPr lang="ru-RU" sz="2000" dirty="0"/>
              <a:t>, нефрит і </a:t>
            </a:r>
            <a:r>
              <a:rPr lang="ru-RU" sz="2000" dirty="0" err="1"/>
              <a:t>гемофілію</a:t>
            </a:r>
            <a:r>
              <a:rPr lang="ru-RU" sz="2000" dirty="0"/>
              <a:t>. До </a:t>
            </a:r>
            <a:r>
              <a:rPr lang="ru-RU" sz="2000" dirty="0" err="1"/>
              <a:t>відносних</a:t>
            </a:r>
            <a:r>
              <a:rPr lang="ru-RU" sz="2000" dirty="0"/>
              <a:t> </a:t>
            </a:r>
            <a:r>
              <a:rPr lang="ru-RU" sz="2000" dirty="0" err="1"/>
              <a:t>протипоказів</a:t>
            </a:r>
            <a:r>
              <a:rPr lang="ru-RU" sz="2000" dirty="0"/>
              <a:t> – </a:t>
            </a:r>
            <a:r>
              <a:rPr lang="ru-RU" sz="2000" dirty="0" err="1"/>
              <a:t>ранній</a:t>
            </a:r>
            <a:r>
              <a:rPr lang="ru-RU" sz="2000" dirty="0"/>
              <a:t> дитячий </a:t>
            </a:r>
            <a:r>
              <a:rPr lang="ru-RU" sz="2000" dirty="0" err="1"/>
              <a:t>вік</a:t>
            </a:r>
            <a:r>
              <a:rPr lang="ru-RU" sz="2000" dirty="0"/>
              <a:t>, </a:t>
            </a:r>
            <a:r>
              <a:rPr lang="ru-RU" sz="2000" dirty="0" err="1"/>
              <a:t>похилий</a:t>
            </a:r>
            <a:r>
              <a:rPr lang="ru-RU" sz="2000" dirty="0"/>
              <a:t> </a:t>
            </a:r>
            <a:r>
              <a:rPr lang="ru-RU" sz="2000" dirty="0" err="1"/>
              <a:t>вік</a:t>
            </a:r>
            <a:r>
              <a:rPr lang="ru-RU" sz="2000" dirty="0"/>
              <a:t> при </a:t>
            </a:r>
            <a:r>
              <a:rPr lang="ru-RU" sz="2000" dirty="0" err="1"/>
              <a:t>наявності</a:t>
            </a:r>
            <a:r>
              <a:rPr lang="ru-RU" sz="2000" dirty="0"/>
              <a:t> </a:t>
            </a:r>
            <a:r>
              <a:rPr lang="ru-RU" sz="2000" dirty="0" err="1"/>
              <a:t>важких</a:t>
            </a:r>
            <a:r>
              <a:rPr lang="ru-RU" sz="2000" dirty="0"/>
              <a:t> </a:t>
            </a:r>
            <a:r>
              <a:rPr lang="ru-RU" sz="2000" dirty="0" err="1"/>
              <a:t>супутніх</a:t>
            </a:r>
            <a:r>
              <a:rPr lang="ru-RU" sz="2000" dirty="0"/>
              <a:t> </a:t>
            </a:r>
            <a:r>
              <a:rPr lang="ru-RU" sz="2000" dirty="0" err="1"/>
              <a:t>захворювань</a:t>
            </a:r>
            <a:r>
              <a:rPr lang="ru-RU" sz="2000" dirty="0"/>
              <a:t> у </a:t>
            </a:r>
            <a:r>
              <a:rPr lang="ru-RU" sz="2000" dirty="0" err="1"/>
              <a:t>стадії</a:t>
            </a:r>
            <a:r>
              <a:rPr lang="ru-RU" sz="2000" dirty="0"/>
              <a:t> </a:t>
            </a:r>
            <a:r>
              <a:rPr lang="ru-RU" sz="2000" dirty="0" err="1"/>
              <a:t>суб</a:t>
            </a:r>
            <a:r>
              <a:rPr lang="ru-RU" sz="2000" dirty="0"/>
              <a:t>-, </a:t>
            </a:r>
            <a:r>
              <a:rPr lang="ru-RU" sz="2000" dirty="0" err="1"/>
              <a:t>декомпенсації</a:t>
            </a:r>
            <a:r>
              <a:rPr lang="ru-RU" sz="2000" dirty="0"/>
              <a:t>, </a:t>
            </a:r>
            <a:r>
              <a:rPr lang="ru-RU" sz="2000" dirty="0" err="1"/>
              <a:t>пізні</a:t>
            </a:r>
            <a:r>
              <a:rPr lang="ru-RU" sz="2000" dirty="0"/>
              <a:t> строки </a:t>
            </a:r>
            <a:r>
              <a:rPr lang="ru-RU" sz="2000" dirty="0" err="1"/>
              <a:t>вагітності</a:t>
            </a:r>
            <a:r>
              <a:rPr lang="ru-RU" sz="2000" dirty="0"/>
              <a:t>, </a:t>
            </a:r>
            <a:r>
              <a:rPr lang="ru-RU" sz="2000" dirty="0" err="1"/>
              <a:t>ожиріння</a:t>
            </a:r>
            <a:r>
              <a:rPr lang="ru-RU" sz="2000" dirty="0"/>
              <a:t> IV </a:t>
            </a:r>
            <a:r>
              <a:rPr lang="ru-RU" sz="2000" dirty="0" err="1"/>
              <a:t>ступеня</a:t>
            </a:r>
            <a:r>
              <a:rPr lang="ru-RU" sz="2000" dirty="0"/>
              <a:t>, </a:t>
            </a:r>
            <a:r>
              <a:rPr lang="ru-RU" sz="2000" dirty="0" err="1"/>
              <a:t>легенево-серцева</a:t>
            </a:r>
            <a:r>
              <a:rPr lang="ru-RU" sz="2000" dirty="0"/>
              <a:t> </a:t>
            </a:r>
            <a:r>
              <a:rPr lang="ru-RU" sz="2000" dirty="0" err="1"/>
              <a:t>недостатність</a:t>
            </a:r>
            <a:r>
              <a:rPr lang="ru-RU" sz="2000" dirty="0"/>
              <a:t> ІІ-ІІІ 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90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40775"/>
            <a:ext cx="8911687" cy="741051"/>
          </a:xfrm>
        </p:spPr>
        <p:txBody>
          <a:bodyPr/>
          <a:lstStyle/>
          <a:p>
            <a:pPr algn="ctr"/>
            <a:r>
              <a:rPr lang="ru-RU" b="1" dirty="0" err="1"/>
              <a:t>Передопераційна</a:t>
            </a:r>
            <a:r>
              <a:rPr lang="ru-RU" b="1" dirty="0"/>
              <a:t> </a:t>
            </a:r>
            <a:r>
              <a:rPr lang="ru-RU" b="1" dirty="0" err="1" smtClean="0"/>
              <a:t>підготовка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9256" y="1081826"/>
            <a:ext cx="9787944" cy="552503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Тривалість</a:t>
            </a:r>
            <a:r>
              <a:rPr lang="ru-RU" dirty="0"/>
              <a:t> та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передопераційної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хворого до планового оперативного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ряду </a:t>
            </a:r>
            <a:r>
              <a:rPr lang="ru-RU" dirty="0" err="1"/>
              <a:t>факторів</a:t>
            </a:r>
            <a:r>
              <a:rPr lang="ru-RU" dirty="0"/>
              <a:t>: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величини</a:t>
            </a:r>
            <a:r>
              <a:rPr lang="ru-RU" dirty="0"/>
              <a:t> й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,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супутніх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віку</a:t>
            </a:r>
            <a:r>
              <a:rPr lang="ru-RU" dirty="0"/>
              <a:t> хворого й </a:t>
            </a:r>
            <a:r>
              <a:rPr lang="ru-RU" dirty="0" err="1"/>
              <a:t>запланованого</a:t>
            </a:r>
            <a:r>
              <a:rPr lang="ru-RU" dirty="0"/>
              <a:t> </a:t>
            </a:r>
            <a:r>
              <a:rPr lang="ru-RU" dirty="0" err="1"/>
              <a:t>знеболення</a:t>
            </a:r>
            <a:r>
              <a:rPr lang="ru-RU" dirty="0"/>
              <a:t>.</a:t>
            </a:r>
          </a:p>
          <a:p>
            <a:r>
              <a:rPr lang="ru-RU" dirty="0"/>
              <a:t>Як правило </a:t>
            </a:r>
            <a:r>
              <a:rPr lang="ru-RU" dirty="0" err="1"/>
              <a:t>хворі</a:t>
            </a:r>
            <a:r>
              <a:rPr lang="ru-RU" dirty="0"/>
              <a:t> з </a:t>
            </a:r>
            <a:r>
              <a:rPr lang="ru-RU" dirty="0" err="1"/>
              <a:t>неускладненими</a:t>
            </a:r>
            <a:r>
              <a:rPr lang="ru-RU" dirty="0"/>
              <a:t> формами </a:t>
            </a:r>
            <a:r>
              <a:rPr lang="ru-RU" dirty="0" err="1"/>
              <a:t>пахвинних</a:t>
            </a:r>
            <a:r>
              <a:rPr lang="ru-RU" dirty="0"/>
              <a:t>, </a:t>
            </a:r>
            <a:r>
              <a:rPr lang="ru-RU" dirty="0" err="1"/>
              <a:t>стегнових</a:t>
            </a:r>
            <a:r>
              <a:rPr lang="ru-RU" dirty="0"/>
              <a:t>, </a:t>
            </a:r>
            <a:r>
              <a:rPr lang="ru-RU" dirty="0" err="1"/>
              <a:t>пупкових</a:t>
            </a:r>
            <a:r>
              <a:rPr lang="ru-RU" dirty="0"/>
              <a:t>. </a:t>
            </a:r>
            <a:r>
              <a:rPr lang="ru-RU" dirty="0" err="1"/>
              <a:t>навколопупкових</a:t>
            </a:r>
            <a:r>
              <a:rPr lang="ru-RU" dirty="0"/>
              <a:t> </a:t>
            </a:r>
            <a:r>
              <a:rPr lang="ru-RU" dirty="0" err="1"/>
              <a:t>гриж</a:t>
            </a:r>
            <a:r>
              <a:rPr lang="ru-RU" dirty="0"/>
              <a:t> та при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супутньої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,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не </a:t>
            </a:r>
            <a:r>
              <a:rPr lang="ru-RU" dirty="0" err="1"/>
              <a:t>вимагають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поступати</a:t>
            </a:r>
            <a:r>
              <a:rPr lang="ru-RU" dirty="0"/>
              <a:t> в </a:t>
            </a:r>
            <a:r>
              <a:rPr lang="ru-RU" dirty="0" err="1"/>
              <a:t>стаціонар</a:t>
            </a:r>
            <a:r>
              <a:rPr lang="ru-RU" dirty="0"/>
              <a:t>, </a:t>
            </a:r>
            <a:r>
              <a:rPr lang="ru-RU" dirty="0" err="1"/>
              <a:t>маючи</a:t>
            </a:r>
            <a:r>
              <a:rPr lang="ru-RU" dirty="0"/>
              <a:t> результат з </a:t>
            </a:r>
            <a:r>
              <a:rPr lang="ru-RU" dirty="0" err="1"/>
              <a:t>обов`язкових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: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і </a:t>
            </a:r>
            <a:r>
              <a:rPr lang="ru-RU" dirty="0" err="1"/>
              <a:t>сечі</a:t>
            </a:r>
            <a:r>
              <a:rPr lang="ru-RU" dirty="0"/>
              <a:t>, </a:t>
            </a:r>
            <a:r>
              <a:rPr lang="ru-RU" dirty="0" err="1"/>
              <a:t>біохімічного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коагулограми</a:t>
            </a:r>
            <a:r>
              <a:rPr lang="ru-RU" dirty="0"/>
              <a:t>, ЕКГ, </a:t>
            </a:r>
            <a:r>
              <a:rPr lang="ru-RU" dirty="0" err="1"/>
              <a:t>флюорографії</a:t>
            </a:r>
            <a:r>
              <a:rPr lang="ru-RU" dirty="0"/>
              <a:t>,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та резус фактор.</a:t>
            </a:r>
          </a:p>
          <a:p>
            <a:r>
              <a:rPr lang="ru-RU" dirty="0"/>
              <a:t>У </a:t>
            </a:r>
            <a:r>
              <a:rPr lang="ru-RU" dirty="0" err="1"/>
              <a:t>передопераційному</a:t>
            </a:r>
            <a:r>
              <a:rPr lang="ru-RU" dirty="0"/>
              <a:t> </a:t>
            </a:r>
            <a:r>
              <a:rPr lang="ru-RU" dirty="0" err="1"/>
              <a:t>дослідженні</a:t>
            </a:r>
            <a:r>
              <a:rPr lang="ru-RU" dirty="0"/>
              <a:t> хворого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участь </a:t>
            </a:r>
            <a:r>
              <a:rPr lang="ru-RU" dirty="0" err="1"/>
              <a:t>анестезіолог</a:t>
            </a:r>
            <a:r>
              <a:rPr lang="ru-RU" dirty="0"/>
              <a:t>, терапевт, а при </a:t>
            </a:r>
            <a:r>
              <a:rPr lang="ru-RU" dirty="0" err="1"/>
              <a:t>необхідності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спеціалісти</a:t>
            </a:r>
            <a:r>
              <a:rPr lang="ru-RU" dirty="0"/>
              <a:t>. </a:t>
            </a:r>
            <a:r>
              <a:rPr lang="ru-RU" dirty="0" err="1"/>
              <a:t>Звечора</a:t>
            </a:r>
            <a:r>
              <a:rPr lang="ru-RU" dirty="0"/>
              <a:t> перед </a:t>
            </a:r>
            <a:r>
              <a:rPr lang="ru-RU" dirty="0" err="1"/>
              <a:t>операцією</a:t>
            </a:r>
            <a:r>
              <a:rPr lang="ru-RU" dirty="0"/>
              <a:t> </a:t>
            </a:r>
            <a:r>
              <a:rPr lang="ru-RU" dirty="0" err="1"/>
              <a:t>пацієнту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очисну</a:t>
            </a:r>
            <a:r>
              <a:rPr lang="ru-RU" dirty="0"/>
              <a:t> </a:t>
            </a:r>
            <a:r>
              <a:rPr lang="ru-RU" dirty="0" err="1"/>
              <a:t>клізму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ранішнього</a:t>
            </a:r>
            <a:r>
              <a:rPr lang="ru-RU" dirty="0"/>
              <a:t> </a:t>
            </a:r>
            <a:r>
              <a:rPr lang="ru-RU" dirty="0" err="1"/>
              <a:t>огляду</a:t>
            </a:r>
            <a:r>
              <a:rPr lang="ru-RU" dirty="0"/>
              <a:t> </a:t>
            </a:r>
            <a:r>
              <a:rPr lang="ru-RU" dirty="0" err="1"/>
              <a:t>хірург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раз </a:t>
            </a:r>
            <a:r>
              <a:rPr lang="ru-RU" dirty="0" err="1"/>
              <a:t>оглядає</a:t>
            </a:r>
            <a:r>
              <a:rPr lang="ru-RU" dirty="0"/>
              <a:t> хворого й </a:t>
            </a:r>
            <a:r>
              <a:rPr lang="ru-RU" dirty="0" err="1"/>
              <a:t>оцінює</a:t>
            </a:r>
            <a:r>
              <a:rPr lang="ru-RU" dirty="0"/>
              <a:t> стан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шкірних</a:t>
            </a:r>
            <a:r>
              <a:rPr lang="ru-RU" dirty="0"/>
              <a:t> </a:t>
            </a:r>
            <a:r>
              <a:rPr lang="ru-RU" dirty="0" err="1"/>
              <a:t>покривів</a:t>
            </a:r>
            <a:r>
              <a:rPr lang="ru-RU" dirty="0"/>
              <a:t>, температуру </a:t>
            </a:r>
            <a:r>
              <a:rPr lang="ru-RU" dirty="0" err="1"/>
              <a:t>тіла</a:t>
            </a:r>
            <a:r>
              <a:rPr lang="ru-RU" dirty="0"/>
              <a:t>, пульс і </a:t>
            </a:r>
            <a:r>
              <a:rPr lang="ru-RU" dirty="0" err="1"/>
              <a:t>артеріальний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. </a:t>
            </a:r>
            <a:r>
              <a:rPr lang="ru-RU" dirty="0" err="1"/>
              <a:t>Планову</a:t>
            </a:r>
            <a:r>
              <a:rPr lang="ru-RU" dirty="0"/>
              <a:t> </a:t>
            </a:r>
            <a:r>
              <a:rPr lang="ru-RU" dirty="0" err="1"/>
              <a:t>герніопластику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загальним</a:t>
            </a:r>
            <a:r>
              <a:rPr lang="ru-RU" dirty="0"/>
              <a:t> </a:t>
            </a:r>
            <a:r>
              <a:rPr lang="ru-RU" dirty="0" err="1"/>
              <a:t>знеболенням</a:t>
            </a:r>
            <a:r>
              <a:rPr lang="ru-RU" dirty="0"/>
              <a:t>.</a:t>
            </a:r>
          </a:p>
          <a:p>
            <a:r>
              <a:rPr lang="ru-RU" dirty="0" err="1"/>
              <a:t>Передопераційну</a:t>
            </a:r>
            <a:r>
              <a:rPr lang="ru-RU" dirty="0"/>
              <a:t> </a:t>
            </a:r>
            <a:r>
              <a:rPr lang="ru-RU" dirty="0" err="1"/>
              <a:t>підготовку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з </a:t>
            </a:r>
            <a:r>
              <a:rPr lang="ru-RU" dirty="0" err="1"/>
              <a:t>дуже</a:t>
            </a:r>
            <a:r>
              <a:rPr lang="ru-RU" dirty="0"/>
              <a:t> великими й </a:t>
            </a:r>
            <a:r>
              <a:rPr lang="ru-RU" dirty="0" err="1"/>
              <a:t>гігантськими</a:t>
            </a:r>
            <a:r>
              <a:rPr lang="ru-RU" dirty="0"/>
              <a:t> </a:t>
            </a:r>
            <a:r>
              <a:rPr lang="ru-RU" dirty="0" err="1"/>
              <a:t>пупковими</a:t>
            </a:r>
            <a:r>
              <a:rPr lang="ru-RU" dirty="0"/>
              <a:t> та </a:t>
            </a:r>
            <a:r>
              <a:rPr lang="ru-RU" dirty="0" err="1"/>
              <a:t>післяопераційними</a:t>
            </a:r>
            <a:r>
              <a:rPr lang="ru-RU" dirty="0"/>
              <a:t> </a:t>
            </a:r>
            <a:r>
              <a:rPr lang="ru-RU" dirty="0" err="1"/>
              <a:t>грижами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двох-трьох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. </a:t>
            </a:r>
            <a:r>
              <a:rPr lang="ru-RU" dirty="0" err="1"/>
              <a:t>Втна</a:t>
            </a:r>
            <a:r>
              <a:rPr lang="ru-RU" dirty="0"/>
              <a:t> повинна бути </a:t>
            </a:r>
            <a:r>
              <a:rPr lang="ru-RU" dirty="0" err="1"/>
              <a:t>спрямована</a:t>
            </a:r>
            <a:r>
              <a:rPr lang="ru-RU" dirty="0"/>
              <a:t>, в основному, на </a:t>
            </a:r>
            <a:r>
              <a:rPr lang="ru-RU" dirty="0" err="1"/>
              <a:t>адаптацію</a:t>
            </a:r>
            <a:r>
              <a:rPr lang="ru-RU" dirty="0"/>
              <a:t> хворого до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кишечника з </a:t>
            </a:r>
            <a:r>
              <a:rPr lang="ru-RU" dirty="0" err="1"/>
              <a:t>порожнини</a:t>
            </a:r>
            <a:r>
              <a:rPr lang="ru-RU" dirty="0"/>
              <a:t> </a:t>
            </a:r>
            <a:r>
              <a:rPr lang="ru-RU" dirty="0" err="1"/>
              <a:t>грижового</a:t>
            </a:r>
            <a:r>
              <a:rPr lang="ru-RU" dirty="0"/>
              <a:t> </a:t>
            </a:r>
            <a:r>
              <a:rPr lang="ru-RU" dirty="0" err="1"/>
              <a:t>мішка</a:t>
            </a:r>
            <a:r>
              <a:rPr lang="ru-RU" dirty="0"/>
              <a:t> в </a:t>
            </a:r>
            <a:r>
              <a:rPr lang="ru-RU" dirty="0" err="1"/>
              <a:t>черевну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.</a:t>
            </a:r>
          </a:p>
          <a:p>
            <a:r>
              <a:rPr lang="ru-RU" dirty="0"/>
              <a:t>Другим,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етапом</a:t>
            </a:r>
            <a:r>
              <a:rPr lang="ru-RU" dirty="0"/>
              <a:t> при </a:t>
            </a:r>
            <a:r>
              <a:rPr lang="ru-RU" dirty="0" err="1"/>
              <a:t>лікуванні</a:t>
            </a:r>
            <a:r>
              <a:rPr lang="ru-RU" dirty="0"/>
              <a:t> </a:t>
            </a:r>
            <a:r>
              <a:rPr lang="ru-RU" dirty="0" err="1"/>
              <a:t>подібної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 є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дієти</a:t>
            </a:r>
            <a:r>
              <a:rPr lang="ru-RU" dirty="0"/>
              <a:t> (за 15-20 </a:t>
            </a:r>
            <a:r>
              <a:rPr lang="ru-RU" dirty="0" err="1"/>
              <a:t>днів</a:t>
            </a:r>
            <a:r>
              <a:rPr lang="ru-RU" dirty="0"/>
              <a:t>) і </a:t>
            </a:r>
            <a:r>
              <a:rPr lang="ru-RU" dirty="0" err="1"/>
              <a:t>підготовка</a:t>
            </a:r>
            <a:r>
              <a:rPr lang="ru-RU" dirty="0"/>
              <a:t> кишечника (за 5-7 </a:t>
            </a:r>
            <a:r>
              <a:rPr lang="ru-RU" dirty="0" err="1"/>
              <a:t>днів</a:t>
            </a:r>
            <a:r>
              <a:rPr lang="ru-RU" dirty="0"/>
              <a:t>) до </a:t>
            </a:r>
            <a:r>
              <a:rPr lang="ru-RU" dirty="0" err="1"/>
              <a:t>операції</a:t>
            </a:r>
            <a:r>
              <a:rPr lang="ru-RU" dirty="0"/>
              <a:t>. На </a:t>
            </a:r>
            <a:r>
              <a:rPr lang="ru-RU" dirty="0" err="1"/>
              <a:t>протязі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діб</a:t>
            </a:r>
            <a:r>
              <a:rPr lang="ru-RU" dirty="0"/>
              <a:t> до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п’ють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воду. За </a:t>
            </a:r>
            <a:r>
              <a:rPr lang="ru-RU" dirty="0" err="1"/>
              <a:t>показаннями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курс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серцевими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та </a:t>
            </a:r>
            <a:r>
              <a:rPr lang="ru-RU" dirty="0" err="1"/>
              <a:t>вітамінами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поширеним</a:t>
            </a:r>
            <a:r>
              <a:rPr lang="ru-RU" dirty="0"/>
              <a:t> методом </a:t>
            </a:r>
            <a:r>
              <a:rPr lang="ru-RU" dirty="0" err="1"/>
              <a:t>знеболення</a:t>
            </a:r>
            <a:r>
              <a:rPr lang="ru-RU" dirty="0"/>
              <a:t> при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 є </a:t>
            </a:r>
            <a:r>
              <a:rPr lang="ru-RU" dirty="0" err="1"/>
              <a:t>внутрівенний</a:t>
            </a:r>
            <a:r>
              <a:rPr lang="ru-RU" dirty="0"/>
              <a:t> наркоз з </a:t>
            </a:r>
            <a:r>
              <a:rPr lang="ru-RU" dirty="0" err="1"/>
              <a:t>нейролептанальгезією</a:t>
            </a:r>
            <a:r>
              <a:rPr lang="ru-RU" dirty="0"/>
              <a:t>. При </a:t>
            </a:r>
            <a:r>
              <a:rPr lang="ru-RU" dirty="0" err="1"/>
              <a:t>обширних</a:t>
            </a:r>
            <a:r>
              <a:rPr lang="ru-RU" dirty="0"/>
              <a:t> </a:t>
            </a:r>
            <a:r>
              <a:rPr lang="ru-RU" dirty="0" err="1"/>
              <a:t>пупкових</a:t>
            </a:r>
            <a:r>
              <a:rPr lang="ru-RU" dirty="0"/>
              <a:t> і </a:t>
            </a:r>
            <a:r>
              <a:rPr lang="ru-RU" dirty="0" err="1"/>
              <a:t>післяопераційних</a:t>
            </a:r>
            <a:r>
              <a:rPr lang="ru-RU" dirty="0"/>
              <a:t> </a:t>
            </a:r>
            <a:r>
              <a:rPr lang="ru-RU" dirty="0" err="1"/>
              <a:t>грижах</a:t>
            </a:r>
            <a:r>
              <a:rPr lang="ru-RU" dirty="0"/>
              <a:t> методом </a:t>
            </a:r>
            <a:r>
              <a:rPr lang="ru-RU" dirty="0" err="1"/>
              <a:t>вибору</a:t>
            </a:r>
            <a:r>
              <a:rPr lang="ru-RU" dirty="0"/>
              <a:t> повинен бути </a:t>
            </a:r>
            <a:r>
              <a:rPr lang="ru-RU" dirty="0" err="1"/>
              <a:t>ендотрахеальний</a:t>
            </a:r>
            <a:r>
              <a:rPr lang="ru-RU" dirty="0"/>
              <a:t> наркоз з </a:t>
            </a:r>
            <a:r>
              <a:rPr lang="ru-RU" dirty="0" err="1"/>
              <a:t>міорелаксантами</a:t>
            </a:r>
            <a:r>
              <a:rPr lang="ru-RU" dirty="0"/>
              <a:t> та </a:t>
            </a:r>
            <a:r>
              <a:rPr lang="ru-RU" dirty="0" err="1"/>
              <a:t>керованою</a:t>
            </a:r>
            <a:r>
              <a:rPr lang="ru-RU" dirty="0"/>
              <a:t> </a:t>
            </a:r>
            <a:r>
              <a:rPr lang="ru-RU" dirty="0" err="1"/>
              <a:t>вентиляцією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08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8172"/>
          </a:xfrm>
        </p:spPr>
        <p:txBody>
          <a:bodyPr/>
          <a:lstStyle/>
          <a:p>
            <a:pPr algn="ctr"/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хірургічного</a:t>
            </a:r>
            <a:r>
              <a:rPr lang="ru-RU" b="1" dirty="0"/>
              <a:t> </a:t>
            </a:r>
            <a:r>
              <a:rPr lang="ru-RU" b="1" dirty="0" err="1"/>
              <a:t>лікування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42434"/>
            <a:ext cx="8915400" cy="4468788"/>
          </a:xfrm>
        </p:spPr>
        <p:txBody>
          <a:bodyPr/>
          <a:lstStyle/>
          <a:p>
            <a:r>
              <a:rPr lang="ru-RU" sz="2000" b="1" dirty="0" err="1"/>
              <a:t>Принципи</a:t>
            </a:r>
            <a:r>
              <a:rPr lang="ru-RU" sz="2000" b="1" dirty="0"/>
              <a:t> </a:t>
            </a:r>
            <a:r>
              <a:rPr lang="ru-RU" sz="2000" b="1" dirty="0" err="1"/>
              <a:t>хірургічного</a:t>
            </a:r>
            <a:r>
              <a:rPr lang="ru-RU" sz="2000" b="1" dirty="0"/>
              <a:t> </a:t>
            </a:r>
            <a:r>
              <a:rPr lang="ru-RU" sz="2000" b="1" dirty="0" err="1"/>
              <a:t>лікування</a:t>
            </a:r>
            <a:r>
              <a:rPr lang="ru-RU" sz="2000" b="1" dirty="0"/>
              <a:t> </a:t>
            </a:r>
            <a:r>
              <a:rPr lang="ru-RU" sz="2000" dirty="0" err="1"/>
              <a:t>неускладнених</a:t>
            </a:r>
            <a:r>
              <a:rPr lang="ru-RU" sz="2000" dirty="0"/>
              <a:t> </a:t>
            </a:r>
            <a:r>
              <a:rPr lang="ru-RU" sz="2000" dirty="0" err="1"/>
              <a:t>зовнішніх</a:t>
            </a:r>
            <a:r>
              <a:rPr lang="ru-RU" sz="2000" dirty="0"/>
              <a:t> </a:t>
            </a:r>
            <a:r>
              <a:rPr lang="ru-RU" sz="2000" dirty="0" err="1"/>
              <a:t>гриж</a:t>
            </a:r>
            <a:r>
              <a:rPr lang="ru-RU" sz="2000" dirty="0"/>
              <a:t> живота </a:t>
            </a:r>
            <a:r>
              <a:rPr lang="ru-RU" sz="2000" dirty="0" err="1"/>
              <a:t>однотипні</a:t>
            </a:r>
            <a:r>
              <a:rPr lang="ru-RU" sz="2000" dirty="0"/>
              <a:t>: </a:t>
            </a:r>
            <a:r>
              <a:rPr lang="ru-RU" sz="2000" dirty="0" err="1"/>
              <a:t>виділення</a:t>
            </a:r>
            <a:r>
              <a:rPr lang="ru-RU" sz="2000" dirty="0"/>
              <a:t> </a:t>
            </a:r>
            <a:r>
              <a:rPr lang="ru-RU" sz="2000" dirty="0" err="1"/>
              <a:t>грижового</a:t>
            </a:r>
            <a:r>
              <a:rPr lang="ru-RU" sz="2000" dirty="0"/>
              <a:t> </a:t>
            </a:r>
            <a:r>
              <a:rPr lang="ru-RU" sz="2000" dirty="0" err="1"/>
              <a:t>мішка</a:t>
            </a:r>
            <a:r>
              <a:rPr lang="ru-RU" sz="2000" dirty="0"/>
              <a:t>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розтин</a:t>
            </a:r>
            <a:r>
              <a:rPr lang="ru-RU" sz="2000" dirty="0"/>
              <a:t>, </a:t>
            </a:r>
            <a:r>
              <a:rPr lang="ru-RU" sz="2000" dirty="0" err="1"/>
              <a:t>вправлення</a:t>
            </a:r>
            <a:r>
              <a:rPr lang="ru-RU" sz="2000" dirty="0"/>
              <a:t> в </a:t>
            </a:r>
            <a:r>
              <a:rPr lang="ru-RU" sz="2000" dirty="0" err="1"/>
              <a:t>черевну</a:t>
            </a:r>
            <a:r>
              <a:rPr lang="ru-RU" sz="2000" dirty="0"/>
              <a:t> </a:t>
            </a:r>
            <a:r>
              <a:rPr lang="ru-RU" sz="2000" dirty="0" err="1"/>
              <a:t>порожнину</a:t>
            </a:r>
            <a:r>
              <a:rPr lang="ru-RU" sz="2000" dirty="0"/>
              <a:t> </a:t>
            </a:r>
            <a:r>
              <a:rPr lang="ru-RU" sz="2000" dirty="0" err="1"/>
              <a:t>грижового</a:t>
            </a:r>
            <a:r>
              <a:rPr lang="ru-RU" sz="2000" dirty="0"/>
              <a:t> </a:t>
            </a:r>
            <a:r>
              <a:rPr lang="ru-RU" sz="2000" dirty="0" err="1"/>
              <a:t>вмісту</a:t>
            </a:r>
            <a:r>
              <a:rPr lang="ru-RU" sz="2000" dirty="0"/>
              <a:t>, </a:t>
            </a:r>
            <a:r>
              <a:rPr lang="ru-RU" sz="2000" dirty="0" err="1"/>
              <a:t>відновлення</a:t>
            </a:r>
            <a:r>
              <a:rPr lang="ru-RU" sz="2000" dirty="0"/>
              <a:t> </a:t>
            </a:r>
            <a:r>
              <a:rPr lang="ru-RU" sz="2000" dirty="0" err="1"/>
              <a:t>цілісності</a:t>
            </a:r>
            <a:r>
              <a:rPr lang="ru-RU" sz="2000" dirty="0"/>
              <a:t> </a:t>
            </a:r>
            <a:r>
              <a:rPr lang="ru-RU" sz="2000" dirty="0" err="1"/>
              <a:t>парієтальної</a:t>
            </a:r>
            <a:r>
              <a:rPr lang="ru-RU" sz="2000" dirty="0"/>
              <a:t> </a:t>
            </a:r>
            <a:r>
              <a:rPr lang="ru-RU" sz="2000" dirty="0" err="1"/>
              <a:t>очеревини</a:t>
            </a:r>
            <a:r>
              <a:rPr lang="ru-RU" sz="2000" dirty="0"/>
              <a:t>, пластика </a:t>
            </a:r>
            <a:r>
              <a:rPr lang="ru-RU" sz="2000" dirty="0" err="1"/>
              <a:t>черевної</a:t>
            </a:r>
            <a:r>
              <a:rPr lang="ru-RU" sz="2000" dirty="0"/>
              <a:t> </a:t>
            </a:r>
            <a:r>
              <a:rPr lang="ru-RU" sz="2000" dirty="0" err="1"/>
              <a:t>стінки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Оперативні</a:t>
            </a:r>
            <a:r>
              <a:rPr lang="ru-RU" sz="2000" dirty="0"/>
              <a:t> </a:t>
            </a:r>
            <a:r>
              <a:rPr lang="ru-RU" sz="2000" dirty="0" err="1"/>
              <a:t>втручання</a:t>
            </a:r>
            <a:r>
              <a:rPr lang="ru-RU" sz="2000" dirty="0"/>
              <a:t> </a:t>
            </a:r>
            <a:r>
              <a:rPr lang="ru-RU" sz="2000" dirty="0" err="1"/>
              <a:t>відрізняються</a:t>
            </a:r>
            <a:r>
              <a:rPr lang="ru-RU" sz="2000" dirty="0"/>
              <a:t> один </a:t>
            </a:r>
            <a:r>
              <a:rPr lang="ru-RU" sz="2000" dirty="0" err="1"/>
              <a:t>від</a:t>
            </a:r>
            <a:r>
              <a:rPr lang="ru-RU" sz="2000" dirty="0"/>
              <a:t> одного </a:t>
            </a:r>
            <a:r>
              <a:rPr lang="ru-RU" sz="2000" dirty="0" err="1"/>
              <a:t>лише</a:t>
            </a:r>
            <a:r>
              <a:rPr lang="ru-RU" sz="2000" dirty="0"/>
              <a:t> методикою </a:t>
            </a:r>
            <a:r>
              <a:rPr lang="ru-RU" sz="2000" dirty="0" err="1"/>
              <a:t>ліквілації</a:t>
            </a:r>
            <a:r>
              <a:rPr lang="ru-RU" sz="2000" dirty="0"/>
              <a:t> дефекту </a:t>
            </a:r>
            <a:r>
              <a:rPr lang="ru-RU" sz="2000" dirty="0" err="1"/>
              <a:t>перадньої</a:t>
            </a:r>
            <a:r>
              <a:rPr lang="ru-RU" sz="2000" dirty="0"/>
              <a:t> </a:t>
            </a:r>
            <a:r>
              <a:rPr lang="ru-RU" sz="2000" dirty="0" err="1"/>
              <a:t>черевної</a:t>
            </a:r>
            <a:r>
              <a:rPr lang="ru-RU" sz="2000" dirty="0"/>
              <a:t> </a:t>
            </a:r>
            <a:r>
              <a:rPr lang="ru-RU" sz="2000" dirty="0" err="1"/>
              <a:t>стінки</a:t>
            </a:r>
            <a:r>
              <a:rPr lang="ru-RU" sz="2000" dirty="0"/>
              <a:t> та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укріпленням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87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9535"/>
          </a:xfrm>
        </p:spPr>
        <p:txBody>
          <a:bodyPr/>
          <a:lstStyle/>
          <a:p>
            <a:pPr algn="ctr"/>
            <a:r>
              <a:rPr lang="uk-UA" b="1" dirty="0"/>
              <a:t>ТРАВМИ ЖИВОТА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197" y="1313645"/>
            <a:ext cx="9186415" cy="4597577"/>
          </a:xfrm>
        </p:spPr>
        <p:txBody>
          <a:bodyPr/>
          <a:lstStyle/>
          <a:p>
            <a:r>
              <a:rPr lang="uk-UA" sz="2000" dirty="0"/>
              <a:t>Закриті ушкодження живота призводять не лише до забиття передньої черевної стінки, але й супроводжуються ушкодженням порожнистих (кишечник, шлунок, сечовий міхур) або паренхіматозних (селезінка, печінка) органів. Закриті ушкодження паренхіматозних органів супроводжуються </a:t>
            </a:r>
            <a:r>
              <a:rPr lang="uk-UA" sz="2000" dirty="0" err="1"/>
              <a:t>кровотечею</a:t>
            </a:r>
            <a:r>
              <a:rPr lang="uk-UA" sz="2000" dirty="0"/>
              <a:t> у черевну порожнину із швидким розвитком картини гострої анемії, порушення цілості порожнистих органів призводить до швидкого розвитку перитоніту. </a:t>
            </a:r>
            <a:endParaRPr lang="ru-RU" sz="2000" dirty="0"/>
          </a:p>
          <a:p>
            <a:r>
              <a:rPr lang="uk-UA" sz="2000" dirty="0"/>
              <a:t>Травма</a:t>
            </a:r>
            <a:r>
              <a:rPr lang="ru-RU" sz="2000" dirty="0"/>
              <a:t> </a:t>
            </a:r>
            <a:r>
              <a:rPr lang="ru-RU" sz="2000" dirty="0" err="1"/>
              <a:t>грудної</a:t>
            </a:r>
            <a:r>
              <a:rPr lang="ru-RU" sz="2000" dirty="0"/>
              <a:t> </a:t>
            </a:r>
            <a:r>
              <a:rPr lang="ru-RU" sz="2000" dirty="0" err="1"/>
              <a:t>клітки</a:t>
            </a:r>
            <a:r>
              <a:rPr lang="ru-RU" sz="2000" dirty="0"/>
              <a:t>, </a:t>
            </a:r>
            <a:r>
              <a:rPr lang="ru-RU" sz="2000" dirty="0" err="1"/>
              <a:t>підрозділяється</a:t>
            </a:r>
            <a:r>
              <a:rPr lang="ru-RU" sz="2000" dirty="0"/>
              <a:t> на </a:t>
            </a:r>
            <a:r>
              <a:rPr lang="ru-RU" sz="2000" dirty="0" err="1"/>
              <a:t>закриту</a:t>
            </a:r>
            <a:r>
              <a:rPr lang="ru-RU" sz="2000" dirty="0"/>
              <a:t> й </a:t>
            </a:r>
            <a:r>
              <a:rPr lang="ru-RU" sz="2000" dirty="0" err="1"/>
              <a:t>відкриту</a:t>
            </a:r>
            <a:r>
              <a:rPr lang="ru-RU" sz="2000" dirty="0"/>
              <a:t>. При </a:t>
            </a:r>
            <a:r>
              <a:rPr lang="ru-RU" sz="2000" dirty="0" err="1"/>
              <a:t>закритій</a:t>
            </a:r>
            <a:r>
              <a:rPr lang="ru-RU" sz="2000" dirty="0"/>
              <a:t> </a:t>
            </a:r>
            <a:r>
              <a:rPr lang="ru-RU" sz="2000" dirty="0" err="1"/>
              <a:t>травмі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черевної</a:t>
            </a:r>
            <a:r>
              <a:rPr lang="ru-RU" sz="2000" dirty="0"/>
              <a:t> </a:t>
            </a:r>
            <a:r>
              <a:rPr lang="ru-RU" sz="2000" dirty="0" err="1"/>
              <a:t>порожнини</a:t>
            </a:r>
            <a:r>
              <a:rPr lang="ru-RU" sz="2000" dirty="0"/>
              <a:t> на перший план </a:t>
            </a:r>
            <a:r>
              <a:rPr lang="ru-RU" sz="2000" dirty="0" err="1"/>
              <a:t>виходять</a:t>
            </a:r>
            <a:r>
              <a:rPr lang="ru-RU" sz="2000" dirty="0"/>
              <a:t> два </a:t>
            </a:r>
            <a:r>
              <a:rPr lang="ru-RU" sz="2000" dirty="0" err="1"/>
              <a:t>клінічних</a:t>
            </a:r>
            <a:r>
              <a:rPr lang="ru-RU" sz="2000" dirty="0"/>
              <a:t> </a:t>
            </a:r>
            <a:r>
              <a:rPr lang="ru-RU" sz="2000" dirty="0" err="1"/>
              <a:t>синдроми</a:t>
            </a:r>
            <a:r>
              <a:rPr lang="ru-RU" sz="2000" dirty="0"/>
              <a:t>: </a:t>
            </a:r>
            <a:r>
              <a:rPr lang="ru-RU" sz="2000" dirty="0" err="1"/>
              <a:t>внутрішньочеревна</a:t>
            </a:r>
            <a:r>
              <a:rPr lang="ru-RU" sz="2000" dirty="0"/>
              <a:t> </a:t>
            </a:r>
            <a:r>
              <a:rPr lang="ru-RU" sz="2000" dirty="0" err="1"/>
              <a:t>кровотеча</a:t>
            </a:r>
            <a:r>
              <a:rPr lang="ru-RU" sz="2000" dirty="0"/>
              <a:t> (при </a:t>
            </a:r>
            <a:r>
              <a:rPr lang="ru-RU" sz="2000" dirty="0" err="1"/>
              <a:t>ушкодженні</a:t>
            </a:r>
            <a:r>
              <a:rPr lang="ru-RU" sz="2000" dirty="0"/>
              <a:t> </a:t>
            </a:r>
            <a:r>
              <a:rPr lang="ru-RU" sz="2000" dirty="0" err="1"/>
              <a:t>паренхіматозних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) і </a:t>
            </a:r>
            <a:r>
              <a:rPr lang="ru-RU" sz="2000" dirty="0" err="1"/>
              <a:t>перитоніт</a:t>
            </a:r>
            <a:r>
              <a:rPr lang="ru-RU" sz="2000" dirty="0"/>
              <a:t> (при </a:t>
            </a:r>
            <a:r>
              <a:rPr lang="ru-RU" sz="2000" dirty="0" err="1"/>
              <a:t>розриві</a:t>
            </a:r>
            <a:r>
              <a:rPr lang="ru-RU" sz="2000" dirty="0"/>
              <a:t> </a:t>
            </a:r>
            <a:r>
              <a:rPr lang="ru-RU" sz="2000" dirty="0" err="1"/>
              <a:t>порожнинних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033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8172"/>
          </a:xfrm>
        </p:spPr>
        <p:txBody>
          <a:bodyPr/>
          <a:lstStyle/>
          <a:p>
            <a:pPr algn="ctr"/>
            <a:r>
              <a:rPr lang="ru-RU" b="1" dirty="0"/>
              <a:t>Травма </a:t>
            </a:r>
            <a:r>
              <a:rPr lang="ru-RU" b="1" dirty="0" err="1" smtClean="0"/>
              <a:t>селезінки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4861" y="1352282"/>
            <a:ext cx="9903853" cy="525458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Серед</a:t>
            </a:r>
            <a:r>
              <a:rPr lang="ru-RU" dirty="0"/>
              <a:t> травм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в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селезінки</a:t>
            </a:r>
            <a:r>
              <a:rPr lang="ru-RU" dirty="0"/>
              <a:t> (25–27 %).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ушкоджень</a:t>
            </a:r>
            <a:r>
              <a:rPr lang="ru-RU" dirty="0"/>
              <a:t> </a:t>
            </a:r>
            <a:r>
              <a:rPr lang="ru-RU" dirty="0" err="1"/>
              <a:t>селезінки</a:t>
            </a:r>
            <a:r>
              <a:rPr lang="ru-RU" dirty="0"/>
              <a:t>: — </a:t>
            </a:r>
            <a:r>
              <a:rPr lang="ru-RU" dirty="0" err="1"/>
              <a:t>поверхневі</a:t>
            </a:r>
            <a:r>
              <a:rPr lang="ru-RU" dirty="0"/>
              <a:t> </a:t>
            </a:r>
            <a:r>
              <a:rPr lang="ru-RU" dirty="0" err="1"/>
              <a:t>надриви</a:t>
            </a:r>
            <a:r>
              <a:rPr lang="ru-RU" dirty="0"/>
              <a:t> </a:t>
            </a:r>
            <a:r>
              <a:rPr lang="ru-RU" dirty="0" err="1"/>
              <a:t>капсули</a:t>
            </a:r>
            <a:r>
              <a:rPr lang="ru-RU" dirty="0"/>
              <a:t>; — </a:t>
            </a:r>
            <a:r>
              <a:rPr lang="ru-RU" dirty="0" err="1"/>
              <a:t>підкапсульні</a:t>
            </a:r>
            <a:r>
              <a:rPr lang="ru-RU" dirty="0"/>
              <a:t> </a:t>
            </a:r>
            <a:r>
              <a:rPr lang="ru-RU" dirty="0" err="1"/>
              <a:t>гематоми</a:t>
            </a:r>
            <a:r>
              <a:rPr lang="ru-RU" dirty="0"/>
              <a:t>; — </a:t>
            </a:r>
            <a:r>
              <a:rPr lang="ru-RU" dirty="0" err="1"/>
              <a:t>розриви</a:t>
            </a:r>
            <a:r>
              <a:rPr lang="ru-RU" dirty="0"/>
              <a:t> </a:t>
            </a:r>
            <a:r>
              <a:rPr lang="ru-RU" dirty="0" err="1"/>
              <a:t>капсули</a:t>
            </a:r>
            <a:r>
              <a:rPr lang="ru-RU" dirty="0"/>
              <a:t> і </a:t>
            </a:r>
            <a:r>
              <a:rPr lang="ru-RU" dirty="0" err="1"/>
              <a:t>паренхіми</a:t>
            </a:r>
            <a:r>
              <a:rPr lang="ru-RU" dirty="0"/>
              <a:t>; — </a:t>
            </a:r>
            <a:r>
              <a:rPr lang="ru-RU" dirty="0" err="1"/>
              <a:t>розтрощення</a:t>
            </a:r>
            <a:r>
              <a:rPr lang="ru-RU" dirty="0"/>
              <a:t> </a:t>
            </a:r>
            <a:r>
              <a:rPr lang="ru-RU" dirty="0" err="1"/>
              <a:t>селезінки</a:t>
            </a:r>
            <a:r>
              <a:rPr lang="ru-RU" dirty="0"/>
              <a:t>, </a:t>
            </a:r>
            <a:r>
              <a:rPr lang="ru-RU" dirty="0" err="1"/>
              <a:t>відрив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судинної</a:t>
            </a:r>
            <a:r>
              <a:rPr lang="ru-RU" dirty="0"/>
              <a:t> </a:t>
            </a:r>
            <a:r>
              <a:rPr lang="ru-RU" dirty="0" err="1"/>
              <a:t>ніжки</a:t>
            </a:r>
            <a:r>
              <a:rPr lang="ru-RU" dirty="0"/>
              <a:t>.</a:t>
            </a:r>
          </a:p>
          <a:p>
            <a:r>
              <a:rPr lang="ru-RU" dirty="0" err="1"/>
              <a:t>Основна</a:t>
            </a:r>
            <a:r>
              <a:rPr lang="ru-RU" dirty="0"/>
              <a:t> і </a:t>
            </a:r>
            <a:r>
              <a:rPr lang="ru-RU" dirty="0" err="1"/>
              <a:t>постійна</a:t>
            </a:r>
            <a:r>
              <a:rPr lang="ru-RU" dirty="0"/>
              <a:t> </a:t>
            </a:r>
            <a:r>
              <a:rPr lang="ru-RU" dirty="0" err="1"/>
              <a:t>ознака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селезінки</a:t>
            </a:r>
            <a:r>
              <a:rPr lang="ru-RU" dirty="0"/>
              <a:t> —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ниючий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лівому</a:t>
            </a:r>
            <a:r>
              <a:rPr lang="ru-RU" dirty="0"/>
              <a:t> </a:t>
            </a:r>
            <a:r>
              <a:rPr lang="ru-RU" dirty="0" err="1"/>
              <a:t>підребер’ї</a:t>
            </a:r>
            <a:r>
              <a:rPr lang="ru-RU" dirty="0"/>
              <a:t> та </a:t>
            </a:r>
            <a:r>
              <a:rPr lang="ru-RU" dirty="0" err="1"/>
              <a:t>надчеревній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.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молодшого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локалізувати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і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скаржаться</a:t>
            </a:r>
            <a:r>
              <a:rPr lang="ru-RU" dirty="0"/>
              <a:t> на </a:t>
            </a:r>
            <a:r>
              <a:rPr lang="ru-RU" dirty="0" err="1"/>
              <a:t>розлитий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. </a:t>
            </a:r>
            <a:r>
              <a:rPr lang="ru-RU" dirty="0" err="1"/>
              <a:t>Діти</a:t>
            </a:r>
            <a:r>
              <a:rPr lang="ru-RU" dirty="0"/>
              <a:t> старшого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скаржитися</a:t>
            </a:r>
            <a:r>
              <a:rPr lang="ru-RU" dirty="0"/>
              <a:t> на </a:t>
            </a:r>
            <a:r>
              <a:rPr lang="ru-RU" dirty="0" err="1"/>
              <a:t>розлитий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через </a:t>
            </a:r>
            <a:r>
              <a:rPr lang="ru-RU" dirty="0" err="1"/>
              <a:t>якийсь</a:t>
            </a:r>
            <a:r>
              <a:rPr lang="ru-RU" dirty="0"/>
              <a:t> час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пов’язано</a:t>
            </a:r>
            <a:r>
              <a:rPr lang="ru-RU" dirty="0"/>
              <a:t> з </a:t>
            </a:r>
            <a:r>
              <a:rPr lang="ru-RU" dirty="0" err="1"/>
              <a:t>поширенням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по </a:t>
            </a:r>
            <a:r>
              <a:rPr lang="ru-RU" dirty="0" err="1"/>
              <a:t>черевній</a:t>
            </a:r>
            <a:r>
              <a:rPr lang="ru-RU" dirty="0"/>
              <a:t> </a:t>
            </a:r>
            <a:r>
              <a:rPr lang="ru-RU" dirty="0" err="1"/>
              <a:t>порожнині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болю </a:t>
            </a:r>
            <a:r>
              <a:rPr lang="ru-RU" dirty="0" err="1"/>
              <a:t>зберігається</a:t>
            </a:r>
            <a:r>
              <a:rPr lang="ru-RU" dirty="0"/>
              <a:t> в </a:t>
            </a:r>
            <a:r>
              <a:rPr lang="ru-RU" dirty="0" err="1"/>
              <a:t>проекції</a:t>
            </a:r>
            <a:r>
              <a:rPr lang="ru-RU" dirty="0"/>
              <a:t> </a:t>
            </a:r>
            <a:r>
              <a:rPr lang="ru-RU" dirty="0" err="1"/>
              <a:t>селезінки</a:t>
            </a:r>
            <a:r>
              <a:rPr lang="ru-RU" dirty="0"/>
              <a:t>. </a:t>
            </a:r>
            <a:r>
              <a:rPr lang="ru-RU" dirty="0" err="1"/>
              <a:t>Біль</a:t>
            </a:r>
            <a:r>
              <a:rPr lang="ru-RU" dirty="0"/>
              <a:t>, як правило, </a:t>
            </a:r>
            <a:r>
              <a:rPr lang="ru-RU" dirty="0" err="1"/>
              <a:t>посилюється</a:t>
            </a:r>
            <a:r>
              <a:rPr lang="ru-RU" dirty="0"/>
              <a:t> при </a:t>
            </a:r>
            <a:r>
              <a:rPr lang="ru-RU" dirty="0" err="1"/>
              <a:t>глибокому</a:t>
            </a:r>
            <a:r>
              <a:rPr lang="ru-RU" dirty="0"/>
              <a:t> </a:t>
            </a:r>
            <a:r>
              <a:rPr lang="ru-RU" dirty="0" err="1"/>
              <a:t>диханні</a:t>
            </a:r>
            <a:r>
              <a:rPr lang="ru-RU" dirty="0"/>
              <a:t> й </a:t>
            </a:r>
            <a:r>
              <a:rPr lang="ru-RU" dirty="0" err="1"/>
              <a:t>іррадіює</a:t>
            </a:r>
            <a:r>
              <a:rPr lang="ru-RU" dirty="0"/>
              <a:t> у </a:t>
            </a:r>
            <a:r>
              <a:rPr lang="ru-RU" dirty="0" err="1"/>
              <a:t>ліве</a:t>
            </a:r>
            <a:r>
              <a:rPr lang="ru-RU" dirty="0"/>
              <a:t> </a:t>
            </a:r>
            <a:r>
              <a:rPr lang="ru-RU" dirty="0" err="1"/>
              <a:t>надпліччя</a:t>
            </a:r>
            <a:r>
              <a:rPr lang="ru-RU" dirty="0"/>
              <a:t> та лопатку. </a:t>
            </a:r>
            <a:r>
              <a:rPr lang="ru-RU" dirty="0" err="1"/>
              <a:t>Найтиповіший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в </a:t>
            </a:r>
            <a:r>
              <a:rPr lang="ru-RU" dirty="0" err="1"/>
              <a:t>дітей</a:t>
            </a:r>
            <a:r>
              <a:rPr lang="ru-RU" dirty="0"/>
              <a:t> — </a:t>
            </a:r>
            <a:r>
              <a:rPr lang="ru-RU" dirty="0" err="1"/>
              <a:t>блідість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та </a:t>
            </a:r>
            <a:r>
              <a:rPr lang="ru-RU" dirty="0" err="1"/>
              <a:t>слизових</a:t>
            </a:r>
            <a:r>
              <a:rPr lang="ru-RU" dirty="0"/>
              <a:t> </a:t>
            </a:r>
            <a:r>
              <a:rPr lang="ru-RU" dirty="0" err="1"/>
              <a:t>оболонок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пульс і АТ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знаходитися</a:t>
            </a:r>
            <a:r>
              <a:rPr lang="ru-RU" dirty="0"/>
              <a:t> в межах </a:t>
            </a:r>
            <a:r>
              <a:rPr lang="ru-RU" dirty="0" err="1"/>
              <a:t>вікової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годин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вимушене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: </a:t>
            </a:r>
            <a:r>
              <a:rPr lang="ru-RU" dirty="0" err="1"/>
              <a:t>лежачи</a:t>
            </a:r>
            <a:r>
              <a:rPr lang="ru-RU" dirty="0"/>
              <a:t> на </a:t>
            </a:r>
            <a:r>
              <a:rPr lang="ru-RU" dirty="0" err="1"/>
              <a:t>лівому</a:t>
            </a:r>
            <a:r>
              <a:rPr lang="ru-RU" dirty="0"/>
              <a:t> </a:t>
            </a:r>
            <a:r>
              <a:rPr lang="ru-RU" dirty="0" err="1"/>
              <a:t>боці</a:t>
            </a:r>
            <a:r>
              <a:rPr lang="ru-RU" dirty="0"/>
              <a:t> з </a:t>
            </a:r>
            <a:r>
              <a:rPr lang="ru-RU" dirty="0" err="1"/>
              <a:t>підігнутими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живіт</a:t>
            </a:r>
            <a:r>
              <a:rPr lang="ru-RU" dirty="0"/>
              <a:t> </a:t>
            </a:r>
            <a:r>
              <a:rPr lang="ru-RU" dirty="0" err="1"/>
              <a:t>колінами</a:t>
            </a:r>
            <a:r>
              <a:rPr lang="ru-RU" dirty="0"/>
              <a:t>. 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посилення</a:t>
            </a:r>
            <a:r>
              <a:rPr lang="ru-RU" dirty="0"/>
              <a:t> болю,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змушує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повернутися</a:t>
            </a:r>
            <a:r>
              <a:rPr lang="ru-RU" dirty="0"/>
              <a:t> в </a:t>
            </a:r>
            <a:r>
              <a:rPr lang="ru-RU" dirty="0" err="1"/>
              <a:t>попередню</a:t>
            </a:r>
            <a:r>
              <a:rPr lang="ru-RU" dirty="0"/>
              <a:t> позу — симптом «</a:t>
            </a:r>
            <a:r>
              <a:rPr lang="ru-RU" dirty="0" err="1"/>
              <a:t>іванця-киванця</a:t>
            </a:r>
            <a:r>
              <a:rPr lang="ru-RU" dirty="0"/>
              <a:t>» (рос. «ваньки-встаньки»). При </a:t>
            </a:r>
            <a:r>
              <a:rPr lang="ru-RU" dirty="0" err="1"/>
              <a:t>огляді</a:t>
            </a:r>
            <a:r>
              <a:rPr lang="ru-RU" dirty="0"/>
              <a:t> живота </a:t>
            </a:r>
            <a:r>
              <a:rPr lang="uk-UA" dirty="0"/>
              <a:t>-</a:t>
            </a:r>
            <a:r>
              <a:rPr lang="ru-RU" dirty="0"/>
              <a:t> </a:t>
            </a:r>
            <a:r>
              <a:rPr lang="ru-RU" dirty="0" err="1"/>
              <a:t>відставання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лівої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в </a:t>
            </a:r>
            <a:r>
              <a:rPr lang="ru-RU" dirty="0" err="1"/>
              <a:t>акті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помітні</a:t>
            </a:r>
            <a:r>
              <a:rPr lang="ru-RU" dirty="0"/>
              <a:t> </a:t>
            </a:r>
            <a:r>
              <a:rPr lang="ru-RU" dirty="0" err="1"/>
              <a:t>садна</a:t>
            </a:r>
            <a:r>
              <a:rPr lang="ru-RU" dirty="0"/>
              <a:t> в </a:t>
            </a:r>
            <a:r>
              <a:rPr lang="ru-RU" dirty="0" err="1"/>
              <a:t>проекції</a:t>
            </a:r>
            <a:r>
              <a:rPr lang="ru-RU" dirty="0"/>
              <a:t> </a:t>
            </a:r>
            <a:r>
              <a:rPr lang="ru-RU" dirty="0" err="1"/>
              <a:t>селезінки</a:t>
            </a:r>
            <a:r>
              <a:rPr lang="ru-RU" dirty="0"/>
              <a:t>. </a:t>
            </a:r>
            <a:r>
              <a:rPr lang="ru-RU" dirty="0" err="1"/>
              <a:t>Болісність</a:t>
            </a:r>
            <a:r>
              <a:rPr lang="ru-RU" dirty="0"/>
              <a:t> і </a:t>
            </a:r>
            <a:r>
              <a:rPr lang="ru-RU" dirty="0" err="1"/>
              <a:t>м’язове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локалізуються</a:t>
            </a:r>
            <a:r>
              <a:rPr lang="ru-RU" dirty="0"/>
              <a:t> в </a:t>
            </a:r>
            <a:r>
              <a:rPr lang="ru-RU" dirty="0" err="1"/>
              <a:t>лівому</a:t>
            </a:r>
            <a:r>
              <a:rPr lang="ru-RU" dirty="0"/>
              <a:t> </a:t>
            </a:r>
            <a:r>
              <a:rPr lang="ru-RU" dirty="0" err="1"/>
              <a:t>підребер’ї</a:t>
            </a:r>
            <a:r>
              <a:rPr lang="ru-RU" dirty="0"/>
              <a:t>, </a:t>
            </a:r>
            <a:r>
              <a:rPr lang="ru-RU" dirty="0" err="1"/>
              <a:t>рідше</a:t>
            </a:r>
            <a:r>
              <a:rPr lang="ru-RU" dirty="0"/>
              <a:t> </a:t>
            </a:r>
            <a:r>
              <a:rPr lang="ru-RU" dirty="0" err="1"/>
              <a:t>поширюються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животу.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невідповідність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різкою</a:t>
            </a:r>
            <a:r>
              <a:rPr lang="ru-RU" dirty="0"/>
              <a:t> </a:t>
            </a:r>
            <a:r>
              <a:rPr lang="ru-RU" dirty="0" err="1"/>
              <a:t>болісністю</a:t>
            </a:r>
            <a:r>
              <a:rPr lang="ru-RU" dirty="0"/>
              <a:t> в </a:t>
            </a:r>
            <a:r>
              <a:rPr lang="ru-RU" dirty="0" err="1"/>
              <a:t>животі</a:t>
            </a:r>
            <a:r>
              <a:rPr lang="ru-RU" dirty="0"/>
              <a:t> й </a:t>
            </a:r>
            <a:r>
              <a:rPr lang="ru-RU" dirty="0" err="1"/>
              <a:t>незначним</a:t>
            </a:r>
            <a:r>
              <a:rPr lang="ru-RU" dirty="0"/>
              <a:t> </a:t>
            </a:r>
            <a:r>
              <a:rPr lang="ru-RU" dirty="0" err="1"/>
              <a:t>напруженням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 — симптом </a:t>
            </a:r>
            <a:r>
              <a:rPr lang="ru-RU" dirty="0" err="1"/>
              <a:t>Куленкампфа</a:t>
            </a:r>
            <a:r>
              <a:rPr lang="ru-RU" dirty="0"/>
              <a:t>. У </a:t>
            </a:r>
            <a:r>
              <a:rPr lang="ru-RU" dirty="0" err="1"/>
              <a:t>черевній</a:t>
            </a:r>
            <a:r>
              <a:rPr lang="ru-RU" dirty="0"/>
              <a:t> </a:t>
            </a:r>
            <a:r>
              <a:rPr lang="ru-RU" dirty="0" err="1"/>
              <a:t>порожнині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найближчим</a:t>
            </a:r>
            <a:r>
              <a:rPr lang="ru-RU" dirty="0"/>
              <a:t> часом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вільну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</a:t>
            </a:r>
            <a:r>
              <a:rPr lang="ru-RU" dirty="0" err="1"/>
              <a:t>притупленням</a:t>
            </a:r>
            <a:r>
              <a:rPr lang="ru-RU" dirty="0"/>
              <a:t> звуку у пологих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. При ректальному </a:t>
            </a:r>
            <a:r>
              <a:rPr lang="ru-RU" dirty="0" err="1"/>
              <a:t>дослідженні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в малому </a:t>
            </a:r>
            <a:r>
              <a:rPr lang="ru-RU" dirty="0" err="1"/>
              <a:t>тазі</a:t>
            </a:r>
            <a:r>
              <a:rPr lang="ru-RU" dirty="0"/>
              <a:t>. Через те,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черевну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виливається</a:t>
            </a:r>
            <a:r>
              <a:rPr lang="ru-RU" dirty="0"/>
              <a:t> кров, яка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депонована</a:t>
            </a:r>
            <a:r>
              <a:rPr lang="ru-RU" dirty="0"/>
              <a:t> в </a:t>
            </a:r>
            <a:r>
              <a:rPr lang="ru-RU" dirty="0" err="1"/>
              <a:t>селезінці</a:t>
            </a:r>
            <a:r>
              <a:rPr lang="ru-RU" dirty="0"/>
              <a:t>, у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(</a:t>
            </a:r>
            <a:r>
              <a:rPr lang="ru-RU" dirty="0" err="1"/>
              <a:t>еритроцити</a:t>
            </a:r>
            <a:r>
              <a:rPr lang="ru-RU" dirty="0"/>
              <a:t>, </a:t>
            </a:r>
            <a:r>
              <a:rPr lang="ru-RU" dirty="0" err="1"/>
              <a:t>гемоглобін</a:t>
            </a:r>
            <a:r>
              <a:rPr lang="ru-RU" dirty="0"/>
              <a:t>) </a:t>
            </a:r>
            <a:r>
              <a:rPr lang="ru-RU" dirty="0" err="1"/>
              <a:t>змінюються</a:t>
            </a:r>
            <a:r>
              <a:rPr lang="ru-RU" dirty="0"/>
              <a:t> </a:t>
            </a:r>
            <a:r>
              <a:rPr lang="ru-RU" dirty="0" err="1"/>
              <a:t>незначно</a:t>
            </a:r>
            <a:r>
              <a:rPr lang="ru-RU" dirty="0"/>
              <a:t>.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характерне</a:t>
            </a:r>
            <a:r>
              <a:rPr lang="ru-RU" dirty="0"/>
              <a:t> для </a:t>
            </a:r>
            <a:r>
              <a:rPr lang="ru-RU" dirty="0" err="1"/>
              <a:t>ушкоджень</a:t>
            </a:r>
            <a:r>
              <a:rPr lang="ru-RU" dirty="0"/>
              <a:t> </a:t>
            </a:r>
            <a:r>
              <a:rPr lang="ru-RU" dirty="0" err="1"/>
              <a:t>селезінки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лейкоцитів</a:t>
            </a:r>
            <a:r>
              <a:rPr lang="ru-RU" dirty="0"/>
              <a:t>, особливо 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643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</a:t>
            </a:r>
            <a:r>
              <a:rPr lang="ru-RU" dirty="0" err="1" smtClean="0"/>
              <a:t>лекції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1. Анатомо-</a:t>
            </a:r>
            <a:r>
              <a:rPr lang="uk-UA" dirty="0" err="1" smtClean="0"/>
              <a:t>фізіологіні</a:t>
            </a:r>
            <a:r>
              <a:rPr lang="uk-UA" dirty="0" smtClean="0"/>
              <a:t> </a:t>
            </a:r>
            <a:r>
              <a:rPr lang="uk-UA" dirty="0"/>
              <a:t>особливості черевної стінки.</a:t>
            </a:r>
            <a:endParaRPr lang="ru-RU" dirty="0"/>
          </a:p>
          <a:p>
            <a:pPr lvl="0"/>
            <a:r>
              <a:rPr lang="uk-UA" dirty="0" smtClean="0"/>
              <a:t>2. Етіологія</a:t>
            </a:r>
            <a:r>
              <a:rPr lang="uk-UA" dirty="0"/>
              <a:t>, патогенез гриж у дітей. </a:t>
            </a:r>
            <a:endParaRPr lang="ru-RU" dirty="0"/>
          </a:p>
          <a:p>
            <a:pPr lvl="0"/>
            <a:r>
              <a:rPr lang="uk-UA" dirty="0" smtClean="0"/>
              <a:t>3. Класифікація </a:t>
            </a:r>
            <a:r>
              <a:rPr lang="uk-UA" dirty="0"/>
              <a:t>гриж. </a:t>
            </a:r>
            <a:endParaRPr lang="ru-RU" dirty="0"/>
          </a:p>
          <a:p>
            <a:pPr lvl="0"/>
            <a:r>
              <a:rPr lang="uk-UA" dirty="0" smtClean="0"/>
              <a:t>4. Клінічні </a:t>
            </a:r>
            <a:r>
              <a:rPr lang="uk-UA" dirty="0"/>
              <a:t>прояви, основні об’єктивні ознаки гриж.</a:t>
            </a:r>
            <a:endParaRPr lang="ru-RU" dirty="0"/>
          </a:p>
          <a:p>
            <a:pPr lvl="0"/>
            <a:r>
              <a:rPr lang="uk-UA" dirty="0" smtClean="0"/>
              <a:t>5. Защемлення </a:t>
            </a:r>
            <a:r>
              <a:rPr lang="uk-UA" dirty="0"/>
              <a:t>гриж</a:t>
            </a:r>
            <a:endParaRPr lang="ru-RU" dirty="0"/>
          </a:p>
          <a:p>
            <a:pPr lvl="0"/>
            <a:r>
              <a:rPr lang="uk-UA" dirty="0" smtClean="0"/>
              <a:t>6. Лікування </a:t>
            </a:r>
            <a:r>
              <a:rPr lang="uk-UA" dirty="0"/>
              <a:t>гриж</a:t>
            </a:r>
            <a:endParaRPr lang="ru-RU" dirty="0"/>
          </a:p>
          <a:p>
            <a:pPr lvl="0"/>
            <a:r>
              <a:rPr lang="uk-UA" dirty="0" smtClean="0"/>
              <a:t>7. Травми </a:t>
            </a:r>
            <a:r>
              <a:rPr lang="uk-UA" dirty="0"/>
              <a:t>живота</a:t>
            </a:r>
            <a:endParaRPr lang="ru-RU" dirty="0"/>
          </a:p>
          <a:p>
            <a:pPr lvl="0"/>
            <a:r>
              <a:rPr lang="uk-UA" dirty="0" smtClean="0"/>
              <a:t>8. Ушкодження </a:t>
            </a:r>
            <a:r>
              <a:rPr lang="uk-UA" dirty="0"/>
              <a:t>паренхіматозних органів</a:t>
            </a:r>
            <a:endParaRPr lang="ru-RU" dirty="0"/>
          </a:p>
          <a:p>
            <a:pPr lvl="0"/>
            <a:r>
              <a:rPr lang="uk-UA" dirty="0" smtClean="0"/>
              <a:t>9. Ушкодження </a:t>
            </a:r>
            <a:r>
              <a:rPr lang="uk-UA" dirty="0"/>
              <a:t>порожнистих органів.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897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Травма </a:t>
            </a:r>
            <a:r>
              <a:rPr lang="ru-RU" b="1" dirty="0" err="1"/>
              <a:t>селезінки</a:t>
            </a:r>
            <a:endParaRPr lang="ru-RU" dirty="0"/>
          </a:p>
        </p:txBody>
      </p:sp>
      <p:pic>
        <p:nvPicPr>
          <p:cNvPr id="5122" name="Picture 2" descr="Травма селезенки у детей: классификация, симптомы, диагностик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59" y="2133600"/>
            <a:ext cx="9542853" cy="245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0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1051"/>
          </a:xfrm>
        </p:spPr>
        <p:txBody>
          <a:bodyPr/>
          <a:lstStyle/>
          <a:p>
            <a:pPr algn="ctr"/>
            <a:r>
              <a:rPr lang="ru-RU" b="1" dirty="0" err="1" smtClean="0"/>
              <a:t>Діагностика</a:t>
            </a:r>
            <a:r>
              <a:rPr lang="ru-RU" b="1" dirty="0" smtClean="0"/>
              <a:t> травм </a:t>
            </a:r>
            <a:r>
              <a:rPr lang="ru-RU" b="1" dirty="0" err="1" smtClean="0"/>
              <a:t>селезінки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65161"/>
            <a:ext cx="8915400" cy="4546061"/>
          </a:xfrm>
        </p:spPr>
        <p:txBody>
          <a:bodyPr>
            <a:normAutofit/>
          </a:bodyPr>
          <a:lstStyle/>
          <a:p>
            <a:r>
              <a:rPr lang="uk-UA" sz="2000" b="1" dirty="0"/>
              <a:t>Р</a:t>
            </a:r>
            <a:r>
              <a:rPr lang="ru-RU" sz="2000" b="1" dirty="0" err="1"/>
              <a:t>ентгенологічне</a:t>
            </a:r>
            <a:r>
              <a:rPr lang="ru-RU" sz="2000" b="1" dirty="0"/>
              <a:t>, </a:t>
            </a:r>
            <a:r>
              <a:rPr lang="ru-RU" sz="2000" b="1" dirty="0" err="1"/>
              <a:t>ультразвукове</a:t>
            </a:r>
            <a:r>
              <a:rPr lang="ru-RU" sz="2000" b="1" dirty="0"/>
              <a:t> </a:t>
            </a:r>
            <a:r>
              <a:rPr lang="ru-RU" sz="2000" b="1" dirty="0" err="1"/>
              <a:t>дослідження</a:t>
            </a:r>
            <a:r>
              <a:rPr lang="ru-RU" sz="2000" b="1" dirty="0"/>
              <a:t>, </a:t>
            </a:r>
            <a:r>
              <a:rPr lang="ru-RU" sz="2000" b="1" dirty="0" err="1"/>
              <a:t>комп’ютерна</a:t>
            </a:r>
            <a:r>
              <a:rPr lang="ru-RU" sz="2000" b="1" dirty="0"/>
              <a:t> </a:t>
            </a:r>
            <a:r>
              <a:rPr lang="ru-RU" sz="2000" b="1" dirty="0" err="1"/>
              <a:t>томографія</a:t>
            </a:r>
            <a:r>
              <a:rPr lang="ru-RU" sz="2000" b="1" dirty="0"/>
              <a:t>, лапароцентез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мікролапаротомія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застосуванням</a:t>
            </a:r>
            <a:r>
              <a:rPr lang="ru-RU" sz="2000" b="1" dirty="0"/>
              <a:t> методики «</a:t>
            </a:r>
            <a:r>
              <a:rPr lang="ru-RU" sz="2000" b="1" dirty="0" err="1"/>
              <a:t>пошукового</a:t>
            </a:r>
            <a:r>
              <a:rPr lang="ru-RU" sz="2000" b="1" dirty="0"/>
              <a:t> катетера», </a:t>
            </a:r>
            <a:r>
              <a:rPr lang="ru-RU" sz="2000" b="1" dirty="0" err="1"/>
              <a:t>лапароскопія</a:t>
            </a:r>
            <a:r>
              <a:rPr lang="ru-RU" sz="2000" b="1" dirty="0"/>
              <a:t>. </a:t>
            </a:r>
            <a:r>
              <a:rPr lang="ru-RU" sz="2000" dirty="0"/>
              <a:t>При </a:t>
            </a:r>
            <a:r>
              <a:rPr lang="ru-RU" sz="2000" dirty="0" err="1"/>
              <a:t>стабільному</a:t>
            </a:r>
            <a:r>
              <a:rPr lang="ru-RU" sz="2000" dirty="0"/>
              <a:t> </a:t>
            </a:r>
            <a:r>
              <a:rPr lang="ru-RU" sz="2000" dirty="0" err="1"/>
              <a:t>стані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 УЗД і КТ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err="1"/>
              <a:t>виявити</a:t>
            </a:r>
            <a:r>
              <a:rPr lang="ru-RU" sz="2000" dirty="0"/>
              <a:t> </a:t>
            </a:r>
            <a:r>
              <a:rPr lang="ru-RU" sz="2000" dirty="0" err="1"/>
              <a:t>локалізацію</a:t>
            </a:r>
            <a:r>
              <a:rPr lang="ru-RU" sz="2000" dirty="0"/>
              <a:t>, </a:t>
            </a:r>
            <a:r>
              <a:rPr lang="ru-RU" sz="2000" dirty="0" err="1"/>
              <a:t>розміри</a:t>
            </a:r>
            <a:r>
              <a:rPr lang="ru-RU" sz="2000" dirty="0"/>
              <a:t> та </a:t>
            </a:r>
            <a:r>
              <a:rPr lang="ru-RU" sz="2000" dirty="0" err="1"/>
              <a:t>глибину</a:t>
            </a:r>
            <a:r>
              <a:rPr lang="ru-RU" sz="2000" dirty="0"/>
              <a:t> </a:t>
            </a:r>
            <a:r>
              <a:rPr lang="ru-RU" sz="2000" dirty="0" err="1"/>
              <a:t>розриву</a:t>
            </a:r>
            <a:r>
              <a:rPr lang="ru-RU" sz="2000" dirty="0"/>
              <a:t> </a:t>
            </a:r>
            <a:r>
              <a:rPr lang="ru-RU" sz="2000" dirty="0" err="1"/>
              <a:t>селезінки</a:t>
            </a:r>
            <a:r>
              <a:rPr lang="ru-RU" sz="2000" dirty="0"/>
              <a:t>,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підкапсульної</a:t>
            </a:r>
            <a:r>
              <a:rPr lang="ru-RU" sz="2000" dirty="0"/>
              <a:t> </a:t>
            </a:r>
            <a:r>
              <a:rPr lang="ru-RU" sz="2000" dirty="0" err="1"/>
              <a:t>гематоми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крові</a:t>
            </a:r>
            <a:r>
              <a:rPr lang="ru-RU" sz="2000" dirty="0"/>
              <a:t> в </a:t>
            </a:r>
            <a:r>
              <a:rPr lang="ru-RU" sz="2000" dirty="0" err="1"/>
              <a:t>черевній</a:t>
            </a:r>
            <a:r>
              <a:rPr lang="ru-RU" sz="2000" dirty="0"/>
              <a:t> </a:t>
            </a:r>
            <a:r>
              <a:rPr lang="ru-RU" sz="2000" dirty="0" err="1"/>
              <a:t>порожнині</a:t>
            </a:r>
            <a:r>
              <a:rPr lang="ru-RU" sz="2000" dirty="0"/>
              <a:t>. У </a:t>
            </a:r>
            <a:r>
              <a:rPr lang="ru-RU" sz="2000" dirty="0" err="1"/>
              <a:t>випадках</a:t>
            </a:r>
            <a:r>
              <a:rPr lang="ru-RU" sz="2000" dirty="0"/>
              <a:t>, коли стан </a:t>
            </a:r>
            <a:r>
              <a:rPr lang="ru-RU" sz="2000" dirty="0" err="1"/>
              <a:t>дитини</a:t>
            </a:r>
            <a:r>
              <a:rPr lang="ru-RU" sz="2000" dirty="0"/>
              <a:t> не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зробити</a:t>
            </a:r>
            <a:r>
              <a:rPr lang="ru-RU" sz="2000" dirty="0"/>
              <a:t> </a:t>
            </a:r>
            <a:r>
              <a:rPr lang="uk-UA" sz="2000" dirty="0"/>
              <a:t>КТ</a:t>
            </a:r>
            <a:r>
              <a:rPr lang="ru-RU" sz="2000" dirty="0"/>
              <a:t> й </a:t>
            </a:r>
            <a:r>
              <a:rPr lang="uk-UA" sz="2000" dirty="0"/>
              <a:t>УЗД</a:t>
            </a:r>
            <a:r>
              <a:rPr lang="ru-RU" sz="2000" dirty="0"/>
              <a:t>, </a:t>
            </a:r>
            <a:r>
              <a:rPr lang="ru-RU" sz="2000" dirty="0" err="1"/>
              <a:t>застосовують</a:t>
            </a:r>
            <a:r>
              <a:rPr lang="ru-RU" sz="2000" dirty="0"/>
              <a:t> методику «</a:t>
            </a:r>
            <a:r>
              <a:rPr lang="ru-RU" sz="2000" dirty="0" err="1"/>
              <a:t>пошукового</a:t>
            </a:r>
            <a:r>
              <a:rPr lang="ru-RU" sz="2000" dirty="0"/>
              <a:t> катетера».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дослідженні</a:t>
            </a:r>
            <a:r>
              <a:rPr lang="ru-RU" sz="2000" dirty="0"/>
              <a:t> в </a:t>
            </a:r>
            <a:r>
              <a:rPr lang="ru-RU" sz="2000" dirty="0" err="1"/>
              <a:t>черевну</a:t>
            </a:r>
            <a:r>
              <a:rPr lang="ru-RU" sz="2000" dirty="0"/>
              <a:t> </a:t>
            </a:r>
            <a:r>
              <a:rPr lang="ru-RU" sz="2000" dirty="0" err="1"/>
              <a:t>порожнину</a:t>
            </a:r>
            <a:r>
              <a:rPr lang="ru-RU" sz="2000" dirty="0"/>
              <a:t> через невеликий </a:t>
            </a:r>
            <a:r>
              <a:rPr lang="ru-RU" sz="2000" dirty="0" err="1"/>
              <a:t>розріз</a:t>
            </a:r>
            <a:r>
              <a:rPr lang="ru-RU" sz="2000" dirty="0"/>
              <a:t> по </a:t>
            </a:r>
            <a:r>
              <a:rPr lang="ru-RU" sz="2000" dirty="0" err="1"/>
              <a:t>серединній</a:t>
            </a:r>
            <a:r>
              <a:rPr lang="ru-RU" sz="2000" dirty="0"/>
              <a:t> </a:t>
            </a:r>
            <a:r>
              <a:rPr lang="ru-RU" sz="2000" dirty="0" err="1"/>
              <a:t>лінії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пупком вводиться катетер,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</a:t>
            </a:r>
            <a:r>
              <a:rPr lang="ru-RU" sz="2000" dirty="0" err="1"/>
              <a:t>наявність</a:t>
            </a:r>
            <a:r>
              <a:rPr lang="ru-RU" sz="2000" dirty="0"/>
              <a:t> у </a:t>
            </a:r>
            <a:r>
              <a:rPr lang="ru-RU" sz="2000" dirty="0" err="1"/>
              <a:t>черевній</a:t>
            </a:r>
            <a:r>
              <a:rPr lang="ru-RU" sz="2000" dirty="0"/>
              <a:t> </a:t>
            </a:r>
            <a:r>
              <a:rPr lang="ru-RU" sz="2000" dirty="0" err="1"/>
              <a:t>порожнині</a:t>
            </a:r>
            <a:r>
              <a:rPr lang="ru-RU" sz="2000" dirty="0"/>
              <a:t> </a:t>
            </a:r>
            <a:r>
              <a:rPr lang="ru-RU" sz="2000" dirty="0" err="1"/>
              <a:t>крові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304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5293"/>
          </a:xfrm>
        </p:spPr>
        <p:txBody>
          <a:bodyPr/>
          <a:lstStyle/>
          <a:p>
            <a:pPr algn="ctr"/>
            <a:r>
              <a:rPr lang="ru-RU" b="1" dirty="0" err="1" smtClean="0"/>
              <a:t>Лікування</a:t>
            </a:r>
            <a:r>
              <a:rPr lang="ru-RU" b="1" dirty="0" smtClean="0"/>
              <a:t> травм </a:t>
            </a:r>
            <a:r>
              <a:rPr lang="ru-RU" b="1" dirty="0" err="1" smtClean="0"/>
              <a:t>селезінки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85" y="1339403"/>
            <a:ext cx="9727327" cy="4571819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Сьогодні</a:t>
            </a:r>
            <a:r>
              <a:rPr lang="ru-RU" dirty="0"/>
              <a:t> до 80–90 %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травмами </a:t>
            </a:r>
            <a:r>
              <a:rPr lang="ru-RU" dirty="0" err="1"/>
              <a:t>селезінки</a:t>
            </a:r>
            <a:r>
              <a:rPr lang="ru-RU" dirty="0"/>
              <a:t> </a:t>
            </a:r>
            <a:r>
              <a:rPr lang="ru-RU" dirty="0" err="1"/>
              <a:t>лікується</a:t>
            </a:r>
            <a:r>
              <a:rPr lang="ru-RU" dirty="0"/>
              <a:t> </a:t>
            </a:r>
            <a:r>
              <a:rPr lang="ru-RU" dirty="0" err="1"/>
              <a:t>консервативним</a:t>
            </a:r>
            <a:r>
              <a:rPr lang="ru-RU" dirty="0"/>
              <a:t> способом,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суворому</a:t>
            </a:r>
            <a:r>
              <a:rPr lang="ru-RU" dirty="0"/>
              <a:t> </a:t>
            </a:r>
            <a:r>
              <a:rPr lang="ru-RU" dirty="0" err="1"/>
              <a:t>постільному</a:t>
            </a:r>
            <a:r>
              <a:rPr lang="ru-RU" dirty="0"/>
              <a:t>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10–14 </a:t>
            </a:r>
            <a:r>
              <a:rPr lang="ru-RU" dirty="0" err="1"/>
              <a:t>днів</a:t>
            </a:r>
            <a:r>
              <a:rPr lang="ru-RU" dirty="0"/>
              <a:t>, </a:t>
            </a:r>
            <a:r>
              <a:rPr lang="ru-RU" dirty="0" err="1"/>
              <a:t>застосуванні</a:t>
            </a:r>
            <a:r>
              <a:rPr lang="ru-RU" dirty="0"/>
              <a:t> холоду на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, </a:t>
            </a:r>
            <a:r>
              <a:rPr lang="ru-RU" dirty="0" err="1"/>
              <a:t>призначенні</a:t>
            </a:r>
            <a:r>
              <a:rPr lang="ru-RU" dirty="0"/>
              <a:t> </a:t>
            </a:r>
            <a:r>
              <a:rPr lang="ru-RU" dirty="0" err="1"/>
              <a:t>інфузійної</a:t>
            </a:r>
            <a:r>
              <a:rPr lang="ru-RU" dirty="0"/>
              <a:t> та </a:t>
            </a:r>
            <a:r>
              <a:rPr lang="ru-RU" dirty="0" err="1"/>
              <a:t>гемостатичної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тактика </a:t>
            </a:r>
            <a:r>
              <a:rPr lang="ru-RU" dirty="0" err="1"/>
              <a:t>можлива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особливостям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селезінки</a:t>
            </a:r>
            <a:r>
              <a:rPr lang="ru-RU" dirty="0"/>
              <a:t> в </a:t>
            </a:r>
            <a:r>
              <a:rPr lang="ru-RU" dirty="0" err="1"/>
              <a:t>дітей</a:t>
            </a:r>
            <a:r>
              <a:rPr lang="ru-RU" dirty="0"/>
              <a:t>.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кровотеча</a:t>
            </a:r>
            <a:r>
              <a:rPr lang="ru-RU" dirty="0"/>
              <a:t> з </a:t>
            </a:r>
            <a:r>
              <a:rPr lang="ru-RU" dirty="0" err="1"/>
              <a:t>паренхіми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органа </a:t>
            </a:r>
            <a:r>
              <a:rPr lang="ru-RU" dirty="0" err="1"/>
              <a:t>зупиняється</a:t>
            </a:r>
            <a:r>
              <a:rPr lang="ru-RU" dirty="0"/>
              <a:t> спонтанно. </a:t>
            </a:r>
            <a:r>
              <a:rPr lang="ru-RU" dirty="0" err="1"/>
              <a:t>Проведення</a:t>
            </a:r>
            <a:r>
              <a:rPr lang="ru-RU" dirty="0"/>
              <a:t> консервативного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лікувальних</a:t>
            </a:r>
            <a:r>
              <a:rPr lang="ru-RU" dirty="0"/>
              <a:t> </a:t>
            </a:r>
            <a:r>
              <a:rPr lang="ru-RU" dirty="0" err="1"/>
              <a:t>установах</a:t>
            </a:r>
            <a:r>
              <a:rPr lang="ru-RU" dirty="0"/>
              <a:t>, де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оперативного </a:t>
            </a:r>
            <a:r>
              <a:rPr lang="ru-RU" dirty="0" err="1"/>
              <a:t>втручання</a:t>
            </a:r>
            <a:r>
              <a:rPr lang="ru-RU" dirty="0"/>
              <a:t> в будь-</a:t>
            </a:r>
            <a:r>
              <a:rPr lang="ru-RU" dirty="0" err="1"/>
              <a:t>який</a:t>
            </a:r>
            <a:r>
              <a:rPr lang="ru-RU" dirty="0"/>
              <a:t> момент </a:t>
            </a:r>
            <a:r>
              <a:rPr lang="ru-RU" dirty="0" err="1"/>
              <a:t>спостереження</a:t>
            </a:r>
            <a:r>
              <a:rPr lang="ru-RU" dirty="0"/>
              <a:t>, коли </a:t>
            </a:r>
            <a:r>
              <a:rPr lang="ru-RU" dirty="0" err="1"/>
              <a:t>виникнуть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показання</a:t>
            </a:r>
            <a:r>
              <a:rPr lang="ru-RU" dirty="0"/>
              <a:t>. </a:t>
            </a:r>
            <a:r>
              <a:rPr lang="ru-RU" dirty="0" err="1"/>
              <a:t>Оперативне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проводиться у </a:t>
            </a:r>
            <a:r>
              <a:rPr lang="ru-RU" dirty="0" err="1"/>
              <a:t>випадках</a:t>
            </a:r>
            <a:r>
              <a:rPr lang="ru-RU" dirty="0"/>
              <a:t>, коли,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проведену</a:t>
            </a:r>
            <a:r>
              <a:rPr lang="ru-RU" dirty="0"/>
              <a:t> </a:t>
            </a:r>
            <a:r>
              <a:rPr lang="ru-RU" dirty="0" err="1"/>
              <a:t>інфузійну</a:t>
            </a:r>
            <a:r>
              <a:rPr lang="ru-RU" dirty="0"/>
              <a:t> та </a:t>
            </a:r>
            <a:r>
              <a:rPr lang="ru-RU" dirty="0" err="1"/>
              <a:t>гемостатичну</a:t>
            </a:r>
            <a:r>
              <a:rPr lang="ru-RU" dirty="0"/>
              <a:t> </a:t>
            </a:r>
            <a:r>
              <a:rPr lang="ru-RU" dirty="0" err="1"/>
              <a:t>терапію</a:t>
            </a:r>
            <a:r>
              <a:rPr lang="ru-RU" dirty="0"/>
              <a:t>, стан </a:t>
            </a:r>
            <a:r>
              <a:rPr lang="ru-RU" dirty="0" err="1"/>
              <a:t>потерпілого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нестабільним</a:t>
            </a:r>
            <a:r>
              <a:rPr lang="ru-RU" dirty="0"/>
              <a:t> (</a:t>
            </a:r>
            <a:r>
              <a:rPr lang="ru-RU" dirty="0" err="1"/>
              <a:t>наростають</a:t>
            </a:r>
            <a:r>
              <a:rPr lang="ru-RU" dirty="0"/>
              <a:t> </a:t>
            </a:r>
            <a:r>
              <a:rPr lang="ru-RU" dirty="0" err="1"/>
              <a:t>тахікардія</a:t>
            </a:r>
            <a:r>
              <a:rPr lang="ru-RU" dirty="0"/>
              <a:t> — </a:t>
            </a:r>
            <a:r>
              <a:rPr lang="ru-RU" dirty="0" err="1"/>
              <a:t>більше</a:t>
            </a:r>
            <a:r>
              <a:rPr lang="ru-RU" dirty="0"/>
              <a:t> 130 уд./</a:t>
            </a:r>
            <a:r>
              <a:rPr lang="ru-RU" dirty="0" err="1"/>
              <a:t>хв</a:t>
            </a:r>
            <a:r>
              <a:rPr lang="ru-RU" dirty="0"/>
              <a:t>, </a:t>
            </a:r>
            <a:r>
              <a:rPr lang="ru-RU" dirty="0" err="1"/>
              <a:t>гіпотонія</a:t>
            </a:r>
            <a:r>
              <a:rPr lang="ru-RU" dirty="0"/>
              <a:t> — </a:t>
            </a:r>
            <a:r>
              <a:rPr lang="uk-UA" dirty="0" err="1"/>
              <a:t>сАТ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80 мм рт. ст., </a:t>
            </a:r>
            <a:r>
              <a:rPr lang="ru-RU" dirty="0" err="1"/>
              <a:t>знижені</a:t>
            </a:r>
            <a:r>
              <a:rPr lang="ru-RU" dirty="0"/>
              <a:t> </a:t>
            </a:r>
            <a:r>
              <a:rPr lang="ru-RU" dirty="0" err="1"/>
              <a:t>діурез</a:t>
            </a:r>
            <a:r>
              <a:rPr lang="ru-RU" dirty="0"/>
              <a:t>, гематокрит,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анемія</a:t>
            </a:r>
            <a:r>
              <a:rPr lang="ru-RU" dirty="0"/>
              <a:t>).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нестабільної</a:t>
            </a:r>
            <a:r>
              <a:rPr lang="ru-RU" dirty="0"/>
              <a:t> </a:t>
            </a:r>
            <a:r>
              <a:rPr lang="ru-RU" dirty="0" err="1"/>
              <a:t>гемодинаміки</a:t>
            </a:r>
            <a:r>
              <a:rPr lang="ru-RU" dirty="0"/>
              <a:t> й </a:t>
            </a:r>
            <a:r>
              <a:rPr lang="ru-RU" dirty="0" err="1"/>
              <a:t>триваючої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—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переливання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30– 40 мл/кг. </a:t>
            </a:r>
            <a:r>
              <a:rPr lang="uk-UA" dirty="0"/>
              <a:t>П</a:t>
            </a:r>
            <a:r>
              <a:rPr lang="ru-RU" dirty="0"/>
              <a:t>о </a:t>
            </a:r>
            <a:r>
              <a:rPr lang="ru-RU" dirty="0" err="1"/>
              <a:t>можливості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органозберігаючі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пам’ятаючи</a:t>
            </a:r>
            <a:r>
              <a:rPr lang="ru-RU" dirty="0"/>
              <a:t> про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тяжкого </a:t>
            </a:r>
            <a:r>
              <a:rPr lang="ru-RU" dirty="0" err="1"/>
              <a:t>перебігу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і </a:t>
            </a:r>
            <a:r>
              <a:rPr lang="ru-RU" dirty="0" err="1"/>
              <a:t>гнійних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спленектомії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49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8172"/>
          </a:xfrm>
        </p:spPr>
        <p:txBody>
          <a:bodyPr/>
          <a:lstStyle/>
          <a:p>
            <a:pPr algn="ctr"/>
            <a:r>
              <a:rPr lang="ru-RU" b="1" dirty="0" err="1"/>
              <a:t>Ушкодження</a:t>
            </a:r>
            <a:r>
              <a:rPr lang="ru-RU" b="1" dirty="0"/>
              <a:t> </a:t>
            </a:r>
            <a:r>
              <a:rPr lang="ru-RU" b="1" dirty="0" err="1"/>
              <a:t>печінки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129" y="1352282"/>
            <a:ext cx="10431887" cy="5190185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три </a:t>
            </a:r>
            <a:r>
              <a:rPr lang="ru-RU" dirty="0" err="1"/>
              <a:t>групи</a:t>
            </a:r>
            <a:r>
              <a:rPr lang="ru-RU" dirty="0"/>
              <a:t>: — </a:t>
            </a:r>
            <a:r>
              <a:rPr lang="ru-RU" dirty="0" err="1"/>
              <a:t>підкапсульні</a:t>
            </a:r>
            <a:r>
              <a:rPr lang="ru-RU" dirty="0"/>
              <a:t> </a:t>
            </a:r>
            <a:r>
              <a:rPr lang="ru-RU" dirty="0" err="1"/>
              <a:t>гематоми</a:t>
            </a:r>
            <a:r>
              <a:rPr lang="ru-RU" dirty="0"/>
              <a:t>; — </a:t>
            </a:r>
            <a:r>
              <a:rPr lang="ru-RU" dirty="0" err="1"/>
              <a:t>розриви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 з </a:t>
            </a:r>
            <a:r>
              <a:rPr lang="ru-RU" dirty="0" err="1"/>
              <a:t>ушкодженням</a:t>
            </a:r>
            <a:r>
              <a:rPr lang="ru-RU" dirty="0"/>
              <a:t> </a:t>
            </a:r>
            <a:r>
              <a:rPr lang="ru-RU" dirty="0" err="1"/>
              <a:t>капсули</a:t>
            </a:r>
            <a:r>
              <a:rPr lang="ru-RU" dirty="0"/>
              <a:t>; — </a:t>
            </a:r>
            <a:r>
              <a:rPr lang="ru-RU" dirty="0" err="1"/>
              <a:t>центральні</a:t>
            </a:r>
            <a:r>
              <a:rPr lang="ru-RU" dirty="0"/>
              <a:t> </a:t>
            </a:r>
            <a:r>
              <a:rPr lang="ru-RU" dirty="0" err="1"/>
              <a:t>розриви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 (</a:t>
            </a:r>
            <a:r>
              <a:rPr lang="ru-RU" dirty="0" err="1"/>
              <a:t>центральні</a:t>
            </a:r>
            <a:r>
              <a:rPr lang="ru-RU" dirty="0"/>
              <a:t> </a:t>
            </a:r>
            <a:r>
              <a:rPr lang="ru-RU" dirty="0" err="1"/>
              <a:t>гематоми</a:t>
            </a:r>
            <a:r>
              <a:rPr lang="ru-RU" dirty="0"/>
              <a:t>), при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паренхіми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порожнина</a:t>
            </a:r>
            <a:r>
              <a:rPr lang="ru-RU" dirty="0"/>
              <a:t>, </a:t>
            </a:r>
            <a:r>
              <a:rPr lang="ru-RU" dirty="0" err="1"/>
              <a:t>заповнена</a:t>
            </a:r>
            <a:r>
              <a:rPr lang="ru-RU" dirty="0"/>
              <a:t> </a:t>
            </a:r>
            <a:r>
              <a:rPr lang="ru-RU" dirty="0" err="1"/>
              <a:t>кров’ю</a:t>
            </a:r>
            <a:r>
              <a:rPr lang="ru-RU" dirty="0"/>
              <a:t> та </a:t>
            </a:r>
            <a:r>
              <a:rPr lang="ru-RU" dirty="0" err="1" smtClean="0"/>
              <a:t>жовчю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стан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розцінюється</a:t>
            </a:r>
            <a:r>
              <a:rPr lang="ru-RU" dirty="0"/>
              <a:t> як тяжкий через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smtClean="0"/>
              <a:t>шоку.</a:t>
            </a:r>
          </a:p>
          <a:p>
            <a:r>
              <a:rPr lang="ru-RU" dirty="0" err="1" smtClean="0"/>
              <a:t>Основни</a:t>
            </a:r>
            <a:r>
              <a:rPr lang="uk-UA" dirty="0"/>
              <a:t>м</a:t>
            </a:r>
            <a:r>
              <a:rPr lang="ru-RU" dirty="0"/>
              <a:t> симптом</a:t>
            </a:r>
            <a:r>
              <a:rPr lang="uk-UA" dirty="0" err="1"/>
              <a:t>ом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 </a:t>
            </a:r>
            <a:r>
              <a:rPr lang="uk-UA" dirty="0"/>
              <a:t>є</a:t>
            </a:r>
            <a:r>
              <a:rPr lang="ru-RU" dirty="0"/>
              <a:t> </a:t>
            </a:r>
            <a:r>
              <a:rPr lang="ru-RU" b="1" dirty="0" err="1"/>
              <a:t>постійний</a:t>
            </a:r>
            <a:r>
              <a:rPr lang="ru-RU" b="1" dirty="0"/>
              <a:t> </a:t>
            </a:r>
            <a:r>
              <a:rPr lang="ru-RU" b="1" dirty="0" err="1"/>
              <a:t>біль</a:t>
            </a:r>
            <a:r>
              <a:rPr lang="ru-RU" dirty="0"/>
              <a:t>, </a:t>
            </a:r>
            <a:r>
              <a:rPr lang="ru-RU" dirty="0" err="1"/>
              <a:t>частіше</a:t>
            </a:r>
            <a:r>
              <a:rPr lang="ru-RU" dirty="0"/>
              <a:t> в правому </a:t>
            </a:r>
            <a:r>
              <a:rPr lang="ru-RU" dirty="0" err="1"/>
              <a:t>підребер’ї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правій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живота.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іррадіювати</a:t>
            </a:r>
            <a:r>
              <a:rPr lang="ru-RU" dirty="0"/>
              <a:t> у праве </a:t>
            </a:r>
            <a:r>
              <a:rPr lang="ru-RU" dirty="0" err="1"/>
              <a:t>надпліччя</a:t>
            </a:r>
            <a:r>
              <a:rPr lang="ru-RU" dirty="0"/>
              <a:t> і лопатку, при </a:t>
            </a:r>
            <a:r>
              <a:rPr lang="ru-RU" dirty="0" err="1"/>
              <a:t>поширенні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по правому </a:t>
            </a:r>
            <a:r>
              <a:rPr lang="ru-RU" dirty="0" err="1"/>
              <a:t>бічному</a:t>
            </a:r>
            <a:r>
              <a:rPr lang="ru-RU" dirty="0"/>
              <a:t> каналу </a:t>
            </a:r>
            <a:r>
              <a:rPr lang="ru-RU" dirty="0" err="1"/>
              <a:t>болісність</a:t>
            </a:r>
            <a:r>
              <a:rPr lang="ru-RU" dirty="0"/>
              <a:t> </a:t>
            </a:r>
            <a:r>
              <a:rPr lang="ru-RU" dirty="0" err="1"/>
              <a:t>визначатиметься</a:t>
            </a:r>
            <a:r>
              <a:rPr lang="ru-RU" dirty="0"/>
              <a:t> в </a:t>
            </a:r>
            <a:r>
              <a:rPr lang="ru-RU" dirty="0" err="1"/>
              <a:t>правій</a:t>
            </a:r>
            <a:r>
              <a:rPr lang="ru-RU" dirty="0"/>
              <a:t> </a:t>
            </a:r>
            <a:r>
              <a:rPr lang="ru-RU" dirty="0" err="1"/>
              <a:t>здухвинній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, над </a:t>
            </a:r>
            <a:r>
              <a:rPr lang="ru-RU" dirty="0" smtClean="0"/>
              <a:t>лоном.</a:t>
            </a:r>
          </a:p>
          <a:p>
            <a:r>
              <a:rPr lang="ru-RU" dirty="0" smtClean="0"/>
              <a:t>Часто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з’являється</a:t>
            </a:r>
            <a:r>
              <a:rPr lang="ru-RU" dirty="0"/>
              <a:t> </a:t>
            </a:r>
            <a:r>
              <a:rPr lang="ru-RU" dirty="0" err="1"/>
              <a:t>рефлекторне</a:t>
            </a:r>
            <a:r>
              <a:rPr lang="ru-RU" dirty="0"/>
              <a:t> </a:t>
            </a:r>
            <a:r>
              <a:rPr lang="ru-RU" dirty="0" err="1"/>
              <a:t>блювання</a:t>
            </a:r>
            <a:r>
              <a:rPr lang="ru-RU" dirty="0"/>
              <a:t>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блювання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кавової</a:t>
            </a:r>
            <a:r>
              <a:rPr lang="ru-RU" dirty="0"/>
              <a:t> </a:t>
            </a:r>
            <a:r>
              <a:rPr lang="ru-RU" dirty="0" err="1"/>
              <a:t>гущі</a:t>
            </a:r>
            <a:r>
              <a:rPr lang="ru-RU" dirty="0"/>
              <a:t> —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гемобілії</a:t>
            </a:r>
            <a:r>
              <a:rPr lang="ru-RU" dirty="0"/>
              <a:t> (</a:t>
            </a:r>
            <a:r>
              <a:rPr lang="ru-RU" dirty="0" err="1"/>
              <a:t>прориву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гематоми</a:t>
            </a:r>
            <a:r>
              <a:rPr lang="ru-RU" dirty="0"/>
              <a:t> в </a:t>
            </a:r>
            <a:r>
              <a:rPr lang="ru-RU" dirty="0" err="1"/>
              <a:t>жовчні</a:t>
            </a:r>
            <a:r>
              <a:rPr lang="ru-RU" dirty="0"/>
              <a:t> ходи). </a:t>
            </a:r>
            <a:r>
              <a:rPr lang="uk-UA" dirty="0"/>
              <a:t>Б</a:t>
            </a:r>
            <a:r>
              <a:rPr lang="ru-RU" dirty="0" err="1"/>
              <a:t>лідість</a:t>
            </a:r>
            <a:r>
              <a:rPr lang="ru-RU" dirty="0"/>
              <a:t> </a:t>
            </a:r>
            <a:r>
              <a:rPr lang="ru-RU" dirty="0" err="1"/>
              <a:t>шкірних</a:t>
            </a:r>
            <a:r>
              <a:rPr lang="ru-RU" dirty="0"/>
              <a:t> </a:t>
            </a:r>
            <a:r>
              <a:rPr lang="ru-RU" dirty="0" err="1"/>
              <a:t>покривів</a:t>
            </a:r>
            <a:r>
              <a:rPr lang="ru-RU" dirty="0"/>
              <a:t>, </a:t>
            </a:r>
            <a:r>
              <a:rPr lang="ru-RU" dirty="0" err="1"/>
              <a:t>тахіпное</a:t>
            </a:r>
            <a:r>
              <a:rPr lang="ru-RU" dirty="0"/>
              <a:t>, </a:t>
            </a:r>
            <a:r>
              <a:rPr lang="ru-RU" dirty="0" err="1"/>
              <a:t>тахікардія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АТ.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потерпілих</a:t>
            </a:r>
            <a:r>
              <a:rPr lang="ru-RU" dirty="0"/>
              <a:t> </a:t>
            </a:r>
            <a:r>
              <a:rPr lang="ru-RU" dirty="0" err="1"/>
              <a:t>наявне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 </a:t>
            </a:r>
            <a:r>
              <a:rPr lang="ru-RU" dirty="0" err="1"/>
              <a:t>передньої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, </a:t>
            </a:r>
            <a:r>
              <a:rPr lang="ru-RU" dirty="0" err="1"/>
              <a:t>позитивний</a:t>
            </a:r>
            <a:r>
              <a:rPr lang="ru-RU" dirty="0"/>
              <a:t> симптом </a:t>
            </a:r>
            <a:r>
              <a:rPr lang="ru-RU" dirty="0" err="1"/>
              <a:t>Щоткіна</a:t>
            </a:r>
            <a:r>
              <a:rPr lang="ru-RU" dirty="0"/>
              <a:t> — </a:t>
            </a:r>
            <a:r>
              <a:rPr lang="ru-RU" dirty="0" err="1"/>
              <a:t>Блюмберга</a:t>
            </a:r>
            <a:r>
              <a:rPr lang="ru-RU" dirty="0"/>
              <a:t>, </a:t>
            </a:r>
            <a:r>
              <a:rPr lang="ru-RU" dirty="0" err="1"/>
              <a:t>вільна</a:t>
            </a:r>
            <a:r>
              <a:rPr lang="ru-RU" dirty="0"/>
              <a:t> </a:t>
            </a:r>
            <a:r>
              <a:rPr lang="ru-RU" dirty="0" err="1"/>
              <a:t>рідина</a:t>
            </a:r>
            <a:r>
              <a:rPr lang="ru-RU" dirty="0"/>
              <a:t> у </a:t>
            </a:r>
            <a:r>
              <a:rPr lang="ru-RU" dirty="0" err="1"/>
              <a:t>черевній</a:t>
            </a:r>
            <a:r>
              <a:rPr lang="ru-RU" dirty="0"/>
              <a:t> </a:t>
            </a:r>
            <a:r>
              <a:rPr lang="ru-RU" dirty="0" err="1"/>
              <a:t>порожнині</a:t>
            </a:r>
            <a:r>
              <a:rPr lang="ru-RU" dirty="0"/>
              <a:t>,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притуплення</a:t>
            </a:r>
            <a:r>
              <a:rPr lang="ru-RU" dirty="0"/>
              <a:t> звуку в пологих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, </a:t>
            </a:r>
            <a:r>
              <a:rPr lang="ru-RU" dirty="0" err="1"/>
              <a:t>здуття</a:t>
            </a:r>
            <a:r>
              <a:rPr lang="ru-RU" dirty="0"/>
              <a:t> кишечнику.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подразнення</a:t>
            </a:r>
            <a:r>
              <a:rPr lang="ru-RU" dirty="0"/>
              <a:t> </a:t>
            </a:r>
            <a:r>
              <a:rPr lang="ru-RU" dirty="0" err="1"/>
              <a:t>очеревини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особливо </a:t>
            </a:r>
            <a:r>
              <a:rPr lang="ru-RU" dirty="0" err="1"/>
              <a:t>вираженими</a:t>
            </a:r>
            <a:r>
              <a:rPr lang="ru-RU" dirty="0"/>
              <a:t> та </a:t>
            </a:r>
            <a:r>
              <a:rPr lang="ru-RU" dirty="0" err="1"/>
              <a:t>чіткими</a:t>
            </a:r>
            <a:r>
              <a:rPr lang="ru-RU" dirty="0"/>
              <a:t> при </a:t>
            </a:r>
            <a:r>
              <a:rPr lang="ru-RU" dirty="0" err="1"/>
              <a:t>ушкодженні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жовчних</a:t>
            </a:r>
            <a:r>
              <a:rPr lang="ru-RU" dirty="0"/>
              <a:t> проток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жовчного</a:t>
            </a:r>
            <a:r>
              <a:rPr lang="ru-RU" dirty="0"/>
              <a:t> </a:t>
            </a:r>
            <a:r>
              <a:rPr lang="ru-RU" dirty="0" err="1"/>
              <a:t>перитоніту</a:t>
            </a:r>
            <a:r>
              <a:rPr lang="ru-RU" dirty="0"/>
              <a:t>. </a:t>
            </a:r>
            <a:r>
              <a:rPr lang="ru-RU" dirty="0" err="1"/>
              <a:t>Характерний</a:t>
            </a:r>
            <a:r>
              <a:rPr lang="ru-RU" dirty="0"/>
              <a:t> симптом «пупка» — </a:t>
            </a:r>
            <a:r>
              <a:rPr lang="ru-RU" dirty="0" err="1"/>
              <a:t>різка</a:t>
            </a:r>
            <a:r>
              <a:rPr lang="ru-RU" dirty="0"/>
              <a:t> </a:t>
            </a:r>
            <a:r>
              <a:rPr lang="ru-RU" dirty="0" err="1"/>
              <a:t>болісність</a:t>
            </a:r>
            <a:r>
              <a:rPr lang="ru-RU" dirty="0"/>
              <a:t> при </a:t>
            </a:r>
            <a:r>
              <a:rPr lang="ru-RU" dirty="0" err="1"/>
              <a:t>натисненні</a:t>
            </a:r>
            <a:r>
              <a:rPr lang="ru-RU" dirty="0"/>
              <a:t> на пупок,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натягу </a:t>
            </a:r>
            <a:r>
              <a:rPr lang="ru-RU" dirty="0" err="1"/>
              <a:t>круглої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.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анемія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705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63502"/>
            <a:ext cx="8911687" cy="676656"/>
          </a:xfrm>
        </p:spPr>
        <p:txBody>
          <a:bodyPr/>
          <a:lstStyle/>
          <a:p>
            <a:pPr algn="ctr"/>
            <a:r>
              <a:rPr lang="ru-RU" b="1" dirty="0" err="1"/>
              <a:t>Ушкодження</a:t>
            </a:r>
            <a:r>
              <a:rPr lang="ru-RU" b="1" dirty="0"/>
              <a:t> </a:t>
            </a:r>
            <a:r>
              <a:rPr lang="ru-RU" b="1" dirty="0" err="1" smtClean="0"/>
              <a:t>печінки</a:t>
            </a:r>
            <a:endParaRPr lang="ru-RU" dirty="0"/>
          </a:p>
        </p:txBody>
      </p:sp>
      <p:sp>
        <p:nvSpPr>
          <p:cNvPr id="4" name="AutoShape 2" descr="Ушкодження печінки при падінні з висоти"/>
          <p:cNvSpPr>
            <a:spLocks noChangeAspect="1" noChangeArrowheads="1"/>
          </p:cNvSpPr>
          <p:nvPr/>
        </p:nvSpPr>
        <p:spPr bwMode="auto">
          <a:xfrm>
            <a:off x="155574" y="-144463"/>
            <a:ext cx="4094453" cy="40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Захист печінки від токсичного впливу лікарських засобі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7" y="940158"/>
            <a:ext cx="5417734" cy="516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36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9839"/>
          </a:xfrm>
        </p:spPr>
        <p:txBody>
          <a:bodyPr/>
          <a:lstStyle/>
          <a:p>
            <a:pPr algn="ctr"/>
            <a:r>
              <a:rPr lang="uk-UA" dirty="0" smtClean="0"/>
              <a:t>Діагностика ушкоджень печінки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87132"/>
            <a:ext cx="8915400" cy="4224090"/>
          </a:xfrm>
        </p:spPr>
        <p:txBody>
          <a:bodyPr>
            <a:normAutofit/>
          </a:bodyPr>
          <a:lstStyle/>
          <a:p>
            <a:r>
              <a:rPr lang="ru-RU" b="1" dirty="0"/>
              <a:t>Для </a:t>
            </a:r>
            <a:r>
              <a:rPr lang="ru-RU" b="1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ушкоджень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й при </a:t>
            </a:r>
            <a:r>
              <a:rPr lang="ru-RU" dirty="0" err="1"/>
              <a:t>травмі</a:t>
            </a:r>
            <a:r>
              <a:rPr lang="ru-RU" dirty="0"/>
              <a:t> </a:t>
            </a:r>
            <a:r>
              <a:rPr lang="ru-RU" dirty="0" err="1"/>
              <a:t>селезінки</a:t>
            </a:r>
            <a:r>
              <a:rPr lang="ru-RU" dirty="0"/>
              <a:t>: </a:t>
            </a:r>
            <a:r>
              <a:rPr lang="uk-UA" b="1" dirty="0"/>
              <a:t>КТ, УЗД,</a:t>
            </a:r>
            <a:r>
              <a:rPr lang="ru-RU" b="1" dirty="0"/>
              <a:t> методика «</a:t>
            </a:r>
            <a:r>
              <a:rPr lang="ru-RU" b="1" dirty="0" err="1"/>
              <a:t>пошукового</a:t>
            </a:r>
            <a:r>
              <a:rPr lang="ru-RU" b="1" dirty="0"/>
              <a:t> катетера», </a:t>
            </a:r>
            <a:r>
              <a:rPr lang="ru-RU" b="1" dirty="0" err="1"/>
              <a:t>ангіографія</a:t>
            </a:r>
            <a:r>
              <a:rPr lang="ru-RU" b="1" dirty="0"/>
              <a:t>. </a:t>
            </a:r>
            <a:r>
              <a:rPr lang="ru-RU" b="1" dirty="0" err="1"/>
              <a:t>Радіоізотопне</a:t>
            </a:r>
            <a:r>
              <a:rPr lang="ru-RU" b="1" dirty="0"/>
              <a:t> </a:t>
            </a:r>
            <a:r>
              <a:rPr lang="ru-RU" b="1" dirty="0" err="1"/>
              <a:t>дослідження</a:t>
            </a:r>
            <a:r>
              <a:rPr lang="ru-RU" b="1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травму </a:t>
            </a:r>
            <a:r>
              <a:rPr lang="ru-RU" dirty="0" err="1"/>
              <a:t>жовчних</a:t>
            </a:r>
            <a:r>
              <a:rPr lang="ru-RU" dirty="0"/>
              <a:t> проток. </a:t>
            </a:r>
            <a:r>
              <a:rPr lang="uk-UA" dirty="0"/>
              <a:t>КТ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контрастної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внутрішньочеревної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.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внутрішньочеревної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й </a:t>
            </a:r>
            <a:r>
              <a:rPr lang="ru-RU" dirty="0" err="1"/>
              <a:t>нестабільна</a:t>
            </a:r>
            <a:r>
              <a:rPr lang="ru-RU" dirty="0"/>
              <a:t> </a:t>
            </a:r>
            <a:r>
              <a:rPr lang="ru-RU" dirty="0" err="1"/>
              <a:t>гемодинаміка</a:t>
            </a:r>
            <a:r>
              <a:rPr lang="ru-RU" dirty="0"/>
              <a:t> є </a:t>
            </a:r>
            <a:r>
              <a:rPr lang="ru-RU" dirty="0" err="1"/>
              <a:t>показаннями</a:t>
            </a:r>
            <a:r>
              <a:rPr lang="ru-RU" dirty="0"/>
              <a:t> до оперативного </a:t>
            </a:r>
            <a:r>
              <a:rPr lang="ru-RU" dirty="0" err="1"/>
              <a:t>втручання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проводиться в 20– 30 % </a:t>
            </a:r>
            <a:r>
              <a:rPr lang="ru-RU" dirty="0" err="1"/>
              <a:t>усіх</a:t>
            </a:r>
            <a:r>
              <a:rPr lang="ru-RU" dirty="0"/>
              <a:t> травм </a:t>
            </a:r>
            <a:r>
              <a:rPr lang="ru-RU" dirty="0" err="1"/>
              <a:t>печінки</a:t>
            </a:r>
            <a:r>
              <a:rPr lang="ru-RU" dirty="0"/>
              <a:t> в </a:t>
            </a:r>
            <a:r>
              <a:rPr lang="ru-RU" dirty="0" err="1"/>
              <a:t>дітей</a:t>
            </a:r>
            <a:r>
              <a:rPr lang="ru-RU" dirty="0"/>
              <a:t>.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, як і при </a:t>
            </a:r>
            <a:r>
              <a:rPr lang="ru-RU" dirty="0" err="1"/>
              <a:t>травмі</a:t>
            </a:r>
            <a:r>
              <a:rPr lang="ru-RU" dirty="0"/>
              <a:t> </a:t>
            </a:r>
            <a:r>
              <a:rPr lang="ru-RU" dirty="0" err="1"/>
              <a:t>селезінки</a:t>
            </a:r>
            <a:r>
              <a:rPr lang="ru-RU" dirty="0"/>
              <a:t>, </a:t>
            </a:r>
            <a:r>
              <a:rPr lang="ru-RU" dirty="0" err="1"/>
              <a:t>кровотеча</a:t>
            </a:r>
            <a:r>
              <a:rPr lang="ru-RU" dirty="0"/>
              <a:t> спонтанно </a:t>
            </a:r>
            <a:r>
              <a:rPr lang="ru-RU" dirty="0" err="1"/>
              <a:t>зупиняється</a:t>
            </a:r>
            <a:r>
              <a:rPr lang="ru-RU" dirty="0"/>
              <a:t> і </a:t>
            </a:r>
            <a:r>
              <a:rPr lang="ru-RU" dirty="0" err="1"/>
              <a:t>гемодинамічні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стабілізуються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консервативне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.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артеріальної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з </a:t>
            </a:r>
            <a:r>
              <a:rPr lang="ru-RU" dirty="0" err="1"/>
              <a:t>паренхіми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, активно </a:t>
            </a:r>
            <a:r>
              <a:rPr lang="ru-RU" dirty="0" err="1"/>
              <a:t>розроблюваним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, є </a:t>
            </a:r>
            <a:r>
              <a:rPr lang="ru-RU" dirty="0" err="1"/>
              <a:t>ангіографічна</a:t>
            </a:r>
            <a:r>
              <a:rPr lang="ru-RU" dirty="0"/>
              <a:t> </a:t>
            </a:r>
            <a:r>
              <a:rPr lang="ru-RU" dirty="0" err="1"/>
              <a:t>емболізація</a:t>
            </a:r>
            <a:r>
              <a:rPr lang="ru-RU" dirty="0"/>
              <a:t> </a:t>
            </a:r>
            <a:r>
              <a:rPr lang="ru-RU" dirty="0" err="1"/>
              <a:t>ушкодженої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736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9535"/>
          </a:xfrm>
        </p:spPr>
        <p:txBody>
          <a:bodyPr/>
          <a:lstStyle/>
          <a:p>
            <a:pPr algn="ctr"/>
            <a:r>
              <a:rPr lang="uk-UA" b="1" dirty="0"/>
              <a:t>Ушкодження підшлункової </a:t>
            </a:r>
            <a:r>
              <a:rPr lang="uk-UA" b="1" dirty="0" smtClean="0"/>
              <a:t>залози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9104" y="1442434"/>
            <a:ext cx="9495508" cy="4842456"/>
          </a:xfrm>
        </p:spPr>
        <p:txBody>
          <a:bodyPr>
            <a:normAutofit/>
          </a:bodyPr>
          <a:lstStyle/>
          <a:p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підшлункової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в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. </a:t>
            </a:r>
            <a:r>
              <a:rPr lang="ru-RU" dirty="0" err="1"/>
              <a:t>Частіше</a:t>
            </a:r>
            <a:r>
              <a:rPr lang="ru-RU" dirty="0"/>
              <a:t> вони </a:t>
            </a:r>
            <a:r>
              <a:rPr lang="ru-RU" dirty="0" err="1"/>
              <a:t>відзначаються</a:t>
            </a:r>
            <a:r>
              <a:rPr lang="ru-RU" dirty="0"/>
              <a:t> при </a:t>
            </a:r>
            <a:r>
              <a:rPr lang="ru-RU" dirty="0" err="1"/>
              <a:t>поєднаній</a:t>
            </a:r>
            <a:r>
              <a:rPr lang="ru-RU" dirty="0"/>
              <a:t> </a:t>
            </a:r>
            <a:r>
              <a:rPr lang="ru-RU" dirty="0" err="1"/>
              <a:t>травмі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та </a:t>
            </a:r>
            <a:r>
              <a:rPr lang="ru-RU" dirty="0" err="1"/>
              <a:t>заочеревинного</a:t>
            </a:r>
            <a:r>
              <a:rPr lang="ru-RU" dirty="0"/>
              <a:t> простору.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підшлункової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форсованого</a:t>
            </a:r>
            <a:r>
              <a:rPr lang="ru-RU" dirty="0"/>
              <a:t> удару в </a:t>
            </a:r>
            <a:r>
              <a:rPr lang="ru-RU" dirty="0" err="1"/>
              <a:t>епігастральну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 (для </a:t>
            </a:r>
            <a:r>
              <a:rPr lang="ru-RU" dirty="0" err="1"/>
              <a:t>дітей</a:t>
            </a:r>
            <a:r>
              <a:rPr lang="uk-UA" dirty="0"/>
              <a:t>), </a:t>
            </a:r>
            <a:r>
              <a:rPr lang="ru-RU" dirty="0" err="1"/>
              <a:t>найхарактерніший</a:t>
            </a:r>
            <a:r>
              <a:rPr lang="ru-RU" dirty="0"/>
              <a:t> удар — об </a:t>
            </a:r>
            <a:r>
              <a:rPr lang="ru-RU" dirty="0" err="1"/>
              <a:t>кермо</a:t>
            </a:r>
            <a:r>
              <a:rPr lang="ru-RU" dirty="0"/>
              <a:t> велосипеда при </a:t>
            </a:r>
            <a:r>
              <a:rPr lang="ru-RU" dirty="0" err="1"/>
              <a:t>падінні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стиснення</a:t>
            </a:r>
            <a:r>
              <a:rPr lang="ru-RU" dirty="0"/>
              <a:t> </a:t>
            </a:r>
            <a:r>
              <a:rPr lang="ru-RU" dirty="0" err="1"/>
              <a:t>верхньої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живота.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найсильніші</a:t>
            </a:r>
            <a:r>
              <a:rPr lang="ru-RU" dirty="0"/>
              <a:t> </a:t>
            </a:r>
            <a:r>
              <a:rPr lang="ru-RU" dirty="0" err="1"/>
              <a:t>болі</a:t>
            </a:r>
            <a:r>
              <a:rPr lang="ru-RU" dirty="0"/>
              <a:t> в </a:t>
            </a:r>
            <a:r>
              <a:rPr lang="ru-RU" dirty="0" err="1"/>
              <a:t>епігастральній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,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колапс</a:t>
            </a:r>
            <a:r>
              <a:rPr lang="ru-RU" dirty="0"/>
              <a:t> і шок.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іррадіювати</a:t>
            </a:r>
            <a:r>
              <a:rPr lang="ru-RU" dirty="0"/>
              <a:t> у </a:t>
            </a:r>
            <a:r>
              <a:rPr lang="ru-RU" dirty="0" err="1"/>
              <a:t>поперекову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, в </a:t>
            </a:r>
            <a:r>
              <a:rPr lang="ru-RU" dirty="0" err="1"/>
              <a:t>лівий</a:t>
            </a:r>
            <a:r>
              <a:rPr lang="ru-RU" dirty="0"/>
              <a:t> реберно-</a:t>
            </a:r>
            <a:r>
              <a:rPr lang="ru-RU" dirty="0" err="1"/>
              <a:t>хребетний</a:t>
            </a:r>
            <a:r>
              <a:rPr lang="ru-RU" dirty="0"/>
              <a:t> кут, при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ушкодженнях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оперізувальний</a:t>
            </a:r>
            <a:r>
              <a:rPr lang="ru-RU" dirty="0"/>
              <a:t> характер.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блювання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травматичного</a:t>
            </a:r>
            <a:r>
              <a:rPr lang="ru-RU" dirty="0"/>
              <a:t> панкреатиту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нестримним</a:t>
            </a:r>
            <a:r>
              <a:rPr lang="ru-RU" dirty="0"/>
              <a:t>. Пульс </a:t>
            </a:r>
            <a:r>
              <a:rPr lang="ru-RU" dirty="0" err="1"/>
              <a:t>частий</a:t>
            </a:r>
            <a:r>
              <a:rPr lang="ru-RU" dirty="0"/>
              <a:t>, </a:t>
            </a:r>
            <a:r>
              <a:rPr lang="ru-RU" dirty="0" err="1"/>
              <a:t>слабкого</a:t>
            </a:r>
            <a:r>
              <a:rPr lang="ru-RU" dirty="0"/>
              <a:t> </a:t>
            </a:r>
            <a:r>
              <a:rPr lang="ru-RU" dirty="0" err="1"/>
              <a:t>наповнення</a:t>
            </a:r>
            <a:r>
              <a:rPr lang="ru-RU" dirty="0"/>
              <a:t>, АТ </a:t>
            </a:r>
            <a:r>
              <a:rPr lang="ru-RU" dirty="0" err="1"/>
              <a:t>здебільшого</a:t>
            </a:r>
            <a:r>
              <a:rPr lang="ru-RU" dirty="0"/>
              <a:t> не </a:t>
            </a:r>
            <a:r>
              <a:rPr lang="ru-RU" dirty="0" err="1"/>
              <a:t>змінюється</a:t>
            </a:r>
            <a:r>
              <a:rPr lang="ru-RU" dirty="0"/>
              <a:t>. При </a:t>
            </a:r>
            <a:r>
              <a:rPr lang="ru-RU" dirty="0" err="1"/>
              <a:t>огляді</a:t>
            </a:r>
            <a:r>
              <a:rPr lang="ru-RU" dirty="0"/>
              <a:t> живота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сліди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в </a:t>
            </a:r>
            <a:r>
              <a:rPr lang="ru-RU" dirty="0" err="1"/>
              <a:t>епігастральній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 (</a:t>
            </a:r>
            <a:r>
              <a:rPr lang="ru-RU" dirty="0" err="1"/>
              <a:t>садна</a:t>
            </a:r>
            <a:r>
              <a:rPr lang="ru-RU" dirty="0"/>
              <a:t>, </a:t>
            </a:r>
            <a:r>
              <a:rPr lang="ru-RU" dirty="0" err="1"/>
              <a:t>синці</a:t>
            </a:r>
            <a:r>
              <a:rPr lang="ru-RU" dirty="0"/>
              <a:t>), </a:t>
            </a:r>
            <a:r>
              <a:rPr lang="ru-RU" dirty="0" err="1"/>
              <a:t>живіт</a:t>
            </a:r>
            <a:r>
              <a:rPr lang="ru-RU" dirty="0"/>
              <a:t> </a:t>
            </a:r>
            <a:r>
              <a:rPr lang="ru-RU" dirty="0" err="1"/>
              <a:t>відстає</a:t>
            </a:r>
            <a:r>
              <a:rPr lang="ru-RU" dirty="0"/>
              <a:t> в </a:t>
            </a:r>
            <a:r>
              <a:rPr lang="ru-RU" dirty="0" err="1"/>
              <a:t>акті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болісність</a:t>
            </a:r>
            <a:r>
              <a:rPr lang="ru-RU" dirty="0"/>
              <a:t> над пупком і </a:t>
            </a:r>
            <a:r>
              <a:rPr lang="ru-RU" dirty="0" err="1"/>
              <a:t>ліворуч</a:t>
            </a:r>
            <a:r>
              <a:rPr lang="ru-RU" dirty="0"/>
              <a:t>, </a:t>
            </a:r>
            <a:r>
              <a:rPr lang="ru-RU" dirty="0" err="1"/>
              <a:t>помірне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 живота, особливо </a:t>
            </a:r>
            <a:r>
              <a:rPr lang="ru-RU" dirty="0" err="1"/>
              <a:t>виражене</a:t>
            </a:r>
            <a:r>
              <a:rPr lang="ru-RU" dirty="0"/>
              <a:t> в </a:t>
            </a:r>
            <a:r>
              <a:rPr lang="ru-RU" dirty="0" err="1"/>
              <a:t>епігастрії</a:t>
            </a:r>
            <a:r>
              <a:rPr lang="ru-RU" dirty="0"/>
              <a:t>. Симптом </a:t>
            </a:r>
            <a:r>
              <a:rPr lang="ru-RU" dirty="0" err="1"/>
              <a:t>Щоткіна</a:t>
            </a:r>
            <a:r>
              <a:rPr lang="ru-RU" dirty="0"/>
              <a:t> — </a:t>
            </a:r>
            <a:r>
              <a:rPr lang="ru-RU" dirty="0" err="1"/>
              <a:t>Блюмберга</a:t>
            </a:r>
            <a:r>
              <a:rPr lang="ru-RU" dirty="0"/>
              <a:t> </a:t>
            </a:r>
            <a:r>
              <a:rPr lang="ru-RU" dirty="0" err="1"/>
              <a:t>слабопозитивний</a:t>
            </a:r>
            <a:r>
              <a:rPr lang="ru-RU" dirty="0"/>
              <a:t>. При </a:t>
            </a:r>
            <a:r>
              <a:rPr lang="ru-RU" dirty="0" err="1"/>
              <a:t>динамічному</a:t>
            </a:r>
            <a:r>
              <a:rPr lang="ru-RU" dirty="0"/>
              <a:t> </a:t>
            </a:r>
            <a:r>
              <a:rPr lang="ru-RU" dirty="0" err="1"/>
              <a:t>спостереженні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наростання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подразнення</a:t>
            </a:r>
            <a:r>
              <a:rPr lang="ru-RU" dirty="0"/>
              <a:t> </a:t>
            </a:r>
            <a:r>
              <a:rPr lang="ru-RU" dirty="0" err="1"/>
              <a:t>очеревини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206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Діагностика ушкоджень підшлункової залози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повторні</a:t>
            </a:r>
            <a:r>
              <a:rPr lang="ru-RU" dirty="0"/>
              <a:t>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рівня</a:t>
            </a:r>
            <a:r>
              <a:rPr lang="ru-RU" b="1" dirty="0"/>
              <a:t> </a:t>
            </a:r>
            <a:r>
              <a:rPr lang="ru-RU" b="1" dirty="0" err="1"/>
              <a:t>амілази</a:t>
            </a:r>
            <a:r>
              <a:rPr lang="ru-RU" b="1" dirty="0"/>
              <a:t> в </a:t>
            </a:r>
            <a:r>
              <a:rPr lang="ru-RU" b="1" dirty="0" err="1"/>
              <a:t>крові</a:t>
            </a:r>
            <a:r>
              <a:rPr lang="ru-RU" b="1" dirty="0"/>
              <a:t> та </a:t>
            </a:r>
            <a:r>
              <a:rPr lang="ru-RU" b="1" dirty="0" err="1"/>
              <a:t>сечі</a:t>
            </a:r>
            <a:r>
              <a:rPr lang="ru-RU" b="1" dirty="0"/>
              <a:t>. </a:t>
            </a:r>
            <a:r>
              <a:rPr lang="ru-RU" dirty="0"/>
              <a:t>У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uk-UA" dirty="0"/>
              <a:t>можливо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амілази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спазмом </a:t>
            </a:r>
            <a:r>
              <a:rPr lang="ru-RU" dirty="0" err="1"/>
              <a:t>судин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часу минуло </a:t>
            </a:r>
            <a:r>
              <a:rPr lang="ru-RU" dirty="0" err="1"/>
              <a:t>вад</a:t>
            </a:r>
            <a:r>
              <a:rPr lang="ru-RU" dirty="0"/>
              <a:t> моменту </a:t>
            </a:r>
            <a:r>
              <a:rPr lang="ru-RU" dirty="0" err="1"/>
              <a:t>травми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виражене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smtClean="0"/>
              <a:t>ферменту.</a:t>
            </a:r>
          </a:p>
          <a:p>
            <a:r>
              <a:rPr lang="ru-RU" b="1" dirty="0" err="1" smtClean="0"/>
              <a:t>Активність</a:t>
            </a:r>
            <a:r>
              <a:rPr lang="ru-RU" b="1" dirty="0" smtClean="0"/>
              <a:t> </a:t>
            </a:r>
            <a:r>
              <a:rPr lang="ru-RU" b="1" dirty="0" err="1"/>
              <a:t>ліпази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2-гу–3-тю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 smtClean="0"/>
              <a:t>травми</a:t>
            </a:r>
            <a:r>
              <a:rPr lang="ru-RU" dirty="0" smtClean="0"/>
              <a:t>.</a:t>
            </a:r>
          </a:p>
          <a:p>
            <a:r>
              <a:rPr lang="uk-UA" dirty="0" smtClean="0"/>
              <a:t>Д</a:t>
            </a:r>
            <a:r>
              <a:rPr lang="ru-RU" dirty="0" err="1"/>
              <a:t>одатков</a:t>
            </a:r>
            <a:r>
              <a:rPr lang="uk-UA" dirty="0"/>
              <a:t>і</a:t>
            </a:r>
            <a:r>
              <a:rPr lang="ru-RU" dirty="0"/>
              <a:t> метод</a:t>
            </a:r>
            <a:r>
              <a:rPr lang="uk-UA" dirty="0"/>
              <a:t>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uk-UA" dirty="0"/>
              <a:t>-</a:t>
            </a:r>
            <a:r>
              <a:rPr lang="ru-RU" dirty="0"/>
              <a:t> </a:t>
            </a:r>
            <a:r>
              <a:rPr lang="ru-RU" b="1" dirty="0"/>
              <a:t>КТ й УЗД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871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Лікування ушкоджень підшлункової залози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</a:t>
            </a:r>
            <a:r>
              <a:rPr lang="ru-RU" dirty="0" err="1"/>
              <a:t>підозрі</a:t>
            </a:r>
            <a:r>
              <a:rPr lang="ru-RU" dirty="0"/>
              <a:t> на </a:t>
            </a:r>
            <a:r>
              <a:rPr lang="ru-RU" dirty="0" err="1"/>
              <a:t>забиття</a:t>
            </a:r>
            <a:r>
              <a:rPr lang="ru-RU" dirty="0"/>
              <a:t> </a:t>
            </a:r>
            <a:r>
              <a:rPr lang="ru-RU" dirty="0" err="1"/>
              <a:t>підшлункової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uk-UA" dirty="0"/>
              <a:t>-</a:t>
            </a:r>
            <a:r>
              <a:rPr lang="ru-RU" dirty="0"/>
              <a:t> </a:t>
            </a:r>
            <a:r>
              <a:rPr lang="ru-RU" dirty="0" err="1"/>
              <a:t>парентеральне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суворий</a:t>
            </a:r>
            <a:r>
              <a:rPr lang="ru-RU" dirty="0"/>
              <a:t> </a:t>
            </a:r>
            <a:r>
              <a:rPr lang="ru-RU" dirty="0" err="1"/>
              <a:t>постільний</a:t>
            </a:r>
            <a:r>
              <a:rPr lang="ru-RU" dirty="0"/>
              <a:t> режим і курс </a:t>
            </a:r>
            <a:r>
              <a:rPr lang="ru-RU" dirty="0" err="1"/>
              <a:t>терапії</a:t>
            </a:r>
            <a:r>
              <a:rPr lang="ru-RU" dirty="0"/>
              <a:t>, </a:t>
            </a:r>
            <a:r>
              <a:rPr lang="ru-RU" dirty="0" err="1"/>
              <a:t>спрямованої</a:t>
            </a:r>
            <a:r>
              <a:rPr lang="ru-RU" dirty="0"/>
              <a:t> на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панкреатиту, </a:t>
            </a:r>
            <a:r>
              <a:rPr lang="ru-RU" dirty="0" err="1"/>
              <a:t>кожні</a:t>
            </a:r>
            <a:r>
              <a:rPr lang="ru-RU" dirty="0"/>
              <a:t> 4–6 год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амілази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та </a:t>
            </a:r>
            <a:r>
              <a:rPr lang="ru-RU" dirty="0" err="1" smtClean="0"/>
              <a:t>сечі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консервативної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, при </a:t>
            </a:r>
            <a:r>
              <a:rPr lang="ru-RU" dirty="0" err="1"/>
              <a:t>виявленні</a:t>
            </a:r>
            <a:r>
              <a:rPr lang="ru-RU" dirty="0"/>
              <a:t>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при </a:t>
            </a:r>
            <a:r>
              <a:rPr lang="ru-RU" dirty="0" err="1"/>
              <a:t>розриві</a:t>
            </a:r>
            <a:r>
              <a:rPr lang="ru-RU" dirty="0"/>
              <a:t> </a:t>
            </a:r>
            <a:r>
              <a:rPr lang="ru-RU" dirty="0" err="1"/>
              <a:t>видільної</a:t>
            </a:r>
            <a:r>
              <a:rPr lang="ru-RU" dirty="0"/>
              <a:t> протоки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ru-RU" dirty="0" err="1"/>
              <a:t>рекомендоване</a:t>
            </a:r>
            <a:r>
              <a:rPr lang="ru-RU" dirty="0"/>
              <a:t> </a:t>
            </a:r>
            <a:r>
              <a:rPr lang="ru-RU" dirty="0" err="1"/>
              <a:t>оперативне</a:t>
            </a:r>
            <a:r>
              <a:rPr lang="ru-RU" dirty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Методика </a:t>
            </a:r>
            <a:r>
              <a:rPr lang="ru-RU" dirty="0"/>
              <a:t>оперативного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характером </a:t>
            </a:r>
            <a:r>
              <a:rPr lang="ru-RU" dirty="0" err="1"/>
              <a:t>виявлених</a:t>
            </a:r>
            <a:r>
              <a:rPr lang="ru-RU" dirty="0"/>
              <a:t> </a:t>
            </a:r>
            <a:r>
              <a:rPr lang="ru-RU" dirty="0" err="1"/>
              <a:t>ушкоджень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дренування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</a:t>
            </a:r>
            <a:r>
              <a:rPr lang="ru-RU" dirty="0" err="1"/>
              <a:t>сальникової</a:t>
            </a:r>
            <a:r>
              <a:rPr lang="ru-RU" dirty="0"/>
              <a:t> сумки до </a:t>
            </a:r>
            <a:r>
              <a:rPr lang="ru-RU" dirty="0" err="1"/>
              <a:t>резекції</a:t>
            </a:r>
            <a:r>
              <a:rPr lang="ru-RU" dirty="0"/>
              <a:t> </a:t>
            </a:r>
            <a:r>
              <a:rPr lang="ru-RU" dirty="0" err="1"/>
              <a:t>дистальної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панкреатоеюноанастомозу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928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014" y="321972"/>
            <a:ext cx="9379598" cy="1249251"/>
          </a:xfrm>
        </p:spPr>
        <p:txBody>
          <a:bodyPr/>
          <a:lstStyle/>
          <a:p>
            <a:pPr algn="ctr"/>
            <a:r>
              <a:rPr lang="ru-RU" b="1" dirty="0"/>
              <a:t>УШКОДЖЕННЯ ПОРОЖНИННИХ ОРГАНІВ ЧЕРЕВНОЇ ПОРОЖНИНИ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5014" y="1738647"/>
            <a:ext cx="9379598" cy="4700789"/>
          </a:xfrm>
        </p:spPr>
        <p:txBody>
          <a:bodyPr/>
          <a:lstStyle/>
          <a:p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травмується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анатомо-</a:t>
            </a:r>
            <a:r>
              <a:rPr lang="ru-RU" dirty="0" err="1"/>
              <a:t>фізіологічних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, тонка кишка, а </a:t>
            </a:r>
            <a:r>
              <a:rPr lang="ru-RU" dirty="0" err="1"/>
              <a:t>саме</a:t>
            </a:r>
            <a:r>
              <a:rPr lang="ru-RU" dirty="0"/>
              <a:t> —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проксимальний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</a:t>
            </a:r>
            <a:r>
              <a:rPr lang="ru-RU" dirty="0" err="1"/>
              <a:t>Трейтца</a:t>
            </a:r>
            <a:r>
              <a:rPr lang="ru-RU" dirty="0"/>
              <a:t> й </a:t>
            </a:r>
            <a:r>
              <a:rPr lang="ru-RU" dirty="0" err="1"/>
              <a:t>дистальний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клубової</a:t>
            </a:r>
            <a:r>
              <a:rPr lang="ru-RU" dirty="0"/>
              <a:t> кишки. </a:t>
            </a:r>
            <a:r>
              <a:rPr lang="ru-RU" dirty="0" err="1"/>
              <a:t>Ізольовані</a:t>
            </a:r>
            <a:r>
              <a:rPr lang="ru-RU" dirty="0"/>
              <a:t> </a:t>
            </a:r>
            <a:r>
              <a:rPr lang="ru-RU" dirty="0" err="1"/>
              <a:t>проникні</a:t>
            </a:r>
            <a:r>
              <a:rPr lang="ru-RU" dirty="0"/>
              <a:t> </a:t>
            </a:r>
            <a:r>
              <a:rPr lang="ru-RU" dirty="0" err="1"/>
              <a:t>розриви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 і </a:t>
            </a:r>
            <a:r>
              <a:rPr lang="ru-RU" dirty="0" err="1"/>
              <a:t>товстої</a:t>
            </a:r>
            <a:r>
              <a:rPr lang="ru-RU" dirty="0"/>
              <a:t> кишки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.</a:t>
            </a:r>
          </a:p>
          <a:p>
            <a:r>
              <a:rPr lang="ru-RU" dirty="0" err="1"/>
              <a:t>Найчастіші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Розтрощення</a:t>
            </a:r>
            <a:r>
              <a:rPr lang="ru-RU" dirty="0"/>
              <a:t> (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передньою</a:t>
            </a:r>
            <a:r>
              <a:rPr lang="ru-RU" dirty="0"/>
              <a:t> </a:t>
            </a:r>
            <a:r>
              <a:rPr lang="ru-RU" dirty="0" err="1"/>
              <a:t>черевною</a:t>
            </a:r>
            <a:r>
              <a:rPr lang="ru-RU" dirty="0"/>
              <a:t> </a:t>
            </a:r>
            <a:r>
              <a:rPr lang="ru-RU" dirty="0" err="1"/>
              <a:t>стінкою</a:t>
            </a:r>
            <a:r>
              <a:rPr lang="ru-RU" dirty="0"/>
              <a:t> та хребтом) — </a:t>
            </a:r>
            <a:r>
              <a:rPr lang="ru-RU" dirty="0" err="1"/>
              <a:t>краш</a:t>
            </a:r>
            <a:r>
              <a:rPr lang="ru-RU" dirty="0"/>
              <a:t>-травма.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Розрив</a:t>
            </a:r>
            <a:r>
              <a:rPr lang="ru-RU" dirty="0"/>
              <a:t> </a:t>
            </a:r>
            <a:r>
              <a:rPr lang="ru-RU" dirty="0" err="1"/>
              <a:t>брижі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брижового</a:t>
            </a:r>
            <a:r>
              <a:rPr lang="ru-RU" dirty="0"/>
              <a:t> краю кишки.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Розрив</a:t>
            </a:r>
            <a:r>
              <a:rPr lang="ru-RU" dirty="0"/>
              <a:t> </a:t>
            </a:r>
            <a:r>
              <a:rPr lang="ru-RU" dirty="0" err="1"/>
              <a:t>перерозтягнутої</a:t>
            </a:r>
            <a:r>
              <a:rPr lang="ru-RU" dirty="0"/>
              <a:t> </a:t>
            </a:r>
            <a:r>
              <a:rPr lang="ru-RU" dirty="0" err="1"/>
              <a:t>кишкової</a:t>
            </a:r>
            <a:r>
              <a:rPr lang="ru-RU" dirty="0"/>
              <a:t> </a:t>
            </a:r>
            <a:r>
              <a:rPr lang="ru-RU" dirty="0" err="1"/>
              <a:t>петлі</a:t>
            </a:r>
            <a:r>
              <a:rPr lang="ru-RU" dirty="0"/>
              <a:t>. </a:t>
            </a:r>
          </a:p>
          <a:p>
            <a:r>
              <a:rPr lang="ru-RU" dirty="0" err="1"/>
              <a:t>Закриті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проникними</a:t>
            </a:r>
            <a:r>
              <a:rPr lang="ru-RU" dirty="0"/>
              <a:t> та </a:t>
            </a:r>
            <a:r>
              <a:rPr lang="ru-RU" dirty="0" err="1"/>
              <a:t>непроникними</a:t>
            </a:r>
            <a:r>
              <a:rPr lang="ru-RU" dirty="0"/>
              <a:t>. При </a:t>
            </a:r>
            <a:r>
              <a:rPr lang="ru-RU" dirty="0" err="1"/>
              <a:t>проникних</a:t>
            </a:r>
            <a:r>
              <a:rPr lang="ru-RU" dirty="0"/>
              <a:t> </a:t>
            </a:r>
            <a:r>
              <a:rPr lang="ru-RU" dirty="0" err="1"/>
              <a:t>розривах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клініка</a:t>
            </a:r>
            <a:r>
              <a:rPr lang="ru-RU" dirty="0"/>
              <a:t> </a:t>
            </a:r>
            <a:r>
              <a:rPr lang="ru-RU" dirty="0" err="1"/>
              <a:t>перитоніту</a:t>
            </a:r>
            <a:r>
              <a:rPr lang="ru-RU" dirty="0"/>
              <a:t>.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порожнинних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(</a:t>
            </a:r>
            <a:r>
              <a:rPr lang="ru-RU" dirty="0" err="1"/>
              <a:t>шлунка</a:t>
            </a:r>
            <a:r>
              <a:rPr lang="ru-RU" dirty="0"/>
              <a:t> та кишечнику)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зумовлені</a:t>
            </a:r>
            <a:r>
              <a:rPr lang="ru-RU" dirty="0"/>
              <a:t> </a:t>
            </a:r>
            <a:r>
              <a:rPr lang="ru-RU" dirty="0" err="1"/>
              <a:t>відкритими</a:t>
            </a:r>
            <a:r>
              <a:rPr lang="ru-RU" dirty="0"/>
              <a:t> </a:t>
            </a:r>
            <a:r>
              <a:rPr lang="ru-RU" dirty="0" err="1"/>
              <a:t>проникними</a:t>
            </a:r>
            <a:r>
              <a:rPr lang="ru-RU" dirty="0"/>
              <a:t> </a:t>
            </a:r>
            <a:r>
              <a:rPr lang="ru-RU" dirty="0" err="1"/>
              <a:t>пораненнями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09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285" y="206062"/>
            <a:ext cx="9727327" cy="123637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Анатомо-</a:t>
            </a:r>
            <a:r>
              <a:rPr lang="ru-RU" b="1" dirty="0" err="1"/>
              <a:t>фізіологічні</a:t>
            </a:r>
            <a:r>
              <a:rPr lang="ru-RU" b="1" dirty="0"/>
              <a:t> </a:t>
            </a:r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черевної</a:t>
            </a:r>
            <a:r>
              <a:rPr lang="ru-RU" b="1" dirty="0"/>
              <a:t> </a:t>
            </a:r>
            <a:r>
              <a:rPr lang="ru-RU" b="1" dirty="0" err="1" smtClean="0"/>
              <a:t>стінки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85" y="1442434"/>
            <a:ext cx="9727327" cy="4984124"/>
          </a:xfrm>
        </p:spPr>
        <p:txBody>
          <a:bodyPr>
            <a:normAutofit/>
          </a:bodyPr>
          <a:lstStyle/>
          <a:p>
            <a:r>
              <a:rPr lang="ru-RU" dirty="0" err="1" smtClean="0"/>
              <a:t>Черевна</a:t>
            </a:r>
            <a:r>
              <a:rPr lang="ru-RU" dirty="0" smtClean="0"/>
              <a:t> </a:t>
            </a:r>
            <a:r>
              <a:rPr lang="ru-RU" dirty="0" err="1"/>
              <a:t>стінка</a:t>
            </a:r>
            <a:r>
              <a:rPr lang="ru-RU" dirty="0"/>
              <a:t> </a:t>
            </a:r>
            <a:r>
              <a:rPr lang="ru-RU" dirty="0" err="1"/>
              <a:t>утворена</a:t>
            </a:r>
            <a:r>
              <a:rPr lang="ru-RU" dirty="0"/>
              <a:t> </a:t>
            </a:r>
            <a:r>
              <a:rPr lang="ru-RU" dirty="0" err="1"/>
              <a:t>декількома</a:t>
            </a:r>
            <a:r>
              <a:rPr lang="ru-RU" dirty="0"/>
              <a:t> шарами тканин: </a:t>
            </a:r>
            <a:r>
              <a:rPr lang="ru-RU" dirty="0" err="1"/>
              <a:t>шкірою</a:t>
            </a:r>
            <a:r>
              <a:rPr lang="ru-RU" dirty="0"/>
              <a:t>, </a:t>
            </a:r>
            <a:r>
              <a:rPr lang="ru-RU" dirty="0" err="1"/>
              <a:t>підшкірною</a:t>
            </a:r>
            <a:r>
              <a:rPr lang="ru-RU" dirty="0"/>
              <a:t> жировою </a:t>
            </a:r>
            <a:r>
              <a:rPr lang="ru-RU" dirty="0" err="1"/>
              <a:t>клітковиною</a:t>
            </a:r>
            <a:r>
              <a:rPr lang="ru-RU" dirty="0"/>
              <a:t>, </a:t>
            </a:r>
            <a:r>
              <a:rPr lang="ru-RU" dirty="0" err="1"/>
              <a:t>фасціями</a:t>
            </a:r>
            <a:r>
              <a:rPr lang="ru-RU" dirty="0"/>
              <a:t>, апоневрозами, </a:t>
            </a:r>
            <a:r>
              <a:rPr lang="ru-RU" dirty="0" err="1"/>
              <a:t>м'язами</a:t>
            </a:r>
            <a:r>
              <a:rPr lang="ru-RU" dirty="0"/>
              <a:t>, </a:t>
            </a:r>
            <a:r>
              <a:rPr lang="ru-RU" dirty="0" err="1"/>
              <a:t>пристінковим</a:t>
            </a:r>
            <a:r>
              <a:rPr lang="ru-RU" dirty="0"/>
              <a:t> листком, </a:t>
            </a:r>
            <a:r>
              <a:rPr lang="ru-RU" dirty="0" err="1"/>
              <a:t>очеревиною</a:t>
            </a:r>
            <a:r>
              <a:rPr lang="ru-RU" dirty="0"/>
              <a:t>.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uk-UA" dirty="0" err="1"/>
              <a:t>вро</a:t>
            </a:r>
            <a:r>
              <a:rPr lang="ru-RU" dirty="0" err="1"/>
              <a:t>джені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набуті</a:t>
            </a:r>
            <a:r>
              <a:rPr lang="ru-RU" dirty="0"/>
              <a:t> отвори та </a:t>
            </a:r>
            <a:r>
              <a:rPr lang="ru-RU" dirty="0" err="1"/>
              <a:t>щілини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відсутній</a:t>
            </a:r>
            <a:r>
              <a:rPr lang="ru-RU" dirty="0"/>
              <a:t> </a:t>
            </a:r>
            <a:r>
              <a:rPr lang="ru-RU" dirty="0" err="1"/>
              <a:t>м'язовий</a:t>
            </a:r>
            <a:r>
              <a:rPr lang="ru-RU" dirty="0"/>
              <a:t> шар. Через </a:t>
            </a:r>
            <a:r>
              <a:rPr lang="uk-UA" dirty="0"/>
              <a:t>в</a:t>
            </a:r>
            <a:r>
              <a:rPr lang="ru-RU" dirty="0" err="1"/>
              <a:t>роджені</a:t>
            </a:r>
            <a:r>
              <a:rPr lang="ru-RU" dirty="0"/>
              <a:t> отвори та </a:t>
            </a:r>
            <a:r>
              <a:rPr lang="ru-RU" dirty="0" err="1"/>
              <a:t>щілини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, </a:t>
            </a:r>
            <a:r>
              <a:rPr lang="ru-RU" dirty="0" err="1"/>
              <a:t>нерви</a:t>
            </a:r>
            <a:r>
              <a:rPr lang="ru-RU" dirty="0"/>
              <a:t>, </a:t>
            </a:r>
            <a:r>
              <a:rPr lang="ru-RU" dirty="0" err="1"/>
              <a:t>сім'яний</a:t>
            </a:r>
            <a:r>
              <a:rPr lang="ru-RU" dirty="0"/>
              <a:t> канатик, кругла </a:t>
            </a:r>
            <a:r>
              <a:rPr lang="ru-RU" dirty="0" err="1"/>
              <a:t>зв'язка</a:t>
            </a:r>
            <a:r>
              <a:rPr lang="ru-RU" dirty="0"/>
              <a:t> матки, пуповина, </a:t>
            </a:r>
            <a:r>
              <a:rPr lang="ru-RU" dirty="0" err="1"/>
              <a:t>стравохід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анатомічні</a:t>
            </a:r>
            <a:r>
              <a:rPr lang="ru-RU" dirty="0"/>
              <a:t> </a:t>
            </a:r>
            <a:r>
              <a:rPr lang="ru-RU" dirty="0" err="1"/>
              <a:t>утворення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, через </a:t>
            </a:r>
            <a:r>
              <a:rPr lang="ru-RU" dirty="0" err="1"/>
              <a:t>які</a:t>
            </a:r>
            <a:r>
              <a:rPr lang="ru-RU" dirty="0"/>
              <a:t> за </a:t>
            </a:r>
            <a:r>
              <a:rPr lang="ru-RU" dirty="0" err="1"/>
              <a:t>певних</a:t>
            </a:r>
            <a:r>
              <a:rPr lang="ru-RU" dirty="0"/>
              <a:t> умов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випинатись</a:t>
            </a:r>
            <a:r>
              <a:rPr lang="ru-RU" dirty="0"/>
              <a:t> та </a:t>
            </a:r>
            <a:r>
              <a:rPr lang="ru-RU" dirty="0" err="1"/>
              <a:t>виходити</a:t>
            </a:r>
            <a:r>
              <a:rPr lang="ru-RU" dirty="0"/>
              <a:t> з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. </a:t>
            </a:r>
            <a:r>
              <a:rPr lang="ru-RU" dirty="0" err="1"/>
              <a:t>Слабкими</a:t>
            </a:r>
            <a:r>
              <a:rPr lang="ru-RU" dirty="0"/>
              <a:t> </a:t>
            </a:r>
            <a:r>
              <a:rPr lang="ru-RU" dirty="0" err="1"/>
              <a:t>ді­лянками</a:t>
            </a:r>
            <a:r>
              <a:rPr lang="ru-RU" dirty="0"/>
              <a:t> є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пахвинних</a:t>
            </a:r>
            <a:r>
              <a:rPr lang="ru-RU" dirty="0"/>
              <a:t> та </a:t>
            </a:r>
            <a:r>
              <a:rPr lang="ru-RU" dirty="0" err="1"/>
              <a:t>стегнових</a:t>
            </a:r>
            <a:r>
              <a:rPr lang="ru-RU" dirty="0"/>
              <a:t> </a:t>
            </a:r>
            <a:r>
              <a:rPr lang="ru-RU" dirty="0" err="1"/>
              <a:t>каналів</a:t>
            </a:r>
            <a:r>
              <a:rPr lang="ru-RU" dirty="0"/>
              <a:t>, </a:t>
            </a:r>
            <a:r>
              <a:rPr lang="ru-RU" dirty="0" err="1"/>
              <a:t>пупкове</a:t>
            </a:r>
            <a:r>
              <a:rPr lang="ru-RU" dirty="0"/>
              <a:t> </a:t>
            </a:r>
            <a:r>
              <a:rPr lang="ru-RU" dirty="0" err="1"/>
              <a:t>кільце</a:t>
            </a:r>
            <a:r>
              <a:rPr lang="ru-RU" dirty="0"/>
              <a:t>, </a:t>
            </a:r>
            <a:r>
              <a:rPr lang="ru-RU" dirty="0" err="1"/>
              <a:t>півмісяцева</a:t>
            </a:r>
            <a:r>
              <a:rPr lang="ru-RU" dirty="0"/>
              <a:t> (</a:t>
            </a:r>
            <a:r>
              <a:rPr lang="ru-RU" dirty="0" err="1"/>
              <a:t>спігелієва</a:t>
            </a:r>
            <a:r>
              <a:rPr lang="ru-RU" dirty="0"/>
              <a:t>) </a:t>
            </a:r>
            <a:r>
              <a:rPr lang="ru-RU" dirty="0" err="1"/>
              <a:t>лінія</a:t>
            </a:r>
            <a:r>
              <a:rPr lang="ru-RU" dirty="0"/>
              <a:t>, </a:t>
            </a:r>
            <a:r>
              <a:rPr lang="ru-RU" dirty="0" err="1"/>
              <a:t>діафрагма</a:t>
            </a:r>
            <a:r>
              <a:rPr lang="ru-RU" dirty="0"/>
              <a:t>, </a:t>
            </a:r>
            <a:r>
              <a:rPr lang="ru-RU" dirty="0" err="1"/>
              <a:t>поперековосухожилковий</a:t>
            </a:r>
            <a:r>
              <a:rPr lang="ru-RU" dirty="0"/>
              <a:t> ромб (Лесгафта), </a:t>
            </a:r>
            <a:r>
              <a:rPr lang="ru-RU" dirty="0" err="1"/>
              <a:t>поперековий</a:t>
            </a:r>
            <a:r>
              <a:rPr lang="ru-RU" dirty="0"/>
              <a:t> </a:t>
            </a:r>
            <a:r>
              <a:rPr lang="ru-RU" dirty="0" err="1"/>
              <a:t>трикутник</a:t>
            </a:r>
            <a:r>
              <a:rPr lang="ru-RU" dirty="0"/>
              <a:t> (Петита), </a:t>
            </a:r>
            <a:r>
              <a:rPr lang="ru-RU" dirty="0" err="1"/>
              <a:t>сідничний</a:t>
            </a:r>
            <a:r>
              <a:rPr lang="ru-RU" dirty="0"/>
              <a:t> </a:t>
            </a:r>
            <a:r>
              <a:rPr lang="ru-RU" dirty="0" err="1"/>
              <a:t>отвір</a:t>
            </a:r>
            <a:r>
              <a:rPr lang="ru-RU" dirty="0"/>
              <a:t>, </a:t>
            </a:r>
            <a:r>
              <a:rPr lang="ru-RU" dirty="0" err="1"/>
              <a:t>затульний</a:t>
            </a:r>
            <a:r>
              <a:rPr lang="ru-RU" dirty="0"/>
              <a:t> </a:t>
            </a:r>
            <a:r>
              <a:rPr lang="ru-RU" dirty="0" err="1"/>
              <a:t>отвір</a:t>
            </a:r>
            <a:r>
              <a:rPr lang="ru-RU" dirty="0"/>
              <a:t>, </a:t>
            </a:r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лінія</a:t>
            </a:r>
            <a:r>
              <a:rPr lang="ru-RU" dirty="0"/>
              <a:t> живота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Ці</a:t>
            </a:r>
            <a:r>
              <a:rPr lang="ru-RU" dirty="0"/>
              <a:t> "</a:t>
            </a:r>
            <a:r>
              <a:rPr lang="ru-RU" dirty="0" err="1"/>
              <a:t>слабкі</a:t>
            </a:r>
            <a:r>
              <a:rPr lang="ru-RU" dirty="0"/>
              <a:t>" </a:t>
            </a:r>
            <a:r>
              <a:rPr lang="ru-RU" dirty="0" err="1"/>
              <a:t>місця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внутрішньочеревного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є </a:t>
            </a:r>
            <a:r>
              <a:rPr lang="ru-RU" dirty="0" err="1"/>
              <a:t>ділянками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. </a:t>
            </a:r>
            <a:r>
              <a:rPr lang="ru-RU" dirty="0" err="1"/>
              <a:t>Міцність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вагітності</a:t>
            </a:r>
            <a:r>
              <a:rPr lang="ru-RU" dirty="0"/>
              <a:t>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схуднення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додатковими</a:t>
            </a:r>
            <a:r>
              <a:rPr lang="ru-RU" dirty="0"/>
              <a:t> причинами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48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2566"/>
          </a:xfrm>
        </p:spPr>
        <p:txBody>
          <a:bodyPr/>
          <a:lstStyle/>
          <a:p>
            <a:pPr algn="ctr"/>
            <a:r>
              <a:rPr lang="uk-UA" dirty="0" smtClean="0"/>
              <a:t>Розрив шлунку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Клінічна</a:t>
            </a:r>
            <a:r>
              <a:rPr lang="ru-RU" dirty="0"/>
              <a:t> картина </a:t>
            </a:r>
            <a:r>
              <a:rPr lang="ru-RU" dirty="0" err="1"/>
              <a:t>розриву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тяжким шоком і </a:t>
            </a:r>
            <a:r>
              <a:rPr lang="ru-RU" dirty="0" err="1"/>
              <a:t>швидким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перитоніту</a:t>
            </a:r>
            <a:r>
              <a:rPr lang="ru-RU" dirty="0"/>
              <a:t>.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різкий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, особливо </a:t>
            </a:r>
            <a:r>
              <a:rPr lang="ru-RU" dirty="0" err="1"/>
              <a:t>виражений</a:t>
            </a:r>
            <a:r>
              <a:rPr lang="ru-RU" dirty="0"/>
              <a:t> в </a:t>
            </a:r>
            <a:r>
              <a:rPr lang="ru-RU" dirty="0" err="1"/>
              <a:t>епігастральній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, </a:t>
            </a:r>
            <a:r>
              <a:rPr lang="ru-RU" dirty="0" err="1"/>
              <a:t>часті</a:t>
            </a:r>
            <a:r>
              <a:rPr lang="ru-RU" dirty="0"/>
              <a:t> </a:t>
            </a:r>
            <a:r>
              <a:rPr lang="ru-RU" dirty="0" err="1"/>
              <a:t>позиви</a:t>
            </a:r>
            <a:r>
              <a:rPr lang="ru-RU" dirty="0"/>
              <a:t> на </a:t>
            </a:r>
            <a:r>
              <a:rPr lang="ru-RU" dirty="0" err="1"/>
              <a:t>блювання</a:t>
            </a:r>
            <a:r>
              <a:rPr lang="ru-RU" dirty="0"/>
              <a:t> (</a:t>
            </a:r>
            <a:r>
              <a:rPr lang="ru-RU" dirty="0" err="1"/>
              <a:t>блювотної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мало, 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домішки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). </a:t>
            </a:r>
            <a:r>
              <a:rPr lang="ru-RU" dirty="0" err="1"/>
              <a:t>Живіт</a:t>
            </a:r>
            <a:r>
              <a:rPr lang="ru-RU" dirty="0"/>
              <a:t> не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акті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м’язове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і </a:t>
            </a:r>
            <a:r>
              <a:rPr lang="ru-RU" dirty="0" err="1"/>
              <a:t>позитивний</a:t>
            </a:r>
            <a:r>
              <a:rPr lang="ru-RU" dirty="0"/>
              <a:t> симптом </a:t>
            </a:r>
            <a:r>
              <a:rPr lang="ru-RU" dirty="0" err="1"/>
              <a:t>Щоткіна</a:t>
            </a:r>
            <a:r>
              <a:rPr lang="ru-RU" dirty="0"/>
              <a:t> — </a:t>
            </a:r>
            <a:r>
              <a:rPr lang="ru-RU" dirty="0" err="1"/>
              <a:t>Блюмберга</a:t>
            </a:r>
            <a:r>
              <a:rPr lang="ru-RU" dirty="0"/>
              <a:t>, при </a:t>
            </a:r>
            <a:r>
              <a:rPr lang="ru-RU" dirty="0" err="1"/>
              <a:t>перкусії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 меж </a:t>
            </a:r>
            <a:r>
              <a:rPr lang="ru-RU" dirty="0" err="1"/>
              <a:t>печінкової</a:t>
            </a:r>
            <a:r>
              <a:rPr lang="ru-RU" dirty="0"/>
              <a:t> </a:t>
            </a:r>
            <a:r>
              <a:rPr lang="ru-RU" dirty="0" err="1"/>
              <a:t>тупості</a:t>
            </a:r>
            <a:r>
              <a:rPr lang="ru-RU" dirty="0"/>
              <a:t>. </a:t>
            </a:r>
            <a:r>
              <a:rPr lang="ru-RU" dirty="0" err="1"/>
              <a:t>Рентгенологічно</a:t>
            </a:r>
            <a:r>
              <a:rPr lang="ru-RU" dirty="0"/>
              <a:t> в </a:t>
            </a:r>
            <a:r>
              <a:rPr lang="ru-RU" dirty="0" err="1"/>
              <a:t>черевній</a:t>
            </a:r>
            <a:r>
              <a:rPr lang="ru-RU" dirty="0"/>
              <a:t> </a:t>
            </a:r>
            <a:r>
              <a:rPr lang="ru-RU" dirty="0" err="1"/>
              <a:t>порожнині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вільний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958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50622"/>
            <a:ext cx="8911687" cy="676656"/>
          </a:xfrm>
        </p:spPr>
        <p:txBody>
          <a:bodyPr/>
          <a:lstStyle/>
          <a:p>
            <a:pPr algn="ctr"/>
            <a:r>
              <a:rPr lang="uk-UA" dirty="0" smtClean="0"/>
              <a:t>Тупа травма живота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7312" y="1017431"/>
            <a:ext cx="5847009" cy="5512158"/>
          </a:xfrm>
        </p:spPr>
        <p:txBody>
          <a:bodyPr/>
          <a:lstStyle/>
          <a:p>
            <a:r>
              <a:rPr lang="ru-RU" dirty="0"/>
              <a:t>Тупа травма живота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супроводжуватися</a:t>
            </a:r>
            <a:r>
              <a:rPr lang="ru-RU" dirty="0"/>
              <a:t>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гематоми</a:t>
            </a:r>
            <a:r>
              <a:rPr lang="ru-RU" dirty="0"/>
              <a:t> в </a:t>
            </a:r>
            <a:r>
              <a:rPr lang="ru-RU" dirty="0" err="1"/>
              <a:t>стінці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, </a:t>
            </a:r>
            <a:r>
              <a:rPr lang="ru-RU" dirty="0" err="1"/>
              <a:t>надривами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серозно-</a:t>
            </a:r>
            <a:r>
              <a:rPr lang="ru-RU" dirty="0" err="1"/>
              <a:t>м’язової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 smtClean="0"/>
              <a:t>шлунка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ушкодженнях</a:t>
            </a:r>
            <a:r>
              <a:rPr lang="ru-RU" dirty="0"/>
              <a:t> стан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тяжким,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протишокова</a:t>
            </a:r>
            <a:r>
              <a:rPr lang="ru-RU" dirty="0"/>
              <a:t> </a:t>
            </a:r>
            <a:r>
              <a:rPr lang="ru-RU" dirty="0" err="1"/>
              <a:t>терапія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поліпшує</a:t>
            </a:r>
            <a:r>
              <a:rPr lang="ru-RU" dirty="0"/>
              <a:t> стан хворого, </a:t>
            </a:r>
            <a:r>
              <a:rPr lang="ru-RU" dirty="0" err="1"/>
              <a:t>клінічна</a:t>
            </a:r>
            <a:r>
              <a:rPr lang="ru-RU" dirty="0"/>
              <a:t> картина </a:t>
            </a:r>
            <a:r>
              <a:rPr lang="ru-RU" dirty="0" err="1"/>
              <a:t>перитоніту</a:t>
            </a:r>
            <a:r>
              <a:rPr lang="ru-RU" dirty="0"/>
              <a:t> не </a:t>
            </a:r>
            <a:r>
              <a:rPr lang="ru-RU" dirty="0" err="1" smtClean="0"/>
              <a:t>розвивається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 err="1"/>
              <a:t>ушкодженні</a:t>
            </a:r>
            <a:r>
              <a:rPr lang="ru-RU" dirty="0"/>
              <a:t> серозно-</a:t>
            </a:r>
            <a:r>
              <a:rPr lang="ru-RU" dirty="0" err="1"/>
              <a:t>м’язового</a:t>
            </a:r>
            <a:r>
              <a:rPr lang="ru-RU" dirty="0"/>
              <a:t> шару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розвинутися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внутрішньочеревної</a:t>
            </a:r>
            <a:r>
              <a:rPr lang="ru-RU" dirty="0"/>
              <a:t> </a:t>
            </a:r>
            <a:r>
              <a:rPr lang="ru-RU" dirty="0" err="1" smtClean="0"/>
              <a:t>кровотечі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 err="1"/>
              <a:t>розривах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 </a:t>
            </a:r>
            <a:r>
              <a:rPr lang="ru-RU" dirty="0" err="1"/>
              <a:t>обов’язкова</a:t>
            </a:r>
            <a:r>
              <a:rPr lang="ru-RU" dirty="0"/>
              <a:t> </a:t>
            </a:r>
            <a:r>
              <a:rPr lang="ru-RU" dirty="0" err="1"/>
              <a:t>термінова</a:t>
            </a:r>
            <a:r>
              <a:rPr lang="ru-RU" dirty="0"/>
              <a:t> </a:t>
            </a:r>
            <a:r>
              <a:rPr lang="ru-RU" dirty="0" err="1"/>
              <a:t>лапаротомія</a:t>
            </a:r>
            <a:r>
              <a:rPr lang="ru-RU" dirty="0"/>
              <a:t>, </a:t>
            </a:r>
            <a:r>
              <a:rPr lang="ru-RU" dirty="0" err="1"/>
              <a:t>виявлений</a:t>
            </a:r>
            <a:r>
              <a:rPr lang="ru-RU" dirty="0"/>
              <a:t> </a:t>
            </a:r>
            <a:r>
              <a:rPr lang="ru-RU" dirty="0" err="1"/>
              <a:t>розрив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надрив</a:t>
            </a:r>
            <a:r>
              <a:rPr lang="ru-RU" dirty="0"/>
              <a:t> серозно-</a:t>
            </a:r>
            <a:r>
              <a:rPr lang="ru-RU" dirty="0" err="1"/>
              <a:t>м’язового</a:t>
            </a:r>
            <a:r>
              <a:rPr lang="ru-RU" dirty="0"/>
              <a:t> шару </a:t>
            </a:r>
            <a:r>
              <a:rPr lang="ru-RU" dirty="0" err="1"/>
              <a:t>ушивається</a:t>
            </a:r>
            <a:r>
              <a:rPr lang="ru-RU" dirty="0"/>
              <a:t> </a:t>
            </a:r>
            <a:r>
              <a:rPr lang="ru-RU" dirty="0" err="1"/>
              <a:t>дворядним</a:t>
            </a:r>
            <a:r>
              <a:rPr lang="ru-RU" dirty="0"/>
              <a:t> швом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0" y="1674511"/>
            <a:ext cx="3788468" cy="37246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35965" y="3167061"/>
            <a:ext cx="1230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Закрита</a:t>
            </a:r>
            <a:r>
              <a:rPr lang="ru-RU" dirty="0" smtClean="0"/>
              <a:t> травма живота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369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3777"/>
          </a:xfrm>
        </p:spPr>
        <p:txBody>
          <a:bodyPr/>
          <a:lstStyle/>
          <a:p>
            <a:pPr algn="ctr"/>
            <a:r>
              <a:rPr lang="uk-UA" dirty="0" smtClean="0"/>
              <a:t>Ушкодження кишечнику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87887"/>
            <a:ext cx="8915400" cy="4623335"/>
          </a:xfrm>
        </p:spPr>
        <p:txBody>
          <a:bodyPr/>
          <a:lstStyle/>
          <a:p>
            <a:r>
              <a:rPr lang="ru-RU" sz="2400" dirty="0" err="1"/>
              <a:t>Ушкодження</a:t>
            </a:r>
            <a:r>
              <a:rPr lang="ru-RU" sz="2400" dirty="0"/>
              <a:t> кишечнику </a:t>
            </a:r>
            <a:r>
              <a:rPr lang="ru-RU" sz="2400" dirty="0" err="1"/>
              <a:t>підрозділяються</a:t>
            </a:r>
            <a:r>
              <a:rPr lang="ru-RU" sz="2400" dirty="0"/>
              <a:t> на </a:t>
            </a:r>
            <a:r>
              <a:rPr lang="ru-RU" sz="2400" dirty="0" err="1"/>
              <a:t>забиття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супроводжуються</a:t>
            </a:r>
            <a:r>
              <a:rPr lang="ru-RU" sz="2400" dirty="0"/>
              <a:t> </a:t>
            </a:r>
            <a:r>
              <a:rPr lang="ru-RU" sz="2400" dirty="0" err="1"/>
              <a:t>утворенням</a:t>
            </a:r>
            <a:r>
              <a:rPr lang="ru-RU" sz="2400" dirty="0"/>
              <a:t> гематом у </a:t>
            </a:r>
            <a:r>
              <a:rPr lang="ru-RU" sz="2400" dirty="0" err="1"/>
              <a:t>стінці</a:t>
            </a:r>
            <a:r>
              <a:rPr lang="ru-RU" sz="2400" dirty="0"/>
              <a:t> кишки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надривами</a:t>
            </a:r>
            <a:r>
              <a:rPr lang="ru-RU" sz="2400" dirty="0"/>
              <a:t> </a:t>
            </a:r>
            <a:r>
              <a:rPr lang="ru-RU" sz="2400" dirty="0" err="1"/>
              <a:t>стінки</a:t>
            </a:r>
            <a:r>
              <a:rPr lang="ru-RU" sz="2400" dirty="0"/>
              <a:t>; </a:t>
            </a:r>
            <a:r>
              <a:rPr lang="ru-RU" sz="2400" dirty="0" err="1"/>
              <a:t>повні</a:t>
            </a:r>
            <a:r>
              <a:rPr lang="ru-RU" sz="2400" dirty="0"/>
              <a:t> </a:t>
            </a:r>
            <a:r>
              <a:rPr lang="ru-RU" sz="2400" dirty="0" err="1"/>
              <a:t>розриви</a:t>
            </a:r>
            <a:r>
              <a:rPr lang="ru-RU" sz="2400" dirty="0"/>
              <a:t> </a:t>
            </a:r>
            <a:r>
              <a:rPr lang="ru-RU" sz="2400" dirty="0" err="1"/>
              <a:t>стінки</a:t>
            </a:r>
            <a:r>
              <a:rPr lang="ru-RU" sz="2400" dirty="0"/>
              <a:t> кишки з </a:t>
            </a:r>
            <a:r>
              <a:rPr lang="ru-RU" sz="2400" dirty="0" err="1"/>
              <a:t>надходженням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вмісту</a:t>
            </a:r>
            <a:r>
              <a:rPr lang="ru-RU" sz="2400" dirty="0"/>
              <a:t> в </a:t>
            </a:r>
            <a:r>
              <a:rPr lang="ru-RU" sz="2400" dirty="0" err="1"/>
              <a:t>черевну</a:t>
            </a:r>
            <a:r>
              <a:rPr lang="ru-RU" sz="2400" dirty="0"/>
              <a:t> </a:t>
            </a:r>
            <a:r>
              <a:rPr lang="ru-RU" sz="2400" dirty="0" err="1"/>
              <a:t>порожнину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669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615" y="360609"/>
            <a:ext cx="10831132" cy="624625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Рідкісний</a:t>
            </a:r>
            <a:r>
              <a:rPr lang="ru-RU" dirty="0"/>
              <a:t> вид </a:t>
            </a:r>
            <a:r>
              <a:rPr lang="ru-RU" dirty="0" err="1"/>
              <a:t>травми</a:t>
            </a:r>
            <a:r>
              <a:rPr lang="ru-RU" dirty="0"/>
              <a:t> кишечнику —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відрив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брижів</a:t>
            </a:r>
            <a:r>
              <a:rPr lang="ru-RU" dirty="0"/>
              <a:t>. Як при </a:t>
            </a:r>
            <a:r>
              <a:rPr lang="ru-RU" dirty="0" err="1"/>
              <a:t>закритих</a:t>
            </a:r>
            <a:r>
              <a:rPr lang="ru-RU" dirty="0"/>
              <a:t>, так і при </a:t>
            </a:r>
            <a:r>
              <a:rPr lang="ru-RU" dirty="0" err="1"/>
              <a:t>відкритих</a:t>
            </a:r>
            <a:r>
              <a:rPr lang="ru-RU" dirty="0"/>
              <a:t> травмах живота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розрив</a:t>
            </a:r>
            <a:r>
              <a:rPr lang="ru-RU" dirty="0"/>
              <a:t> кишечнику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клінічної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перитоніту</a:t>
            </a:r>
            <a:r>
              <a:rPr lang="ru-RU" dirty="0"/>
              <a:t>.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скаржиться</a:t>
            </a:r>
            <a:r>
              <a:rPr lang="ru-RU" dirty="0"/>
              <a:t> на </a:t>
            </a:r>
            <a:r>
              <a:rPr lang="ru-RU" b="1" dirty="0" err="1"/>
              <a:t>біль</a:t>
            </a:r>
            <a:r>
              <a:rPr lang="ru-RU" b="1" dirty="0"/>
              <a:t> у </a:t>
            </a:r>
            <a:r>
              <a:rPr lang="ru-RU" b="1" dirty="0" err="1"/>
              <a:t>животі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 smtClean="0"/>
              <a:t>супроводжується</a:t>
            </a:r>
            <a:r>
              <a:rPr lang="ru-RU" dirty="0"/>
              <a:t> </a:t>
            </a:r>
            <a:r>
              <a:rPr lang="ru-RU" b="1" dirty="0" err="1" smtClean="0"/>
              <a:t>блюванням</a:t>
            </a:r>
            <a:r>
              <a:rPr lang="ru-RU" dirty="0"/>
              <a:t>. </a:t>
            </a:r>
            <a:r>
              <a:rPr lang="ru-RU" dirty="0" err="1"/>
              <a:t>Загальний</a:t>
            </a:r>
            <a:r>
              <a:rPr lang="ru-RU" dirty="0"/>
              <a:t> стан </a:t>
            </a:r>
            <a:r>
              <a:rPr lang="ru-RU" dirty="0" err="1"/>
              <a:t>дитини</a:t>
            </a:r>
            <a:r>
              <a:rPr lang="ru-RU" dirty="0"/>
              <a:t> тяжкий. Вона </a:t>
            </a:r>
            <a:r>
              <a:rPr lang="ru-RU" b="1" dirty="0" err="1"/>
              <a:t>бліда</a:t>
            </a:r>
            <a:r>
              <a:rPr lang="ru-RU" b="1" dirty="0"/>
              <a:t>, </a:t>
            </a:r>
            <a:r>
              <a:rPr lang="ru-RU" b="1" dirty="0" err="1"/>
              <a:t>адинамічна</a:t>
            </a:r>
            <a:r>
              <a:rPr lang="ru-RU" b="1" dirty="0"/>
              <a:t>, </a:t>
            </a:r>
            <a:r>
              <a:rPr lang="ru-RU" b="1" dirty="0" err="1"/>
              <a:t>риси</a:t>
            </a:r>
            <a:r>
              <a:rPr lang="ru-RU" b="1" dirty="0"/>
              <a:t> </a:t>
            </a:r>
            <a:r>
              <a:rPr lang="ru-RU" b="1" dirty="0" err="1"/>
              <a:t>обличчя</a:t>
            </a:r>
            <a:r>
              <a:rPr lang="ru-RU" b="1" dirty="0"/>
              <a:t> </a:t>
            </a:r>
            <a:r>
              <a:rPr lang="ru-RU" b="1" dirty="0" err="1"/>
              <a:t>загострені</a:t>
            </a:r>
            <a:r>
              <a:rPr lang="ru-RU" b="1" dirty="0"/>
              <a:t>, пульс </a:t>
            </a:r>
            <a:r>
              <a:rPr lang="ru-RU" b="1" dirty="0" err="1"/>
              <a:t>частий</a:t>
            </a:r>
            <a:r>
              <a:rPr lang="ru-RU" b="1" dirty="0"/>
              <a:t>, </a:t>
            </a:r>
            <a:r>
              <a:rPr lang="ru-RU" b="1" dirty="0" err="1"/>
              <a:t>слабкого</a:t>
            </a:r>
            <a:r>
              <a:rPr lang="ru-RU" b="1" dirty="0"/>
              <a:t> </a:t>
            </a:r>
            <a:r>
              <a:rPr lang="ru-RU" b="1" dirty="0" err="1"/>
              <a:t>наповнення</a:t>
            </a:r>
            <a:r>
              <a:rPr lang="ru-RU" b="1" dirty="0"/>
              <a:t>, температура </a:t>
            </a:r>
            <a:r>
              <a:rPr lang="ru-RU" b="1" dirty="0" err="1"/>
              <a:t>тіла</a:t>
            </a:r>
            <a:r>
              <a:rPr lang="ru-RU" b="1" dirty="0"/>
              <a:t> </a:t>
            </a:r>
            <a:r>
              <a:rPr lang="ru-RU" b="1" dirty="0" err="1" smtClean="0"/>
              <a:t>підвищується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 err="1"/>
              <a:t>пальпації</a:t>
            </a:r>
            <a:r>
              <a:rPr lang="ru-RU" dirty="0"/>
              <a:t> живота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b="1" dirty="0" err="1"/>
              <a:t>різка</a:t>
            </a:r>
            <a:r>
              <a:rPr lang="ru-RU" b="1" dirty="0"/>
              <a:t> </a:t>
            </a:r>
            <a:r>
              <a:rPr lang="ru-RU" b="1" dirty="0" err="1"/>
              <a:t>болісність</a:t>
            </a:r>
            <a:r>
              <a:rPr lang="ru-RU" b="1" dirty="0"/>
              <a:t> над </a:t>
            </a:r>
            <a:r>
              <a:rPr lang="ru-RU" b="1" dirty="0" err="1"/>
              <a:t>місцем</a:t>
            </a:r>
            <a:r>
              <a:rPr lang="ru-RU" b="1" dirty="0"/>
              <a:t> </a:t>
            </a:r>
            <a:r>
              <a:rPr lang="ru-RU" b="1" dirty="0" err="1"/>
              <a:t>ушкодження</a:t>
            </a:r>
            <a:r>
              <a:rPr lang="ru-RU" dirty="0"/>
              <a:t>, з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перитоніту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поширюється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животу. </a:t>
            </a:r>
            <a:r>
              <a:rPr lang="ru-RU" dirty="0" err="1"/>
              <a:t>Виявляються</a:t>
            </a:r>
            <a:r>
              <a:rPr lang="ru-RU" dirty="0"/>
              <a:t> </a:t>
            </a:r>
            <a:r>
              <a:rPr lang="ru-RU" b="1" dirty="0" err="1"/>
              <a:t>розлите</a:t>
            </a:r>
            <a:r>
              <a:rPr lang="ru-RU" b="1" dirty="0"/>
              <a:t> </a:t>
            </a:r>
            <a:r>
              <a:rPr lang="ru-RU" b="1" dirty="0" err="1"/>
              <a:t>м’язове</a:t>
            </a:r>
            <a:r>
              <a:rPr lang="ru-RU" b="1" dirty="0"/>
              <a:t> </a:t>
            </a:r>
            <a:r>
              <a:rPr lang="ru-RU" b="1" dirty="0" err="1"/>
              <a:t>напруження</a:t>
            </a:r>
            <a:r>
              <a:rPr lang="ru-RU" b="1" dirty="0"/>
              <a:t> </a:t>
            </a:r>
            <a:r>
              <a:rPr lang="ru-RU" dirty="0"/>
              <a:t>і </a:t>
            </a:r>
            <a:r>
              <a:rPr lang="ru-RU" b="1" dirty="0" err="1"/>
              <a:t>позитивний</a:t>
            </a:r>
            <a:r>
              <a:rPr lang="ru-RU" b="1" dirty="0"/>
              <a:t> симптом </a:t>
            </a:r>
            <a:r>
              <a:rPr lang="ru-RU" b="1" dirty="0" err="1"/>
              <a:t>Щоткіна</a:t>
            </a:r>
            <a:r>
              <a:rPr lang="ru-RU" b="1" dirty="0"/>
              <a:t> — </a:t>
            </a:r>
            <a:r>
              <a:rPr lang="ru-RU" b="1" dirty="0" err="1"/>
              <a:t>Блюмберга</a:t>
            </a:r>
            <a:r>
              <a:rPr lang="ru-RU" dirty="0"/>
              <a:t>. На </a:t>
            </a:r>
            <a:r>
              <a:rPr lang="ru-RU" dirty="0" err="1"/>
              <a:t>оглядовій</a:t>
            </a:r>
            <a:r>
              <a:rPr lang="ru-RU" dirty="0"/>
              <a:t> </a:t>
            </a:r>
            <a:r>
              <a:rPr lang="ru-RU" dirty="0" err="1"/>
              <a:t>рентгенограмі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, яку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у вертикальному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латеропозиції</a:t>
            </a:r>
            <a:r>
              <a:rPr lang="ru-RU" dirty="0"/>
              <a:t> в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лежачи</a:t>
            </a:r>
            <a:r>
              <a:rPr lang="ru-RU" dirty="0"/>
              <a:t>,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b="1" dirty="0" err="1"/>
              <a:t>вільний</a:t>
            </a:r>
            <a:r>
              <a:rPr lang="ru-RU" b="1" dirty="0"/>
              <a:t> газ у </a:t>
            </a:r>
            <a:r>
              <a:rPr lang="ru-RU" b="1" dirty="0" err="1"/>
              <a:t>черевній</a:t>
            </a:r>
            <a:r>
              <a:rPr lang="ru-RU" b="1" dirty="0"/>
              <a:t> </a:t>
            </a:r>
            <a:r>
              <a:rPr lang="ru-RU" b="1" dirty="0" err="1"/>
              <a:t>порожнині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не </a:t>
            </a:r>
            <a:r>
              <a:rPr lang="ru-RU" dirty="0" err="1"/>
              <a:t>виключає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порожнинного</a:t>
            </a:r>
            <a:r>
              <a:rPr lang="ru-RU" dirty="0"/>
              <a:t> органа.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перфорація</a:t>
            </a:r>
            <a:r>
              <a:rPr lang="ru-RU" dirty="0"/>
              <a:t> кишечнику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прикритою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невеликих </a:t>
            </a:r>
            <a:r>
              <a:rPr lang="ru-RU" dirty="0" err="1"/>
              <a:t>розмірів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перитоніту</a:t>
            </a:r>
            <a:r>
              <a:rPr lang="ru-RU" dirty="0"/>
              <a:t> </a:t>
            </a:r>
            <a:r>
              <a:rPr lang="ru-RU" dirty="0" err="1"/>
              <a:t>повільнішим</a:t>
            </a:r>
            <a:r>
              <a:rPr lang="ru-RU" dirty="0"/>
              <a:t>. При </a:t>
            </a:r>
            <a:r>
              <a:rPr lang="ru-RU" dirty="0" err="1"/>
              <a:t>ушкодженнях</a:t>
            </a:r>
            <a:r>
              <a:rPr lang="ru-RU" dirty="0"/>
              <a:t> кишечнику 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b="1" dirty="0" err="1"/>
              <a:t>помірний</a:t>
            </a:r>
            <a:r>
              <a:rPr lang="ru-RU" b="1" dirty="0"/>
              <a:t> лейкоцитоз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зрушенням</a:t>
            </a:r>
            <a:r>
              <a:rPr lang="ru-RU" b="1" dirty="0"/>
              <a:t> </a:t>
            </a:r>
            <a:r>
              <a:rPr lang="ru-RU" b="1" dirty="0" err="1"/>
              <a:t>лейкоцитарної</a:t>
            </a:r>
            <a:r>
              <a:rPr lang="ru-RU" b="1" dirty="0"/>
              <a:t> </a:t>
            </a:r>
            <a:r>
              <a:rPr lang="ru-RU" b="1" dirty="0" err="1"/>
              <a:t>формули</a:t>
            </a:r>
            <a:r>
              <a:rPr lang="ru-RU" b="1" dirty="0"/>
              <a:t> </a:t>
            </a:r>
            <a:r>
              <a:rPr lang="ru-RU" b="1" dirty="0" err="1"/>
              <a:t>вліво</a:t>
            </a:r>
            <a:r>
              <a:rPr lang="ru-RU" dirty="0"/>
              <a:t>. 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перитоніту</a:t>
            </a:r>
            <a:r>
              <a:rPr lang="ru-RU" dirty="0"/>
              <a:t> лейкоцитоз і </a:t>
            </a:r>
            <a:r>
              <a:rPr lang="ru-RU" dirty="0" err="1"/>
              <a:t>зрушення</a:t>
            </a:r>
            <a:r>
              <a:rPr lang="ru-RU" dirty="0"/>
              <a:t> </a:t>
            </a:r>
            <a:r>
              <a:rPr lang="ru-RU" dirty="0" err="1"/>
              <a:t>вліво</a:t>
            </a:r>
            <a:r>
              <a:rPr lang="ru-RU" dirty="0"/>
              <a:t> </a:t>
            </a:r>
            <a:r>
              <a:rPr lang="ru-RU" dirty="0" err="1" smtClean="0"/>
              <a:t>наростають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Забиття</a:t>
            </a:r>
            <a:r>
              <a:rPr lang="ru-RU" dirty="0" smtClean="0"/>
              <a:t> </a:t>
            </a:r>
            <a:r>
              <a:rPr lang="ru-RU" dirty="0" err="1"/>
              <a:t>стінки</a:t>
            </a:r>
            <a:r>
              <a:rPr lang="ru-RU" dirty="0"/>
              <a:t> кишки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безсимптомний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гематоми</a:t>
            </a:r>
            <a:r>
              <a:rPr lang="ru-RU" dirty="0"/>
              <a:t> в </a:t>
            </a:r>
            <a:r>
              <a:rPr lang="ru-RU" dirty="0" err="1"/>
              <a:t>стінці</a:t>
            </a:r>
            <a:r>
              <a:rPr lang="ru-RU" dirty="0"/>
              <a:t> кишки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некрозу </a:t>
            </a:r>
            <a:r>
              <a:rPr lang="ru-RU" dirty="0" err="1"/>
              <a:t>стінки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перфорації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перитоніту</a:t>
            </a:r>
            <a:r>
              <a:rPr lang="ru-RU" dirty="0"/>
              <a:t>.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клінічного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відзначаються</a:t>
            </a:r>
            <a:r>
              <a:rPr lang="ru-RU" dirty="0"/>
              <a:t> при </a:t>
            </a:r>
            <a:r>
              <a:rPr lang="ru-RU" dirty="0" err="1"/>
              <a:t>ушкодженні</a:t>
            </a:r>
            <a:r>
              <a:rPr lang="ru-RU" dirty="0"/>
              <a:t> </a:t>
            </a:r>
            <a:r>
              <a:rPr lang="ru-RU" dirty="0" err="1"/>
              <a:t>заочеревинної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дванадцятипалої</a:t>
            </a:r>
            <a:r>
              <a:rPr lang="ru-RU" dirty="0"/>
              <a:t> кишки. У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єдиними</a:t>
            </a:r>
            <a:r>
              <a:rPr lang="ru-RU" dirty="0"/>
              <a:t> </a:t>
            </a:r>
            <a:r>
              <a:rPr lang="ru-RU" dirty="0" err="1"/>
              <a:t>проявами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скарги</a:t>
            </a:r>
            <a:r>
              <a:rPr lang="ru-RU" dirty="0"/>
              <a:t> на </a:t>
            </a:r>
            <a:r>
              <a:rPr lang="ru-RU" dirty="0" err="1"/>
              <a:t>помірний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в </a:t>
            </a:r>
            <a:r>
              <a:rPr lang="ru-RU" dirty="0" err="1"/>
              <a:t>епігастральній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формуванням</a:t>
            </a:r>
            <a:r>
              <a:rPr lang="ru-RU" dirty="0"/>
              <a:t> </a:t>
            </a:r>
            <a:r>
              <a:rPr lang="ru-RU" dirty="0" err="1"/>
              <a:t>заочеревинної</a:t>
            </a:r>
            <a:r>
              <a:rPr lang="ru-RU" dirty="0"/>
              <a:t> </a:t>
            </a:r>
            <a:r>
              <a:rPr lang="ru-RU" dirty="0" err="1"/>
              <a:t>гематоми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болю </a:t>
            </a:r>
            <a:r>
              <a:rPr lang="ru-RU" dirty="0" err="1"/>
              <a:t>наростає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локалізується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і </a:t>
            </a:r>
            <a:r>
              <a:rPr lang="ru-RU" dirty="0" err="1"/>
              <a:t>правіше</a:t>
            </a:r>
            <a:r>
              <a:rPr lang="ru-RU" dirty="0"/>
              <a:t> пупка. </a:t>
            </a:r>
            <a:r>
              <a:rPr lang="ru-RU" dirty="0" err="1"/>
              <a:t>Погіршення</a:t>
            </a:r>
            <a:r>
              <a:rPr lang="ru-RU" dirty="0"/>
              <a:t> стану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блювання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до 38–39 °С, </a:t>
            </a:r>
            <a:r>
              <a:rPr lang="ru-RU" dirty="0" err="1"/>
              <a:t>наростання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</a:t>
            </a:r>
            <a:r>
              <a:rPr lang="ru-RU" dirty="0" err="1"/>
              <a:t>інтоксикації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формуванням</a:t>
            </a:r>
            <a:r>
              <a:rPr lang="ru-RU" dirty="0"/>
              <a:t> </a:t>
            </a:r>
            <a:r>
              <a:rPr lang="ru-RU" dirty="0" err="1"/>
              <a:t>заочеревинної</a:t>
            </a:r>
            <a:r>
              <a:rPr lang="ru-RU" dirty="0"/>
              <a:t> </a:t>
            </a:r>
            <a:r>
              <a:rPr lang="ru-RU" dirty="0" err="1"/>
              <a:t>флегмони</a:t>
            </a:r>
            <a:r>
              <a:rPr lang="ru-RU" dirty="0"/>
              <a:t>. В </a:t>
            </a:r>
            <a:r>
              <a:rPr lang="ru-RU" dirty="0" err="1"/>
              <a:t>епігастральній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м’язове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й </a:t>
            </a:r>
            <a:r>
              <a:rPr lang="ru-RU" dirty="0" err="1"/>
              <a:t>різка</a:t>
            </a:r>
            <a:r>
              <a:rPr lang="ru-RU" dirty="0"/>
              <a:t> </a:t>
            </a:r>
            <a:r>
              <a:rPr lang="ru-RU" dirty="0" err="1"/>
              <a:t>болісність</a:t>
            </a:r>
            <a:r>
              <a:rPr lang="ru-RU" dirty="0"/>
              <a:t> при </a:t>
            </a:r>
            <a:r>
              <a:rPr lang="ru-RU" dirty="0" err="1"/>
              <a:t>пальпації</a:t>
            </a:r>
            <a:r>
              <a:rPr lang="ru-RU" dirty="0"/>
              <a:t>.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визначатися</a:t>
            </a:r>
            <a:r>
              <a:rPr lang="ru-RU" dirty="0"/>
              <a:t> й у </a:t>
            </a:r>
            <a:r>
              <a:rPr lang="ru-RU" dirty="0" err="1"/>
              <a:t>поперековій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праворуч</a:t>
            </a:r>
            <a:r>
              <a:rPr lang="ru-RU" dirty="0"/>
              <a:t>. При </a:t>
            </a:r>
            <a:r>
              <a:rPr lang="ru-RU" dirty="0" err="1"/>
              <a:t>підозрі</a:t>
            </a:r>
            <a:r>
              <a:rPr lang="ru-RU" dirty="0"/>
              <a:t> на травму </a:t>
            </a:r>
            <a:r>
              <a:rPr lang="ru-RU" dirty="0" err="1"/>
              <a:t>заочеревинної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дванадцятипалої</a:t>
            </a:r>
            <a:r>
              <a:rPr lang="ru-RU" dirty="0"/>
              <a:t> кишки </a:t>
            </a:r>
            <a:r>
              <a:rPr lang="ru-RU" dirty="0" err="1"/>
              <a:t>рекомендоване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рентгенографії</a:t>
            </a:r>
            <a:r>
              <a:rPr lang="ru-RU" dirty="0"/>
              <a:t> з </a:t>
            </a:r>
            <a:r>
              <a:rPr lang="ru-RU" dirty="0" err="1"/>
              <a:t>водорозчинною</a:t>
            </a:r>
            <a:r>
              <a:rPr lang="ru-RU" dirty="0"/>
              <a:t> контрастною </a:t>
            </a:r>
            <a:r>
              <a:rPr lang="ru-RU" dirty="0" err="1"/>
              <a:t>речовиною</a:t>
            </a:r>
            <a:r>
              <a:rPr lang="ru-RU" dirty="0"/>
              <a:t> — при </a:t>
            </a:r>
            <a:r>
              <a:rPr lang="ru-RU" dirty="0" err="1"/>
              <a:t>проникних</a:t>
            </a:r>
            <a:r>
              <a:rPr lang="ru-RU" dirty="0"/>
              <a:t> </a:t>
            </a:r>
            <a:r>
              <a:rPr lang="ru-RU" dirty="0" err="1"/>
              <a:t>розривах</a:t>
            </a:r>
            <a:r>
              <a:rPr lang="ru-RU" dirty="0"/>
              <a:t> контрастна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дванадцятипалої</a:t>
            </a:r>
            <a:r>
              <a:rPr lang="ru-RU" dirty="0"/>
              <a:t> кишки.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739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746975"/>
            <a:ext cx="8915400" cy="5164247"/>
          </a:xfrm>
        </p:spPr>
        <p:txBody>
          <a:bodyPr/>
          <a:lstStyle/>
          <a:p>
            <a:r>
              <a:rPr lang="ru-RU" sz="2000" dirty="0"/>
              <a:t>Причинами </a:t>
            </a:r>
            <a:r>
              <a:rPr lang="ru-RU" sz="2000" dirty="0" err="1"/>
              <a:t>розриву</a:t>
            </a:r>
            <a:r>
              <a:rPr lang="ru-RU" sz="2000" dirty="0"/>
              <a:t> </a:t>
            </a:r>
            <a:r>
              <a:rPr lang="ru-RU" sz="2000" dirty="0" err="1"/>
              <a:t>прямої</a:t>
            </a:r>
            <a:r>
              <a:rPr lang="ru-RU" sz="2000" dirty="0"/>
              <a:t> кишки у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бути: </a:t>
            </a:r>
            <a:r>
              <a:rPr lang="ru-RU" sz="2000" dirty="0" err="1"/>
              <a:t>падіння</a:t>
            </a:r>
            <a:r>
              <a:rPr lang="ru-RU" sz="2000" dirty="0"/>
              <a:t> </a:t>
            </a:r>
            <a:r>
              <a:rPr lang="ru-RU" sz="2000" dirty="0" err="1"/>
              <a:t>ділянкою</a:t>
            </a:r>
            <a:r>
              <a:rPr lang="ru-RU" sz="2000" dirty="0"/>
              <a:t> </a:t>
            </a:r>
            <a:r>
              <a:rPr lang="ru-RU" sz="2000" dirty="0" err="1"/>
              <a:t>промежини</a:t>
            </a:r>
            <a:r>
              <a:rPr lang="ru-RU" sz="2000" dirty="0"/>
              <a:t> на </a:t>
            </a:r>
            <a:r>
              <a:rPr lang="ru-RU" sz="2000" dirty="0" err="1"/>
              <a:t>гострий</a:t>
            </a:r>
            <a:r>
              <a:rPr lang="ru-RU" sz="2000" dirty="0"/>
              <a:t> предмет, переломи </a:t>
            </a:r>
            <a:r>
              <a:rPr lang="ru-RU" sz="2000" dirty="0" err="1"/>
              <a:t>кісток</a:t>
            </a:r>
            <a:r>
              <a:rPr lang="ru-RU" sz="2000" dirty="0"/>
              <a:t> таза, </a:t>
            </a:r>
            <a:r>
              <a:rPr lang="ru-RU" sz="2000" dirty="0" err="1"/>
              <a:t>ушкодження</a:t>
            </a:r>
            <a:r>
              <a:rPr lang="ru-RU" sz="2000" dirty="0"/>
              <a:t> при ректальному </a:t>
            </a:r>
            <a:r>
              <a:rPr lang="ru-RU" sz="2000" dirty="0" err="1"/>
              <a:t>вимірюванні</a:t>
            </a:r>
            <a:r>
              <a:rPr lang="ru-RU" sz="2000" dirty="0"/>
              <a:t> </a:t>
            </a:r>
            <a:r>
              <a:rPr lang="ru-RU" sz="2000" dirty="0" err="1"/>
              <a:t>температури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введенні</a:t>
            </a:r>
            <a:r>
              <a:rPr lang="ru-RU" sz="2000" dirty="0"/>
              <a:t> </a:t>
            </a:r>
            <a:r>
              <a:rPr lang="ru-RU" sz="2000" dirty="0" err="1"/>
              <a:t>газовідвідної</a:t>
            </a:r>
            <a:r>
              <a:rPr lang="ru-RU" sz="2000" dirty="0"/>
              <a:t> </a:t>
            </a:r>
            <a:r>
              <a:rPr lang="ru-RU" sz="2000" dirty="0" smtClean="0"/>
              <a:t>трубки.</a:t>
            </a:r>
          </a:p>
          <a:p>
            <a:r>
              <a:rPr lang="ru-RU" sz="2000" dirty="0" err="1" smtClean="0"/>
              <a:t>Розрив</a:t>
            </a:r>
            <a:r>
              <a:rPr lang="ru-RU" sz="2000" dirty="0" smtClean="0"/>
              <a:t> </a:t>
            </a:r>
            <a:r>
              <a:rPr lang="ru-RU" sz="2000" dirty="0" err="1"/>
              <a:t>внутрішньочеревної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прямої</a:t>
            </a:r>
            <a:r>
              <a:rPr lang="ru-RU" sz="2000" dirty="0"/>
              <a:t> кишки </a:t>
            </a:r>
            <a:r>
              <a:rPr lang="ru-RU" sz="2000" dirty="0" err="1"/>
              <a:t>супроводжується</a:t>
            </a:r>
            <a:r>
              <a:rPr lang="ru-RU" sz="2000" dirty="0"/>
              <a:t> </a:t>
            </a:r>
            <a:r>
              <a:rPr lang="ru-RU" sz="2000" dirty="0" err="1"/>
              <a:t>сильним</a:t>
            </a:r>
            <a:r>
              <a:rPr lang="ru-RU" sz="2000" dirty="0"/>
              <a:t> </a:t>
            </a:r>
            <a:r>
              <a:rPr lang="ru-RU" sz="2000" dirty="0" err="1"/>
              <a:t>болем</a:t>
            </a:r>
            <a:r>
              <a:rPr lang="ru-RU" sz="2000" dirty="0"/>
              <a:t> внизу живота й у </a:t>
            </a:r>
            <a:r>
              <a:rPr lang="ru-RU" sz="2000" dirty="0" err="1"/>
              <a:t>ділянці</a:t>
            </a:r>
            <a:r>
              <a:rPr lang="ru-RU" sz="2000" dirty="0"/>
              <a:t> </a:t>
            </a:r>
            <a:r>
              <a:rPr lang="ru-RU" sz="2000" dirty="0" err="1"/>
              <a:t>промежини</a:t>
            </a:r>
            <a:r>
              <a:rPr lang="ru-RU" sz="2000" dirty="0"/>
              <a:t>, </a:t>
            </a:r>
            <a:r>
              <a:rPr lang="ru-RU" sz="2000" dirty="0" err="1"/>
              <a:t>блюванням</a:t>
            </a:r>
            <a:r>
              <a:rPr lang="ru-RU" sz="2000" dirty="0"/>
              <a:t>, </a:t>
            </a:r>
            <a:r>
              <a:rPr lang="ru-RU" sz="2000" dirty="0" err="1"/>
              <a:t>підвищенням</a:t>
            </a:r>
            <a:r>
              <a:rPr lang="ru-RU" sz="2000" dirty="0"/>
              <a:t> </a:t>
            </a:r>
            <a:r>
              <a:rPr lang="ru-RU" sz="2000" dirty="0" err="1"/>
              <a:t>температури</a:t>
            </a:r>
            <a:r>
              <a:rPr lang="ru-RU" sz="2000" dirty="0"/>
              <a:t>, </a:t>
            </a:r>
            <a:r>
              <a:rPr lang="ru-RU" sz="2000" dirty="0" err="1"/>
              <a:t>м’язовим</a:t>
            </a:r>
            <a:r>
              <a:rPr lang="ru-RU" sz="2000" dirty="0"/>
              <a:t> </a:t>
            </a:r>
            <a:r>
              <a:rPr lang="ru-RU" sz="2000" dirty="0" err="1"/>
              <a:t>напруженням</a:t>
            </a:r>
            <a:r>
              <a:rPr lang="ru-RU" sz="2000" dirty="0"/>
              <a:t> і </a:t>
            </a:r>
            <a:r>
              <a:rPr lang="ru-RU" sz="2000" dirty="0" err="1"/>
              <a:t>позитивними</a:t>
            </a:r>
            <a:r>
              <a:rPr lang="ru-RU" sz="2000" dirty="0"/>
              <a:t> симптомами </a:t>
            </a:r>
            <a:r>
              <a:rPr lang="ru-RU" sz="2000" dirty="0" err="1"/>
              <a:t>подразнення</a:t>
            </a:r>
            <a:r>
              <a:rPr lang="ru-RU" sz="2000" dirty="0"/>
              <a:t> </a:t>
            </a:r>
            <a:r>
              <a:rPr lang="ru-RU" sz="2000" dirty="0" err="1"/>
              <a:t>очеревини</a:t>
            </a:r>
            <a:r>
              <a:rPr lang="ru-RU" sz="2000" dirty="0"/>
              <a:t> в </a:t>
            </a:r>
            <a:r>
              <a:rPr lang="ru-RU" sz="2000" dirty="0" err="1"/>
              <a:t>нижніх</a:t>
            </a:r>
            <a:r>
              <a:rPr lang="ru-RU" sz="2000" dirty="0"/>
              <a:t> </a:t>
            </a:r>
            <a:r>
              <a:rPr lang="ru-RU" sz="2000" dirty="0" err="1"/>
              <a:t>відділах</a:t>
            </a:r>
            <a:r>
              <a:rPr lang="ru-RU" sz="2000" dirty="0"/>
              <a:t> живота.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відзначатися</a:t>
            </a:r>
            <a:r>
              <a:rPr lang="ru-RU" sz="2000" dirty="0"/>
              <a:t> </a:t>
            </a:r>
            <a:r>
              <a:rPr lang="ru-RU" sz="2000" dirty="0" err="1"/>
              <a:t>кров’янисті</a:t>
            </a:r>
            <a:r>
              <a:rPr lang="ru-RU" sz="2000" dirty="0"/>
              <a:t> </a:t>
            </a:r>
            <a:r>
              <a:rPr lang="ru-RU" sz="2000" dirty="0" err="1"/>
              <a:t>виділення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прямої</a:t>
            </a:r>
            <a:r>
              <a:rPr lang="ru-RU" sz="2000" dirty="0"/>
              <a:t> </a:t>
            </a:r>
            <a:r>
              <a:rPr lang="ru-RU" sz="2000" dirty="0" smtClean="0"/>
              <a:t>кишки.</a:t>
            </a:r>
          </a:p>
          <a:p>
            <a:r>
              <a:rPr lang="ru-RU" sz="2000" dirty="0" err="1" smtClean="0"/>
              <a:t>Встановлений</a:t>
            </a:r>
            <a:r>
              <a:rPr lang="ru-RU" sz="2000" dirty="0" smtClean="0"/>
              <a:t> </a:t>
            </a:r>
            <a:r>
              <a:rPr lang="ru-RU" sz="2000" dirty="0" err="1"/>
              <a:t>діагноз</a:t>
            </a:r>
            <a:r>
              <a:rPr lang="ru-RU" sz="2000" dirty="0"/>
              <a:t> </a:t>
            </a:r>
            <a:r>
              <a:rPr lang="ru-RU" sz="2000" dirty="0" err="1"/>
              <a:t>ушкодження</a:t>
            </a:r>
            <a:r>
              <a:rPr lang="ru-RU" sz="2000" dirty="0"/>
              <a:t> кишечнику є </a:t>
            </a:r>
            <a:r>
              <a:rPr lang="ru-RU" sz="2000" dirty="0" err="1"/>
              <a:t>показанням</a:t>
            </a:r>
            <a:r>
              <a:rPr lang="ru-RU" sz="2000" dirty="0"/>
              <a:t> до </a:t>
            </a:r>
            <a:r>
              <a:rPr lang="ru-RU" sz="2000" dirty="0" err="1"/>
              <a:t>термінового</a:t>
            </a:r>
            <a:r>
              <a:rPr lang="ru-RU" sz="2000" dirty="0"/>
              <a:t> оперативного </a:t>
            </a:r>
            <a:r>
              <a:rPr lang="ru-RU" sz="2000" dirty="0" err="1"/>
              <a:t>втручання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короткочасної</a:t>
            </a:r>
            <a:r>
              <a:rPr lang="ru-RU" sz="2000" dirty="0"/>
              <a:t> </a:t>
            </a:r>
            <a:r>
              <a:rPr lang="ru-RU" sz="2000" dirty="0" err="1"/>
              <a:t>протишокової</a:t>
            </a:r>
            <a:r>
              <a:rPr lang="ru-RU" sz="2000" dirty="0"/>
              <a:t> </a:t>
            </a:r>
            <a:r>
              <a:rPr lang="ru-RU" sz="2000" dirty="0" err="1"/>
              <a:t>терапії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89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375" y="515156"/>
            <a:ext cx="9843237" cy="953036"/>
          </a:xfrm>
        </p:spPr>
        <p:txBody>
          <a:bodyPr/>
          <a:lstStyle/>
          <a:p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локалізації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375" y="2150772"/>
            <a:ext cx="9843237" cy="3760450"/>
          </a:xfrm>
        </p:spPr>
        <p:txBody>
          <a:bodyPr/>
          <a:lstStyle/>
          <a:p>
            <a:r>
              <a:rPr lang="uk-UA" dirty="0" smtClean="0"/>
              <a:t>1</a:t>
            </a:r>
            <a:r>
              <a:rPr lang="en-US" dirty="0" smtClean="0"/>
              <a:t>—</a:t>
            </a:r>
            <a:r>
              <a:rPr lang="en-US" dirty="0"/>
              <a:t> Linea alba;</a:t>
            </a:r>
            <a:endParaRPr lang="ru-RU" dirty="0"/>
          </a:p>
          <a:p>
            <a:r>
              <a:rPr lang="en-US" dirty="0"/>
              <a:t>2—Umbilical;</a:t>
            </a:r>
            <a:endParaRPr lang="ru-RU" dirty="0"/>
          </a:p>
          <a:p>
            <a:r>
              <a:rPr lang="en-US" dirty="0"/>
              <a:t>3 —Spigelian </a:t>
            </a:r>
            <a:r>
              <a:rPr lang="en-US" dirty="0" err="1"/>
              <a:t>linea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/>
              <a:t>4—Incisional hernia;</a:t>
            </a:r>
            <a:endParaRPr lang="ru-RU" dirty="0"/>
          </a:p>
          <a:p>
            <a:r>
              <a:rPr lang="en-US" dirty="0"/>
              <a:t>5—Direct </a:t>
            </a:r>
            <a:r>
              <a:rPr lang="en-US" dirty="0" err="1"/>
              <a:t>inquinalis</a:t>
            </a:r>
            <a:r>
              <a:rPr lang="en-US" dirty="0"/>
              <a:t> hernia</a:t>
            </a:r>
            <a:r>
              <a:rPr lang="uk-UA" dirty="0"/>
              <a:t>;</a:t>
            </a:r>
            <a:endParaRPr lang="ru-RU" dirty="0"/>
          </a:p>
          <a:p>
            <a:r>
              <a:rPr lang="en-US" dirty="0"/>
              <a:t>6—Femoral hernia;</a:t>
            </a:r>
            <a:endParaRPr lang="ru-RU" dirty="0"/>
          </a:p>
          <a:p>
            <a:r>
              <a:rPr lang="uk-UA" dirty="0"/>
              <a:t>7</a:t>
            </a:r>
            <a:r>
              <a:rPr lang="en-US" dirty="0"/>
              <a:t>—Indirect </a:t>
            </a:r>
            <a:r>
              <a:rPr lang="en-US" dirty="0" err="1"/>
              <a:t>inqui­nalis</a:t>
            </a:r>
            <a:r>
              <a:rPr lang="en-US" dirty="0"/>
              <a:t> hernia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21" y="1184857"/>
            <a:ext cx="3563155" cy="52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1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/>
          <a:lstStyle/>
          <a:p>
            <a:pPr algn="ctr"/>
            <a:r>
              <a:rPr lang="uk-UA" b="1" dirty="0"/>
              <a:t>Грижа живота</a:t>
            </a:r>
            <a:r>
              <a:rPr lang="ru-RU" dirty="0"/>
              <a:t> </a:t>
            </a:r>
            <a:r>
              <a:rPr lang="uk-UA" dirty="0"/>
              <a:t>(</a:t>
            </a:r>
            <a:r>
              <a:rPr lang="ru-RU" dirty="0" err="1"/>
              <a:t>hernia</a:t>
            </a:r>
            <a:r>
              <a:rPr lang="ru-RU" dirty="0"/>
              <a:t> </a:t>
            </a:r>
            <a:r>
              <a:rPr lang="ru-RU" dirty="0" err="1"/>
              <a:t>abdominalis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90918"/>
            <a:ext cx="8915400" cy="4520304"/>
          </a:xfrm>
        </p:spPr>
        <p:txBody>
          <a:bodyPr/>
          <a:lstStyle/>
          <a:p>
            <a:r>
              <a:rPr lang="uk-UA" b="1" dirty="0"/>
              <a:t>Грижа живота</a:t>
            </a:r>
            <a:r>
              <a:rPr lang="ru-RU" dirty="0"/>
              <a:t> </a:t>
            </a:r>
            <a:r>
              <a:rPr lang="uk-UA" dirty="0"/>
              <a:t>(</a:t>
            </a:r>
            <a:r>
              <a:rPr lang="ru-RU" dirty="0" err="1"/>
              <a:t>hernia</a:t>
            </a:r>
            <a:r>
              <a:rPr lang="ru-RU" dirty="0"/>
              <a:t> </a:t>
            </a:r>
            <a:r>
              <a:rPr lang="ru-RU" dirty="0" err="1"/>
              <a:t>abdominalis</a:t>
            </a:r>
            <a:r>
              <a:rPr lang="uk-UA" dirty="0"/>
              <a:t>) - виходження з черевної порожнини її вмісту через природний або знову утворений отвір в стінці живота при збереженні цілісності парієтальної очеревини.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Грижа черевної порожнини - симптоми і причини, класифікація т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0" y="2522021"/>
            <a:ext cx="6644426" cy="37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ентральні, пупочні та грижі білої лінії живо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93" y="2522022"/>
            <a:ext cx="3880319" cy="31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3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3929"/>
          </a:xfrm>
        </p:spPr>
        <p:txBody>
          <a:bodyPr/>
          <a:lstStyle/>
          <a:p>
            <a:pPr algn="ctr"/>
            <a:r>
              <a:rPr lang="ru-RU" b="1" dirty="0" err="1"/>
              <a:t>Етіологія</a:t>
            </a:r>
            <a:r>
              <a:rPr lang="ru-RU" b="1" dirty="0"/>
              <a:t> та </a:t>
            </a:r>
            <a:r>
              <a:rPr lang="ru-RU" b="1" dirty="0" smtClean="0"/>
              <a:t>патогенез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673" y="1275007"/>
            <a:ext cx="10650828" cy="481669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та </a:t>
            </a:r>
            <a:r>
              <a:rPr lang="ru-RU" dirty="0" err="1"/>
              <a:t>загальні</a:t>
            </a:r>
            <a:r>
              <a:rPr lang="ru-RU" dirty="0"/>
              <a:t> причини</a:t>
            </a:r>
            <a:r>
              <a:rPr lang="uk-UA" dirty="0"/>
              <a:t> утворення гриж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До </a:t>
            </a:r>
            <a:r>
              <a:rPr lang="ru-RU" b="1" dirty="0" err="1"/>
              <a:t>місцевих</a:t>
            </a:r>
            <a:r>
              <a:rPr lang="ru-RU" dirty="0"/>
              <a:t> належать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, через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, </a:t>
            </a:r>
            <a:r>
              <a:rPr lang="ru-RU" dirty="0" err="1"/>
              <a:t>нерви</a:t>
            </a:r>
            <a:r>
              <a:rPr lang="ru-RU" dirty="0"/>
              <a:t>, </a:t>
            </a:r>
            <a:r>
              <a:rPr lang="ru-RU" dirty="0" err="1"/>
              <a:t>сім'яний</a:t>
            </a:r>
            <a:r>
              <a:rPr lang="ru-RU" dirty="0"/>
              <a:t> канатик, кругла </a:t>
            </a:r>
            <a:r>
              <a:rPr lang="ru-RU" dirty="0" err="1"/>
              <a:t>зв'язка</a:t>
            </a:r>
            <a:r>
              <a:rPr lang="ru-RU" dirty="0"/>
              <a:t> матки, </a:t>
            </a:r>
            <a:r>
              <a:rPr lang="ru-RU" dirty="0" err="1"/>
              <a:t>стравохід</a:t>
            </a:r>
            <a:r>
              <a:rPr lang="ru-RU" dirty="0"/>
              <a:t>.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виникненню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тонусу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вагітності</a:t>
            </a:r>
            <a:r>
              <a:rPr lang="ru-RU" dirty="0"/>
              <a:t>, у </a:t>
            </a:r>
            <a:r>
              <a:rPr lang="ru-RU" dirty="0" err="1"/>
              <a:t>пацієнтів</a:t>
            </a:r>
            <a:r>
              <a:rPr lang="ru-RU" dirty="0"/>
              <a:t>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травматичного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шарах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оперативного </a:t>
            </a:r>
            <a:r>
              <a:rPr lang="ru-RU" dirty="0" err="1"/>
              <a:t>втручання</a:t>
            </a:r>
            <a:r>
              <a:rPr lang="ru-RU" dirty="0"/>
              <a:t> (</a:t>
            </a:r>
            <a:r>
              <a:rPr lang="ru-RU" dirty="0" err="1"/>
              <a:t>атрофія</a:t>
            </a:r>
            <a:r>
              <a:rPr lang="ru-RU" dirty="0"/>
              <a:t>, </a:t>
            </a:r>
            <a:r>
              <a:rPr lang="ru-RU" dirty="0" err="1"/>
              <a:t>атонія</a:t>
            </a:r>
            <a:r>
              <a:rPr lang="ru-RU" dirty="0"/>
              <a:t>, </a:t>
            </a:r>
            <a:r>
              <a:rPr lang="ru-RU" dirty="0" err="1"/>
              <a:t>рубцеві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b="1" dirty="0" err="1"/>
              <a:t>Загальні</a:t>
            </a:r>
            <a:r>
              <a:rPr lang="ru-RU" dirty="0"/>
              <a:t> причини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поділяти</a:t>
            </a:r>
            <a:r>
              <a:rPr lang="ru-RU" dirty="0"/>
              <a:t> на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, і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зумовлюють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 </a:t>
            </a:r>
            <a:r>
              <a:rPr lang="ru-RU" dirty="0"/>
              <a:t>причин,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, належать </a:t>
            </a:r>
            <a:r>
              <a:rPr lang="ru-RU" dirty="0" err="1"/>
              <a:t>вік</a:t>
            </a:r>
            <a:r>
              <a:rPr lang="ru-RU" dirty="0"/>
              <a:t>, стать,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детермінована</a:t>
            </a:r>
            <a:r>
              <a:rPr lang="ru-RU" dirty="0"/>
              <a:t> </a:t>
            </a:r>
            <a:r>
              <a:rPr lang="ru-RU" dirty="0" err="1"/>
              <a:t>слабкість</a:t>
            </a:r>
            <a:r>
              <a:rPr lang="ru-RU" dirty="0"/>
              <a:t> тканин, </a:t>
            </a:r>
            <a:r>
              <a:rPr lang="ru-RU" dirty="0" err="1"/>
              <a:t>схуднення</a:t>
            </a:r>
            <a:r>
              <a:rPr lang="ru-RU" dirty="0"/>
              <a:t>, </a:t>
            </a:r>
            <a:r>
              <a:rPr lang="ru-RU" dirty="0" err="1"/>
              <a:t>несприятливі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У </a:t>
            </a:r>
            <a:r>
              <a:rPr lang="ru-RU" dirty="0" err="1"/>
              <a:t>зрілому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 </a:t>
            </a:r>
            <a:r>
              <a:rPr lang="ru-RU" dirty="0" err="1"/>
              <a:t>грижу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літньому</a:t>
            </a:r>
            <a:r>
              <a:rPr lang="ru-RU" dirty="0"/>
              <a:t>. У </a:t>
            </a:r>
            <a:r>
              <a:rPr lang="ru-RU" dirty="0" err="1"/>
              <a:t>чоловіків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 </a:t>
            </a:r>
            <a:r>
              <a:rPr lang="ru-RU" dirty="0" err="1"/>
              <a:t>пахвинна</a:t>
            </a:r>
            <a:r>
              <a:rPr lang="ru-RU" dirty="0"/>
              <a:t> </a:t>
            </a:r>
            <a:r>
              <a:rPr lang="ru-RU" dirty="0" err="1"/>
              <a:t>грижа</a:t>
            </a:r>
            <a:r>
              <a:rPr lang="ru-RU" dirty="0"/>
              <a:t>, у </a:t>
            </a:r>
            <a:r>
              <a:rPr lang="ru-RU" dirty="0" err="1"/>
              <a:t>жінок</a:t>
            </a:r>
            <a:r>
              <a:rPr lang="ru-RU" dirty="0"/>
              <a:t> — </a:t>
            </a:r>
            <a:r>
              <a:rPr lang="ru-RU" dirty="0" err="1"/>
              <a:t>стегнова</a:t>
            </a:r>
            <a:r>
              <a:rPr lang="ru-RU" dirty="0"/>
              <a:t> та </a:t>
            </a:r>
            <a:r>
              <a:rPr lang="ru-RU" dirty="0" err="1"/>
              <a:t>пупкова</a:t>
            </a:r>
            <a:r>
              <a:rPr lang="ru-RU" dirty="0"/>
              <a:t>. </a:t>
            </a:r>
            <a:r>
              <a:rPr lang="ru-RU" dirty="0" err="1"/>
              <a:t>Дані</a:t>
            </a:r>
            <a:r>
              <a:rPr lang="ru-RU" dirty="0"/>
              <a:t> анамнезу </a:t>
            </a:r>
            <a:r>
              <a:rPr lang="ru-RU" dirty="0" err="1"/>
              <a:t>свідчать</a:t>
            </a:r>
            <a:r>
              <a:rPr lang="ru-RU" dirty="0"/>
              <a:t> про </a:t>
            </a:r>
            <a:r>
              <a:rPr lang="ru-RU" dirty="0" err="1"/>
              <a:t>спадковість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 у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поколіннях</a:t>
            </a:r>
            <a:r>
              <a:rPr lang="ru-RU" dirty="0"/>
              <a:t> як по </a:t>
            </a:r>
            <a:r>
              <a:rPr lang="ru-RU" dirty="0" err="1"/>
              <a:t>чоловічій</a:t>
            </a:r>
            <a:r>
              <a:rPr lang="ru-RU" dirty="0"/>
              <a:t>, так і </a:t>
            </a:r>
            <a:r>
              <a:rPr lang="ru-RU" dirty="0" err="1"/>
              <a:t>жіночій</a:t>
            </a:r>
            <a:r>
              <a:rPr lang="ru-RU" dirty="0"/>
              <a:t> </a:t>
            </a:r>
            <a:r>
              <a:rPr lang="ru-RU" dirty="0" err="1"/>
              <a:t>лініях</a:t>
            </a:r>
            <a:r>
              <a:rPr lang="ru-RU" dirty="0"/>
              <a:t>. </a:t>
            </a:r>
            <a:r>
              <a:rPr lang="ru-RU" dirty="0" err="1"/>
              <a:t>Схуднення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еластичності</a:t>
            </a:r>
            <a:r>
              <a:rPr lang="ru-RU" dirty="0"/>
              <a:t> та </a:t>
            </a:r>
            <a:r>
              <a:rPr lang="ru-RU" dirty="0" err="1"/>
              <a:t>міцності</a:t>
            </a:r>
            <a:r>
              <a:rPr lang="ru-RU" dirty="0"/>
              <a:t> тканин,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спричинити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. </a:t>
            </a:r>
            <a:r>
              <a:rPr lang="ru-RU" dirty="0" err="1"/>
              <a:t>Грижу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у людей, робота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важким</a:t>
            </a:r>
            <a:r>
              <a:rPr lang="ru-RU" dirty="0"/>
              <a:t> </a:t>
            </a:r>
            <a:r>
              <a:rPr lang="ru-RU" dirty="0" err="1"/>
              <a:t>фізичним</a:t>
            </a:r>
            <a:r>
              <a:rPr lang="ru-RU" dirty="0"/>
              <a:t> </a:t>
            </a:r>
            <a:r>
              <a:rPr lang="ru-RU" dirty="0" err="1"/>
              <a:t>наван­таженням</a:t>
            </a:r>
            <a:r>
              <a:rPr lang="ru-RU" dirty="0"/>
              <a:t>.</a:t>
            </a:r>
          </a:p>
          <a:p>
            <a:r>
              <a:rPr lang="ru-RU" dirty="0"/>
              <a:t>До причин,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зумовлюють</a:t>
            </a:r>
            <a:r>
              <a:rPr lang="ru-RU" dirty="0"/>
              <a:t>, належать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внутрішньочеревного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надмірного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і тяжких </a:t>
            </a:r>
            <a:r>
              <a:rPr lang="ru-RU" dirty="0" err="1"/>
              <a:t>пологів</a:t>
            </a:r>
            <a:r>
              <a:rPr lang="ru-RU" dirty="0"/>
              <a:t>, кашель при </a:t>
            </a:r>
            <a:r>
              <a:rPr lang="ru-RU" dirty="0" err="1"/>
              <a:t>захворюванні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 (</a:t>
            </a:r>
            <a:r>
              <a:rPr lang="ru-RU" dirty="0" err="1"/>
              <a:t>кашлюк</a:t>
            </a:r>
            <a:r>
              <a:rPr lang="ru-RU" dirty="0"/>
              <a:t>, </a:t>
            </a:r>
            <a:r>
              <a:rPr lang="ru-RU" dirty="0" err="1"/>
              <a:t>бронхіальна</a:t>
            </a:r>
            <a:r>
              <a:rPr lang="ru-RU" dirty="0"/>
              <a:t> астма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хроніч­ний</a:t>
            </a:r>
            <a:r>
              <a:rPr lang="ru-RU" dirty="0"/>
              <a:t> закреп, </a:t>
            </a:r>
            <a:r>
              <a:rPr lang="ru-RU" dirty="0" err="1"/>
              <a:t>утруднене</a:t>
            </a:r>
            <a:r>
              <a:rPr lang="ru-RU" dirty="0"/>
              <a:t> </a:t>
            </a:r>
            <a:r>
              <a:rPr lang="ru-RU" dirty="0" err="1"/>
              <a:t>сечовипускання</a:t>
            </a:r>
            <a:r>
              <a:rPr lang="ru-RU" dirty="0"/>
              <a:t> при </a:t>
            </a:r>
            <a:r>
              <a:rPr lang="ru-RU" dirty="0" err="1"/>
              <a:t>фімозі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53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738" y="0"/>
            <a:ext cx="10444766" cy="11848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 є: </a:t>
            </a:r>
            <a:r>
              <a:rPr lang="ru-RU" dirty="0" err="1"/>
              <a:t>грижові</a:t>
            </a:r>
            <a:r>
              <a:rPr lang="ru-RU" dirty="0"/>
              <a:t> ворота, </a:t>
            </a:r>
            <a:r>
              <a:rPr lang="ru-RU" dirty="0" err="1"/>
              <a:t>грижовий</a:t>
            </a:r>
            <a:r>
              <a:rPr lang="ru-RU" dirty="0"/>
              <a:t> </a:t>
            </a:r>
            <a:r>
              <a:rPr lang="ru-RU" dirty="0" err="1"/>
              <a:t>мішок</a:t>
            </a:r>
            <a:r>
              <a:rPr lang="ru-RU" dirty="0"/>
              <a:t>, </a:t>
            </a:r>
            <a:r>
              <a:rPr lang="ru-RU" dirty="0" err="1"/>
              <a:t>вміст</a:t>
            </a:r>
            <a:r>
              <a:rPr lang="ru-RU" dirty="0"/>
              <a:t> </a:t>
            </a:r>
            <a:r>
              <a:rPr lang="ru-RU" dirty="0" err="1"/>
              <a:t>грижі</a:t>
            </a:r>
            <a:r>
              <a:rPr lang="ru-RU" dirty="0"/>
              <a:t> та </a:t>
            </a:r>
            <a:r>
              <a:rPr lang="ru-RU" dirty="0" err="1"/>
              <a:t>грижові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04" y="1275008"/>
            <a:ext cx="7521262" cy="5396248"/>
          </a:xfrm>
        </p:spPr>
        <p:txBody>
          <a:bodyPr>
            <a:normAutofit/>
          </a:bodyPr>
          <a:lstStyle/>
          <a:p>
            <a:r>
              <a:rPr lang="ru-RU" b="1" dirty="0" err="1"/>
              <a:t>Грижов</a:t>
            </a:r>
            <a:r>
              <a:rPr lang="uk-UA" b="1" dirty="0"/>
              <a:t>і</a:t>
            </a:r>
            <a:r>
              <a:rPr lang="ru-RU" b="1" dirty="0"/>
              <a:t> ворота</a:t>
            </a:r>
            <a:r>
              <a:rPr lang="uk-UA" dirty="0"/>
              <a:t> -</a:t>
            </a:r>
            <a:r>
              <a:rPr lang="ru-RU" dirty="0"/>
              <a:t> «</a:t>
            </a:r>
            <a:r>
              <a:rPr lang="ru-RU" dirty="0" err="1"/>
              <a:t>слабке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» </a:t>
            </a:r>
            <a:r>
              <a:rPr lang="ru-RU" dirty="0" err="1"/>
              <a:t>стінки</a:t>
            </a:r>
            <a:r>
              <a:rPr lang="ru-RU" dirty="0"/>
              <a:t> живота, через яке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живота </a:t>
            </a:r>
            <a:r>
              <a:rPr lang="ru-RU" dirty="0" err="1"/>
              <a:t>виходять</a:t>
            </a:r>
            <a:r>
              <a:rPr lang="ru-RU" dirty="0"/>
              <a:t> в </a:t>
            </a:r>
            <a:r>
              <a:rPr lang="ru-RU" dirty="0" err="1"/>
              <a:t>грижової</a:t>
            </a:r>
            <a:r>
              <a:rPr lang="ru-RU" dirty="0"/>
              <a:t> </a:t>
            </a:r>
            <a:r>
              <a:rPr lang="ru-RU" dirty="0" err="1"/>
              <a:t>мішок</a:t>
            </a:r>
            <a:r>
              <a:rPr lang="ru-RU" dirty="0"/>
              <a:t>. «</a:t>
            </a:r>
            <a:r>
              <a:rPr lang="ru-RU" dirty="0" err="1"/>
              <a:t>Слабкими</a:t>
            </a:r>
            <a:r>
              <a:rPr lang="ru-RU" dirty="0"/>
              <a:t> </a:t>
            </a:r>
            <a:r>
              <a:rPr lang="ru-RU" dirty="0" err="1"/>
              <a:t>місцями</a:t>
            </a:r>
            <a:r>
              <a:rPr lang="ru-RU" dirty="0"/>
              <a:t>», як правило, є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живота, де </a:t>
            </a:r>
            <a:r>
              <a:rPr lang="ru-RU" dirty="0" err="1"/>
              <a:t>відсутній</a:t>
            </a:r>
            <a:r>
              <a:rPr lang="ru-RU" dirty="0"/>
              <a:t> один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м'язових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.</a:t>
            </a:r>
          </a:p>
          <a:p>
            <a:r>
              <a:rPr lang="ru-RU" b="1" dirty="0" err="1"/>
              <a:t>Грижо</a:t>
            </a:r>
            <a:r>
              <a:rPr lang="uk-UA" b="1" dirty="0"/>
              <a:t>вий</a:t>
            </a:r>
            <a:r>
              <a:rPr lang="ru-RU" b="1" dirty="0"/>
              <a:t> </a:t>
            </a:r>
            <a:r>
              <a:rPr lang="ru-RU" b="1" dirty="0" err="1"/>
              <a:t>мішок</a:t>
            </a:r>
            <a:r>
              <a:rPr lang="ru-RU" dirty="0"/>
              <a:t> - </a:t>
            </a:r>
            <a:r>
              <a:rPr lang="uk-UA" dirty="0"/>
              <a:t>па</a:t>
            </a:r>
            <a:r>
              <a:rPr lang="ru-RU" dirty="0" err="1"/>
              <a:t>рієтальни</a:t>
            </a:r>
            <a:r>
              <a:rPr lang="uk-UA" dirty="0"/>
              <a:t>й</a:t>
            </a:r>
            <a:r>
              <a:rPr lang="ru-RU" dirty="0"/>
              <a:t> листок </a:t>
            </a:r>
            <a:r>
              <a:rPr lang="ru-RU" dirty="0" err="1"/>
              <a:t>очеревини</a:t>
            </a:r>
            <a:r>
              <a:rPr lang="ru-RU" dirty="0"/>
              <a:t>, </a:t>
            </a:r>
            <a:r>
              <a:rPr lang="ru-RU" dirty="0" err="1"/>
              <a:t>виштовхується</a:t>
            </a:r>
            <a:r>
              <a:rPr lang="ru-RU" dirty="0"/>
              <a:t> </a:t>
            </a:r>
            <a:r>
              <a:rPr lang="ru-RU" dirty="0" err="1"/>
              <a:t>виходя</a:t>
            </a:r>
            <a:r>
              <a:rPr lang="uk-UA" dirty="0"/>
              <a:t>чи</a:t>
            </a:r>
            <a:r>
              <a:rPr lang="ru-RU" dirty="0"/>
              <a:t> з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органами. У </a:t>
            </a:r>
            <a:r>
              <a:rPr lang="ru-RU" dirty="0" err="1"/>
              <a:t>грижового</a:t>
            </a:r>
            <a:r>
              <a:rPr lang="ru-RU" dirty="0"/>
              <a:t> </a:t>
            </a:r>
            <a:r>
              <a:rPr lang="ru-RU" dirty="0" err="1"/>
              <a:t>мішку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дно, </a:t>
            </a:r>
            <a:r>
              <a:rPr lang="ru-RU" dirty="0" err="1"/>
              <a:t>тіло</a:t>
            </a:r>
            <a:r>
              <a:rPr lang="ru-RU" dirty="0"/>
              <a:t> і </a:t>
            </a:r>
            <a:r>
              <a:rPr lang="ru-RU" dirty="0" err="1"/>
              <a:t>шийку</a:t>
            </a:r>
            <a:r>
              <a:rPr lang="ru-RU" dirty="0"/>
              <a:t>. </a:t>
            </a:r>
            <a:r>
              <a:rPr lang="ru-RU" dirty="0" err="1"/>
              <a:t>Шийка</a:t>
            </a:r>
            <a:r>
              <a:rPr lang="ru-RU" dirty="0"/>
              <a:t> - </a:t>
            </a:r>
            <a:r>
              <a:rPr lang="ru-RU" dirty="0" err="1"/>
              <a:t>найвужча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грижового</a:t>
            </a:r>
            <a:r>
              <a:rPr lang="ru-RU" dirty="0"/>
              <a:t> </a:t>
            </a:r>
            <a:r>
              <a:rPr lang="ru-RU" dirty="0" err="1"/>
              <a:t>мішка</a:t>
            </a:r>
            <a:r>
              <a:rPr lang="ru-RU" dirty="0"/>
              <a:t>, </a:t>
            </a:r>
            <a:r>
              <a:rPr lang="ru-RU" dirty="0" err="1"/>
              <a:t>відповідна</a:t>
            </a:r>
            <a:r>
              <a:rPr lang="ru-RU" dirty="0"/>
              <a:t> </a:t>
            </a:r>
            <a:r>
              <a:rPr lang="ru-RU" dirty="0" err="1"/>
              <a:t>грижовим</a:t>
            </a:r>
            <a:r>
              <a:rPr lang="ru-RU" dirty="0"/>
              <a:t> воротах.</a:t>
            </a:r>
          </a:p>
          <a:p>
            <a:r>
              <a:rPr lang="ru-RU" b="1" dirty="0" err="1"/>
              <a:t>Грижови</a:t>
            </a:r>
            <a:r>
              <a:rPr lang="uk-UA" b="1" dirty="0"/>
              <a:t>й</a:t>
            </a:r>
            <a:r>
              <a:rPr lang="ru-RU" b="1" dirty="0"/>
              <a:t> </a:t>
            </a:r>
            <a:r>
              <a:rPr lang="ru-RU" b="1" dirty="0" err="1"/>
              <a:t>вміст</a:t>
            </a:r>
            <a:r>
              <a:rPr lang="ru-RU" b="1" dirty="0"/>
              <a:t>.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грижового</a:t>
            </a:r>
            <a:r>
              <a:rPr lang="ru-RU" dirty="0"/>
              <a:t> </a:t>
            </a:r>
            <a:r>
              <a:rPr lang="ru-RU" dirty="0" err="1"/>
              <a:t>мішка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локалізації</a:t>
            </a:r>
            <a:r>
              <a:rPr lang="ru-RU" dirty="0"/>
              <a:t> </a:t>
            </a:r>
            <a:r>
              <a:rPr lang="ru-RU" dirty="0" err="1"/>
              <a:t>грижових</a:t>
            </a:r>
            <a:r>
              <a:rPr lang="ru-RU" dirty="0"/>
              <a:t> </a:t>
            </a:r>
            <a:r>
              <a:rPr lang="ru-RU" dirty="0" err="1"/>
              <a:t>воріт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 у </a:t>
            </a:r>
            <a:r>
              <a:rPr lang="ru-RU" dirty="0" err="1"/>
              <a:t>грижовому</a:t>
            </a:r>
            <a:r>
              <a:rPr lang="ru-RU" dirty="0"/>
              <a:t> </a:t>
            </a:r>
            <a:r>
              <a:rPr lang="ru-RU" dirty="0" err="1"/>
              <a:t>мішку</a:t>
            </a:r>
            <a:r>
              <a:rPr lang="ru-RU" dirty="0"/>
              <a:t> 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петлі</a:t>
            </a:r>
            <a:r>
              <a:rPr lang="ru-RU" dirty="0"/>
              <a:t> </a:t>
            </a:r>
            <a:r>
              <a:rPr lang="ru-RU" dirty="0" err="1"/>
              <a:t>тонкої</a:t>
            </a:r>
            <a:r>
              <a:rPr lang="ru-RU" dirty="0"/>
              <a:t> кишки, </a:t>
            </a:r>
            <a:r>
              <a:rPr lang="ru-RU" dirty="0" err="1"/>
              <a:t>далі</a:t>
            </a:r>
            <a:r>
              <a:rPr lang="ru-RU" dirty="0"/>
              <a:t> — великий </a:t>
            </a:r>
            <a:r>
              <a:rPr lang="ru-RU" dirty="0" err="1"/>
              <a:t>чепець</a:t>
            </a:r>
            <a:r>
              <a:rPr lang="ru-RU" dirty="0"/>
              <a:t>, </a:t>
            </a:r>
            <a:r>
              <a:rPr lang="ru-RU" dirty="0" err="1"/>
              <a:t>товсту</a:t>
            </a:r>
            <a:r>
              <a:rPr lang="ru-RU" dirty="0"/>
              <a:t> кишку, </a:t>
            </a:r>
            <a:r>
              <a:rPr lang="ru-RU" dirty="0" err="1"/>
              <a:t>черво­подібний</a:t>
            </a:r>
            <a:r>
              <a:rPr lang="ru-RU" dirty="0"/>
              <a:t> </a:t>
            </a:r>
            <a:r>
              <a:rPr lang="ru-RU" dirty="0" err="1"/>
              <a:t>відросток</a:t>
            </a:r>
            <a:r>
              <a:rPr lang="ru-RU" dirty="0"/>
              <a:t>,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вкриті</a:t>
            </a:r>
            <a:r>
              <a:rPr lang="ru-RU" dirty="0"/>
              <a:t> </a:t>
            </a:r>
            <a:r>
              <a:rPr lang="ru-RU" dirty="0" err="1"/>
              <a:t>очеревиною</a:t>
            </a:r>
            <a:r>
              <a:rPr lang="ru-RU" dirty="0"/>
              <a:t> (</a:t>
            </a:r>
            <a:r>
              <a:rPr lang="ru-RU" dirty="0" err="1"/>
              <a:t>сліпу</a:t>
            </a:r>
            <a:r>
              <a:rPr lang="ru-RU" dirty="0"/>
              <a:t> та </a:t>
            </a:r>
            <a:r>
              <a:rPr lang="ru-RU" dirty="0" err="1"/>
              <a:t>сигмоподібну</a:t>
            </a:r>
            <a:r>
              <a:rPr lang="ru-RU" dirty="0"/>
              <a:t> </a:t>
            </a:r>
            <a:r>
              <a:rPr lang="ru-RU" dirty="0" err="1"/>
              <a:t>ободову</a:t>
            </a:r>
            <a:r>
              <a:rPr lang="ru-RU" dirty="0"/>
              <a:t> кишку),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розташовані</a:t>
            </a:r>
            <a:r>
              <a:rPr lang="ru-RU" dirty="0"/>
              <a:t> поза </a:t>
            </a:r>
            <a:r>
              <a:rPr lang="ru-RU" dirty="0" err="1"/>
              <a:t>очеревиною</a:t>
            </a:r>
            <a:r>
              <a:rPr lang="ru-RU" dirty="0"/>
              <a:t> (</a:t>
            </a:r>
            <a:r>
              <a:rPr lang="ru-RU" dirty="0" err="1"/>
              <a:t>підшлункову</a:t>
            </a:r>
            <a:r>
              <a:rPr lang="ru-RU" dirty="0"/>
              <a:t>   </a:t>
            </a:r>
            <a:r>
              <a:rPr lang="ru-RU" dirty="0" err="1"/>
              <a:t>залозу</a:t>
            </a:r>
            <a:r>
              <a:rPr lang="ru-RU" dirty="0"/>
              <a:t>, </a:t>
            </a:r>
            <a:r>
              <a:rPr lang="ru-RU" dirty="0" err="1"/>
              <a:t>сечовий</a:t>
            </a:r>
            <a:r>
              <a:rPr lang="ru-RU" dirty="0"/>
              <a:t> </a:t>
            </a:r>
            <a:r>
              <a:rPr lang="ru-RU" dirty="0" err="1"/>
              <a:t>міхур</a:t>
            </a:r>
            <a:r>
              <a:rPr lang="ru-RU" dirty="0"/>
              <a:t>), </a:t>
            </a:r>
            <a:r>
              <a:rPr lang="ru-RU" dirty="0" err="1"/>
              <a:t>шлунок</a:t>
            </a:r>
            <a:r>
              <a:rPr lang="ru-RU" dirty="0"/>
              <a:t>, </a:t>
            </a:r>
            <a:r>
              <a:rPr lang="ru-RU" dirty="0" err="1"/>
              <a:t>жовчний</a:t>
            </a:r>
            <a:r>
              <a:rPr lang="ru-RU" dirty="0"/>
              <a:t> </a:t>
            </a:r>
            <a:r>
              <a:rPr lang="ru-RU" dirty="0" err="1"/>
              <a:t>міхур</a:t>
            </a:r>
            <a:r>
              <a:rPr lang="ru-RU" dirty="0"/>
              <a:t>, дивертикул </a:t>
            </a:r>
            <a:r>
              <a:rPr lang="ru-RU" dirty="0" err="1"/>
              <a:t>Меккеля</a:t>
            </a:r>
            <a:r>
              <a:rPr lang="ru-RU" dirty="0"/>
              <a:t> (</a:t>
            </a:r>
            <a:r>
              <a:rPr lang="ru-RU" dirty="0" err="1"/>
              <a:t>грижа</a:t>
            </a:r>
            <a:r>
              <a:rPr lang="ru-RU" dirty="0"/>
              <a:t> </a:t>
            </a:r>
            <a:r>
              <a:rPr lang="ru-RU" dirty="0" err="1"/>
              <a:t>Літтре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154" y="1596644"/>
            <a:ext cx="43243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9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6279" y="186228"/>
            <a:ext cx="3558346" cy="753929"/>
          </a:xfrm>
        </p:spPr>
        <p:txBody>
          <a:bodyPr/>
          <a:lstStyle/>
          <a:p>
            <a:pPr algn="ctr"/>
            <a:r>
              <a:rPr lang="uk-UA" dirty="0" smtClean="0"/>
              <a:t>Класифікація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2586" y="186229"/>
            <a:ext cx="10522039" cy="654942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За </a:t>
            </a:r>
            <a:r>
              <a:rPr lang="ru-RU" dirty="0" err="1"/>
              <a:t>походженням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вродженими</a:t>
            </a:r>
            <a:r>
              <a:rPr lang="ru-RU" dirty="0"/>
              <a:t> та </a:t>
            </a:r>
            <a:r>
              <a:rPr lang="ru-RU" dirty="0" err="1"/>
              <a:t>набутими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За </a:t>
            </a:r>
            <a:r>
              <a:rPr lang="ru-RU" dirty="0" err="1"/>
              <a:t>розташуванням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: </a:t>
            </a:r>
            <a:r>
              <a:rPr lang="ru-RU" dirty="0" err="1"/>
              <a:t>зовнішні</a:t>
            </a:r>
            <a:r>
              <a:rPr lang="ru-RU" dirty="0"/>
              <a:t> та </a:t>
            </a:r>
            <a:r>
              <a:rPr lang="ru-RU" dirty="0" err="1"/>
              <a:t>внутрішні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За </a:t>
            </a:r>
            <a:r>
              <a:rPr lang="ru-RU" dirty="0" err="1"/>
              <a:t>локалізацією</a:t>
            </a:r>
            <a:r>
              <a:rPr lang="uk-UA" dirty="0"/>
              <a:t>:</a:t>
            </a:r>
            <a:endParaRPr lang="ru-RU" dirty="0"/>
          </a:p>
          <a:p>
            <a:pPr lvl="0"/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 за </a:t>
            </a:r>
            <a:r>
              <a:rPr lang="ru-RU" dirty="0" err="1"/>
              <a:t>локалізацією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uk-UA" dirty="0"/>
              <a:t>:</a:t>
            </a:r>
            <a:endParaRPr lang="ru-RU" dirty="0"/>
          </a:p>
          <a:p>
            <a:pPr lvl="0"/>
            <a:r>
              <a:rPr lang="uk-UA" dirty="0"/>
              <a:t>Пахові – прямі та косі</a:t>
            </a:r>
            <a:endParaRPr lang="ru-RU" dirty="0"/>
          </a:p>
          <a:p>
            <a:pPr lvl="0"/>
            <a:r>
              <a:rPr lang="uk-UA" dirty="0"/>
              <a:t>стегнові;</a:t>
            </a:r>
            <a:endParaRPr lang="ru-RU" dirty="0"/>
          </a:p>
          <a:p>
            <a:pPr lvl="0"/>
            <a:r>
              <a:rPr lang="uk-UA" dirty="0"/>
              <a:t>пупкові;</a:t>
            </a:r>
            <a:endParaRPr lang="ru-RU" dirty="0"/>
          </a:p>
          <a:p>
            <a:pPr lvl="0"/>
            <a:r>
              <a:rPr lang="uk-UA" dirty="0"/>
              <a:t>білої лінії живота;</a:t>
            </a:r>
            <a:endParaRPr lang="ru-RU" dirty="0"/>
          </a:p>
          <a:p>
            <a:pPr lvl="0"/>
            <a:r>
              <a:rPr lang="uk-UA" dirty="0"/>
              <a:t>поперекові;</a:t>
            </a:r>
            <a:endParaRPr lang="ru-RU" dirty="0"/>
          </a:p>
          <a:p>
            <a:pPr lvl="0"/>
            <a:r>
              <a:rPr lang="uk-UA" dirty="0" err="1"/>
              <a:t>промежинні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dirty="0" err="1"/>
              <a:t>затульного</a:t>
            </a:r>
            <a:r>
              <a:rPr lang="uk-UA" dirty="0"/>
              <a:t> отвору;</a:t>
            </a:r>
            <a:endParaRPr lang="ru-RU" dirty="0"/>
          </a:p>
          <a:p>
            <a:pPr lvl="0"/>
            <a:r>
              <a:rPr lang="uk-UA" dirty="0"/>
              <a:t>сідничні;</a:t>
            </a:r>
            <a:endParaRPr lang="ru-RU" dirty="0"/>
          </a:p>
          <a:p>
            <a:pPr lvl="0"/>
            <a:r>
              <a:rPr lang="uk-UA" dirty="0"/>
              <a:t>грижа мечоподібного відростка.</a:t>
            </a:r>
            <a:endParaRPr lang="ru-RU" dirty="0"/>
          </a:p>
          <a:p>
            <a:pPr lvl="0"/>
            <a:r>
              <a:rPr lang="uk-UA" dirty="0"/>
              <a:t>Внутрішні грижі:</a:t>
            </a:r>
            <a:endParaRPr lang="ru-RU" dirty="0"/>
          </a:p>
          <a:p>
            <a:pPr lvl="0"/>
            <a:r>
              <a:rPr lang="uk-UA" dirty="0"/>
              <a:t>Діафрагмальні</a:t>
            </a:r>
            <a:endParaRPr lang="ru-RU" dirty="0"/>
          </a:p>
          <a:p>
            <a:pPr lvl="0"/>
            <a:r>
              <a:rPr lang="uk-UA" dirty="0"/>
              <a:t>грижі сальникового отвору;</a:t>
            </a:r>
            <a:endParaRPr lang="ru-RU" dirty="0"/>
          </a:p>
          <a:p>
            <a:pPr lvl="0"/>
            <a:r>
              <a:rPr lang="uk-UA" dirty="0"/>
              <a:t>грижі </a:t>
            </a:r>
            <a:r>
              <a:rPr lang="en-US" dirty="0" err="1"/>
              <a:t>recessus</a:t>
            </a:r>
            <a:r>
              <a:rPr lang="en-US" dirty="0"/>
              <a:t> </a:t>
            </a:r>
            <a:r>
              <a:rPr lang="en-US" dirty="0" err="1"/>
              <a:t>duodenjtjunalis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en-US" dirty="0"/>
              <a:t>u</a:t>
            </a:r>
            <a:r>
              <a:rPr lang="uk-UA" dirty="0"/>
              <a:t>рижі </a:t>
            </a:r>
            <a:r>
              <a:rPr lang="en-US" dirty="0" err="1"/>
              <a:t>recessussigmoideum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en-US" dirty="0"/>
              <a:t>u</a:t>
            </a:r>
            <a:r>
              <a:rPr lang="uk-UA" dirty="0"/>
              <a:t>рижі </a:t>
            </a:r>
            <a:r>
              <a:rPr lang="en-US" dirty="0" err="1"/>
              <a:t>recessus</a:t>
            </a:r>
            <a:r>
              <a:rPr lang="en-US" dirty="0"/>
              <a:t> </a:t>
            </a:r>
            <a:r>
              <a:rPr lang="en-US" dirty="0" err="1"/>
              <a:t>iliocecalis</a:t>
            </a:r>
            <a:r>
              <a:rPr lang="uk-UA" dirty="0"/>
              <a:t>.</a:t>
            </a:r>
            <a:endParaRPr lang="ru-RU" dirty="0"/>
          </a:p>
          <a:p>
            <a:pPr lvl="0"/>
            <a:r>
              <a:rPr lang="uk-UA" dirty="0"/>
              <a:t>За стадіями розвитку:</a:t>
            </a:r>
            <a:r>
              <a:rPr lang="ru-RU" dirty="0"/>
              <a:t> </a:t>
            </a:r>
            <a:r>
              <a:rPr lang="uk-UA" dirty="0"/>
              <a:t>початкова (проникає через внутрішнє кільце </a:t>
            </a:r>
            <a:r>
              <a:rPr lang="uk-UA" dirty="0" err="1"/>
              <a:t>грижевого</a:t>
            </a:r>
            <a:r>
              <a:rPr lang="uk-UA" dirty="0"/>
              <a:t> каналу); неповна (канальна); повна (виходить через зовнішнє кільце каналу); велика.</a:t>
            </a:r>
            <a:endParaRPr lang="ru-RU" dirty="0"/>
          </a:p>
          <a:p>
            <a:pPr lvl="0"/>
            <a:r>
              <a:rPr lang="ru-RU" dirty="0"/>
              <a:t>За </a:t>
            </a:r>
            <a:r>
              <a:rPr lang="ru-RU" dirty="0" err="1"/>
              <a:t>клінічним</a:t>
            </a:r>
            <a:r>
              <a:rPr lang="ru-RU" dirty="0"/>
              <a:t> </a:t>
            </a:r>
            <a:r>
              <a:rPr lang="ru-RU" dirty="0" err="1"/>
              <a:t>перебігом:вправимі</a:t>
            </a:r>
            <a:r>
              <a:rPr lang="ru-RU" dirty="0"/>
              <a:t>; </a:t>
            </a:r>
            <a:r>
              <a:rPr lang="ru-RU" dirty="0" err="1"/>
              <a:t>невправимі</a:t>
            </a:r>
            <a:r>
              <a:rPr lang="ru-RU" dirty="0"/>
              <a:t>; </a:t>
            </a:r>
            <a:r>
              <a:rPr lang="ru-RU" dirty="0" err="1"/>
              <a:t>ускладненні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15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86228"/>
            <a:ext cx="8911687" cy="702414"/>
          </a:xfrm>
        </p:spPr>
        <p:txBody>
          <a:bodyPr/>
          <a:lstStyle/>
          <a:p>
            <a:pPr algn="ctr"/>
            <a:r>
              <a:rPr lang="ru-RU" b="1" dirty="0" err="1"/>
              <a:t>Клінічні</a:t>
            </a:r>
            <a:r>
              <a:rPr lang="ru-RU" b="1" dirty="0"/>
              <a:t> прояви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558" y="888642"/>
            <a:ext cx="9650054" cy="5653826"/>
          </a:xfrm>
        </p:spPr>
        <p:txBody>
          <a:bodyPr>
            <a:normAutofit/>
          </a:bodyPr>
          <a:lstStyle/>
          <a:p>
            <a:r>
              <a:rPr lang="ru-RU" dirty="0"/>
              <a:t>Перши</a:t>
            </a:r>
            <a:r>
              <a:rPr lang="uk-UA" dirty="0"/>
              <a:t>й</a:t>
            </a:r>
            <a:r>
              <a:rPr lang="ru-RU" dirty="0"/>
              <a:t> симптом </a:t>
            </a:r>
            <a:r>
              <a:rPr lang="ru-RU" dirty="0" err="1"/>
              <a:t>грижі</a:t>
            </a:r>
            <a:r>
              <a:rPr lang="ru-RU" dirty="0"/>
              <a:t> </a:t>
            </a:r>
            <a:r>
              <a:rPr lang="uk-UA" dirty="0"/>
              <a:t>-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незначного</a:t>
            </a:r>
            <a:r>
              <a:rPr lang="ru-RU" dirty="0"/>
              <a:t> болю в </a:t>
            </a:r>
            <a:r>
              <a:rPr lang="ru-RU" dirty="0" err="1"/>
              <a:t>черевній</a:t>
            </a:r>
            <a:r>
              <a:rPr lang="ru-RU" dirty="0"/>
              <a:t> </a:t>
            </a:r>
            <a:r>
              <a:rPr lang="ru-RU" dirty="0" err="1"/>
              <a:t>порожнині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 </a:t>
            </a:r>
            <a:r>
              <a:rPr lang="ru-RU" dirty="0" err="1"/>
              <a:t>стінки</a:t>
            </a:r>
            <a:r>
              <a:rPr lang="ru-RU" dirty="0"/>
              <a:t>, де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грижа</a:t>
            </a:r>
            <a:r>
              <a:rPr lang="ru-RU" dirty="0"/>
              <a:t>.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іррадіювати</a:t>
            </a:r>
            <a:r>
              <a:rPr lang="ru-RU" dirty="0"/>
              <a:t> в </a:t>
            </a:r>
            <a:r>
              <a:rPr lang="ru-RU" dirty="0" err="1"/>
              <a:t>надчеревну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, </a:t>
            </a:r>
            <a:r>
              <a:rPr lang="ru-RU" dirty="0" err="1"/>
              <a:t>сім'яні</a:t>
            </a:r>
            <a:r>
              <a:rPr lang="ru-RU" dirty="0"/>
              <a:t> канатики, </a:t>
            </a:r>
            <a:r>
              <a:rPr lang="ru-RU" dirty="0" err="1"/>
              <a:t>статеві</a:t>
            </a:r>
            <a:r>
              <a:rPr lang="ru-RU" dirty="0"/>
              <a:t> губи, стегно, </a:t>
            </a:r>
            <a:r>
              <a:rPr lang="ru-RU" dirty="0" err="1"/>
              <a:t>промежину</a:t>
            </a:r>
            <a:r>
              <a:rPr lang="ru-RU" dirty="0"/>
              <a:t>. У </a:t>
            </a:r>
            <a:r>
              <a:rPr lang="ru-RU" dirty="0" err="1"/>
              <a:t>міру</a:t>
            </a:r>
            <a:r>
              <a:rPr lang="ru-RU" dirty="0"/>
              <a:t> росту </a:t>
            </a:r>
            <a:r>
              <a:rPr lang="ru-RU" dirty="0" err="1"/>
              <a:t>грижі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посилюється</a:t>
            </a:r>
            <a:r>
              <a:rPr lang="ru-RU" dirty="0"/>
              <a:t> і </a:t>
            </a:r>
            <a:r>
              <a:rPr lang="ru-RU" dirty="0" err="1"/>
              <a:t>зміщується</a:t>
            </a:r>
            <a:r>
              <a:rPr lang="ru-RU" dirty="0"/>
              <a:t> в </a:t>
            </a:r>
            <a:r>
              <a:rPr lang="ru-RU" dirty="0" err="1"/>
              <a:t>ділянку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локалізації</a:t>
            </a:r>
            <a:r>
              <a:rPr lang="ru-RU" dirty="0" smtClean="0"/>
              <a:t>. </a:t>
            </a:r>
            <a:r>
              <a:rPr lang="ru-RU" b="1" dirty="0" err="1" smtClean="0"/>
              <a:t>Інтенсивність</a:t>
            </a:r>
            <a:r>
              <a:rPr lang="ru-RU" b="1" dirty="0" smtClean="0"/>
              <a:t> </a:t>
            </a:r>
            <a:r>
              <a:rPr lang="ru-RU" b="1" dirty="0"/>
              <a:t>болю </a:t>
            </a:r>
            <a:r>
              <a:rPr lang="ru-RU" b="1" dirty="0" err="1"/>
              <a:t>значно</a:t>
            </a:r>
            <a:r>
              <a:rPr lang="ru-RU" b="1" dirty="0"/>
              <a:t> </a:t>
            </a:r>
            <a:r>
              <a:rPr lang="ru-RU" b="1" dirty="0" err="1"/>
              <a:t>посилюється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фізичного</a:t>
            </a:r>
            <a:r>
              <a:rPr lang="ru-RU" b="1" dirty="0"/>
              <a:t> </a:t>
            </a:r>
            <a:r>
              <a:rPr lang="ru-RU" b="1" dirty="0" err="1"/>
              <a:t>навантаження</a:t>
            </a:r>
            <a:r>
              <a:rPr lang="ru-RU" b="1" dirty="0"/>
              <a:t>, </a:t>
            </a:r>
            <a:r>
              <a:rPr lang="ru-RU" b="1" dirty="0" err="1"/>
              <a:t>напруження</a:t>
            </a:r>
            <a:r>
              <a:rPr lang="ru-RU" b="1" dirty="0"/>
              <a:t> </a:t>
            </a:r>
            <a:r>
              <a:rPr lang="ru-RU" b="1" dirty="0" err="1"/>
              <a:t>черевної</a:t>
            </a:r>
            <a:r>
              <a:rPr lang="ru-RU" b="1" dirty="0"/>
              <a:t> </a:t>
            </a:r>
            <a:r>
              <a:rPr lang="ru-RU" b="1" dirty="0" err="1"/>
              <a:t>стінки</a:t>
            </a:r>
            <a:r>
              <a:rPr lang="ru-RU" b="1" dirty="0"/>
              <a:t>, кашлю та переходу з </a:t>
            </a:r>
            <a:r>
              <a:rPr lang="ru-RU" b="1" dirty="0" err="1"/>
              <a:t>положення</a:t>
            </a:r>
            <a:r>
              <a:rPr lang="ru-RU" b="1" dirty="0"/>
              <a:t> </a:t>
            </a:r>
            <a:r>
              <a:rPr lang="ru-RU" b="1" dirty="0" err="1"/>
              <a:t>лежачи</a:t>
            </a:r>
            <a:r>
              <a:rPr lang="ru-RU" b="1" dirty="0"/>
              <a:t> в </a:t>
            </a:r>
            <a:r>
              <a:rPr lang="ru-RU" b="1" dirty="0" err="1"/>
              <a:t>положення</a:t>
            </a:r>
            <a:r>
              <a:rPr lang="ru-RU" b="1" dirty="0"/>
              <a:t> стоячи.</a:t>
            </a:r>
          </a:p>
          <a:p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 є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b="1" dirty="0" err="1"/>
              <a:t>випинання</a:t>
            </a:r>
            <a:r>
              <a:rPr lang="ru-RU" b="1" dirty="0"/>
              <a:t> в </a:t>
            </a:r>
            <a:r>
              <a:rPr lang="ru-RU" b="1" dirty="0" err="1"/>
              <a:t>певній</a:t>
            </a:r>
            <a:r>
              <a:rPr lang="ru-RU" b="1" dirty="0"/>
              <a:t> </a:t>
            </a:r>
            <a:r>
              <a:rPr lang="ru-RU" b="1" dirty="0" err="1"/>
              <a:t>ділянці</a:t>
            </a:r>
            <a:r>
              <a:rPr lang="ru-RU" b="1" dirty="0"/>
              <a:t> </a:t>
            </a:r>
            <a:r>
              <a:rPr lang="ru-RU" b="1" dirty="0" err="1"/>
              <a:t>черевної</a:t>
            </a:r>
            <a:r>
              <a:rPr lang="ru-RU" b="1" dirty="0"/>
              <a:t> </a:t>
            </a:r>
            <a:r>
              <a:rPr lang="ru-RU" b="1" dirty="0" err="1"/>
              <a:t>стінки</a:t>
            </a:r>
            <a:r>
              <a:rPr lang="ru-RU" dirty="0"/>
              <a:t>, на яке </a:t>
            </a:r>
            <a:r>
              <a:rPr lang="ru-RU" dirty="0" err="1"/>
              <a:t>звертає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 smtClean="0"/>
              <a:t>хворий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 рано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b="1" dirty="0" err="1"/>
              <a:t>дис­пепсичні</a:t>
            </a:r>
            <a:r>
              <a:rPr lang="ru-RU" b="1" dirty="0"/>
              <a:t> </a:t>
            </a:r>
            <a:r>
              <a:rPr lang="ru-RU" b="1" dirty="0" err="1"/>
              <a:t>явища</a:t>
            </a:r>
            <a:r>
              <a:rPr lang="ru-RU" dirty="0"/>
              <a:t>: </a:t>
            </a:r>
            <a:r>
              <a:rPr lang="ru-RU" dirty="0" err="1"/>
              <a:t>печія</a:t>
            </a:r>
            <a:r>
              <a:rPr lang="ru-RU" dirty="0"/>
              <a:t>, </a:t>
            </a:r>
            <a:r>
              <a:rPr lang="ru-RU" dirty="0" err="1"/>
              <a:t>нудота</a:t>
            </a:r>
            <a:r>
              <a:rPr lang="ru-RU" dirty="0"/>
              <a:t>,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блювання</a:t>
            </a:r>
            <a:r>
              <a:rPr lang="ru-RU" dirty="0"/>
              <a:t>, 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зумовлене</a:t>
            </a:r>
            <a:r>
              <a:rPr lang="ru-RU" dirty="0"/>
              <a:t> </a:t>
            </a:r>
            <a:r>
              <a:rPr lang="ru-RU" dirty="0" err="1"/>
              <a:t>натяжін-ням</a:t>
            </a:r>
            <a:r>
              <a:rPr lang="ru-RU" dirty="0"/>
              <a:t> великого </a:t>
            </a:r>
            <a:r>
              <a:rPr lang="ru-RU" dirty="0" err="1"/>
              <a:t>чепця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брижі</a:t>
            </a:r>
            <a:r>
              <a:rPr lang="ru-RU" dirty="0"/>
              <a:t> кишки,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грижовому</a:t>
            </a:r>
            <a:r>
              <a:rPr lang="ru-RU" dirty="0"/>
              <a:t> </a:t>
            </a:r>
            <a:r>
              <a:rPr lang="ru-RU" dirty="0" err="1"/>
              <a:t>мішку</a:t>
            </a:r>
            <a:r>
              <a:rPr lang="ru-RU" dirty="0"/>
              <a:t> і є </a:t>
            </a:r>
            <a:r>
              <a:rPr lang="ru-RU" dirty="0" err="1" smtClean="0"/>
              <a:t>рефлекторним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та </a:t>
            </a:r>
            <a:r>
              <a:rPr lang="ru-RU" dirty="0" err="1"/>
              <a:t>ковзної</a:t>
            </a:r>
            <a:r>
              <a:rPr lang="ru-RU" dirty="0"/>
              <a:t> </a:t>
            </a:r>
            <a:r>
              <a:rPr lang="ru-RU" dirty="0" err="1"/>
              <a:t>грижі</a:t>
            </a:r>
            <a:r>
              <a:rPr lang="ru-RU" dirty="0"/>
              <a:t> </a:t>
            </a:r>
            <a:r>
              <a:rPr lang="ru-RU" dirty="0" err="1"/>
              <a:t>спостерігають</a:t>
            </a:r>
            <a:r>
              <a:rPr lang="ru-RU" dirty="0"/>
              <a:t> </a:t>
            </a:r>
            <a:r>
              <a:rPr lang="ru-RU" dirty="0" err="1"/>
              <a:t>дизуричні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кишок.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42377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4693</TotalTime>
  <Words>2937</Words>
  <Application>Microsoft Office PowerPoint</Application>
  <PresentationFormat>Широкоэкранный</PresentationFormat>
  <Paragraphs>218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Times New Roman</vt:lpstr>
      <vt:lpstr>Wingdings 3</vt:lpstr>
      <vt:lpstr>Легкий дым</vt:lpstr>
      <vt:lpstr>ТЕМА ЛЕКЦІЇ: ГРИЖІ У ДІТЕЙ. ТРАВМА ЖИВОТА.</vt:lpstr>
      <vt:lpstr>План лекції</vt:lpstr>
      <vt:lpstr>Анатомо-фізіологічні особливості черевної стінки</vt:lpstr>
      <vt:lpstr>Місця локалізації грижі черевної стінки:</vt:lpstr>
      <vt:lpstr>Грижа живота (hernia abdominalis)</vt:lpstr>
      <vt:lpstr>Етіологія та патогенез</vt:lpstr>
      <vt:lpstr>Складовими частинами грижі є: грижові ворота, грижовий мішок, вміст грижі та грижові оболонки.</vt:lpstr>
      <vt:lpstr>Класифікація</vt:lpstr>
      <vt:lpstr>Клінічні прояви</vt:lpstr>
      <vt:lpstr>Основні об'єктивні ознаки зовнішньої грижі черевної стінки:</vt:lpstr>
      <vt:lpstr>ЗАЩЕМЛЕННЯ ГРИЖІ </vt:lpstr>
      <vt:lpstr>За механізмом утворення защемлення розрізняють еластичне та калове.</vt:lpstr>
      <vt:lpstr>В защемленій кишці розрізняють:</vt:lpstr>
      <vt:lpstr>Диференціально-діагностичний критерій пухлиноподібних утворів білої лінії живота.</vt:lpstr>
      <vt:lpstr>ЛІКУВАННЯ</vt:lpstr>
      <vt:lpstr>Передопераційна підготовка</vt:lpstr>
      <vt:lpstr>Принципи хірургічного лікування </vt:lpstr>
      <vt:lpstr>ТРАВМИ ЖИВОТА</vt:lpstr>
      <vt:lpstr>Травма селезінки</vt:lpstr>
      <vt:lpstr>Травма селезінки</vt:lpstr>
      <vt:lpstr>Діагностика травм селезінки</vt:lpstr>
      <vt:lpstr>Лікування травм селезінки</vt:lpstr>
      <vt:lpstr>Ушкодження печінки</vt:lpstr>
      <vt:lpstr>Ушкодження печінки</vt:lpstr>
      <vt:lpstr>Діагностика ушкоджень печінки</vt:lpstr>
      <vt:lpstr>Ушкодження підшлункової залози</vt:lpstr>
      <vt:lpstr>Діагностика ушкоджень підшлункової залози</vt:lpstr>
      <vt:lpstr>Лікування ушкоджень підшлункової залози</vt:lpstr>
      <vt:lpstr>УШКОДЖЕННЯ ПОРОЖНИННИХ ОРГАНІВ ЧЕРЕВНОЇ ПОРОЖНИНИ</vt:lpstr>
      <vt:lpstr>Розрив шлунку</vt:lpstr>
      <vt:lpstr>Тупа травма живота</vt:lpstr>
      <vt:lpstr>Ушкодження кишечнику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ЛЕКЦІЇ: ГРИЖІ У ДІТЕЙ. ТРАВМА ЖИВОТА.</dc:title>
  <dc:creator>Пользователь</dc:creator>
  <cp:lastModifiedBy>Пользователь</cp:lastModifiedBy>
  <cp:revision>6</cp:revision>
  <dcterms:created xsi:type="dcterms:W3CDTF">2020-06-01T12:46:38Z</dcterms:created>
  <dcterms:modified xsi:type="dcterms:W3CDTF">2020-06-04T18:59:53Z</dcterms:modified>
</cp:coreProperties>
</file>