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9" r:id="rId20"/>
    <p:sldId id="274" r:id="rId21"/>
    <p:sldId id="275" r:id="rId22"/>
    <p:sldId id="277" r:id="rId23"/>
    <p:sldId id="278" r:id="rId24"/>
    <p:sldId id="280" r:id="rId25"/>
    <p:sldId id="281" r:id="rId26"/>
    <p:sldId id="283" r:id="rId27"/>
    <p:sldId id="284" r:id="rId28"/>
    <p:sldId id="285" r:id="rId29"/>
    <p:sldId id="286" r:id="rId30"/>
    <p:sldId id="287" r:id="rId31"/>
    <p:sldId id="289" r:id="rId32"/>
    <p:sldId id="290" r:id="rId3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C1000-4F5B-4BA2-A33C-33C3747D57FF}" type="datetimeFigureOut">
              <a:rPr lang="ru-RU" smtClean="0"/>
              <a:t>чт 04.06.20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10F76-1641-4D48-BD94-FDF24B028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4429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C1000-4F5B-4BA2-A33C-33C3747D57FF}" type="datetimeFigureOut">
              <a:rPr lang="ru-RU" smtClean="0"/>
              <a:t>чт 04.06.20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10F76-1641-4D48-BD94-FDF24B028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686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C1000-4F5B-4BA2-A33C-33C3747D57FF}" type="datetimeFigureOut">
              <a:rPr lang="ru-RU" smtClean="0"/>
              <a:t>чт 04.06.20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10F76-1641-4D48-BD94-FDF24B028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752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C1000-4F5B-4BA2-A33C-33C3747D57FF}" type="datetimeFigureOut">
              <a:rPr lang="ru-RU" smtClean="0"/>
              <a:t>чт 04.06.20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10F76-1641-4D48-BD94-FDF24B028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1056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C1000-4F5B-4BA2-A33C-33C3747D57FF}" type="datetimeFigureOut">
              <a:rPr lang="ru-RU" smtClean="0"/>
              <a:t>чт 04.06.20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10F76-1641-4D48-BD94-FDF24B028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4690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C1000-4F5B-4BA2-A33C-33C3747D57FF}" type="datetimeFigureOut">
              <a:rPr lang="ru-RU" smtClean="0"/>
              <a:t>чт 04.06.20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10F76-1641-4D48-BD94-FDF24B028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97404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C1000-4F5B-4BA2-A33C-33C3747D57FF}" type="datetimeFigureOut">
              <a:rPr lang="ru-RU" smtClean="0"/>
              <a:t>чт 04.06.20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10F76-1641-4D48-BD94-FDF24B028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1244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C1000-4F5B-4BA2-A33C-33C3747D57FF}" type="datetimeFigureOut">
              <a:rPr lang="ru-RU" smtClean="0"/>
              <a:t>чт 04.06.20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10F76-1641-4D48-BD94-FDF24B028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8829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C1000-4F5B-4BA2-A33C-33C3747D57FF}" type="datetimeFigureOut">
              <a:rPr lang="ru-RU" smtClean="0"/>
              <a:t>чт 04.06.20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10F76-1641-4D48-BD94-FDF24B028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044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C1000-4F5B-4BA2-A33C-33C3747D57FF}" type="datetimeFigureOut">
              <a:rPr lang="ru-RU" smtClean="0"/>
              <a:t>чт 04.06.20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97810F76-1641-4D48-BD94-FDF24B028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2880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C1000-4F5B-4BA2-A33C-33C3747D57FF}" type="datetimeFigureOut">
              <a:rPr lang="ru-RU" smtClean="0"/>
              <a:t>чт 04.06.20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10F76-1641-4D48-BD94-FDF24B028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977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C1000-4F5B-4BA2-A33C-33C3747D57FF}" type="datetimeFigureOut">
              <a:rPr lang="ru-RU" smtClean="0"/>
              <a:t>чт 04.06.20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10F76-1641-4D48-BD94-FDF24B028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130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C1000-4F5B-4BA2-A33C-33C3747D57FF}" type="datetimeFigureOut">
              <a:rPr lang="ru-RU" smtClean="0"/>
              <a:t>чт 04.06.20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10F76-1641-4D48-BD94-FDF24B028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138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C1000-4F5B-4BA2-A33C-33C3747D57FF}" type="datetimeFigureOut">
              <a:rPr lang="ru-RU" smtClean="0"/>
              <a:t>чт 04.06.20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10F76-1641-4D48-BD94-FDF24B028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036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C1000-4F5B-4BA2-A33C-33C3747D57FF}" type="datetimeFigureOut">
              <a:rPr lang="ru-RU" smtClean="0"/>
              <a:t>чт 04.06.20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10F76-1641-4D48-BD94-FDF24B028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2649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C1000-4F5B-4BA2-A33C-33C3747D57FF}" type="datetimeFigureOut">
              <a:rPr lang="ru-RU" smtClean="0"/>
              <a:t>чт 04.06.20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10F76-1641-4D48-BD94-FDF24B028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9306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C1000-4F5B-4BA2-A33C-33C3747D57FF}" type="datetimeFigureOut">
              <a:rPr lang="ru-RU" smtClean="0"/>
              <a:t>чт 04.06.20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10F76-1641-4D48-BD94-FDF24B028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540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DAC1000-4F5B-4BA2-A33C-33C3747D57FF}" type="datetimeFigureOut">
              <a:rPr lang="ru-RU" smtClean="0"/>
              <a:t>чт 04.06.20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7810F76-1641-4D48-BD94-FDF24B028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585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/>
              <a:t>ТЕМА ЛЕКЦІЇ: ПРИНЦИПИ ЛІКУВАННЯ ЗЛОЯКІСНИХ ПУХЛИН. СИСТЕМА </a:t>
            </a:r>
            <a:r>
              <a:rPr lang="en-US" b="1" dirty="0"/>
              <a:t>TNM</a:t>
            </a:r>
            <a:r>
              <a:rPr lang="ru-RU" b="1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79744" y="502276"/>
            <a:ext cx="7471935" cy="425003"/>
          </a:xfrm>
        </p:spPr>
        <p:txBody>
          <a:bodyPr/>
          <a:lstStyle/>
          <a:p>
            <a:pPr algn="ctr"/>
            <a:r>
              <a:rPr lang="uk-UA" b="1" dirty="0"/>
              <a:t>Кафедра дитячої хірургії з травматологією та ортопедією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1775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186063"/>
            <a:ext cx="7273324" cy="857125"/>
          </a:xfrm>
        </p:spPr>
        <p:txBody>
          <a:bodyPr/>
          <a:lstStyle/>
          <a:p>
            <a:r>
              <a:rPr lang="ru-RU" b="1" dirty="0"/>
              <a:t>ЗЛОЯКІСНІ ПУХЛИНИ КІСТОК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6273928" y="1043188"/>
            <a:ext cx="5621094" cy="5645243"/>
          </a:xfrm>
        </p:spPr>
        <p:txBody>
          <a:bodyPr>
            <a:noAutofit/>
          </a:bodyPr>
          <a:lstStyle/>
          <a:p>
            <a:r>
              <a:rPr lang="ru-RU" sz="2200" b="1" dirty="0" err="1" smtClean="0"/>
              <a:t>Етіологія</a:t>
            </a:r>
            <a:r>
              <a:rPr lang="ru-RU" sz="2200" b="1" dirty="0"/>
              <a:t>.</a:t>
            </a:r>
            <a:r>
              <a:rPr lang="ru-RU" sz="2200" dirty="0"/>
              <a:t> </a:t>
            </a:r>
            <a:r>
              <a:rPr lang="ru-RU" sz="2200" dirty="0" err="1"/>
              <a:t>Розвиток</a:t>
            </a:r>
            <a:r>
              <a:rPr lang="ru-RU" sz="2200" dirty="0"/>
              <a:t> </a:t>
            </a:r>
            <a:r>
              <a:rPr lang="ru-RU" sz="2200" dirty="0" err="1"/>
              <a:t>пухлини</a:t>
            </a:r>
            <a:r>
              <a:rPr lang="ru-RU" sz="2200" dirty="0"/>
              <a:t> </a:t>
            </a:r>
            <a:r>
              <a:rPr lang="ru-RU" sz="2200" dirty="0" err="1"/>
              <a:t>має</a:t>
            </a:r>
            <a:r>
              <a:rPr lang="ru-RU" sz="2200" dirty="0"/>
              <a:t> </a:t>
            </a:r>
            <a:r>
              <a:rPr lang="ru-RU" sz="2200" dirty="0" err="1"/>
              <a:t>деякий</a:t>
            </a:r>
            <a:r>
              <a:rPr lang="ru-RU" sz="2200" dirty="0"/>
              <a:t> </a:t>
            </a:r>
            <a:r>
              <a:rPr lang="ru-RU" sz="2200" dirty="0" err="1"/>
              <a:t>зв’язок</a:t>
            </a:r>
            <a:r>
              <a:rPr lang="ru-RU" sz="2200" dirty="0"/>
              <a:t> </a:t>
            </a:r>
            <a:r>
              <a:rPr lang="ru-RU" sz="2200" dirty="0" err="1"/>
              <a:t>зі</a:t>
            </a:r>
            <a:r>
              <a:rPr lang="ru-RU" sz="2200" dirty="0"/>
              <a:t> </a:t>
            </a:r>
            <a:r>
              <a:rPr lang="ru-RU" sz="2200" dirty="0" err="1"/>
              <a:t>швидким</a:t>
            </a:r>
            <a:r>
              <a:rPr lang="ru-RU" sz="2200" dirty="0"/>
              <a:t> ростом </a:t>
            </a:r>
            <a:r>
              <a:rPr lang="ru-RU" sz="2200" dirty="0" err="1"/>
              <a:t>кістки</a:t>
            </a:r>
            <a:r>
              <a:rPr lang="ru-RU" sz="2200" dirty="0"/>
              <a:t>. </a:t>
            </a:r>
            <a:r>
              <a:rPr lang="ru-RU" sz="2200" dirty="0" err="1"/>
              <a:t>Діти</a:t>
            </a:r>
            <a:r>
              <a:rPr lang="ru-RU" sz="2200" dirty="0"/>
              <a:t>, </a:t>
            </a:r>
            <a:r>
              <a:rPr lang="ru-RU" sz="2200" dirty="0" err="1"/>
              <a:t>що</a:t>
            </a:r>
            <a:r>
              <a:rPr lang="ru-RU" sz="2200" dirty="0"/>
              <a:t> </a:t>
            </a:r>
            <a:r>
              <a:rPr lang="ru-RU" sz="2200" dirty="0" err="1"/>
              <a:t>страждають</a:t>
            </a:r>
            <a:r>
              <a:rPr lang="ru-RU" sz="2200" dirty="0"/>
              <a:t> на </a:t>
            </a:r>
            <a:r>
              <a:rPr lang="ru-RU" sz="2200" dirty="0" err="1"/>
              <a:t>остеосаркому</a:t>
            </a:r>
            <a:r>
              <a:rPr lang="ru-RU" sz="2200" dirty="0"/>
              <a:t>, як правило, </a:t>
            </a:r>
            <a:r>
              <a:rPr lang="ru-RU" sz="2200" dirty="0" err="1"/>
              <a:t>вищі</a:t>
            </a:r>
            <a:r>
              <a:rPr lang="ru-RU" sz="2200" dirty="0"/>
              <a:t> на </a:t>
            </a:r>
            <a:r>
              <a:rPr lang="ru-RU" sz="2200" dirty="0" err="1"/>
              <a:t>зріст</a:t>
            </a:r>
            <a:r>
              <a:rPr lang="ru-RU" sz="2200" dirty="0"/>
              <a:t> </a:t>
            </a:r>
            <a:r>
              <a:rPr lang="ru-RU" sz="2200" dirty="0" err="1"/>
              <a:t>порівняно</a:t>
            </a:r>
            <a:r>
              <a:rPr lang="ru-RU" sz="2200" dirty="0"/>
              <a:t> з </a:t>
            </a:r>
            <a:r>
              <a:rPr lang="ru-RU" sz="2200" dirty="0" err="1"/>
              <a:t>віковою</a:t>
            </a:r>
            <a:r>
              <a:rPr lang="ru-RU" sz="2200" dirty="0"/>
              <a:t> нормою, і хвороба </a:t>
            </a:r>
            <a:r>
              <a:rPr lang="ru-RU" sz="2200" dirty="0" err="1"/>
              <a:t>уражує</a:t>
            </a:r>
            <a:r>
              <a:rPr lang="ru-RU" sz="2200" dirty="0"/>
              <a:t> </a:t>
            </a:r>
            <a:r>
              <a:rPr lang="ru-RU" sz="2200" dirty="0" err="1"/>
              <a:t>найшвидше</a:t>
            </a:r>
            <a:r>
              <a:rPr lang="ru-RU" sz="2200" dirty="0"/>
              <a:t> </a:t>
            </a:r>
            <a:r>
              <a:rPr lang="ru-RU" sz="2200" dirty="0" err="1"/>
              <a:t>зростаючі</a:t>
            </a:r>
            <a:r>
              <a:rPr lang="ru-RU" sz="2200" dirty="0"/>
              <a:t> </a:t>
            </a:r>
            <a:r>
              <a:rPr lang="ru-RU" sz="2200" dirty="0" err="1"/>
              <a:t>частини</a:t>
            </a:r>
            <a:r>
              <a:rPr lang="ru-RU" sz="2200" dirty="0"/>
              <a:t> скелета. </a:t>
            </a:r>
            <a:r>
              <a:rPr lang="ru-RU" sz="2200" dirty="0" err="1"/>
              <a:t>Розвиток</a:t>
            </a:r>
            <a:r>
              <a:rPr lang="ru-RU" sz="2200" dirty="0"/>
              <a:t> </a:t>
            </a:r>
            <a:r>
              <a:rPr lang="ru-RU" sz="2200" dirty="0" err="1"/>
              <a:t>кісткових</a:t>
            </a:r>
            <a:r>
              <a:rPr lang="ru-RU" sz="2200" dirty="0"/>
              <a:t> </a:t>
            </a:r>
            <a:r>
              <a:rPr lang="ru-RU" sz="2200" dirty="0" err="1"/>
              <a:t>пухлин</a:t>
            </a:r>
            <a:r>
              <a:rPr lang="ru-RU" sz="2200" dirty="0"/>
              <a:t> часто </a:t>
            </a:r>
            <a:r>
              <a:rPr lang="ru-RU" sz="2200" dirty="0" err="1"/>
              <a:t>асоціюється</a:t>
            </a:r>
            <a:r>
              <a:rPr lang="ru-RU" sz="2200" dirty="0"/>
              <a:t> </a:t>
            </a:r>
            <a:r>
              <a:rPr lang="ru-RU" sz="2200" dirty="0" err="1"/>
              <a:t>із</a:t>
            </a:r>
            <a:r>
              <a:rPr lang="ru-RU" sz="2200" dirty="0"/>
              <a:t> травмою, але </a:t>
            </a:r>
            <a:r>
              <a:rPr lang="ru-RU" sz="2200" dirty="0" err="1"/>
              <a:t>скоріше</a:t>
            </a:r>
            <a:r>
              <a:rPr lang="ru-RU" sz="2200" dirty="0"/>
              <a:t> травма </a:t>
            </a:r>
            <a:r>
              <a:rPr lang="ru-RU" sz="2200" dirty="0" err="1"/>
              <a:t>привертає</a:t>
            </a:r>
            <a:r>
              <a:rPr lang="ru-RU" sz="2200" dirty="0"/>
              <a:t> </a:t>
            </a:r>
            <a:r>
              <a:rPr lang="ru-RU" sz="2200" dirty="0" err="1"/>
              <a:t>увагу</a:t>
            </a:r>
            <a:r>
              <a:rPr lang="ru-RU" sz="2200" dirty="0"/>
              <a:t> </a:t>
            </a:r>
            <a:r>
              <a:rPr lang="ru-RU" sz="2200" dirty="0" err="1"/>
              <a:t>лікаря</a:t>
            </a:r>
            <a:r>
              <a:rPr lang="ru-RU" sz="2200" dirty="0"/>
              <a:t> та </a:t>
            </a:r>
            <a:r>
              <a:rPr lang="ru-RU" sz="2200" dirty="0" err="1"/>
              <a:t>змушує</a:t>
            </a:r>
            <a:r>
              <a:rPr lang="ru-RU" sz="2200" dirty="0"/>
              <a:t> провести </a:t>
            </a:r>
            <a:r>
              <a:rPr lang="ru-RU" sz="2200" dirty="0" err="1"/>
              <a:t>рентгенологічне</a:t>
            </a:r>
            <a:r>
              <a:rPr lang="ru-RU" sz="2200" dirty="0"/>
              <a:t> </a:t>
            </a:r>
            <a:r>
              <a:rPr lang="ru-RU" sz="2200" dirty="0" err="1"/>
              <a:t>дослідження</a:t>
            </a:r>
            <a:r>
              <a:rPr lang="ru-RU" sz="2200" dirty="0"/>
              <a:t>. </a:t>
            </a:r>
            <a:r>
              <a:rPr lang="ru-RU" sz="2200" dirty="0" err="1"/>
              <a:t>Єдиний</a:t>
            </a:r>
            <a:r>
              <a:rPr lang="ru-RU" sz="2200" dirty="0"/>
              <a:t> агент </a:t>
            </a:r>
            <a:r>
              <a:rPr lang="ru-RU" sz="2200" dirty="0" err="1"/>
              <a:t>зовнішнього</a:t>
            </a:r>
            <a:r>
              <a:rPr lang="ru-RU" sz="2200" dirty="0"/>
              <a:t> </a:t>
            </a:r>
            <a:r>
              <a:rPr lang="ru-RU" sz="2200" dirty="0" err="1"/>
              <a:t>середовища</a:t>
            </a:r>
            <a:r>
              <a:rPr lang="ru-RU" sz="2200" dirty="0"/>
              <a:t>, </a:t>
            </a:r>
            <a:r>
              <a:rPr lang="ru-RU" sz="2200" dirty="0" err="1"/>
              <a:t>відомий</a:t>
            </a:r>
            <a:r>
              <a:rPr lang="ru-RU" sz="2200" dirty="0"/>
              <a:t> як стимулятор </a:t>
            </a:r>
            <a:r>
              <a:rPr lang="ru-RU" sz="2200" dirty="0" err="1"/>
              <a:t>кісткових</a:t>
            </a:r>
            <a:r>
              <a:rPr lang="ru-RU" sz="2200" dirty="0"/>
              <a:t> сарком, — </a:t>
            </a:r>
            <a:r>
              <a:rPr lang="ru-RU" sz="2200" dirty="0" err="1"/>
              <a:t>іонізуюче</a:t>
            </a:r>
            <a:r>
              <a:rPr lang="ru-RU" sz="2200" dirty="0"/>
              <a:t> </a:t>
            </a:r>
            <a:r>
              <a:rPr lang="ru-RU" sz="2200" dirty="0" err="1"/>
              <a:t>випромінювання</a:t>
            </a:r>
            <a:r>
              <a:rPr lang="ru-RU" sz="2200" dirty="0" smtClean="0"/>
              <a:t>.</a:t>
            </a:r>
            <a:endParaRPr lang="ru-RU" sz="22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1484311" y="1043188"/>
            <a:ext cx="4463078" cy="2278382"/>
          </a:xfrm>
        </p:spPr>
        <p:txBody>
          <a:bodyPr>
            <a:normAutofit lnSpcReduction="10000"/>
          </a:bodyPr>
          <a:lstStyle/>
          <a:p>
            <a:r>
              <a:rPr lang="ru-RU" sz="2000" b="1" dirty="0"/>
              <a:t>Остеогенна саркома</a:t>
            </a:r>
            <a:r>
              <a:rPr lang="ru-RU" sz="2000" dirty="0"/>
              <a:t>. </a:t>
            </a:r>
            <a:r>
              <a:rPr lang="ru-RU" sz="2000" dirty="0" err="1"/>
              <a:t>Пухлина</a:t>
            </a:r>
            <a:r>
              <a:rPr lang="ru-RU" sz="2000" dirty="0"/>
              <a:t> походить </a:t>
            </a:r>
            <a:r>
              <a:rPr lang="ru-RU" sz="2000" dirty="0" err="1"/>
              <a:t>із</a:t>
            </a:r>
            <a:r>
              <a:rPr lang="ru-RU" sz="2000" dirty="0"/>
              <a:t> </a:t>
            </a:r>
            <a:r>
              <a:rPr lang="ru-RU" sz="2000" dirty="0" err="1"/>
              <a:t>примітивної</a:t>
            </a:r>
            <a:r>
              <a:rPr lang="ru-RU" sz="2000" dirty="0"/>
              <a:t> </a:t>
            </a:r>
            <a:r>
              <a:rPr lang="ru-RU" sz="2000" dirty="0" err="1"/>
              <a:t>кісткоформуючої</a:t>
            </a:r>
            <a:r>
              <a:rPr lang="ru-RU" sz="2000" dirty="0"/>
              <a:t> </a:t>
            </a:r>
            <a:r>
              <a:rPr lang="ru-RU" sz="2000" dirty="0" err="1"/>
              <a:t>мезенхіми</a:t>
            </a:r>
            <a:r>
              <a:rPr lang="ru-RU" sz="2000" dirty="0"/>
              <a:t>, </a:t>
            </a:r>
            <a:r>
              <a:rPr lang="ru-RU" sz="2000" dirty="0" err="1"/>
              <a:t>характеризується</a:t>
            </a:r>
            <a:r>
              <a:rPr lang="ru-RU" sz="2000" dirty="0"/>
              <a:t> </a:t>
            </a:r>
            <a:r>
              <a:rPr lang="ru-RU" sz="2000" dirty="0" err="1"/>
              <a:t>продукцією</a:t>
            </a:r>
            <a:r>
              <a:rPr lang="ru-RU" sz="2000" dirty="0"/>
              <a:t> </a:t>
            </a:r>
            <a:r>
              <a:rPr lang="ru-RU" sz="2000" dirty="0" err="1"/>
              <a:t>остеоїда</a:t>
            </a:r>
            <a:r>
              <a:rPr lang="ru-RU" sz="2000" dirty="0"/>
              <a:t> при </a:t>
            </a:r>
            <a:r>
              <a:rPr lang="ru-RU" sz="2000" dirty="0" err="1"/>
              <a:t>злоякісній</a:t>
            </a:r>
            <a:r>
              <a:rPr lang="ru-RU" sz="2000" dirty="0"/>
              <a:t> </a:t>
            </a:r>
            <a:r>
              <a:rPr lang="ru-RU" sz="2000" dirty="0" err="1"/>
              <a:t>проліферації</a:t>
            </a:r>
            <a:r>
              <a:rPr lang="ru-RU" sz="2000" dirty="0"/>
              <a:t> </a:t>
            </a:r>
            <a:r>
              <a:rPr lang="ru-RU" sz="2000" dirty="0" err="1"/>
              <a:t>веретеноклітинної</a:t>
            </a:r>
            <a:r>
              <a:rPr lang="ru-RU" sz="2000" dirty="0"/>
              <a:t> </a:t>
            </a:r>
            <a:r>
              <a:rPr lang="ru-RU" sz="2000" dirty="0" err="1"/>
              <a:t>строми</a:t>
            </a:r>
            <a:r>
              <a:rPr lang="ru-RU" sz="2000" dirty="0"/>
              <a:t>. </a:t>
            </a:r>
          </a:p>
          <a:p>
            <a:endParaRPr lang="ru-RU" dirty="0"/>
          </a:p>
        </p:txBody>
      </p:sp>
      <p:pic>
        <p:nvPicPr>
          <p:cNvPr id="5122" name="Picture 2" descr="Рак кісток - ФунгоДокто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0850" y="3120978"/>
            <a:ext cx="3810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36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84310" y="157766"/>
            <a:ext cx="10018713" cy="859665"/>
          </a:xfrm>
        </p:spPr>
        <p:txBody>
          <a:bodyPr/>
          <a:lstStyle/>
          <a:p>
            <a:r>
              <a:rPr lang="ru-RU" b="1" dirty="0" smtClean="0"/>
              <a:t>Остеогенна саркома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484310" y="1146220"/>
            <a:ext cx="10274101" cy="5525035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КЛІНІКА. </a:t>
            </a:r>
            <a:r>
              <a:rPr lang="ru-RU" dirty="0" err="1" smtClean="0"/>
              <a:t>Головн</a:t>
            </a:r>
            <a:r>
              <a:rPr lang="uk-UA" dirty="0"/>
              <a:t>а</a:t>
            </a:r>
            <a:r>
              <a:rPr lang="ru-RU" dirty="0"/>
              <a:t> </a:t>
            </a:r>
            <a:r>
              <a:rPr lang="ru-RU" dirty="0" err="1"/>
              <a:t>клінічн</a:t>
            </a:r>
            <a:r>
              <a:rPr lang="uk-UA" dirty="0"/>
              <a:t>а</a:t>
            </a:r>
            <a:r>
              <a:rPr lang="ru-RU" dirty="0"/>
              <a:t> </a:t>
            </a:r>
            <a:r>
              <a:rPr lang="ru-RU" dirty="0" err="1"/>
              <a:t>ознак</a:t>
            </a:r>
            <a:r>
              <a:rPr lang="uk-UA" dirty="0"/>
              <a:t>а</a:t>
            </a:r>
            <a:r>
              <a:rPr lang="ru-RU" dirty="0"/>
              <a:t> </a:t>
            </a:r>
            <a:r>
              <a:rPr lang="ru-RU" dirty="0" err="1"/>
              <a:t>остеосаркоми</a:t>
            </a:r>
            <a:r>
              <a:rPr lang="ru-RU" dirty="0"/>
              <a:t> </a:t>
            </a:r>
            <a:r>
              <a:rPr lang="uk-UA" dirty="0"/>
              <a:t>-</a:t>
            </a:r>
            <a:r>
              <a:rPr lang="ru-RU" dirty="0"/>
              <a:t> </a:t>
            </a:r>
            <a:r>
              <a:rPr lang="ru-RU" b="1" dirty="0" err="1"/>
              <a:t>біль</a:t>
            </a:r>
            <a:r>
              <a:rPr lang="ru-RU" b="1" dirty="0"/>
              <a:t> над </a:t>
            </a:r>
            <a:r>
              <a:rPr lang="ru-RU" b="1" dirty="0" err="1"/>
              <a:t>ураженою</a:t>
            </a:r>
            <a:r>
              <a:rPr lang="ru-RU" b="1" dirty="0"/>
              <a:t> </a:t>
            </a:r>
            <a:r>
              <a:rPr lang="ru-RU" b="1" dirty="0" err="1"/>
              <a:t>ділянкою</a:t>
            </a:r>
            <a:r>
              <a:rPr lang="ru-RU" dirty="0"/>
              <a:t>. </a:t>
            </a:r>
            <a:r>
              <a:rPr lang="ru-RU" dirty="0" err="1"/>
              <a:t>Біль</a:t>
            </a:r>
            <a:r>
              <a:rPr lang="ru-RU" dirty="0"/>
              <a:t> </a:t>
            </a:r>
            <a:r>
              <a:rPr lang="ru-RU" dirty="0" err="1"/>
              <a:t>тупий</a:t>
            </a:r>
            <a:r>
              <a:rPr lang="ru-RU" dirty="0"/>
              <a:t>, </a:t>
            </a:r>
            <a:r>
              <a:rPr lang="ru-RU" dirty="0" err="1"/>
              <a:t>постійний</a:t>
            </a:r>
            <a:r>
              <a:rPr lang="ru-RU" dirty="0"/>
              <a:t>,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поступовим</a:t>
            </a:r>
            <a:r>
              <a:rPr lang="ru-RU" dirty="0"/>
              <a:t> </a:t>
            </a:r>
            <a:r>
              <a:rPr lang="ru-RU" dirty="0" err="1"/>
              <a:t>наростанням</a:t>
            </a:r>
            <a:r>
              <a:rPr lang="ru-RU" dirty="0"/>
              <a:t> </a:t>
            </a:r>
            <a:r>
              <a:rPr lang="ru-RU" dirty="0" err="1"/>
              <a:t>інтенсивності</a:t>
            </a:r>
            <a:r>
              <a:rPr lang="ru-RU" dirty="0"/>
              <a:t>. </a:t>
            </a:r>
            <a:r>
              <a:rPr lang="ru-RU" dirty="0" err="1"/>
              <a:t>Характерн</a:t>
            </a:r>
            <a:r>
              <a:rPr lang="uk-UA" dirty="0"/>
              <a:t>і</a:t>
            </a:r>
            <a:r>
              <a:rPr lang="ru-RU" dirty="0"/>
              <a:t> </a:t>
            </a:r>
            <a:r>
              <a:rPr lang="ru-RU" dirty="0" err="1"/>
              <a:t>нічні</a:t>
            </a:r>
            <a:r>
              <a:rPr lang="ru-RU" dirty="0"/>
              <a:t> </a:t>
            </a:r>
            <a:r>
              <a:rPr lang="ru-RU" dirty="0" err="1"/>
              <a:t>болі</a:t>
            </a:r>
            <a:r>
              <a:rPr lang="ru-RU" dirty="0"/>
              <a:t>. </a:t>
            </a:r>
            <a:r>
              <a:rPr lang="ru-RU" b="1" dirty="0" err="1"/>
              <a:t>Кінцівка</a:t>
            </a:r>
            <a:r>
              <a:rPr lang="ru-RU" b="1" dirty="0"/>
              <a:t> </a:t>
            </a:r>
            <a:r>
              <a:rPr lang="ru-RU" b="1" dirty="0" err="1"/>
              <a:t>збільшена</a:t>
            </a:r>
            <a:r>
              <a:rPr lang="ru-RU" b="1" dirty="0"/>
              <a:t> в </a:t>
            </a:r>
            <a:r>
              <a:rPr lang="ru-RU" b="1" dirty="0" err="1"/>
              <a:t>об’ємі</a:t>
            </a:r>
            <a:r>
              <a:rPr lang="ru-RU" dirty="0"/>
              <a:t>, часто </a:t>
            </a:r>
            <a:r>
              <a:rPr lang="ru-RU" dirty="0" err="1"/>
              <a:t>виглядає</a:t>
            </a:r>
            <a:r>
              <a:rPr lang="ru-RU" dirty="0"/>
              <a:t> </a:t>
            </a:r>
            <a:r>
              <a:rPr lang="ru-RU" dirty="0" err="1"/>
              <a:t>набряклою</a:t>
            </a:r>
            <a:r>
              <a:rPr lang="ru-RU" dirty="0"/>
              <a:t>. </a:t>
            </a:r>
            <a:r>
              <a:rPr lang="ru-RU" dirty="0" err="1"/>
              <a:t>Біль</a:t>
            </a:r>
            <a:r>
              <a:rPr lang="ru-RU" dirty="0"/>
              <a:t> і </a:t>
            </a:r>
            <a:r>
              <a:rPr lang="ru-RU" dirty="0" err="1"/>
              <a:t>збільшення</a:t>
            </a:r>
            <a:r>
              <a:rPr lang="ru-RU" dirty="0"/>
              <a:t> </a:t>
            </a:r>
            <a:r>
              <a:rPr lang="ru-RU" dirty="0" err="1"/>
              <a:t>об’єму</a:t>
            </a:r>
            <a:r>
              <a:rPr lang="ru-RU" dirty="0"/>
              <a:t> </a:t>
            </a:r>
            <a:r>
              <a:rPr lang="ru-RU" dirty="0" err="1"/>
              <a:t>призводять</a:t>
            </a:r>
            <a:r>
              <a:rPr lang="ru-RU" dirty="0"/>
              <a:t> до </a:t>
            </a:r>
            <a:r>
              <a:rPr lang="ru-RU" b="1" dirty="0" err="1"/>
              <a:t>порушення</a:t>
            </a:r>
            <a:r>
              <a:rPr lang="ru-RU" b="1" dirty="0"/>
              <a:t> </a:t>
            </a:r>
            <a:r>
              <a:rPr lang="ru-RU" b="1" dirty="0" err="1"/>
              <a:t>функції</a:t>
            </a:r>
            <a:r>
              <a:rPr lang="ru-RU" dirty="0"/>
              <a:t>. </a:t>
            </a:r>
            <a:r>
              <a:rPr lang="ru-RU" dirty="0" err="1"/>
              <a:t>Характерне</a:t>
            </a:r>
            <a:r>
              <a:rPr lang="ru-RU" dirty="0"/>
              <a:t> </a:t>
            </a:r>
            <a:r>
              <a:rPr lang="ru-RU" b="1" dirty="0" err="1"/>
              <a:t>ураження</a:t>
            </a:r>
            <a:r>
              <a:rPr lang="ru-RU" b="1" dirty="0"/>
              <a:t> </a:t>
            </a:r>
            <a:r>
              <a:rPr lang="ru-RU" b="1" dirty="0" err="1"/>
              <a:t>метафізів</a:t>
            </a:r>
            <a:r>
              <a:rPr lang="ru-RU" b="1" dirty="0"/>
              <a:t> </a:t>
            </a:r>
            <a:r>
              <a:rPr lang="ru-RU" b="1" dirty="0" err="1"/>
              <a:t>довгих</a:t>
            </a:r>
            <a:r>
              <a:rPr lang="ru-RU" b="1" dirty="0"/>
              <a:t> </a:t>
            </a:r>
            <a:r>
              <a:rPr lang="ru-RU" b="1" dirty="0" err="1"/>
              <a:t>трубчастих</a:t>
            </a:r>
            <a:r>
              <a:rPr lang="ru-RU" b="1" dirty="0"/>
              <a:t> </a:t>
            </a:r>
            <a:r>
              <a:rPr lang="ru-RU" b="1" dirty="0" err="1"/>
              <a:t>кісток</a:t>
            </a:r>
            <a:r>
              <a:rPr lang="ru-RU" dirty="0"/>
              <a:t>. </a:t>
            </a:r>
            <a:r>
              <a:rPr lang="ru-RU" dirty="0" err="1"/>
              <a:t>Найчастіша</a:t>
            </a:r>
            <a:r>
              <a:rPr lang="ru-RU" dirty="0"/>
              <a:t> </a:t>
            </a:r>
            <a:r>
              <a:rPr lang="ru-RU" dirty="0" err="1"/>
              <a:t>локалізація</a:t>
            </a:r>
            <a:r>
              <a:rPr lang="ru-RU" dirty="0"/>
              <a:t> (</a:t>
            </a:r>
            <a:r>
              <a:rPr lang="ru-RU" dirty="0" err="1"/>
              <a:t>приблизно</a:t>
            </a:r>
            <a:r>
              <a:rPr lang="ru-RU" dirty="0"/>
              <a:t> 50 % </a:t>
            </a:r>
            <a:r>
              <a:rPr lang="ru-RU" dirty="0" err="1"/>
              <a:t>випадків</a:t>
            </a:r>
            <a:r>
              <a:rPr lang="ru-RU" dirty="0"/>
              <a:t>) — </a:t>
            </a:r>
            <a:r>
              <a:rPr lang="ru-RU" dirty="0" err="1"/>
              <a:t>ділянка</a:t>
            </a:r>
            <a:r>
              <a:rPr lang="ru-RU" dirty="0"/>
              <a:t> </a:t>
            </a:r>
            <a:r>
              <a:rPr lang="ru-RU" dirty="0" err="1"/>
              <a:t>колінного</a:t>
            </a:r>
            <a:r>
              <a:rPr lang="ru-RU" dirty="0"/>
              <a:t> </a:t>
            </a:r>
            <a:r>
              <a:rPr lang="ru-RU" dirty="0" err="1"/>
              <a:t>суглоба</a:t>
            </a:r>
            <a:r>
              <a:rPr lang="ru-RU" dirty="0"/>
              <a:t> — дистальна </a:t>
            </a:r>
            <a:r>
              <a:rPr lang="ru-RU" dirty="0" err="1"/>
              <a:t>частина</a:t>
            </a:r>
            <a:r>
              <a:rPr lang="ru-RU" dirty="0"/>
              <a:t> стегна та проксимальна </a:t>
            </a:r>
            <a:r>
              <a:rPr lang="ru-RU" dirty="0" err="1"/>
              <a:t>частина</a:t>
            </a:r>
            <a:r>
              <a:rPr lang="ru-RU" dirty="0"/>
              <a:t> </a:t>
            </a:r>
            <a:r>
              <a:rPr lang="ru-RU" dirty="0" err="1"/>
              <a:t>великогомілкової</a:t>
            </a:r>
            <a:r>
              <a:rPr lang="ru-RU" dirty="0"/>
              <a:t> </a:t>
            </a:r>
            <a:r>
              <a:rPr lang="ru-RU" dirty="0" err="1"/>
              <a:t>кістки</a:t>
            </a:r>
            <a:r>
              <a:rPr lang="ru-RU" dirty="0"/>
              <a:t>. Часто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уражується</a:t>
            </a:r>
            <a:r>
              <a:rPr lang="ru-RU" dirty="0"/>
              <a:t> проксимальна </a:t>
            </a:r>
            <a:r>
              <a:rPr lang="ru-RU" dirty="0" err="1"/>
              <a:t>частина</a:t>
            </a:r>
            <a:r>
              <a:rPr lang="ru-RU" dirty="0"/>
              <a:t> </a:t>
            </a:r>
            <a:r>
              <a:rPr lang="ru-RU" dirty="0" err="1"/>
              <a:t>плечової</a:t>
            </a:r>
            <a:r>
              <a:rPr lang="ru-RU" dirty="0"/>
              <a:t> та </a:t>
            </a:r>
            <a:r>
              <a:rPr lang="ru-RU" dirty="0" err="1"/>
              <a:t>стегнової</a:t>
            </a:r>
            <a:r>
              <a:rPr lang="ru-RU" dirty="0"/>
              <a:t> </a:t>
            </a:r>
            <a:r>
              <a:rPr lang="ru-RU" dirty="0" err="1"/>
              <a:t>кісток</a:t>
            </a:r>
            <a:r>
              <a:rPr lang="ru-RU" dirty="0"/>
              <a:t> і </a:t>
            </a:r>
            <a:r>
              <a:rPr lang="ru-RU" dirty="0" err="1"/>
              <a:t>середня</a:t>
            </a:r>
            <a:r>
              <a:rPr lang="ru-RU" dirty="0"/>
              <a:t> </a:t>
            </a:r>
            <a:r>
              <a:rPr lang="ru-RU" dirty="0" err="1"/>
              <a:t>третина</a:t>
            </a:r>
            <a:r>
              <a:rPr lang="ru-RU" dirty="0"/>
              <a:t> </a:t>
            </a:r>
            <a:r>
              <a:rPr lang="ru-RU" dirty="0" err="1"/>
              <a:t>стегнової</a:t>
            </a:r>
            <a:r>
              <a:rPr lang="ru-RU" dirty="0"/>
              <a:t> </a:t>
            </a:r>
            <a:r>
              <a:rPr lang="ru-RU" dirty="0" err="1"/>
              <a:t>кістки</a:t>
            </a:r>
            <a:r>
              <a:rPr lang="ru-RU" dirty="0"/>
              <a:t>. </a:t>
            </a:r>
            <a:r>
              <a:rPr lang="ru-RU" dirty="0" err="1"/>
              <a:t>Ураження</a:t>
            </a:r>
            <a:r>
              <a:rPr lang="ru-RU" dirty="0"/>
              <a:t> плоских </a:t>
            </a:r>
            <a:r>
              <a:rPr lang="ru-RU" dirty="0" err="1"/>
              <a:t>кісток</a:t>
            </a:r>
            <a:r>
              <a:rPr lang="ru-RU" dirty="0"/>
              <a:t>, особливо таза, в </a:t>
            </a:r>
            <a:r>
              <a:rPr lang="ru-RU" dirty="0" err="1"/>
              <a:t>дитячому</a:t>
            </a:r>
            <a:r>
              <a:rPr lang="ru-RU" dirty="0"/>
              <a:t> </a:t>
            </a:r>
            <a:r>
              <a:rPr lang="ru-RU" dirty="0" err="1"/>
              <a:t>віці</a:t>
            </a:r>
            <a:r>
              <a:rPr lang="ru-RU" dirty="0"/>
              <a:t> </a:t>
            </a:r>
            <a:r>
              <a:rPr lang="ru-RU" dirty="0" err="1"/>
              <a:t>трапляється</a:t>
            </a:r>
            <a:r>
              <a:rPr lang="ru-RU" dirty="0"/>
              <a:t> </a:t>
            </a:r>
            <a:r>
              <a:rPr lang="ru-RU" dirty="0" err="1"/>
              <a:t>менше</a:t>
            </a:r>
            <a:r>
              <a:rPr lang="ru-RU" dirty="0"/>
              <a:t> </a:t>
            </a:r>
            <a:r>
              <a:rPr lang="ru-RU" dirty="0" err="1"/>
              <a:t>ніж</a:t>
            </a:r>
            <a:r>
              <a:rPr lang="ru-RU" dirty="0"/>
              <a:t> у 10 % </a:t>
            </a:r>
            <a:r>
              <a:rPr lang="ru-RU" dirty="0" err="1"/>
              <a:t>випадків</a:t>
            </a:r>
            <a:r>
              <a:rPr lang="ru-RU" dirty="0"/>
              <a:t>. </a:t>
            </a:r>
            <a:r>
              <a:rPr lang="ru-RU" dirty="0" err="1"/>
              <a:t>Остеосаркома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величезну</a:t>
            </a:r>
            <a:r>
              <a:rPr lang="ru-RU" dirty="0"/>
              <a:t> </a:t>
            </a:r>
            <a:r>
              <a:rPr lang="ru-RU" dirty="0" err="1"/>
              <a:t>тенденцію</a:t>
            </a:r>
            <a:r>
              <a:rPr lang="ru-RU" dirty="0"/>
              <a:t> до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гематогенних</a:t>
            </a:r>
            <a:r>
              <a:rPr lang="ru-RU" dirty="0"/>
              <a:t> </a:t>
            </a:r>
            <a:r>
              <a:rPr lang="ru-RU" dirty="0" err="1"/>
              <a:t>метастазів</a:t>
            </a:r>
            <a:r>
              <a:rPr lang="ru-RU" dirty="0"/>
              <a:t>. До моменту </a:t>
            </a:r>
            <a:r>
              <a:rPr lang="ru-RU" dirty="0" err="1"/>
              <a:t>встановлення</a:t>
            </a:r>
            <a:r>
              <a:rPr lang="ru-RU" dirty="0"/>
              <a:t> </a:t>
            </a:r>
            <a:r>
              <a:rPr lang="ru-RU" dirty="0" err="1"/>
              <a:t>діагнозу</a:t>
            </a:r>
            <a:r>
              <a:rPr lang="ru-RU" dirty="0"/>
              <a:t> 10–20 % </a:t>
            </a:r>
            <a:r>
              <a:rPr lang="ru-RU" dirty="0" err="1"/>
              <a:t>пацієнтів</a:t>
            </a:r>
            <a:r>
              <a:rPr lang="ru-RU" dirty="0"/>
              <a:t> уже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макрометастази</a:t>
            </a:r>
            <a:r>
              <a:rPr lang="ru-RU" dirty="0"/>
              <a:t> в </a:t>
            </a:r>
            <a:r>
              <a:rPr lang="ru-RU" dirty="0" err="1"/>
              <a:t>легенях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виявляються</a:t>
            </a:r>
            <a:r>
              <a:rPr lang="ru-RU" dirty="0"/>
              <a:t> </a:t>
            </a:r>
            <a:r>
              <a:rPr lang="ru-RU" dirty="0" err="1"/>
              <a:t>рентгенологічно</a:t>
            </a:r>
            <a:r>
              <a:rPr lang="ru-RU" dirty="0"/>
              <a:t>, а </a:t>
            </a:r>
            <a:r>
              <a:rPr lang="ru-RU" dirty="0" err="1"/>
              <a:t>близько</a:t>
            </a:r>
            <a:r>
              <a:rPr lang="ru-RU" dirty="0"/>
              <a:t> 80 % </a:t>
            </a:r>
            <a:r>
              <a:rPr lang="ru-RU" dirty="0" err="1"/>
              <a:t>пацієнтів</a:t>
            </a:r>
            <a:r>
              <a:rPr lang="ru-RU" dirty="0"/>
              <a:t> до моменту </a:t>
            </a:r>
            <a:r>
              <a:rPr lang="ru-RU" dirty="0" err="1"/>
              <a:t>встановлення</a:t>
            </a:r>
            <a:r>
              <a:rPr lang="ru-RU" dirty="0"/>
              <a:t> </a:t>
            </a:r>
            <a:r>
              <a:rPr lang="ru-RU" dirty="0" err="1"/>
              <a:t>діагнозу</a:t>
            </a:r>
            <a:r>
              <a:rPr lang="ru-RU" dirty="0"/>
              <a:t>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мікрометастази</a:t>
            </a:r>
            <a:r>
              <a:rPr lang="ru-RU" dirty="0"/>
              <a:t> в </a:t>
            </a:r>
            <a:r>
              <a:rPr lang="ru-RU" dirty="0" err="1"/>
              <a:t>легенях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не </a:t>
            </a:r>
            <a:r>
              <a:rPr lang="ru-RU" dirty="0" err="1"/>
              <a:t>виявляються</a:t>
            </a:r>
            <a:r>
              <a:rPr lang="ru-RU" dirty="0"/>
              <a:t> </a:t>
            </a:r>
            <a:r>
              <a:rPr lang="ru-RU" dirty="0" err="1"/>
              <a:t>рентгенологічно</a:t>
            </a:r>
            <a:r>
              <a:rPr lang="ru-RU" dirty="0"/>
              <a:t>, але </a:t>
            </a:r>
            <a:r>
              <a:rPr lang="ru-RU" dirty="0" err="1"/>
              <a:t>видимі</a:t>
            </a:r>
            <a:r>
              <a:rPr lang="ru-RU" dirty="0"/>
              <a:t> при </a:t>
            </a:r>
            <a:r>
              <a:rPr lang="ru-RU" dirty="0" err="1"/>
              <a:t>комп’ютерній</a:t>
            </a:r>
            <a:r>
              <a:rPr lang="ru-RU" dirty="0"/>
              <a:t> </a:t>
            </a:r>
            <a:r>
              <a:rPr lang="ru-RU" dirty="0" err="1"/>
              <a:t>томографії</a:t>
            </a:r>
            <a:r>
              <a:rPr lang="ru-RU" dirty="0"/>
              <a:t>. </a:t>
            </a:r>
            <a:r>
              <a:rPr lang="ru-RU" dirty="0" err="1"/>
              <a:t>Оскільки</a:t>
            </a:r>
            <a:r>
              <a:rPr lang="ru-RU" dirty="0"/>
              <a:t> </a:t>
            </a:r>
            <a:r>
              <a:rPr lang="ru-RU" dirty="0" err="1"/>
              <a:t>кістки</a:t>
            </a:r>
            <a:r>
              <a:rPr lang="ru-RU" dirty="0"/>
              <a:t> не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розвиненої</a:t>
            </a:r>
            <a:r>
              <a:rPr lang="ru-RU" dirty="0"/>
              <a:t> </a:t>
            </a:r>
            <a:r>
              <a:rPr lang="ru-RU" dirty="0" err="1"/>
              <a:t>лімфатичної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, </a:t>
            </a:r>
            <a:r>
              <a:rPr lang="ru-RU" dirty="0" err="1"/>
              <a:t>раннє</a:t>
            </a:r>
            <a:r>
              <a:rPr lang="ru-RU" dirty="0"/>
              <a:t> </a:t>
            </a:r>
            <a:r>
              <a:rPr lang="ru-RU" dirty="0" err="1"/>
              <a:t>поширення</a:t>
            </a:r>
            <a:r>
              <a:rPr lang="ru-RU" dirty="0"/>
              <a:t> </a:t>
            </a:r>
            <a:r>
              <a:rPr lang="ru-RU" dirty="0" err="1"/>
              <a:t>остеосаркоми</a:t>
            </a:r>
            <a:r>
              <a:rPr lang="ru-RU" dirty="0"/>
              <a:t> в </a:t>
            </a:r>
            <a:r>
              <a:rPr lang="ru-RU" dirty="0" err="1"/>
              <a:t>регіонарні</a:t>
            </a:r>
            <a:r>
              <a:rPr lang="ru-RU" dirty="0"/>
              <a:t> </a:t>
            </a:r>
            <a:r>
              <a:rPr lang="ru-RU" dirty="0" err="1"/>
              <a:t>лімфовузли</a:t>
            </a:r>
            <a:r>
              <a:rPr lang="ru-RU" dirty="0"/>
              <a:t> </a:t>
            </a:r>
            <a:r>
              <a:rPr lang="ru-RU" dirty="0" err="1"/>
              <a:t>трапляється</a:t>
            </a:r>
            <a:r>
              <a:rPr lang="ru-RU" dirty="0"/>
              <a:t> </a:t>
            </a:r>
            <a:r>
              <a:rPr lang="ru-RU" dirty="0" err="1"/>
              <a:t>рідко</a:t>
            </a:r>
            <a:r>
              <a:rPr lang="ru-RU" dirty="0"/>
              <a:t>, але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виявляється</a:t>
            </a:r>
            <a:r>
              <a:rPr lang="ru-RU" dirty="0"/>
              <a:t>, то </a:t>
            </a:r>
            <a:r>
              <a:rPr lang="ru-RU" dirty="0" err="1"/>
              <a:t>стає</a:t>
            </a:r>
            <a:r>
              <a:rPr lang="ru-RU" dirty="0"/>
              <a:t> поганою </a:t>
            </a:r>
            <a:r>
              <a:rPr lang="ru-RU" dirty="0" err="1"/>
              <a:t>прогностичною</a:t>
            </a:r>
            <a:r>
              <a:rPr lang="ru-RU" dirty="0"/>
              <a:t> </a:t>
            </a:r>
            <a:r>
              <a:rPr lang="ru-RU" dirty="0" err="1"/>
              <a:t>ознакою</a:t>
            </a:r>
            <a:r>
              <a:rPr lang="ru-RU" dirty="0"/>
              <a:t>.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зони</a:t>
            </a:r>
            <a:r>
              <a:rPr lang="ru-RU" dirty="0"/>
              <a:t> </a:t>
            </a:r>
            <a:r>
              <a:rPr lang="ru-RU" dirty="0" err="1"/>
              <a:t>метастазування</a:t>
            </a:r>
            <a:r>
              <a:rPr lang="ru-RU" dirty="0"/>
              <a:t> — </a:t>
            </a:r>
            <a:r>
              <a:rPr lang="ru-RU" dirty="0" err="1"/>
              <a:t>кістки</a:t>
            </a:r>
            <a:r>
              <a:rPr lang="ru-RU" dirty="0"/>
              <a:t>, плевра, перикард, </a:t>
            </a:r>
            <a:r>
              <a:rPr lang="ru-RU" dirty="0" err="1"/>
              <a:t>нирки</a:t>
            </a:r>
            <a:r>
              <a:rPr lang="ru-RU" dirty="0"/>
              <a:t>, ЦНС. </a:t>
            </a:r>
            <a:r>
              <a:rPr lang="ru-RU" dirty="0" err="1"/>
              <a:t>Остеосаркома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й </a:t>
            </a:r>
            <a:r>
              <a:rPr lang="ru-RU" dirty="0" err="1"/>
              <a:t>локальний</a:t>
            </a:r>
            <a:r>
              <a:rPr lang="ru-RU" dirty="0"/>
              <a:t> </a:t>
            </a:r>
            <a:r>
              <a:rPr lang="ru-RU" dirty="0" err="1"/>
              <a:t>агресивний</a:t>
            </a:r>
            <a:r>
              <a:rPr lang="ru-RU" dirty="0"/>
              <a:t> </a:t>
            </a:r>
            <a:r>
              <a:rPr lang="ru-RU" dirty="0" err="1"/>
              <a:t>ріст</a:t>
            </a:r>
            <a:r>
              <a:rPr lang="ru-RU" dirty="0"/>
              <a:t>,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поширюватися</a:t>
            </a:r>
            <a:r>
              <a:rPr lang="ru-RU" dirty="0"/>
              <a:t> на </a:t>
            </a:r>
            <a:r>
              <a:rPr lang="ru-RU" dirty="0" err="1"/>
              <a:t>епіфіз</a:t>
            </a:r>
            <a:r>
              <a:rPr lang="ru-RU" dirty="0"/>
              <a:t> і </a:t>
            </a:r>
            <a:r>
              <a:rPr lang="ru-RU" dirty="0" err="1"/>
              <a:t>прилеглий</a:t>
            </a:r>
            <a:r>
              <a:rPr lang="ru-RU" dirty="0"/>
              <a:t> </a:t>
            </a:r>
            <a:r>
              <a:rPr lang="ru-RU" dirty="0" err="1"/>
              <a:t>суглоб</a:t>
            </a:r>
            <a:r>
              <a:rPr lang="ru-RU" dirty="0"/>
              <a:t> (</a:t>
            </a:r>
            <a:r>
              <a:rPr lang="ru-RU" dirty="0" err="1"/>
              <a:t>найчастіше</a:t>
            </a:r>
            <a:r>
              <a:rPr lang="ru-RU" dirty="0"/>
              <a:t> </a:t>
            </a:r>
            <a:r>
              <a:rPr lang="ru-RU" dirty="0" err="1"/>
              <a:t>уражуються</a:t>
            </a:r>
            <a:r>
              <a:rPr lang="ru-RU" dirty="0"/>
              <a:t> </a:t>
            </a:r>
            <a:r>
              <a:rPr lang="ru-RU" dirty="0" err="1"/>
              <a:t>колінний</a:t>
            </a:r>
            <a:r>
              <a:rPr lang="ru-RU" dirty="0"/>
              <a:t> і </a:t>
            </a:r>
            <a:r>
              <a:rPr lang="ru-RU" dirty="0" err="1"/>
              <a:t>плечовий</a:t>
            </a:r>
            <a:r>
              <a:rPr lang="ru-RU" dirty="0"/>
              <a:t> </a:t>
            </a:r>
            <a:r>
              <a:rPr lang="ru-RU" dirty="0" err="1"/>
              <a:t>суглоби</a:t>
            </a:r>
            <a:r>
              <a:rPr lang="ru-RU" dirty="0"/>
              <a:t>), </a:t>
            </a:r>
            <a:r>
              <a:rPr lang="ru-RU" dirty="0" err="1"/>
              <a:t>далі</a:t>
            </a:r>
            <a:r>
              <a:rPr lang="ru-RU" dirty="0"/>
              <a:t> </a:t>
            </a:r>
            <a:r>
              <a:rPr lang="ru-RU" dirty="0" err="1"/>
              <a:t>уздовж</a:t>
            </a:r>
            <a:r>
              <a:rPr lang="ru-RU" dirty="0"/>
              <a:t> </a:t>
            </a:r>
            <a:r>
              <a:rPr lang="ru-RU" dirty="0" err="1"/>
              <a:t>внутрішньосуглобових</a:t>
            </a:r>
            <a:r>
              <a:rPr lang="ru-RU" dirty="0"/>
              <a:t> структур, через </a:t>
            </a:r>
            <a:r>
              <a:rPr lang="ru-RU" dirty="0" err="1"/>
              <a:t>суглобовий</a:t>
            </a:r>
            <a:r>
              <a:rPr lang="ru-RU" dirty="0"/>
              <a:t> хрящ, через </a:t>
            </a:r>
            <a:r>
              <a:rPr lang="ru-RU" dirty="0" err="1"/>
              <a:t>перикапсулярний</a:t>
            </a:r>
            <a:r>
              <a:rPr lang="ru-RU" dirty="0"/>
              <a:t> </a:t>
            </a:r>
            <a:r>
              <a:rPr lang="ru-RU" dirty="0" err="1"/>
              <a:t>простір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прямим шляхом —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патологічного</a:t>
            </a:r>
            <a:r>
              <a:rPr lang="ru-RU" dirty="0"/>
              <a:t> перелому — й </a:t>
            </a:r>
            <a:r>
              <a:rPr lang="ru-RU" dirty="0" err="1"/>
              <a:t>утворювати</a:t>
            </a:r>
            <a:r>
              <a:rPr lang="ru-RU" dirty="0"/>
              <a:t> не </a:t>
            </a:r>
            <a:r>
              <a:rPr lang="ru-RU" dirty="0" err="1"/>
              <a:t>прилеглі</a:t>
            </a:r>
            <a:r>
              <a:rPr lang="ru-RU" dirty="0"/>
              <a:t> до </a:t>
            </a:r>
            <a:r>
              <a:rPr lang="ru-RU" dirty="0" err="1"/>
              <a:t>неї</a:t>
            </a:r>
            <a:r>
              <a:rPr lang="ru-RU" dirty="0"/>
              <a:t> </a:t>
            </a:r>
            <a:r>
              <a:rPr lang="ru-RU" dirty="0" err="1"/>
              <a:t>осередки-сателіти</a:t>
            </a:r>
            <a:r>
              <a:rPr lang="ru-RU" dirty="0"/>
              <a:t> — “</a:t>
            </a:r>
            <a:r>
              <a:rPr lang="ru-RU" dirty="0" err="1"/>
              <a:t>skip</a:t>
            </a:r>
            <a:r>
              <a:rPr lang="ru-RU" dirty="0"/>
              <a:t>”-</a:t>
            </a:r>
            <a:r>
              <a:rPr lang="ru-RU" dirty="0" err="1"/>
              <a:t>метастази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94428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09" y="235039"/>
            <a:ext cx="10080919" cy="885423"/>
          </a:xfrm>
        </p:spPr>
        <p:txBody>
          <a:bodyPr/>
          <a:lstStyle/>
          <a:p>
            <a:r>
              <a:rPr lang="ru-RU" b="1" dirty="0" smtClean="0"/>
              <a:t>Остеогенна саркома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1" y="1120463"/>
            <a:ext cx="5650585" cy="5228822"/>
          </a:xfrm>
        </p:spPr>
        <p:txBody>
          <a:bodyPr>
            <a:normAutofit fontScale="92500"/>
          </a:bodyPr>
          <a:lstStyle/>
          <a:p>
            <a:r>
              <a:rPr lang="ru-RU" b="1" dirty="0" smtClean="0"/>
              <a:t>ДІАГНОСТИКА</a:t>
            </a:r>
            <a:r>
              <a:rPr lang="ru-RU" dirty="0" smtClean="0"/>
              <a:t>. </a:t>
            </a:r>
            <a:r>
              <a:rPr lang="ru-RU" dirty="0" err="1" smtClean="0"/>
              <a:t>Рентгенологічні</a:t>
            </a:r>
            <a:r>
              <a:rPr lang="ru-RU" dirty="0" smtClean="0"/>
              <a:t> </a:t>
            </a:r>
            <a:r>
              <a:rPr lang="ru-RU" dirty="0" err="1"/>
              <a:t>ознаки</a:t>
            </a:r>
            <a:r>
              <a:rPr lang="ru-RU" dirty="0"/>
              <a:t> </a:t>
            </a:r>
            <a:r>
              <a:rPr lang="ru-RU" dirty="0" err="1"/>
              <a:t>остеосаркоми</a:t>
            </a:r>
            <a:r>
              <a:rPr lang="ru-RU" dirty="0"/>
              <a:t> — </a:t>
            </a:r>
            <a:r>
              <a:rPr lang="ru-RU" dirty="0" err="1"/>
              <a:t>метафізарна</a:t>
            </a:r>
            <a:r>
              <a:rPr lang="ru-RU" dirty="0"/>
              <a:t> </a:t>
            </a:r>
            <a:r>
              <a:rPr lang="ru-RU" dirty="0" err="1"/>
              <a:t>локалізація</a:t>
            </a:r>
            <a:r>
              <a:rPr lang="ru-RU" dirty="0"/>
              <a:t> в </a:t>
            </a:r>
            <a:r>
              <a:rPr lang="ru-RU" dirty="0" err="1"/>
              <a:t>довгих</a:t>
            </a:r>
            <a:r>
              <a:rPr lang="ru-RU" dirty="0"/>
              <a:t> </a:t>
            </a:r>
            <a:r>
              <a:rPr lang="ru-RU" dirty="0" err="1"/>
              <a:t>трубчастих</a:t>
            </a:r>
            <a:r>
              <a:rPr lang="ru-RU" dirty="0"/>
              <a:t> </a:t>
            </a:r>
            <a:r>
              <a:rPr lang="ru-RU" dirty="0" err="1"/>
              <a:t>кістках</a:t>
            </a:r>
            <a:r>
              <a:rPr lang="ru-RU" dirty="0"/>
              <a:t>; </a:t>
            </a:r>
            <a:r>
              <a:rPr lang="ru-RU" dirty="0" err="1"/>
              <a:t>наявність</a:t>
            </a:r>
            <a:r>
              <a:rPr lang="ru-RU" dirty="0"/>
              <a:t> </a:t>
            </a:r>
            <a:r>
              <a:rPr lang="ru-RU" dirty="0" err="1"/>
              <a:t>склеротичних</a:t>
            </a:r>
            <a:r>
              <a:rPr lang="ru-RU" dirty="0"/>
              <a:t> і </a:t>
            </a:r>
            <a:r>
              <a:rPr lang="ru-RU" dirty="0" err="1"/>
              <a:t>літичних</a:t>
            </a:r>
            <a:r>
              <a:rPr lang="ru-RU" dirty="0"/>
              <a:t> </a:t>
            </a:r>
            <a:r>
              <a:rPr lang="ru-RU" dirty="0" err="1"/>
              <a:t>осередків</a:t>
            </a:r>
            <a:r>
              <a:rPr lang="ru-RU" dirty="0"/>
              <a:t> у </a:t>
            </a:r>
            <a:r>
              <a:rPr lang="ru-RU" dirty="0" err="1"/>
              <a:t>кістці</a:t>
            </a:r>
            <a:r>
              <a:rPr lang="ru-RU" dirty="0"/>
              <a:t>, </a:t>
            </a:r>
            <a:r>
              <a:rPr lang="ru-RU" dirty="0" err="1"/>
              <a:t>наявність</a:t>
            </a:r>
            <a:r>
              <a:rPr lang="ru-RU" dirty="0"/>
              <a:t> </a:t>
            </a:r>
            <a:r>
              <a:rPr lang="ru-RU" dirty="0" err="1"/>
              <a:t>васкуляризації</a:t>
            </a:r>
            <a:r>
              <a:rPr lang="ru-RU" dirty="0"/>
              <a:t>; </a:t>
            </a:r>
            <a:r>
              <a:rPr lang="ru-RU" dirty="0" err="1"/>
              <a:t>осередки</a:t>
            </a:r>
            <a:r>
              <a:rPr lang="ru-RU" dirty="0"/>
              <a:t> </a:t>
            </a:r>
            <a:r>
              <a:rPr lang="ru-RU" dirty="0" err="1"/>
              <a:t>патологічного</a:t>
            </a:r>
            <a:r>
              <a:rPr lang="ru-RU" dirty="0"/>
              <a:t> </a:t>
            </a:r>
            <a:r>
              <a:rPr lang="ru-RU" dirty="0" err="1"/>
              <a:t>остеоутворення</a:t>
            </a:r>
            <a:r>
              <a:rPr lang="ru-RU" dirty="0"/>
              <a:t> в </a:t>
            </a:r>
            <a:r>
              <a:rPr lang="ru-RU" dirty="0" err="1"/>
              <a:t>м’яких</a:t>
            </a:r>
            <a:r>
              <a:rPr lang="ru-RU" dirty="0"/>
              <a:t> тканинах; </a:t>
            </a:r>
            <a:r>
              <a:rPr lang="ru-RU" dirty="0" err="1"/>
              <a:t>порушення</a:t>
            </a:r>
            <a:r>
              <a:rPr lang="ru-RU" dirty="0"/>
              <a:t> </a:t>
            </a:r>
            <a:r>
              <a:rPr lang="ru-RU" dirty="0" err="1"/>
              <a:t>цілісності</a:t>
            </a:r>
            <a:r>
              <a:rPr lang="ru-RU" dirty="0"/>
              <a:t> </a:t>
            </a:r>
            <a:r>
              <a:rPr lang="ru-RU" dirty="0" err="1"/>
              <a:t>окістя</a:t>
            </a:r>
            <a:r>
              <a:rPr lang="ru-RU" dirty="0"/>
              <a:t> з </a:t>
            </a:r>
            <a:r>
              <a:rPr lang="ru-RU" dirty="0" err="1"/>
              <a:t>утворенням</a:t>
            </a:r>
            <a:r>
              <a:rPr lang="ru-RU" dirty="0"/>
              <a:t> «</a:t>
            </a:r>
            <a:r>
              <a:rPr lang="ru-RU" dirty="0" err="1"/>
              <a:t>козирка</a:t>
            </a:r>
            <a:r>
              <a:rPr lang="ru-RU" dirty="0"/>
              <a:t>» </a:t>
            </a:r>
            <a:r>
              <a:rPr lang="ru-RU" dirty="0" err="1"/>
              <a:t>або</a:t>
            </a:r>
            <a:r>
              <a:rPr lang="ru-RU" dirty="0"/>
              <a:t> «</a:t>
            </a:r>
            <a:r>
              <a:rPr lang="ru-RU" dirty="0" err="1"/>
              <a:t>трикутника</a:t>
            </a:r>
            <a:r>
              <a:rPr lang="ru-RU" dirty="0"/>
              <a:t> </a:t>
            </a:r>
            <a:r>
              <a:rPr lang="ru-RU" dirty="0" err="1"/>
              <a:t>Кодмана</a:t>
            </a:r>
            <a:r>
              <a:rPr lang="ru-RU" dirty="0"/>
              <a:t>»; </a:t>
            </a:r>
            <a:r>
              <a:rPr lang="ru-RU" dirty="0" err="1"/>
              <a:t>голчастий</a:t>
            </a:r>
            <a:r>
              <a:rPr lang="ru-RU" dirty="0"/>
              <a:t> </a:t>
            </a:r>
            <a:r>
              <a:rPr lang="ru-RU" dirty="0" err="1"/>
              <a:t>періостит</a:t>
            </a:r>
            <a:r>
              <a:rPr lang="ru-RU" dirty="0"/>
              <a:t> — «</a:t>
            </a:r>
            <a:r>
              <a:rPr lang="ru-RU" dirty="0" err="1"/>
              <a:t>спікули</a:t>
            </a:r>
            <a:r>
              <a:rPr lang="ru-RU" dirty="0"/>
              <a:t>» (</a:t>
            </a:r>
            <a:r>
              <a:rPr lang="ru-RU" dirty="0" err="1"/>
              <a:t>розростання</a:t>
            </a:r>
            <a:r>
              <a:rPr lang="ru-RU" dirty="0"/>
              <a:t> </a:t>
            </a:r>
            <a:r>
              <a:rPr lang="ru-RU" dirty="0" err="1"/>
              <a:t>періосту</a:t>
            </a:r>
            <a:r>
              <a:rPr lang="ru-RU" dirty="0"/>
              <a:t> у </a:t>
            </a:r>
            <a:r>
              <a:rPr lang="ru-RU" dirty="0" err="1"/>
              <a:t>вигляді</a:t>
            </a:r>
            <a:r>
              <a:rPr lang="ru-RU" dirty="0"/>
              <a:t> </a:t>
            </a:r>
            <a:r>
              <a:rPr lang="ru-RU" dirty="0" err="1"/>
              <a:t>голочок</a:t>
            </a:r>
            <a:r>
              <a:rPr lang="ru-RU" dirty="0"/>
              <a:t>, </a:t>
            </a:r>
            <a:r>
              <a:rPr lang="ru-RU" dirty="0" err="1"/>
              <a:t>розташованих</a:t>
            </a:r>
            <a:r>
              <a:rPr lang="ru-RU" dirty="0"/>
              <a:t> перпендикулярно до </a:t>
            </a:r>
            <a:r>
              <a:rPr lang="ru-RU" dirty="0" err="1"/>
              <a:t>поверхні</a:t>
            </a:r>
            <a:r>
              <a:rPr lang="ru-RU" dirty="0"/>
              <a:t> </a:t>
            </a:r>
            <a:r>
              <a:rPr lang="ru-RU" dirty="0" err="1"/>
              <a:t>кістки</a:t>
            </a:r>
            <a:r>
              <a:rPr lang="ru-RU" dirty="0"/>
              <a:t>); </a:t>
            </a:r>
            <a:r>
              <a:rPr lang="ru-RU" dirty="0" err="1"/>
              <a:t>рентгенографія</a:t>
            </a:r>
            <a:r>
              <a:rPr lang="ru-RU" dirty="0"/>
              <a:t> </a:t>
            </a:r>
            <a:r>
              <a:rPr lang="ru-RU" dirty="0" err="1"/>
              <a:t>легенів</a:t>
            </a:r>
            <a:r>
              <a:rPr lang="ru-RU" dirty="0"/>
              <a:t> </a:t>
            </a:r>
            <a:r>
              <a:rPr lang="ru-RU" dirty="0" err="1"/>
              <a:t>дозволяє</a:t>
            </a:r>
            <a:r>
              <a:rPr lang="ru-RU" dirty="0"/>
              <a:t> </a:t>
            </a:r>
            <a:r>
              <a:rPr lang="ru-RU" dirty="0" err="1"/>
              <a:t>виявити</a:t>
            </a:r>
            <a:r>
              <a:rPr lang="ru-RU" dirty="0"/>
              <a:t> </a:t>
            </a:r>
            <a:r>
              <a:rPr lang="ru-RU" dirty="0" err="1"/>
              <a:t>макрометастази</a:t>
            </a:r>
            <a:r>
              <a:rPr lang="ru-RU" dirty="0"/>
              <a:t>. </a:t>
            </a:r>
            <a:r>
              <a:rPr lang="ru-RU" dirty="0" err="1"/>
              <a:t>Морфологічне</a:t>
            </a:r>
            <a:r>
              <a:rPr lang="ru-RU" dirty="0"/>
              <a:t> </a:t>
            </a:r>
            <a:r>
              <a:rPr lang="ru-RU" dirty="0" err="1"/>
              <a:t>дослідження</a:t>
            </a:r>
            <a:r>
              <a:rPr lang="ru-RU" dirty="0"/>
              <a:t> </a:t>
            </a:r>
            <a:r>
              <a:rPr lang="ru-RU" dirty="0" err="1"/>
              <a:t>пухлини</a:t>
            </a:r>
            <a:r>
              <a:rPr lang="ru-RU" dirty="0"/>
              <a:t> — </a:t>
            </a:r>
            <a:r>
              <a:rPr lang="ru-RU" dirty="0" err="1"/>
              <a:t>трепанобіопсія</a:t>
            </a:r>
            <a:r>
              <a:rPr lang="ru-RU" dirty="0"/>
              <a:t>. </a:t>
            </a:r>
            <a:endParaRPr lang="ru-RU" dirty="0"/>
          </a:p>
        </p:txBody>
      </p:sp>
      <p:pic>
        <p:nvPicPr>
          <p:cNvPr id="6146" name="Picture 2" descr="Що таке остеогенна саркома - симптоми, причини | Медичний довідник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4896" y="1875485"/>
            <a:ext cx="5008783" cy="2773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37750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299434"/>
            <a:ext cx="10018713" cy="846786"/>
          </a:xfrm>
        </p:spPr>
        <p:txBody>
          <a:bodyPr/>
          <a:lstStyle/>
          <a:p>
            <a:r>
              <a:rPr lang="ru-RU" b="1" dirty="0" smtClean="0"/>
              <a:t>Остеогенна саркома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146221"/>
            <a:ext cx="10364253" cy="513867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/>
              <a:t>ЛІКУВАННЯ.</a:t>
            </a:r>
            <a:r>
              <a:rPr lang="ru-RU" dirty="0" smtClean="0"/>
              <a:t> </a:t>
            </a:r>
            <a:r>
              <a:rPr lang="ru-RU" dirty="0" err="1" smtClean="0"/>
              <a:t>Найважливіші</a:t>
            </a:r>
            <a:r>
              <a:rPr lang="ru-RU" dirty="0" smtClean="0"/>
              <a:t> </a:t>
            </a:r>
            <a:r>
              <a:rPr lang="ru-RU" dirty="0" err="1"/>
              <a:t>компоненти</a:t>
            </a:r>
            <a:r>
              <a:rPr lang="ru-RU" dirty="0"/>
              <a:t> </a:t>
            </a:r>
            <a:r>
              <a:rPr lang="uk-UA" dirty="0"/>
              <a:t>:</a:t>
            </a:r>
            <a:endParaRPr lang="ru-RU" dirty="0"/>
          </a:p>
          <a:p>
            <a:r>
              <a:rPr lang="ru-RU" dirty="0"/>
              <a:t>1. </a:t>
            </a:r>
            <a:r>
              <a:rPr lang="ru-RU" b="1" dirty="0" err="1"/>
              <a:t>Передопераційна</a:t>
            </a:r>
            <a:r>
              <a:rPr lang="ru-RU" b="1" dirty="0"/>
              <a:t> </a:t>
            </a:r>
            <a:r>
              <a:rPr lang="ru-RU" b="1" dirty="0" err="1"/>
              <a:t>хіміотерапія</a:t>
            </a:r>
            <a:r>
              <a:rPr lang="ru-RU" dirty="0"/>
              <a:t> </a:t>
            </a:r>
            <a:r>
              <a:rPr lang="ru-RU" dirty="0" err="1"/>
              <a:t>завжди</a:t>
            </a:r>
            <a:r>
              <a:rPr lang="ru-RU" dirty="0"/>
              <a:t> є першим </a:t>
            </a:r>
            <a:r>
              <a:rPr lang="ru-RU" dirty="0" err="1"/>
              <a:t>етапом</a:t>
            </a:r>
            <a:r>
              <a:rPr lang="ru-RU" dirty="0"/>
              <a:t> </a:t>
            </a:r>
            <a:r>
              <a:rPr lang="ru-RU" dirty="0" err="1"/>
              <a:t>лікування</a:t>
            </a:r>
            <a:r>
              <a:rPr lang="ru-RU" dirty="0"/>
              <a:t> й </a:t>
            </a:r>
            <a:r>
              <a:rPr lang="ru-RU" dirty="0" err="1"/>
              <a:t>дає</a:t>
            </a:r>
            <a:r>
              <a:rPr lang="ru-RU" dirty="0"/>
              <a:t> </a:t>
            </a:r>
            <a:r>
              <a:rPr lang="ru-RU" dirty="0" err="1"/>
              <a:t>певні</a:t>
            </a:r>
            <a:r>
              <a:rPr lang="ru-RU" dirty="0"/>
              <a:t> </a:t>
            </a:r>
            <a:r>
              <a:rPr lang="ru-RU" dirty="0" err="1"/>
              <a:t>переваги</a:t>
            </a:r>
            <a:r>
              <a:rPr lang="ru-RU" dirty="0"/>
              <a:t>. У </a:t>
            </a:r>
            <a:r>
              <a:rPr lang="ru-RU" dirty="0" err="1"/>
              <a:t>сучасних</a:t>
            </a:r>
            <a:r>
              <a:rPr lang="ru-RU" dirty="0"/>
              <a:t> </a:t>
            </a:r>
            <a:r>
              <a:rPr lang="ru-RU" dirty="0" err="1"/>
              <a:t>програмах</a:t>
            </a:r>
            <a:r>
              <a:rPr lang="ru-RU" dirty="0"/>
              <a:t> </a:t>
            </a:r>
            <a:r>
              <a:rPr lang="ru-RU" dirty="0" err="1"/>
              <a:t>лікування</a:t>
            </a:r>
            <a:r>
              <a:rPr lang="ru-RU" dirty="0"/>
              <a:t> </a:t>
            </a:r>
            <a:r>
              <a:rPr lang="ru-RU" dirty="0" err="1"/>
              <a:t>остеосаркоми</a:t>
            </a:r>
            <a:r>
              <a:rPr lang="ru-RU" dirty="0"/>
              <a:t> </a:t>
            </a:r>
            <a:r>
              <a:rPr lang="ru-RU" dirty="0" err="1"/>
              <a:t>використовуються</a:t>
            </a:r>
            <a:r>
              <a:rPr lang="ru-RU" dirty="0"/>
              <a:t> </a:t>
            </a:r>
            <a:r>
              <a:rPr lang="ru-RU" dirty="0" err="1"/>
              <a:t>препарати</a:t>
            </a:r>
            <a:r>
              <a:rPr lang="ru-RU" dirty="0"/>
              <a:t>: </a:t>
            </a:r>
            <a:r>
              <a:rPr lang="ru-RU" dirty="0" err="1"/>
              <a:t>високодозований</a:t>
            </a:r>
            <a:r>
              <a:rPr lang="ru-RU" dirty="0"/>
              <a:t> </a:t>
            </a:r>
            <a:r>
              <a:rPr lang="ru-RU" dirty="0" err="1"/>
              <a:t>метотрексат</a:t>
            </a:r>
            <a:r>
              <a:rPr lang="ru-RU" dirty="0"/>
              <a:t> (8–12 г/м2), </a:t>
            </a:r>
            <a:r>
              <a:rPr lang="ru-RU" dirty="0" err="1"/>
              <a:t>адрибластин</a:t>
            </a:r>
            <a:r>
              <a:rPr lang="ru-RU" dirty="0"/>
              <a:t>, </a:t>
            </a:r>
            <a:r>
              <a:rPr lang="ru-RU" dirty="0" err="1"/>
              <a:t>фосфамід</a:t>
            </a:r>
            <a:r>
              <a:rPr lang="ru-RU" dirty="0"/>
              <a:t>, </a:t>
            </a:r>
            <a:r>
              <a:rPr lang="ru-RU" dirty="0" err="1"/>
              <a:t>препарати</a:t>
            </a:r>
            <a:r>
              <a:rPr lang="ru-RU" dirty="0"/>
              <a:t> </a:t>
            </a:r>
            <a:r>
              <a:rPr lang="ru-RU" dirty="0" err="1"/>
              <a:t>платини</a:t>
            </a:r>
            <a:r>
              <a:rPr lang="ru-RU" dirty="0"/>
              <a:t> (</a:t>
            </a:r>
            <a:r>
              <a:rPr lang="ru-RU" dirty="0" err="1"/>
              <a:t>карбоплатин</a:t>
            </a:r>
            <a:r>
              <a:rPr lang="ru-RU" dirty="0"/>
              <a:t>, </a:t>
            </a:r>
            <a:r>
              <a:rPr lang="ru-RU" dirty="0" err="1"/>
              <a:t>цисплатин</a:t>
            </a:r>
            <a:r>
              <a:rPr lang="ru-RU" dirty="0"/>
              <a:t>), </a:t>
            </a:r>
            <a:r>
              <a:rPr lang="ru-RU" dirty="0" err="1"/>
              <a:t>етопозид</a:t>
            </a:r>
            <a:r>
              <a:rPr lang="ru-RU" dirty="0"/>
              <a:t>.</a:t>
            </a:r>
          </a:p>
          <a:p>
            <a:r>
              <a:rPr lang="ru-RU" dirty="0"/>
              <a:t>2. </a:t>
            </a:r>
            <a:r>
              <a:rPr lang="ru-RU" b="1" dirty="0" err="1"/>
              <a:t>Операція</a:t>
            </a:r>
            <a:r>
              <a:rPr lang="ru-RU" dirty="0"/>
              <a:t> — </a:t>
            </a:r>
            <a:r>
              <a:rPr lang="ru-RU" dirty="0" err="1"/>
              <a:t>другий</a:t>
            </a:r>
            <a:r>
              <a:rPr lang="ru-RU" dirty="0"/>
              <a:t> </a:t>
            </a:r>
            <a:r>
              <a:rPr lang="ru-RU" dirty="0" err="1"/>
              <a:t>обов’язковий</a:t>
            </a:r>
            <a:r>
              <a:rPr lang="ru-RU" dirty="0"/>
              <a:t> </a:t>
            </a:r>
            <a:r>
              <a:rPr lang="ru-RU" dirty="0" err="1"/>
              <a:t>етап</a:t>
            </a:r>
            <a:r>
              <a:rPr lang="ru-RU" dirty="0"/>
              <a:t> </a:t>
            </a:r>
            <a:r>
              <a:rPr lang="ru-RU" dirty="0" err="1"/>
              <a:t>лікування</a:t>
            </a:r>
            <a:r>
              <a:rPr lang="ru-RU" dirty="0"/>
              <a:t>. Великого </a:t>
            </a:r>
            <a:r>
              <a:rPr lang="ru-RU" dirty="0" err="1"/>
              <a:t>розповсюдження</a:t>
            </a:r>
            <a:r>
              <a:rPr lang="ru-RU" dirty="0"/>
              <a:t> у </a:t>
            </a:r>
            <a:r>
              <a:rPr lang="ru-RU" dirty="0" err="1"/>
              <a:t>світі</a:t>
            </a:r>
            <a:r>
              <a:rPr lang="ru-RU" dirty="0"/>
              <a:t> </a:t>
            </a:r>
            <a:r>
              <a:rPr lang="ru-RU" dirty="0" err="1"/>
              <a:t>набула</a:t>
            </a:r>
            <a:r>
              <a:rPr lang="ru-RU" dirty="0"/>
              <a:t> </a:t>
            </a:r>
            <a:r>
              <a:rPr lang="ru-RU" dirty="0" err="1"/>
              <a:t>імплантація</a:t>
            </a:r>
            <a:r>
              <a:rPr lang="ru-RU" dirty="0"/>
              <a:t> </a:t>
            </a:r>
            <a:r>
              <a:rPr lang="ru-RU" dirty="0" err="1"/>
              <a:t>ендопротеза</a:t>
            </a:r>
            <a:r>
              <a:rPr lang="ru-RU" dirty="0"/>
              <a:t> </a:t>
            </a:r>
            <a:r>
              <a:rPr lang="ru-RU" dirty="0" err="1"/>
              <a:t>суглобів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заміна</a:t>
            </a:r>
            <a:r>
              <a:rPr lang="ru-RU" dirty="0"/>
              <a:t> </a:t>
            </a:r>
            <a:r>
              <a:rPr lang="ru-RU" dirty="0" err="1"/>
              <a:t>резектованої</a:t>
            </a:r>
            <a:r>
              <a:rPr lang="ru-RU" dirty="0"/>
              <a:t> </a:t>
            </a:r>
            <a:r>
              <a:rPr lang="ru-RU" dirty="0" err="1"/>
              <a:t>ділянки</a:t>
            </a:r>
            <a:r>
              <a:rPr lang="ru-RU" dirty="0"/>
              <a:t> </a:t>
            </a:r>
            <a:r>
              <a:rPr lang="ru-RU" dirty="0" err="1"/>
              <a:t>кістки</a:t>
            </a:r>
            <a:r>
              <a:rPr lang="ru-RU" dirty="0"/>
              <a:t> авто- й </a:t>
            </a:r>
            <a:r>
              <a:rPr lang="ru-RU" dirty="0" err="1"/>
              <a:t>алотрансплантатом</a:t>
            </a:r>
            <a:r>
              <a:rPr lang="ru-RU" dirty="0"/>
              <a:t>. </a:t>
            </a:r>
            <a:r>
              <a:rPr lang="ru-RU" dirty="0" err="1"/>
              <a:t>Наявність</a:t>
            </a:r>
            <a:r>
              <a:rPr lang="ru-RU" dirty="0"/>
              <a:t> </a:t>
            </a:r>
            <a:r>
              <a:rPr lang="ru-RU" dirty="0" err="1"/>
              <a:t>метастазів</a:t>
            </a:r>
            <a:r>
              <a:rPr lang="ru-RU" dirty="0"/>
              <a:t> при </a:t>
            </a:r>
            <a:r>
              <a:rPr lang="ru-RU" dirty="0" err="1"/>
              <a:t>сучасному</a:t>
            </a:r>
            <a:r>
              <a:rPr lang="ru-RU" dirty="0"/>
              <a:t> </a:t>
            </a:r>
            <a:r>
              <a:rPr lang="ru-RU" dirty="0" err="1"/>
              <a:t>лікуванні</a:t>
            </a:r>
            <a:r>
              <a:rPr lang="ru-RU" dirty="0"/>
              <a:t> не є </a:t>
            </a:r>
            <a:r>
              <a:rPr lang="ru-RU" dirty="0" err="1"/>
              <a:t>протипоказанням</a:t>
            </a:r>
            <a:r>
              <a:rPr lang="ru-RU" dirty="0"/>
              <a:t> до </a:t>
            </a:r>
            <a:r>
              <a:rPr lang="ru-RU" dirty="0" err="1"/>
              <a:t>органозберігаючої</a:t>
            </a:r>
            <a:r>
              <a:rPr lang="ru-RU" dirty="0"/>
              <a:t> </a:t>
            </a:r>
            <a:r>
              <a:rPr lang="ru-RU" dirty="0" err="1"/>
              <a:t>операції</a:t>
            </a:r>
            <a:r>
              <a:rPr lang="ru-RU" dirty="0"/>
              <a:t>. При </a:t>
            </a:r>
            <a:r>
              <a:rPr lang="ru-RU" dirty="0" err="1"/>
              <a:t>неможливості</a:t>
            </a:r>
            <a:r>
              <a:rPr lang="ru-RU" dirty="0"/>
              <a:t> </a:t>
            </a:r>
            <a:r>
              <a:rPr lang="ru-RU" dirty="0" err="1"/>
              <a:t>органозберігаючої</a:t>
            </a:r>
            <a:r>
              <a:rPr lang="ru-RU" dirty="0"/>
              <a:t> </a:t>
            </a:r>
            <a:r>
              <a:rPr lang="ru-RU" dirty="0" err="1"/>
              <a:t>операції</a:t>
            </a:r>
            <a:r>
              <a:rPr lang="ru-RU" dirty="0"/>
              <a:t> проводиться </a:t>
            </a:r>
            <a:r>
              <a:rPr lang="ru-RU" dirty="0" err="1"/>
              <a:t>ампутація</a:t>
            </a:r>
            <a:r>
              <a:rPr lang="ru-RU" dirty="0"/>
              <a:t> з </a:t>
            </a:r>
            <a:r>
              <a:rPr lang="ru-RU" dirty="0" err="1"/>
              <a:t>подальшим</a:t>
            </a:r>
            <a:r>
              <a:rPr lang="ru-RU" dirty="0"/>
              <a:t> </a:t>
            </a:r>
            <a:r>
              <a:rPr lang="ru-RU" dirty="0" err="1"/>
              <a:t>протезуванням</a:t>
            </a:r>
            <a:r>
              <a:rPr lang="ru-RU" dirty="0"/>
              <a:t> </a:t>
            </a:r>
            <a:r>
              <a:rPr lang="ru-RU" dirty="0" err="1"/>
              <a:t>кінцівки</a:t>
            </a:r>
            <a:r>
              <a:rPr lang="ru-RU" dirty="0"/>
              <a:t>. </a:t>
            </a:r>
            <a:r>
              <a:rPr lang="ru-RU" dirty="0" err="1"/>
              <a:t>Ампутація</a:t>
            </a:r>
            <a:r>
              <a:rPr lang="ru-RU" dirty="0"/>
              <a:t> при </a:t>
            </a:r>
            <a:r>
              <a:rPr lang="ru-RU" dirty="0" err="1"/>
              <a:t>сучасному</a:t>
            </a:r>
            <a:r>
              <a:rPr lang="ru-RU" dirty="0"/>
              <a:t> </a:t>
            </a:r>
            <a:r>
              <a:rPr lang="ru-RU" dirty="0" err="1"/>
              <a:t>протезуванні</a:t>
            </a:r>
            <a:r>
              <a:rPr lang="ru-RU" dirty="0"/>
              <a:t> </a:t>
            </a:r>
            <a:r>
              <a:rPr lang="ru-RU" dirty="0" err="1"/>
              <a:t>залишає</a:t>
            </a:r>
            <a:r>
              <a:rPr lang="ru-RU" dirty="0"/>
              <a:t> </a:t>
            </a:r>
            <a:r>
              <a:rPr lang="ru-RU" dirty="0" err="1"/>
              <a:t>більші</a:t>
            </a:r>
            <a:r>
              <a:rPr lang="ru-RU" dirty="0"/>
              <a:t> </a:t>
            </a:r>
            <a:r>
              <a:rPr lang="ru-RU" dirty="0" err="1"/>
              <a:t>можливості</a:t>
            </a:r>
            <a:r>
              <a:rPr lang="ru-RU" dirty="0"/>
              <a:t> для </a:t>
            </a:r>
            <a:r>
              <a:rPr lang="ru-RU" dirty="0" err="1"/>
              <a:t>ведення</a:t>
            </a:r>
            <a:r>
              <a:rPr lang="ru-RU" dirty="0"/>
              <a:t> активного способу </a:t>
            </a:r>
            <a:r>
              <a:rPr lang="ru-RU" dirty="0" err="1"/>
              <a:t>життя</a:t>
            </a:r>
            <a:r>
              <a:rPr lang="ru-RU" dirty="0"/>
              <a:t> й </a:t>
            </a:r>
            <a:r>
              <a:rPr lang="ru-RU" dirty="0" err="1"/>
              <a:t>навіть</a:t>
            </a:r>
            <a:r>
              <a:rPr lang="ru-RU" dirty="0"/>
              <a:t> занять спортом.</a:t>
            </a:r>
          </a:p>
          <a:p>
            <a:r>
              <a:rPr lang="ru-RU" dirty="0"/>
              <a:t>3. </a:t>
            </a:r>
            <a:r>
              <a:rPr lang="ru-RU" b="1" dirty="0" err="1"/>
              <a:t>Післяопераційна</a:t>
            </a:r>
            <a:r>
              <a:rPr lang="ru-RU" b="1" dirty="0"/>
              <a:t> </a:t>
            </a:r>
            <a:r>
              <a:rPr lang="ru-RU" b="1" dirty="0" err="1"/>
              <a:t>хіміотерапія</a:t>
            </a:r>
            <a:r>
              <a:rPr lang="ru-RU" dirty="0"/>
              <a:t> проводиться з </a:t>
            </a:r>
            <a:r>
              <a:rPr lang="ru-RU" dirty="0" err="1"/>
              <a:t>урахуванням</a:t>
            </a:r>
            <a:r>
              <a:rPr lang="ru-RU" dirty="0"/>
              <a:t> </a:t>
            </a:r>
            <a:r>
              <a:rPr lang="ru-RU" dirty="0" err="1"/>
              <a:t>гістологічної</a:t>
            </a:r>
            <a:r>
              <a:rPr lang="ru-RU" dirty="0"/>
              <a:t> </a:t>
            </a:r>
            <a:r>
              <a:rPr lang="ru-RU" dirty="0" err="1"/>
              <a:t>відповіді</a:t>
            </a:r>
            <a:r>
              <a:rPr lang="ru-RU" dirty="0"/>
              <a:t> </a:t>
            </a:r>
            <a:r>
              <a:rPr lang="ru-RU" dirty="0" err="1"/>
              <a:t>пухлини</a:t>
            </a:r>
            <a:r>
              <a:rPr lang="ru-RU" dirty="0"/>
              <a:t> на </a:t>
            </a:r>
            <a:r>
              <a:rPr lang="ru-RU" dirty="0" err="1"/>
              <a:t>хіміотерапію</a:t>
            </a:r>
            <a:r>
              <a:rPr lang="ru-RU" dirty="0"/>
              <a:t> (</a:t>
            </a:r>
            <a:r>
              <a:rPr lang="ru-RU" dirty="0" err="1"/>
              <a:t>продовження</a:t>
            </a:r>
            <a:r>
              <a:rPr lang="ru-RU" dirty="0"/>
              <a:t> </a:t>
            </a:r>
            <a:r>
              <a:rPr lang="ru-RU" dirty="0" err="1"/>
              <a:t>лікування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зміна</a:t>
            </a:r>
            <a:r>
              <a:rPr lang="ru-RU" dirty="0"/>
              <a:t> </a:t>
            </a:r>
            <a:r>
              <a:rPr lang="ru-RU" dirty="0" err="1"/>
              <a:t>схеми</a:t>
            </a:r>
            <a:r>
              <a:rPr lang="ru-RU" dirty="0"/>
              <a:t> </a:t>
            </a:r>
            <a:r>
              <a:rPr lang="ru-RU" dirty="0" err="1"/>
              <a:t>терапії</a:t>
            </a:r>
            <a:r>
              <a:rPr lang="ru-RU" dirty="0"/>
              <a:t>,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припинення</a:t>
            </a:r>
            <a:r>
              <a:rPr lang="ru-RU" dirty="0"/>
              <a:t> </a:t>
            </a:r>
            <a:r>
              <a:rPr lang="ru-RU" dirty="0" err="1"/>
              <a:t>терапії</a:t>
            </a:r>
            <a:r>
              <a:rPr lang="ru-RU" dirty="0" smtClean="0"/>
              <a:t>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87627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09" y="286556"/>
            <a:ext cx="7131657" cy="795270"/>
          </a:xfrm>
        </p:spPr>
        <p:txBody>
          <a:bodyPr/>
          <a:lstStyle/>
          <a:p>
            <a:r>
              <a:rPr lang="ru-RU" b="1" dirty="0"/>
              <a:t>Саркома </a:t>
            </a:r>
            <a:r>
              <a:rPr lang="ru-RU" b="1" dirty="0" err="1"/>
              <a:t>Юінга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55808" y="2884869"/>
            <a:ext cx="6874079" cy="3799267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Саркома </a:t>
            </a:r>
            <a:r>
              <a:rPr lang="ru-RU" b="1" dirty="0" err="1"/>
              <a:t>Юінга</a:t>
            </a:r>
            <a:r>
              <a:rPr lang="ru-RU" dirty="0"/>
              <a:t> </a:t>
            </a:r>
            <a:r>
              <a:rPr lang="ru-RU" dirty="0" err="1"/>
              <a:t>посідає</a:t>
            </a:r>
            <a:r>
              <a:rPr lang="ru-RU" dirty="0"/>
              <a:t> друге </a:t>
            </a:r>
            <a:r>
              <a:rPr lang="ru-RU" dirty="0" err="1"/>
              <a:t>місце</a:t>
            </a:r>
            <a:r>
              <a:rPr lang="ru-RU" dirty="0"/>
              <a:t> за частотою </a:t>
            </a:r>
            <a:r>
              <a:rPr lang="ru-RU" dirty="0" err="1"/>
              <a:t>серед</a:t>
            </a:r>
            <a:r>
              <a:rPr lang="ru-RU" dirty="0"/>
              <a:t> </a:t>
            </a:r>
            <a:r>
              <a:rPr lang="ru-RU" dirty="0" err="1"/>
              <a:t>злоякісних</a:t>
            </a:r>
            <a:r>
              <a:rPr lang="ru-RU" dirty="0"/>
              <a:t> </a:t>
            </a:r>
            <a:r>
              <a:rPr lang="ru-RU" dirty="0" err="1"/>
              <a:t>пухлин</a:t>
            </a:r>
            <a:r>
              <a:rPr lang="ru-RU" dirty="0"/>
              <a:t> </a:t>
            </a:r>
            <a:r>
              <a:rPr lang="ru-RU" dirty="0" err="1"/>
              <a:t>кісток</a:t>
            </a:r>
            <a:r>
              <a:rPr lang="ru-RU" dirty="0"/>
              <a:t> у </a:t>
            </a:r>
            <a:r>
              <a:rPr lang="ru-RU" dirty="0" err="1"/>
              <a:t>дітей</a:t>
            </a:r>
            <a:r>
              <a:rPr lang="ru-RU" dirty="0"/>
              <a:t> (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остеогенної</a:t>
            </a:r>
            <a:r>
              <a:rPr lang="ru-RU" dirty="0"/>
              <a:t> </a:t>
            </a:r>
            <a:r>
              <a:rPr lang="ru-RU" dirty="0" err="1"/>
              <a:t>саркоми</a:t>
            </a:r>
            <a:r>
              <a:rPr lang="ru-RU" dirty="0"/>
              <a:t>). </a:t>
            </a:r>
            <a:r>
              <a:rPr lang="ru-RU" dirty="0" err="1"/>
              <a:t>Ця</a:t>
            </a:r>
            <a:r>
              <a:rPr lang="ru-RU" dirty="0"/>
              <a:t> </a:t>
            </a:r>
            <a:r>
              <a:rPr lang="ru-RU" dirty="0" err="1"/>
              <a:t>пухлина</a:t>
            </a:r>
            <a:r>
              <a:rPr lang="ru-RU" dirty="0"/>
              <a:t> </a:t>
            </a:r>
            <a:r>
              <a:rPr lang="ru-RU" dirty="0" err="1"/>
              <a:t>рідко</a:t>
            </a:r>
            <a:r>
              <a:rPr lang="ru-RU" dirty="0"/>
              <a:t> </a:t>
            </a:r>
            <a:r>
              <a:rPr lang="ru-RU" dirty="0" err="1"/>
              <a:t>трапляється</a:t>
            </a:r>
            <a:r>
              <a:rPr lang="ru-RU" dirty="0"/>
              <a:t> в </a:t>
            </a:r>
            <a:r>
              <a:rPr lang="ru-RU" dirty="0" err="1"/>
              <a:t>дітей</a:t>
            </a:r>
            <a:r>
              <a:rPr lang="ru-RU" dirty="0"/>
              <a:t> </a:t>
            </a:r>
            <a:r>
              <a:rPr lang="ru-RU" dirty="0" err="1"/>
              <a:t>молодше</a:t>
            </a:r>
            <a:r>
              <a:rPr lang="ru-RU" dirty="0"/>
              <a:t> 5 </a:t>
            </a:r>
            <a:r>
              <a:rPr lang="ru-RU" dirty="0" err="1"/>
              <a:t>років</a:t>
            </a:r>
            <a:r>
              <a:rPr lang="ru-RU" dirty="0"/>
              <a:t> і в </a:t>
            </a:r>
            <a:r>
              <a:rPr lang="ru-RU" dirty="0" err="1"/>
              <a:t>дорослих</a:t>
            </a:r>
            <a:r>
              <a:rPr lang="ru-RU" dirty="0"/>
              <a:t> старше 30 </a:t>
            </a:r>
            <a:r>
              <a:rPr lang="ru-RU" dirty="0" err="1"/>
              <a:t>років</a:t>
            </a:r>
            <a:r>
              <a:rPr lang="ru-RU" dirty="0"/>
              <a:t>. </a:t>
            </a:r>
            <a:r>
              <a:rPr lang="ru-RU" dirty="0" err="1"/>
              <a:t>Найчастіше</a:t>
            </a:r>
            <a:r>
              <a:rPr lang="ru-RU" dirty="0"/>
              <a:t> вона </a:t>
            </a:r>
            <a:r>
              <a:rPr lang="ru-RU" dirty="0" err="1"/>
              <a:t>виникає</a:t>
            </a:r>
            <a:r>
              <a:rPr lang="ru-RU" dirty="0"/>
              <a:t> в </a:t>
            </a:r>
            <a:r>
              <a:rPr lang="ru-RU" dirty="0" err="1"/>
              <a:t>підлітків</a:t>
            </a:r>
            <a:r>
              <a:rPr lang="ru-RU" dirty="0"/>
              <a:t> у </a:t>
            </a:r>
            <a:r>
              <a:rPr lang="ru-RU" dirty="0" err="1"/>
              <a:t>віці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10 до 15 </a:t>
            </a:r>
            <a:r>
              <a:rPr lang="ru-RU" dirty="0" err="1"/>
              <a:t>років</a:t>
            </a:r>
            <a:r>
              <a:rPr lang="ru-RU" dirty="0"/>
              <a:t>. </a:t>
            </a:r>
            <a:r>
              <a:rPr lang="ru-RU" dirty="0" err="1"/>
              <a:t>Трапляються</a:t>
            </a:r>
            <a:r>
              <a:rPr lang="ru-RU" dirty="0"/>
              <a:t> </a:t>
            </a:r>
            <a:r>
              <a:rPr lang="ru-RU" dirty="0" err="1"/>
              <a:t>випадки</a:t>
            </a:r>
            <a:r>
              <a:rPr lang="ru-RU" dirty="0"/>
              <a:t> </a:t>
            </a:r>
            <a:r>
              <a:rPr lang="ru-RU" dirty="0" err="1"/>
              <a:t>позакісткової</a:t>
            </a:r>
            <a:r>
              <a:rPr lang="ru-RU" dirty="0"/>
              <a:t> </a:t>
            </a:r>
            <a:r>
              <a:rPr lang="ru-RU" dirty="0" err="1"/>
              <a:t>саркоми</a:t>
            </a:r>
            <a:r>
              <a:rPr lang="ru-RU" dirty="0"/>
              <a:t> </a:t>
            </a:r>
            <a:r>
              <a:rPr lang="ru-RU" dirty="0" err="1"/>
              <a:t>Юінга</a:t>
            </a:r>
            <a:r>
              <a:rPr lang="ru-RU" dirty="0"/>
              <a:t> з </a:t>
            </a:r>
            <a:r>
              <a:rPr lang="ru-RU" dirty="0" err="1"/>
              <a:t>ураженням</a:t>
            </a:r>
            <a:r>
              <a:rPr lang="ru-RU" dirty="0"/>
              <a:t> </a:t>
            </a:r>
            <a:r>
              <a:rPr lang="ru-RU" dirty="0" err="1"/>
              <a:t>м’яких</a:t>
            </a:r>
            <a:r>
              <a:rPr lang="ru-RU" dirty="0"/>
              <a:t> тканин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170" name="Picture 2" descr="Преимущества лечения саркомы Юинга в Бельг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2169" y="212796"/>
            <a:ext cx="4835436" cy="3025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55285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209283"/>
            <a:ext cx="10018713" cy="1052848"/>
          </a:xfrm>
        </p:spPr>
        <p:txBody>
          <a:bodyPr/>
          <a:lstStyle/>
          <a:p>
            <a:r>
              <a:rPr lang="uk-UA" b="1" dirty="0" smtClean="0"/>
              <a:t>Саркома </a:t>
            </a:r>
            <a:r>
              <a:rPr lang="uk-UA" b="1" dirty="0" err="1" smtClean="0"/>
              <a:t>Юінга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262131"/>
            <a:ext cx="10018713" cy="4529069"/>
          </a:xfrm>
        </p:spPr>
        <p:txBody>
          <a:bodyPr/>
          <a:lstStyle/>
          <a:p>
            <a:r>
              <a:rPr lang="ru-RU" b="1" dirty="0" smtClean="0"/>
              <a:t>КЛІНІКА. </a:t>
            </a:r>
            <a:r>
              <a:rPr lang="ru-RU" dirty="0" err="1"/>
              <a:t>Першою</a:t>
            </a:r>
            <a:r>
              <a:rPr lang="ru-RU" dirty="0"/>
              <a:t> </a:t>
            </a:r>
            <a:r>
              <a:rPr lang="ru-RU" dirty="0" err="1"/>
              <a:t>ознакою</a:t>
            </a:r>
            <a:r>
              <a:rPr lang="ru-RU" dirty="0"/>
              <a:t> є </a:t>
            </a:r>
            <a:r>
              <a:rPr lang="ru-RU" b="1" dirty="0" err="1"/>
              <a:t>біль</a:t>
            </a:r>
            <a:r>
              <a:rPr lang="ru-RU" dirty="0"/>
              <a:t>, </a:t>
            </a:r>
            <a:r>
              <a:rPr lang="ru-RU" dirty="0" err="1"/>
              <a:t>який</a:t>
            </a:r>
            <a:r>
              <a:rPr lang="ru-RU" dirty="0"/>
              <a:t>, на </a:t>
            </a:r>
            <a:r>
              <a:rPr lang="ru-RU" dirty="0" err="1"/>
              <a:t>відміну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запального </a:t>
            </a:r>
            <a:r>
              <a:rPr lang="ru-RU" dirty="0" err="1"/>
              <a:t>процесу</a:t>
            </a:r>
            <a:r>
              <a:rPr lang="ru-RU" dirty="0"/>
              <a:t>, не </a:t>
            </a:r>
            <a:r>
              <a:rPr lang="ru-RU" dirty="0" err="1"/>
              <a:t>стихає</a:t>
            </a:r>
            <a:r>
              <a:rPr lang="ru-RU" dirty="0"/>
              <a:t> в </a:t>
            </a:r>
            <a:r>
              <a:rPr lang="ru-RU" dirty="0" err="1"/>
              <a:t>спокої</a:t>
            </a:r>
            <a:r>
              <a:rPr lang="ru-RU" dirty="0"/>
              <a:t> (</a:t>
            </a:r>
            <a:r>
              <a:rPr lang="ru-RU" dirty="0" err="1"/>
              <a:t>посилення</a:t>
            </a:r>
            <a:r>
              <a:rPr lang="ru-RU" dirty="0"/>
              <a:t> </a:t>
            </a:r>
            <a:r>
              <a:rPr lang="ru-RU" dirty="0" err="1"/>
              <a:t>вночі</a:t>
            </a:r>
            <a:r>
              <a:rPr lang="ru-RU" dirty="0"/>
              <a:t>, </a:t>
            </a:r>
            <a:r>
              <a:rPr lang="ru-RU" dirty="0" err="1"/>
              <a:t>відсутність</a:t>
            </a:r>
            <a:r>
              <a:rPr lang="ru-RU" dirty="0"/>
              <a:t> </a:t>
            </a:r>
            <a:r>
              <a:rPr lang="ru-RU" dirty="0" err="1"/>
              <a:t>полегшення</a:t>
            </a:r>
            <a:r>
              <a:rPr lang="ru-RU" dirty="0"/>
              <a:t> при </a:t>
            </a:r>
            <a:r>
              <a:rPr lang="ru-RU" dirty="0" err="1"/>
              <a:t>фіксації</a:t>
            </a:r>
            <a:r>
              <a:rPr lang="ru-RU" dirty="0"/>
              <a:t> </a:t>
            </a:r>
            <a:r>
              <a:rPr lang="ru-RU" dirty="0" err="1"/>
              <a:t>кінцівки</a:t>
            </a:r>
            <a:r>
              <a:rPr lang="ru-RU" dirty="0"/>
              <a:t>). У </a:t>
            </a:r>
            <a:r>
              <a:rPr lang="ru-RU" dirty="0" err="1"/>
              <a:t>міру</a:t>
            </a:r>
            <a:r>
              <a:rPr lang="ru-RU" dirty="0"/>
              <a:t> росту </a:t>
            </a:r>
            <a:r>
              <a:rPr lang="ru-RU" dirty="0" err="1"/>
              <a:t>пухлини</a:t>
            </a:r>
            <a:r>
              <a:rPr lang="ru-RU" dirty="0"/>
              <a:t> </a:t>
            </a:r>
            <a:r>
              <a:rPr lang="ru-RU" dirty="0" err="1"/>
              <a:t>починає</a:t>
            </a:r>
            <a:r>
              <a:rPr lang="ru-RU" dirty="0"/>
              <a:t> </a:t>
            </a:r>
            <a:r>
              <a:rPr lang="ru-RU" dirty="0" err="1"/>
              <a:t>страждати</a:t>
            </a:r>
            <a:r>
              <a:rPr lang="ru-RU" dirty="0"/>
              <a:t> </a:t>
            </a:r>
            <a:r>
              <a:rPr lang="ru-RU" dirty="0" err="1"/>
              <a:t>функція</a:t>
            </a:r>
            <a:r>
              <a:rPr lang="ru-RU" dirty="0"/>
              <a:t> </a:t>
            </a:r>
            <a:r>
              <a:rPr lang="ru-RU" dirty="0" err="1"/>
              <a:t>прилеглого</a:t>
            </a:r>
            <a:r>
              <a:rPr lang="ru-RU" dirty="0"/>
              <a:t> </a:t>
            </a:r>
            <a:r>
              <a:rPr lang="ru-RU" dirty="0" err="1"/>
              <a:t>суглоба</a:t>
            </a:r>
            <a:r>
              <a:rPr lang="ru-RU" dirty="0"/>
              <a:t>, а </a:t>
            </a:r>
            <a:r>
              <a:rPr lang="ru-RU" dirty="0" err="1"/>
              <a:t>потім</a:t>
            </a:r>
            <a:r>
              <a:rPr lang="ru-RU" dirty="0"/>
              <a:t> </a:t>
            </a:r>
            <a:r>
              <a:rPr lang="ru-RU" dirty="0" err="1"/>
              <a:t>розвивається</a:t>
            </a:r>
            <a:r>
              <a:rPr lang="ru-RU" dirty="0"/>
              <a:t> </a:t>
            </a:r>
            <a:r>
              <a:rPr lang="ru-RU" dirty="0" err="1"/>
              <a:t>пухлина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промацується</a:t>
            </a:r>
            <a:r>
              <a:rPr lang="ru-RU" dirty="0"/>
              <a:t>, </a:t>
            </a:r>
            <a:r>
              <a:rPr lang="ru-RU" dirty="0" err="1"/>
              <a:t>нерідко</a:t>
            </a:r>
            <a:r>
              <a:rPr lang="ru-RU" dirty="0"/>
              <a:t> з </a:t>
            </a:r>
            <a:r>
              <a:rPr lang="ru-RU" dirty="0" err="1"/>
              <a:t>патологічним</a:t>
            </a:r>
            <a:r>
              <a:rPr lang="ru-RU" dirty="0"/>
              <a:t> переломом (</a:t>
            </a:r>
            <a:r>
              <a:rPr lang="ru-RU" dirty="0" err="1"/>
              <a:t>пізня</a:t>
            </a:r>
            <a:r>
              <a:rPr lang="ru-RU" dirty="0"/>
              <a:t> </a:t>
            </a:r>
            <a:r>
              <a:rPr lang="ru-RU" dirty="0" err="1"/>
              <a:t>ознака</a:t>
            </a:r>
            <a:r>
              <a:rPr lang="ru-RU" dirty="0"/>
              <a:t>). </a:t>
            </a:r>
            <a:r>
              <a:rPr lang="ru-RU" dirty="0" err="1"/>
              <a:t>Відзначається</a:t>
            </a:r>
            <a:r>
              <a:rPr lang="ru-RU" dirty="0"/>
              <a:t> </a:t>
            </a:r>
            <a:r>
              <a:rPr lang="ru-RU" dirty="0" err="1"/>
              <a:t>підвищення</a:t>
            </a:r>
            <a:r>
              <a:rPr lang="ru-RU" dirty="0"/>
              <a:t> </a:t>
            </a:r>
            <a:r>
              <a:rPr lang="ru-RU" dirty="0" err="1"/>
              <a:t>температури</a:t>
            </a:r>
            <a:r>
              <a:rPr lang="ru-RU" dirty="0"/>
              <a:t> </a:t>
            </a:r>
            <a:r>
              <a:rPr lang="ru-RU" dirty="0" err="1"/>
              <a:t>тіла</a:t>
            </a:r>
            <a:r>
              <a:rPr lang="ru-RU" dirty="0"/>
              <a:t> хворого. У </a:t>
            </a:r>
            <a:r>
              <a:rPr lang="ru-RU" dirty="0" err="1"/>
              <a:t>ділянці</a:t>
            </a:r>
            <a:r>
              <a:rPr lang="ru-RU" dirty="0"/>
              <a:t> </a:t>
            </a:r>
            <a:r>
              <a:rPr lang="ru-RU" dirty="0" err="1"/>
              <a:t>зростаючої</a:t>
            </a:r>
            <a:r>
              <a:rPr lang="ru-RU" dirty="0"/>
              <a:t> </a:t>
            </a:r>
            <a:r>
              <a:rPr lang="ru-RU" dirty="0" err="1"/>
              <a:t>пухлини</a:t>
            </a:r>
            <a:r>
              <a:rPr lang="ru-RU" dirty="0"/>
              <a:t> </a:t>
            </a:r>
            <a:r>
              <a:rPr lang="ru-RU" dirty="0" err="1"/>
              <a:t>з’являється</a:t>
            </a:r>
            <a:r>
              <a:rPr lang="ru-RU" dirty="0"/>
              <a:t> </a:t>
            </a:r>
            <a:r>
              <a:rPr lang="ru-RU" dirty="0" err="1"/>
              <a:t>припухлість</a:t>
            </a:r>
            <a:r>
              <a:rPr lang="ru-RU" dirty="0"/>
              <a:t>, </a:t>
            </a:r>
            <a:r>
              <a:rPr lang="ru-RU" dirty="0" err="1"/>
              <a:t>почервоніння</a:t>
            </a:r>
            <a:r>
              <a:rPr lang="ru-RU" dirty="0"/>
              <a:t>, </a:t>
            </a:r>
            <a:r>
              <a:rPr lang="ru-RU" dirty="0" err="1"/>
              <a:t>розширені</a:t>
            </a:r>
            <a:r>
              <a:rPr lang="ru-RU" dirty="0"/>
              <a:t> </a:t>
            </a:r>
            <a:r>
              <a:rPr lang="ru-RU" dirty="0" err="1"/>
              <a:t>підшкірні</a:t>
            </a:r>
            <a:r>
              <a:rPr lang="ru-RU" dirty="0"/>
              <a:t> </a:t>
            </a:r>
            <a:r>
              <a:rPr lang="ru-RU" dirty="0" err="1"/>
              <a:t>вени</a:t>
            </a:r>
            <a:r>
              <a:rPr lang="ru-RU" dirty="0"/>
              <a:t> та </a:t>
            </a:r>
            <a:r>
              <a:rPr lang="ru-RU" dirty="0" err="1"/>
              <a:t>місцеве</a:t>
            </a:r>
            <a:r>
              <a:rPr lang="ru-RU" dirty="0"/>
              <a:t> </a:t>
            </a:r>
            <a:r>
              <a:rPr lang="ru-RU" dirty="0" err="1"/>
              <a:t>підвищення</a:t>
            </a:r>
            <a:r>
              <a:rPr lang="ru-RU" dirty="0"/>
              <a:t> </a:t>
            </a:r>
            <a:r>
              <a:rPr lang="ru-RU" dirty="0" err="1"/>
              <a:t>температури</a:t>
            </a:r>
            <a:r>
              <a:rPr lang="ru-RU" dirty="0"/>
              <a:t>. </a:t>
            </a:r>
            <a:r>
              <a:rPr lang="ru-RU" dirty="0" err="1"/>
              <a:t>Іноді</a:t>
            </a:r>
            <a:r>
              <a:rPr lang="ru-RU" dirty="0"/>
              <a:t>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гарячка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5911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09" y="350949"/>
            <a:ext cx="10018713" cy="717997"/>
          </a:xfrm>
        </p:spPr>
        <p:txBody>
          <a:bodyPr/>
          <a:lstStyle/>
          <a:p>
            <a:r>
              <a:rPr lang="uk-UA" dirty="0" err="1" smtClean="0"/>
              <a:t>Смаркома</a:t>
            </a:r>
            <a:r>
              <a:rPr lang="uk-UA" dirty="0" smtClean="0"/>
              <a:t> </a:t>
            </a:r>
            <a:r>
              <a:rPr lang="uk-UA" dirty="0" err="1" smtClean="0"/>
              <a:t>Юінга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159099"/>
            <a:ext cx="10018713" cy="5215943"/>
          </a:xfrm>
        </p:spPr>
        <p:txBody>
          <a:bodyPr>
            <a:normAutofit fontScale="92500"/>
          </a:bodyPr>
          <a:lstStyle/>
          <a:p>
            <a:r>
              <a:rPr lang="ru-RU" b="1" dirty="0" smtClean="0"/>
              <a:t>ДІАГНОСТИКА.</a:t>
            </a:r>
            <a:r>
              <a:rPr lang="ru-RU" dirty="0" smtClean="0"/>
              <a:t> </a:t>
            </a:r>
            <a:r>
              <a:rPr lang="ru-RU" b="1" dirty="0" err="1"/>
              <a:t>Рентгенологічна</a:t>
            </a:r>
            <a:r>
              <a:rPr lang="ru-RU" b="1" dirty="0"/>
              <a:t> </a:t>
            </a:r>
            <a:r>
              <a:rPr lang="ru-RU" b="1" dirty="0" err="1"/>
              <a:t>діагностика</a:t>
            </a:r>
            <a:r>
              <a:rPr lang="ru-RU" dirty="0"/>
              <a:t>: на </a:t>
            </a:r>
            <a:r>
              <a:rPr lang="ru-RU" dirty="0" err="1"/>
              <a:t>рентгенограмі</a:t>
            </a:r>
            <a:r>
              <a:rPr lang="ru-RU" dirty="0"/>
              <a:t>: </a:t>
            </a:r>
            <a:r>
              <a:rPr lang="ru-RU" dirty="0" err="1"/>
              <a:t>безліч</a:t>
            </a:r>
            <a:r>
              <a:rPr lang="ru-RU" dirty="0"/>
              <a:t> </a:t>
            </a:r>
            <a:r>
              <a:rPr lang="ru-RU" dirty="0" err="1"/>
              <a:t>дрібних</a:t>
            </a:r>
            <a:r>
              <a:rPr lang="ru-RU" dirty="0"/>
              <a:t> </a:t>
            </a:r>
            <a:r>
              <a:rPr lang="ru-RU" dirty="0" err="1"/>
              <a:t>округлих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овальних</a:t>
            </a:r>
            <a:r>
              <a:rPr lang="ru-RU" dirty="0"/>
              <a:t>, </a:t>
            </a:r>
            <a:r>
              <a:rPr lang="ru-RU" dirty="0" err="1"/>
              <a:t>нечітко</a:t>
            </a:r>
            <a:r>
              <a:rPr lang="ru-RU" dirty="0"/>
              <a:t> </a:t>
            </a:r>
            <a:r>
              <a:rPr lang="ru-RU" dirty="0" err="1"/>
              <a:t>обкреслених</a:t>
            </a:r>
            <a:r>
              <a:rPr lang="ru-RU" dirty="0"/>
              <a:t> </a:t>
            </a:r>
            <a:r>
              <a:rPr lang="ru-RU" dirty="0" err="1"/>
              <a:t>ділянок</a:t>
            </a:r>
            <a:r>
              <a:rPr lang="ru-RU" dirty="0"/>
              <a:t> </a:t>
            </a:r>
            <a:r>
              <a:rPr lang="ru-RU" dirty="0" err="1"/>
              <a:t>розрідження</a:t>
            </a:r>
            <a:r>
              <a:rPr lang="ru-RU" dirty="0"/>
              <a:t> </a:t>
            </a:r>
            <a:r>
              <a:rPr lang="ru-RU" dirty="0" err="1"/>
              <a:t>кістки</a:t>
            </a:r>
            <a:r>
              <a:rPr lang="ru-RU" dirty="0"/>
              <a:t>; </a:t>
            </a:r>
            <a:r>
              <a:rPr lang="ru-RU" dirty="0" err="1"/>
              <a:t>поздовжнє</a:t>
            </a:r>
            <a:r>
              <a:rPr lang="ru-RU" dirty="0"/>
              <a:t> </a:t>
            </a:r>
            <a:r>
              <a:rPr lang="ru-RU" dirty="0" err="1"/>
              <a:t>розшарування</a:t>
            </a:r>
            <a:r>
              <a:rPr lang="ru-RU" dirty="0"/>
              <a:t> </a:t>
            </a:r>
            <a:r>
              <a:rPr lang="ru-RU" dirty="0" err="1"/>
              <a:t>кортикальної</a:t>
            </a:r>
            <a:r>
              <a:rPr lang="ru-RU" dirty="0"/>
              <a:t> </a:t>
            </a:r>
            <a:r>
              <a:rPr lang="ru-RU" dirty="0" err="1"/>
              <a:t>речовини</a:t>
            </a:r>
            <a:r>
              <a:rPr lang="ru-RU" dirty="0"/>
              <a:t> на </a:t>
            </a:r>
            <a:r>
              <a:rPr lang="ru-RU" dirty="0" err="1"/>
              <a:t>кілька</a:t>
            </a:r>
            <a:r>
              <a:rPr lang="ru-RU" dirty="0"/>
              <a:t> пластин; </a:t>
            </a:r>
            <a:r>
              <a:rPr lang="ru-RU" dirty="0" err="1"/>
              <a:t>періостит</a:t>
            </a:r>
            <a:r>
              <a:rPr lang="ru-RU" dirty="0"/>
              <a:t>; форма «</a:t>
            </a:r>
            <a:r>
              <a:rPr lang="ru-RU" dirty="0" err="1"/>
              <a:t>козирка</a:t>
            </a:r>
            <a:r>
              <a:rPr lang="ru-RU" dirty="0"/>
              <a:t>» </a:t>
            </a:r>
            <a:r>
              <a:rPr lang="ru-RU" dirty="0" err="1"/>
              <a:t>періостальних</a:t>
            </a:r>
            <a:r>
              <a:rPr lang="ru-RU" dirty="0"/>
              <a:t> </a:t>
            </a:r>
            <a:r>
              <a:rPr lang="ru-RU" dirty="0" err="1"/>
              <a:t>розростань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бути </a:t>
            </a:r>
            <a:r>
              <a:rPr lang="ru-RU" dirty="0" err="1"/>
              <a:t>лінійною</a:t>
            </a:r>
            <a:r>
              <a:rPr lang="ru-RU" dirty="0"/>
              <a:t>, </a:t>
            </a:r>
            <a:r>
              <a:rPr lang="ru-RU" dirty="0" err="1"/>
              <a:t>шаруватою</a:t>
            </a:r>
            <a:r>
              <a:rPr lang="ru-RU" dirty="0"/>
              <a:t>, </a:t>
            </a:r>
            <a:r>
              <a:rPr lang="ru-RU" dirty="0" err="1"/>
              <a:t>горбистою</a:t>
            </a:r>
            <a:r>
              <a:rPr lang="ru-RU" dirty="0"/>
              <a:t>, </a:t>
            </a:r>
            <a:r>
              <a:rPr lang="ru-RU" dirty="0" err="1"/>
              <a:t>торочкуватою</a:t>
            </a:r>
            <a:r>
              <a:rPr lang="ru-RU" dirty="0"/>
              <a:t>, </a:t>
            </a:r>
            <a:r>
              <a:rPr lang="ru-RU" dirty="0" err="1"/>
              <a:t>голчастою</a:t>
            </a:r>
            <a:r>
              <a:rPr lang="ru-RU" dirty="0"/>
              <a:t> («</a:t>
            </a:r>
            <a:r>
              <a:rPr lang="ru-RU" dirty="0" err="1"/>
              <a:t>спікулоподібною</a:t>
            </a:r>
            <a:r>
              <a:rPr lang="ru-RU" dirty="0"/>
              <a:t>»). </a:t>
            </a:r>
            <a:r>
              <a:rPr lang="ru-RU" dirty="0" err="1"/>
              <a:t>Ендостальна</a:t>
            </a:r>
            <a:r>
              <a:rPr lang="ru-RU" dirty="0"/>
              <a:t> </a:t>
            </a:r>
            <a:r>
              <a:rPr lang="ru-RU" dirty="0" err="1"/>
              <a:t>реакція</a:t>
            </a:r>
            <a:r>
              <a:rPr lang="ru-RU" dirty="0"/>
              <a:t>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виражена</a:t>
            </a:r>
            <a:r>
              <a:rPr lang="ru-RU" dirty="0"/>
              <a:t> </a:t>
            </a:r>
            <a:r>
              <a:rPr lang="ru-RU" dirty="0" err="1"/>
              <a:t>різною</a:t>
            </a:r>
            <a:r>
              <a:rPr lang="ru-RU" dirty="0"/>
              <a:t> </a:t>
            </a:r>
            <a:r>
              <a:rPr lang="ru-RU" dirty="0" err="1"/>
              <a:t>мірою</a:t>
            </a:r>
            <a:r>
              <a:rPr lang="ru-RU" dirty="0"/>
              <a:t> —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склеротичної</a:t>
            </a:r>
            <a:r>
              <a:rPr lang="ru-RU" dirty="0"/>
              <a:t> </a:t>
            </a:r>
            <a:r>
              <a:rPr lang="ru-RU" dirty="0" err="1"/>
              <a:t>облямівки</a:t>
            </a:r>
            <a:r>
              <a:rPr lang="ru-RU" dirty="0"/>
              <a:t> по краю </a:t>
            </a:r>
            <a:r>
              <a:rPr lang="ru-RU" dirty="0" err="1"/>
              <a:t>осередку</a:t>
            </a:r>
            <a:r>
              <a:rPr lang="ru-RU" dirty="0"/>
              <a:t> </a:t>
            </a:r>
            <a:r>
              <a:rPr lang="ru-RU" dirty="0" err="1"/>
              <a:t>деструкції</a:t>
            </a:r>
            <a:r>
              <a:rPr lang="ru-RU" dirty="0"/>
              <a:t> до </a:t>
            </a:r>
            <a:r>
              <a:rPr lang="ru-RU" dirty="0" err="1"/>
              <a:t>різкого</a:t>
            </a:r>
            <a:r>
              <a:rPr lang="ru-RU" dirty="0"/>
              <a:t> </a:t>
            </a:r>
            <a:r>
              <a:rPr lang="ru-RU" dirty="0" err="1"/>
              <a:t>ущільнення</a:t>
            </a:r>
            <a:r>
              <a:rPr lang="ru-RU" dirty="0"/>
              <a:t> </a:t>
            </a:r>
            <a:r>
              <a:rPr lang="ru-RU" dirty="0" err="1"/>
              <a:t>кістки</a:t>
            </a:r>
            <a:r>
              <a:rPr lang="ru-RU" dirty="0"/>
              <a:t>, на </a:t>
            </a:r>
            <a:r>
              <a:rPr lang="ru-RU" dirty="0" err="1"/>
              <a:t>фоні</a:t>
            </a:r>
            <a:r>
              <a:rPr lang="ru-RU" dirty="0"/>
              <a:t> </a:t>
            </a:r>
            <a:r>
              <a:rPr lang="ru-RU" dirty="0" err="1"/>
              <a:t>якого</a:t>
            </a:r>
            <a:r>
              <a:rPr lang="ru-RU" dirty="0"/>
              <a:t> </a:t>
            </a:r>
            <a:r>
              <a:rPr lang="ru-RU" dirty="0" err="1"/>
              <a:t>майже</a:t>
            </a:r>
            <a:r>
              <a:rPr lang="ru-RU" dirty="0"/>
              <a:t> не </a:t>
            </a:r>
            <a:r>
              <a:rPr lang="ru-RU" dirty="0" err="1"/>
              <a:t>диференціюється</a:t>
            </a:r>
            <a:r>
              <a:rPr lang="ru-RU" dirty="0"/>
              <a:t> </a:t>
            </a:r>
            <a:r>
              <a:rPr lang="ru-RU" dirty="0" err="1"/>
              <a:t>кістковомозковий</a:t>
            </a:r>
            <a:r>
              <a:rPr lang="ru-RU" dirty="0"/>
              <a:t> канал. </a:t>
            </a:r>
            <a:r>
              <a:rPr lang="ru-RU" b="1" dirty="0" err="1"/>
              <a:t>Біопсія</a:t>
            </a:r>
            <a:r>
              <a:rPr lang="ru-RU" b="1" dirty="0"/>
              <a:t> </a:t>
            </a:r>
            <a:r>
              <a:rPr lang="ru-RU" b="1" dirty="0" err="1"/>
              <a:t>пухлини</a:t>
            </a:r>
            <a:r>
              <a:rPr lang="ru-RU" dirty="0"/>
              <a:t>: </a:t>
            </a:r>
            <a:r>
              <a:rPr lang="ru-RU" dirty="0" err="1"/>
              <a:t>достатню</a:t>
            </a:r>
            <a:r>
              <a:rPr lang="ru-RU" dirty="0"/>
              <a:t> </a:t>
            </a:r>
            <a:r>
              <a:rPr lang="ru-RU" dirty="0" err="1"/>
              <a:t>кількість</a:t>
            </a:r>
            <a:r>
              <a:rPr lang="ru-RU" dirty="0"/>
              <a:t> </a:t>
            </a:r>
            <a:r>
              <a:rPr lang="ru-RU" dirty="0" err="1"/>
              <a:t>матеріалу</a:t>
            </a:r>
            <a:r>
              <a:rPr lang="ru-RU" dirty="0"/>
              <a:t>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іноді</a:t>
            </a:r>
            <a:r>
              <a:rPr lang="ru-RU" dirty="0"/>
              <a:t> </a:t>
            </a:r>
            <a:r>
              <a:rPr lang="ru-RU" dirty="0" err="1"/>
              <a:t>одержати</a:t>
            </a:r>
            <a:r>
              <a:rPr lang="ru-RU" dirty="0"/>
              <a:t> з </a:t>
            </a:r>
            <a:r>
              <a:rPr lang="ru-RU" dirty="0" err="1"/>
              <a:t>м’якотканинного</a:t>
            </a:r>
            <a:r>
              <a:rPr lang="ru-RU" dirty="0"/>
              <a:t> компонента.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неможливо</a:t>
            </a:r>
            <a:r>
              <a:rPr lang="ru-RU" dirty="0"/>
              <a:t>, </a:t>
            </a:r>
            <a:r>
              <a:rPr lang="ru-RU" dirty="0" err="1"/>
              <a:t>матеріал</a:t>
            </a:r>
            <a:r>
              <a:rPr lang="ru-RU" dirty="0"/>
              <a:t> </a:t>
            </a:r>
            <a:r>
              <a:rPr lang="ru-RU" dirty="0" err="1"/>
              <a:t>одержують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ділянки</a:t>
            </a:r>
            <a:r>
              <a:rPr lang="ru-RU" dirty="0"/>
              <a:t> </a:t>
            </a:r>
            <a:r>
              <a:rPr lang="ru-RU" dirty="0" err="1"/>
              <a:t>кістки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межує</a:t>
            </a:r>
            <a:r>
              <a:rPr lang="ru-RU" dirty="0"/>
              <a:t> з </a:t>
            </a:r>
            <a:r>
              <a:rPr lang="ru-RU" dirty="0" err="1"/>
              <a:t>кістковомозковим</a:t>
            </a:r>
            <a:r>
              <a:rPr lang="ru-RU" dirty="0"/>
              <a:t> каналом. </a:t>
            </a:r>
            <a:r>
              <a:rPr lang="ru-RU" b="1" dirty="0" err="1"/>
              <a:t>Комп’ютерна</a:t>
            </a:r>
            <a:r>
              <a:rPr lang="ru-RU" b="1" dirty="0"/>
              <a:t> </a:t>
            </a:r>
            <a:r>
              <a:rPr lang="ru-RU" b="1" dirty="0" err="1"/>
              <a:t>томографія</a:t>
            </a:r>
            <a:r>
              <a:rPr lang="ru-RU" b="1" dirty="0"/>
              <a:t> </a:t>
            </a:r>
            <a:r>
              <a:rPr lang="ru-RU" dirty="0" err="1"/>
              <a:t>осередку</a:t>
            </a:r>
            <a:r>
              <a:rPr lang="ru-RU" dirty="0"/>
              <a:t> </a:t>
            </a:r>
            <a:r>
              <a:rPr lang="ru-RU" dirty="0" err="1"/>
              <a:t>найточніше</a:t>
            </a:r>
            <a:r>
              <a:rPr lang="ru-RU" dirty="0"/>
              <a:t> </a:t>
            </a:r>
            <a:r>
              <a:rPr lang="ru-RU" dirty="0" err="1"/>
              <a:t>визначає</a:t>
            </a:r>
            <a:r>
              <a:rPr lang="ru-RU" dirty="0"/>
              <a:t> </a:t>
            </a:r>
            <a:r>
              <a:rPr lang="ru-RU" dirty="0" err="1"/>
              <a:t>розміри</a:t>
            </a:r>
            <a:r>
              <a:rPr lang="ru-RU" dirty="0"/>
              <a:t> </a:t>
            </a:r>
            <a:r>
              <a:rPr lang="ru-RU" dirty="0" err="1"/>
              <a:t>пухлини</a:t>
            </a:r>
            <a:r>
              <a:rPr lang="ru-RU" dirty="0"/>
              <a:t>,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зв’язок</a:t>
            </a:r>
            <a:r>
              <a:rPr lang="ru-RU" dirty="0"/>
              <a:t> з </a:t>
            </a:r>
            <a:r>
              <a:rPr lang="ru-RU" dirty="0" err="1"/>
              <a:t>навколишніми</a:t>
            </a:r>
            <a:r>
              <a:rPr lang="ru-RU" dirty="0"/>
              <a:t> тканинами, </a:t>
            </a:r>
            <a:r>
              <a:rPr lang="ru-RU" dirty="0" err="1"/>
              <a:t>судинно-нервовим</a:t>
            </a:r>
            <a:r>
              <a:rPr lang="ru-RU" dirty="0"/>
              <a:t> пучком, </a:t>
            </a:r>
            <a:r>
              <a:rPr lang="ru-RU" dirty="0" err="1"/>
              <a:t>поширення</a:t>
            </a:r>
            <a:r>
              <a:rPr lang="ru-RU" dirty="0"/>
              <a:t> </a:t>
            </a:r>
            <a:r>
              <a:rPr lang="ru-RU" dirty="0" err="1"/>
              <a:t>пухлини</a:t>
            </a:r>
            <a:r>
              <a:rPr lang="ru-RU" dirty="0"/>
              <a:t> </a:t>
            </a:r>
            <a:r>
              <a:rPr lang="ru-RU" dirty="0" err="1"/>
              <a:t>кістковомозковим</a:t>
            </a:r>
            <a:r>
              <a:rPr lang="ru-RU" dirty="0"/>
              <a:t> каналом. </a:t>
            </a:r>
            <a:r>
              <a:rPr lang="ru-RU" b="1" dirty="0" err="1"/>
              <a:t>Аспіраційна</a:t>
            </a:r>
            <a:r>
              <a:rPr lang="ru-RU" b="1" dirty="0"/>
              <a:t> </a:t>
            </a:r>
            <a:r>
              <a:rPr lang="ru-RU" b="1" dirty="0" err="1"/>
              <a:t>біопсія</a:t>
            </a:r>
            <a:r>
              <a:rPr lang="ru-RU" b="1" dirty="0"/>
              <a:t> </a:t>
            </a:r>
            <a:r>
              <a:rPr lang="ru-RU" dirty="0" err="1"/>
              <a:t>кісткового</a:t>
            </a:r>
            <a:r>
              <a:rPr lang="ru-RU" dirty="0"/>
              <a:t> </a:t>
            </a:r>
            <a:r>
              <a:rPr lang="ru-RU" dirty="0" err="1"/>
              <a:t>мозку</a:t>
            </a:r>
            <a:r>
              <a:rPr lang="ru-RU" dirty="0"/>
              <a:t> </a:t>
            </a:r>
            <a:r>
              <a:rPr lang="ru-RU" dirty="0" err="1"/>
              <a:t>виконується</a:t>
            </a:r>
            <a:r>
              <a:rPr lang="ru-RU" dirty="0"/>
              <a:t> з </a:t>
            </a:r>
            <a:r>
              <a:rPr lang="ru-RU" dirty="0" err="1"/>
              <a:t>кількох</a:t>
            </a:r>
            <a:r>
              <a:rPr lang="ru-RU" dirty="0"/>
              <a:t> </a:t>
            </a:r>
            <a:r>
              <a:rPr lang="ru-RU" dirty="0" err="1"/>
              <a:t>місць</a:t>
            </a:r>
            <a:r>
              <a:rPr lang="ru-RU" dirty="0"/>
              <a:t> (тому </a:t>
            </a:r>
            <a:r>
              <a:rPr lang="ru-RU" dirty="0" err="1"/>
              <a:t>що</a:t>
            </a:r>
            <a:r>
              <a:rPr lang="ru-RU" dirty="0"/>
              <a:t> саркома </a:t>
            </a:r>
            <a:r>
              <a:rPr lang="ru-RU" dirty="0" err="1"/>
              <a:t>Юінга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тенденцію</a:t>
            </a:r>
            <a:r>
              <a:rPr lang="ru-RU" dirty="0"/>
              <a:t> до </a:t>
            </a:r>
            <a:r>
              <a:rPr lang="ru-RU" dirty="0" err="1"/>
              <a:t>метастазування</a:t>
            </a:r>
            <a:r>
              <a:rPr lang="ru-RU" dirty="0"/>
              <a:t> в </a:t>
            </a:r>
            <a:r>
              <a:rPr lang="ru-RU" dirty="0" err="1"/>
              <a:t>кістковий</a:t>
            </a:r>
            <a:r>
              <a:rPr lang="ru-RU" dirty="0"/>
              <a:t> </a:t>
            </a:r>
            <a:r>
              <a:rPr lang="ru-RU" dirty="0" err="1"/>
              <a:t>мозок</a:t>
            </a:r>
            <a:r>
              <a:rPr lang="ru-RU" dirty="0"/>
              <a:t>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00742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299434"/>
            <a:ext cx="10018713" cy="717997"/>
          </a:xfrm>
        </p:spPr>
        <p:txBody>
          <a:bodyPr/>
          <a:lstStyle/>
          <a:p>
            <a:r>
              <a:rPr lang="uk-UA" dirty="0" smtClean="0"/>
              <a:t>Саркома </a:t>
            </a:r>
            <a:r>
              <a:rPr lang="uk-UA" dirty="0" err="1" smtClean="0"/>
              <a:t>Юінга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017431"/>
            <a:ext cx="10018713" cy="5190186"/>
          </a:xfrm>
        </p:spPr>
        <p:txBody>
          <a:bodyPr/>
          <a:lstStyle/>
          <a:p>
            <a:r>
              <a:rPr lang="ru-RU" b="1" dirty="0" smtClean="0"/>
              <a:t>ЛІКУВАННЯ.</a:t>
            </a:r>
            <a:r>
              <a:rPr lang="ru-RU" dirty="0" smtClean="0"/>
              <a:t> </a:t>
            </a:r>
            <a:r>
              <a:rPr lang="ru-RU" b="1" dirty="0" err="1"/>
              <a:t>Багатокомпонентна</a:t>
            </a:r>
            <a:r>
              <a:rPr lang="ru-RU" b="1" dirty="0"/>
              <a:t> </a:t>
            </a:r>
            <a:r>
              <a:rPr lang="ru-RU" b="1" dirty="0" err="1"/>
              <a:t>хіміотерапія</a:t>
            </a:r>
            <a:r>
              <a:rPr lang="ru-RU" b="1" dirty="0"/>
              <a:t> </a:t>
            </a:r>
            <a:r>
              <a:rPr lang="ru-RU" dirty="0"/>
              <a:t>(</a:t>
            </a:r>
            <a:r>
              <a:rPr lang="ru-RU" dirty="0" err="1"/>
              <a:t>вінкристин</a:t>
            </a:r>
            <a:r>
              <a:rPr lang="ru-RU" dirty="0"/>
              <a:t>, </a:t>
            </a:r>
            <a:r>
              <a:rPr lang="ru-RU" dirty="0" err="1"/>
              <a:t>адріаміцин</a:t>
            </a:r>
            <a:r>
              <a:rPr lang="ru-RU" dirty="0"/>
              <a:t>, </a:t>
            </a:r>
            <a:r>
              <a:rPr lang="ru-RU" dirty="0" err="1"/>
              <a:t>фосфамід</a:t>
            </a:r>
            <a:r>
              <a:rPr lang="ru-RU" dirty="0"/>
              <a:t>, </a:t>
            </a:r>
            <a:r>
              <a:rPr lang="ru-RU" dirty="0" err="1"/>
              <a:t>циклофосфан</a:t>
            </a:r>
            <a:r>
              <a:rPr lang="ru-RU" dirty="0"/>
              <a:t>, </a:t>
            </a:r>
            <a:r>
              <a:rPr lang="ru-RU" dirty="0" err="1"/>
              <a:t>актиноміцин</a:t>
            </a:r>
            <a:r>
              <a:rPr lang="ru-RU" dirty="0"/>
              <a:t>, </a:t>
            </a:r>
            <a:r>
              <a:rPr lang="ru-RU" dirty="0" err="1"/>
              <a:t>вепезид</a:t>
            </a:r>
            <a:r>
              <a:rPr lang="ru-RU" dirty="0"/>
              <a:t> у </a:t>
            </a:r>
            <a:r>
              <a:rPr lang="ru-RU" dirty="0" err="1"/>
              <a:t>комбінації</a:t>
            </a:r>
            <a:r>
              <a:rPr lang="ru-RU" dirty="0"/>
              <a:t>). Доброю </a:t>
            </a:r>
            <a:r>
              <a:rPr lang="ru-RU" dirty="0" err="1"/>
              <a:t>відповіддю</a:t>
            </a:r>
            <a:r>
              <a:rPr lang="ru-RU" dirty="0"/>
              <a:t> </a:t>
            </a:r>
            <a:r>
              <a:rPr lang="ru-RU" dirty="0" err="1"/>
              <a:t>пухлини</a:t>
            </a:r>
            <a:r>
              <a:rPr lang="ru-RU" dirty="0"/>
              <a:t> на </a:t>
            </a:r>
            <a:r>
              <a:rPr lang="ru-RU" dirty="0" err="1"/>
              <a:t>хіміотерапію</a:t>
            </a:r>
            <a:r>
              <a:rPr lang="ru-RU" dirty="0"/>
              <a:t> </a:t>
            </a:r>
            <a:r>
              <a:rPr lang="ru-RU" dirty="0" err="1"/>
              <a:t>вважається</a:t>
            </a:r>
            <a:r>
              <a:rPr lang="ru-RU" dirty="0"/>
              <a:t> </a:t>
            </a:r>
            <a:r>
              <a:rPr lang="ru-RU" dirty="0" err="1"/>
              <a:t>наявність</a:t>
            </a:r>
            <a:r>
              <a:rPr lang="ru-RU" dirty="0"/>
              <a:t> </a:t>
            </a:r>
            <a:r>
              <a:rPr lang="ru-RU" dirty="0" err="1"/>
              <a:t>менше</a:t>
            </a:r>
            <a:r>
              <a:rPr lang="ru-RU" dirty="0"/>
              <a:t> 5 % </a:t>
            </a:r>
            <a:r>
              <a:rPr lang="ru-RU" dirty="0" err="1"/>
              <a:t>живих</a:t>
            </a:r>
            <a:r>
              <a:rPr lang="ru-RU" dirty="0"/>
              <a:t> </a:t>
            </a:r>
            <a:r>
              <a:rPr lang="ru-RU" dirty="0" err="1"/>
              <a:t>пухлинних</a:t>
            </a:r>
            <a:r>
              <a:rPr lang="ru-RU" dirty="0"/>
              <a:t> </a:t>
            </a:r>
            <a:r>
              <a:rPr lang="ru-RU" dirty="0" err="1"/>
              <a:t>клітин</a:t>
            </a:r>
            <a:r>
              <a:rPr lang="ru-RU" dirty="0"/>
              <a:t>. </a:t>
            </a:r>
            <a:r>
              <a:rPr lang="ru-RU" dirty="0" err="1"/>
              <a:t>Променевий</a:t>
            </a:r>
            <a:r>
              <a:rPr lang="ru-RU" dirty="0"/>
              <a:t> </a:t>
            </a:r>
            <a:r>
              <a:rPr lang="ru-RU" dirty="0" err="1"/>
              <a:t>вплив</a:t>
            </a:r>
            <a:r>
              <a:rPr lang="ru-RU" dirty="0"/>
              <a:t> на </a:t>
            </a:r>
            <a:r>
              <a:rPr lang="ru-RU" dirty="0" err="1"/>
              <a:t>осередок</a:t>
            </a:r>
            <a:r>
              <a:rPr lang="ru-RU" dirty="0"/>
              <a:t> </a:t>
            </a:r>
            <a:r>
              <a:rPr lang="ru-RU" dirty="0" err="1"/>
              <a:t>здійснюється</a:t>
            </a:r>
            <a:r>
              <a:rPr lang="ru-RU" dirty="0"/>
              <a:t> у </a:t>
            </a:r>
            <a:r>
              <a:rPr lang="ru-RU" dirty="0" err="1"/>
              <a:t>високих</a:t>
            </a:r>
            <a:r>
              <a:rPr lang="ru-RU" dirty="0"/>
              <a:t> дозах. При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метастазів</a:t>
            </a:r>
            <a:r>
              <a:rPr lang="ru-RU" dirty="0"/>
              <a:t> у </a:t>
            </a:r>
            <a:r>
              <a:rPr lang="ru-RU" dirty="0" err="1"/>
              <a:t>легенях</a:t>
            </a:r>
            <a:r>
              <a:rPr lang="ru-RU" dirty="0"/>
              <a:t> проводиться </a:t>
            </a:r>
            <a:r>
              <a:rPr lang="ru-RU" dirty="0" err="1"/>
              <a:t>променева</a:t>
            </a:r>
            <a:r>
              <a:rPr lang="ru-RU" dirty="0"/>
              <a:t> </a:t>
            </a:r>
            <a:r>
              <a:rPr lang="ru-RU" dirty="0" err="1"/>
              <a:t>дія</a:t>
            </a:r>
            <a:r>
              <a:rPr lang="ru-RU" dirty="0"/>
              <a:t> на </a:t>
            </a:r>
            <a:r>
              <a:rPr lang="ru-RU" dirty="0" err="1"/>
              <a:t>легені</a:t>
            </a:r>
            <a:r>
              <a:rPr lang="ru-RU" dirty="0"/>
              <a:t>.</a:t>
            </a:r>
          </a:p>
          <a:p>
            <a:r>
              <a:rPr lang="ru-RU" b="1" dirty="0" err="1"/>
              <a:t>Оперативне</a:t>
            </a:r>
            <a:r>
              <a:rPr lang="ru-RU" b="1" dirty="0"/>
              <a:t> </a:t>
            </a:r>
            <a:r>
              <a:rPr lang="ru-RU" b="1" dirty="0" err="1"/>
              <a:t>лікування</a:t>
            </a:r>
            <a:r>
              <a:rPr lang="ru-RU" b="1" dirty="0"/>
              <a:t> </a:t>
            </a:r>
            <a:r>
              <a:rPr lang="ru-RU" dirty="0"/>
              <a:t>— </a:t>
            </a:r>
            <a:r>
              <a:rPr lang="ru-RU" dirty="0" err="1"/>
              <a:t>радикальне</a:t>
            </a:r>
            <a:r>
              <a:rPr lang="ru-RU" dirty="0"/>
              <a:t> </a:t>
            </a:r>
            <a:r>
              <a:rPr lang="ru-RU" dirty="0" err="1"/>
              <a:t>видалення</a:t>
            </a:r>
            <a:r>
              <a:rPr lang="ru-RU" dirty="0"/>
              <a:t> </a:t>
            </a:r>
            <a:r>
              <a:rPr lang="ru-RU" dirty="0" err="1"/>
              <a:t>пухлини</a:t>
            </a:r>
            <a:r>
              <a:rPr lang="ru-RU" dirty="0"/>
              <a:t> (</a:t>
            </a:r>
            <a:r>
              <a:rPr lang="ru-RU" dirty="0" err="1"/>
              <a:t>включаючи</a:t>
            </a:r>
            <a:r>
              <a:rPr lang="ru-RU" dirty="0"/>
              <a:t> </a:t>
            </a:r>
            <a:r>
              <a:rPr lang="ru-RU" dirty="0" err="1"/>
              <a:t>кістку</a:t>
            </a:r>
            <a:r>
              <a:rPr lang="ru-RU" dirty="0"/>
              <a:t> та </a:t>
            </a:r>
            <a:r>
              <a:rPr lang="ru-RU" dirty="0" err="1"/>
              <a:t>м’якотканинний</a:t>
            </a:r>
            <a:r>
              <a:rPr lang="ru-RU" dirty="0"/>
              <a:t> компонент). Радикальна </a:t>
            </a:r>
            <a:r>
              <a:rPr lang="ru-RU" dirty="0" err="1"/>
              <a:t>резекція</a:t>
            </a:r>
            <a:r>
              <a:rPr lang="ru-RU" dirty="0"/>
              <a:t> </a:t>
            </a:r>
            <a:r>
              <a:rPr lang="ru-RU" dirty="0" err="1"/>
              <a:t>можлива</a:t>
            </a:r>
            <a:r>
              <a:rPr lang="ru-RU" dirty="0"/>
              <a:t> при </a:t>
            </a:r>
            <a:r>
              <a:rPr lang="ru-RU" dirty="0" err="1"/>
              <a:t>осередку</a:t>
            </a:r>
            <a:r>
              <a:rPr lang="ru-RU" dirty="0"/>
              <a:t> в </a:t>
            </a:r>
            <a:r>
              <a:rPr lang="ru-RU" dirty="0" err="1"/>
              <a:t>малогомілковій</a:t>
            </a:r>
            <a:r>
              <a:rPr lang="ru-RU" dirty="0"/>
              <a:t> </a:t>
            </a:r>
            <a:r>
              <a:rPr lang="ru-RU" dirty="0" err="1"/>
              <a:t>кістці</a:t>
            </a:r>
            <a:r>
              <a:rPr lang="ru-RU" dirty="0"/>
              <a:t>, </a:t>
            </a:r>
            <a:r>
              <a:rPr lang="ru-RU" dirty="0" err="1"/>
              <a:t>кістках</a:t>
            </a:r>
            <a:r>
              <a:rPr lang="ru-RU" dirty="0"/>
              <a:t> </a:t>
            </a:r>
            <a:r>
              <a:rPr lang="ru-RU" dirty="0" err="1"/>
              <a:t>передпліччя</a:t>
            </a:r>
            <a:r>
              <a:rPr lang="ru-RU" dirty="0"/>
              <a:t>, ребрах, </a:t>
            </a:r>
            <a:r>
              <a:rPr lang="ru-RU" dirty="0" err="1"/>
              <a:t>ключиці</a:t>
            </a:r>
            <a:r>
              <a:rPr lang="ru-RU" dirty="0"/>
              <a:t>, </a:t>
            </a:r>
            <a:r>
              <a:rPr lang="ru-RU" dirty="0" err="1"/>
              <a:t>лопатці</a:t>
            </a:r>
            <a:r>
              <a:rPr lang="ru-RU" dirty="0"/>
              <a:t>. </a:t>
            </a:r>
            <a:r>
              <a:rPr lang="ru-RU" dirty="0" err="1"/>
              <a:t>Операція</a:t>
            </a:r>
            <a:r>
              <a:rPr lang="ru-RU" dirty="0"/>
              <a:t> </a:t>
            </a:r>
            <a:r>
              <a:rPr lang="ru-RU" dirty="0" err="1"/>
              <a:t>поліпшує</a:t>
            </a:r>
            <a:r>
              <a:rPr lang="ru-RU" dirty="0"/>
              <a:t> </a:t>
            </a:r>
            <a:r>
              <a:rPr lang="ru-RU" dirty="0" err="1"/>
              <a:t>локальний</a:t>
            </a:r>
            <a:r>
              <a:rPr lang="ru-RU" dirty="0"/>
              <a:t> контроль </a:t>
            </a:r>
            <a:r>
              <a:rPr lang="ru-RU" dirty="0" err="1"/>
              <a:t>пухлини</a:t>
            </a:r>
            <a:r>
              <a:rPr lang="ru-RU" dirty="0"/>
              <a:t>. У </a:t>
            </a:r>
            <a:r>
              <a:rPr lang="ru-RU" dirty="0" err="1"/>
              <a:t>комбінації</a:t>
            </a:r>
            <a:r>
              <a:rPr lang="ru-RU" dirty="0"/>
              <a:t> з </a:t>
            </a:r>
            <a:r>
              <a:rPr lang="ru-RU" dirty="0" err="1"/>
              <a:t>інтенсивною</a:t>
            </a:r>
            <a:r>
              <a:rPr lang="ru-RU" dirty="0"/>
              <a:t> </a:t>
            </a:r>
            <a:r>
              <a:rPr lang="ru-RU" dirty="0" err="1"/>
              <a:t>хіміотерапією</a:t>
            </a:r>
            <a:r>
              <a:rPr lang="ru-RU" dirty="0"/>
              <a:t> та </a:t>
            </a:r>
            <a:r>
              <a:rPr lang="ru-RU" dirty="0" err="1"/>
              <a:t>променевою</a:t>
            </a:r>
            <a:r>
              <a:rPr lang="ru-RU" dirty="0"/>
              <a:t> </a:t>
            </a:r>
            <a:r>
              <a:rPr lang="ru-RU" dirty="0" err="1"/>
              <a:t>терапією</a:t>
            </a:r>
            <a:r>
              <a:rPr lang="ru-RU" dirty="0"/>
              <a:t> </a:t>
            </a:r>
            <a:r>
              <a:rPr lang="ru-RU" dirty="0" err="1"/>
              <a:t>значно</a:t>
            </a:r>
            <a:r>
              <a:rPr lang="ru-RU" dirty="0"/>
              <a:t> </a:t>
            </a:r>
            <a:r>
              <a:rPr lang="ru-RU" dirty="0" err="1"/>
              <a:t>знижується</a:t>
            </a:r>
            <a:r>
              <a:rPr lang="ru-RU" dirty="0"/>
              <a:t> </a:t>
            </a:r>
            <a:r>
              <a:rPr lang="ru-RU" dirty="0" err="1"/>
              <a:t>ризик</a:t>
            </a:r>
            <a:r>
              <a:rPr lang="ru-RU" dirty="0"/>
              <a:t> </a:t>
            </a:r>
            <a:r>
              <a:rPr lang="ru-RU" dirty="0" err="1"/>
              <a:t>місцевого</a:t>
            </a:r>
            <a:r>
              <a:rPr lang="ru-RU" dirty="0"/>
              <a:t> рецидиву.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33899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09" y="247919"/>
            <a:ext cx="10018713" cy="795270"/>
          </a:xfrm>
        </p:spPr>
        <p:txBody>
          <a:bodyPr/>
          <a:lstStyle/>
          <a:p>
            <a:r>
              <a:rPr lang="ru-RU" b="1" dirty="0" err="1"/>
              <a:t>Нефробластома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043189"/>
            <a:ext cx="10428648" cy="4748011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err="1"/>
              <a:t>Нефробластома</a:t>
            </a:r>
            <a:r>
              <a:rPr lang="uk-UA" dirty="0"/>
              <a:t> -</a:t>
            </a:r>
            <a:r>
              <a:rPr lang="ru-RU" dirty="0"/>
              <a:t> </a:t>
            </a:r>
            <a:r>
              <a:rPr lang="ru-RU" dirty="0" err="1"/>
              <a:t>дизонтогенетична</a:t>
            </a:r>
            <a:r>
              <a:rPr lang="ru-RU" dirty="0"/>
              <a:t> </a:t>
            </a:r>
            <a:r>
              <a:rPr lang="ru-RU" dirty="0" err="1"/>
              <a:t>злоякісна</a:t>
            </a:r>
            <a:r>
              <a:rPr lang="ru-RU" dirty="0"/>
              <a:t> </a:t>
            </a:r>
            <a:r>
              <a:rPr lang="ru-RU" dirty="0" err="1"/>
              <a:t>пухлина</a:t>
            </a:r>
            <a:r>
              <a:rPr lang="ru-RU" dirty="0"/>
              <a:t> </a:t>
            </a:r>
            <a:r>
              <a:rPr lang="ru-RU" dirty="0" err="1"/>
              <a:t>нирок</a:t>
            </a:r>
            <a:r>
              <a:rPr lang="ru-RU" dirty="0"/>
              <a:t> у </a:t>
            </a:r>
            <a:r>
              <a:rPr lang="ru-RU" dirty="0" err="1"/>
              <a:t>дітей</a:t>
            </a:r>
            <a:r>
              <a:rPr lang="ru-RU" dirty="0"/>
              <a:t>. </a:t>
            </a:r>
            <a:r>
              <a:rPr lang="uk-UA" dirty="0"/>
              <a:t>М</a:t>
            </a:r>
            <a:r>
              <a:rPr lang="ru-RU" dirty="0" err="1"/>
              <a:t>істить</a:t>
            </a:r>
            <a:r>
              <a:rPr lang="ru-RU" dirty="0"/>
              <a:t> </a:t>
            </a:r>
            <a:r>
              <a:rPr lang="ru-RU" dirty="0" err="1"/>
              <a:t>епітеліальний</a:t>
            </a:r>
            <a:r>
              <a:rPr lang="ru-RU" dirty="0"/>
              <a:t>, </a:t>
            </a:r>
            <a:r>
              <a:rPr lang="ru-RU" dirty="0" err="1"/>
              <a:t>бластний</a:t>
            </a:r>
            <a:r>
              <a:rPr lang="ru-RU" dirty="0"/>
              <a:t> і </a:t>
            </a:r>
            <a:r>
              <a:rPr lang="ru-RU" dirty="0" err="1"/>
              <a:t>стромальний</a:t>
            </a:r>
            <a:r>
              <a:rPr lang="ru-RU" dirty="0"/>
              <a:t> </a:t>
            </a:r>
            <a:r>
              <a:rPr lang="ru-RU" dirty="0" err="1"/>
              <a:t>елементи</a:t>
            </a:r>
            <a:r>
              <a:rPr lang="ru-RU" dirty="0"/>
              <a:t> (</a:t>
            </a:r>
            <a:r>
              <a:rPr lang="ru-RU" dirty="0" err="1"/>
              <a:t>аденоміосаркома</a:t>
            </a:r>
            <a:r>
              <a:rPr lang="ru-RU" dirty="0"/>
              <a:t>). На </a:t>
            </a:r>
            <a:r>
              <a:rPr lang="ru-RU" dirty="0" err="1"/>
              <a:t>нефробластому</a:t>
            </a:r>
            <a:r>
              <a:rPr lang="ru-RU" dirty="0"/>
              <a:t> </a:t>
            </a:r>
            <a:r>
              <a:rPr lang="ru-RU" dirty="0" err="1"/>
              <a:t>припадає</a:t>
            </a:r>
            <a:r>
              <a:rPr lang="ru-RU" dirty="0"/>
              <a:t> </a:t>
            </a:r>
            <a:r>
              <a:rPr lang="ru-RU" dirty="0" err="1"/>
              <a:t>близько</a:t>
            </a:r>
            <a:r>
              <a:rPr lang="ru-RU" dirty="0"/>
              <a:t> 8 % </a:t>
            </a:r>
            <a:r>
              <a:rPr lang="ru-RU" dirty="0" err="1"/>
              <a:t>усіх</a:t>
            </a:r>
            <a:r>
              <a:rPr lang="ru-RU" dirty="0"/>
              <a:t> </a:t>
            </a:r>
            <a:r>
              <a:rPr lang="ru-RU" dirty="0" err="1"/>
              <a:t>пухлин</a:t>
            </a:r>
            <a:r>
              <a:rPr lang="ru-RU" dirty="0"/>
              <a:t> </a:t>
            </a:r>
            <a:r>
              <a:rPr lang="ru-RU" dirty="0" err="1"/>
              <a:t>дитячого</a:t>
            </a:r>
            <a:r>
              <a:rPr lang="ru-RU" dirty="0"/>
              <a:t> </a:t>
            </a:r>
            <a:r>
              <a:rPr lang="ru-RU" dirty="0" err="1"/>
              <a:t>віку</a:t>
            </a:r>
            <a:r>
              <a:rPr lang="ru-RU" dirty="0"/>
              <a:t>. </a:t>
            </a:r>
            <a:r>
              <a:rPr lang="ru-RU" dirty="0" err="1"/>
              <a:t>Найчастіше</a:t>
            </a:r>
            <a:r>
              <a:rPr lang="ru-RU" dirty="0"/>
              <a:t> (75 %) </a:t>
            </a:r>
            <a:r>
              <a:rPr lang="ru-RU" dirty="0" err="1"/>
              <a:t>виявляється</a:t>
            </a:r>
            <a:r>
              <a:rPr lang="ru-RU" dirty="0"/>
              <a:t> в </a:t>
            </a:r>
            <a:r>
              <a:rPr lang="ru-RU" dirty="0" err="1"/>
              <a:t>дітей</a:t>
            </a:r>
            <a:r>
              <a:rPr lang="ru-RU" dirty="0"/>
              <a:t> у </a:t>
            </a:r>
            <a:r>
              <a:rPr lang="ru-RU" dirty="0" err="1"/>
              <a:t>віці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1 до 5 </a:t>
            </a:r>
            <a:r>
              <a:rPr lang="ru-RU" dirty="0" err="1"/>
              <a:t>років</a:t>
            </a:r>
            <a:r>
              <a:rPr lang="ru-RU" dirty="0"/>
              <a:t>, </a:t>
            </a:r>
            <a:r>
              <a:rPr lang="ru-RU" dirty="0" err="1"/>
              <a:t>становлячи</a:t>
            </a:r>
            <a:r>
              <a:rPr lang="ru-RU" dirty="0"/>
              <a:t> 97 % </a:t>
            </a:r>
            <a:r>
              <a:rPr lang="ru-RU" dirty="0" err="1"/>
              <a:t>усіх</a:t>
            </a:r>
            <a:r>
              <a:rPr lang="ru-RU" dirty="0"/>
              <a:t> </a:t>
            </a:r>
            <a:r>
              <a:rPr lang="ru-RU" dirty="0" err="1"/>
              <a:t>пухлин</a:t>
            </a:r>
            <a:r>
              <a:rPr lang="ru-RU" dirty="0"/>
              <a:t> </a:t>
            </a:r>
            <a:r>
              <a:rPr lang="ru-RU" dirty="0" err="1"/>
              <a:t>нирок</a:t>
            </a:r>
            <a:r>
              <a:rPr lang="ru-RU" dirty="0"/>
              <a:t> у </a:t>
            </a:r>
            <a:r>
              <a:rPr lang="ru-RU" dirty="0" err="1"/>
              <a:t>цьому</a:t>
            </a:r>
            <a:r>
              <a:rPr lang="ru-RU" dirty="0"/>
              <a:t> </a:t>
            </a:r>
            <a:r>
              <a:rPr lang="ru-RU" dirty="0" err="1"/>
              <a:t>віці</a:t>
            </a:r>
            <a:r>
              <a:rPr lang="ru-RU" dirty="0"/>
              <a:t>. У </a:t>
            </a:r>
            <a:r>
              <a:rPr lang="ru-RU" dirty="0" err="1"/>
              <a:t>рідкісних</a:t>
            </a:r>
            <a:r>
              <a:rPr lang="ru-RU" dirty="0"/>
              <a:t> </a:t>
            </a:r>
            <a:r>
              <a:rPr lang="ru-RU" dirty="0" err="1"/>
              <a:t>випадках</a:t>
            </a:r>
            <a:r>
              <a:rPr lang="ru-RU" dirty="0"/>
              <a:t> </a:t>
            </a:r>
            <a:r>
              <a:rPr lang="ru-RU" dirty="0" err="1"/>
              <a:t>спостерігається</a:t>
            </a:r>
            <a:r>
              <a:rPr lang="ru-RU" dirty="0"/>
              <a:t> </a:t>
            </a:r>
            <a:r>
              <a:rPr lang="ru-RU" dirty="0" err="1"/>
              <a:t>позаниркова</a:t>
            </a:r>
            <a:r>
              <a:rPr lang="ru-RU" dirty="0"/>
              <a:t> </a:t>
            </a:r>
            <a:r>
              <a:rPr lang="ru-RU" dirty="0" err="1"/>
              <a:t>локалізація</a:t>
            </a:r>
            <a:r>
              <a:rPr lang="ru-RU" dirty="0"/>
              <a:t> </a:t>
            </a:r>
            <a:r>
              <a:rPr lang="ru-RU" dirty="0" err="1"/>
              <a:t>пухлини</a:t>
            </a:r>
            <a:r>
              <a:rPr lang="ru-RU" dirty="0"/>
              <a:t>: у малому </a:t>
            </a:r>
            <a:r>
              <a:rPr lang="ru-RU" dirty="0" err="1"/>
              <a:t>тазі</a:t>
            </a:r>
            <a:r>
              <a:rPr lang="ru-RU" dirty="0"/>
              <a:t>, </a:t>
            </a:r>
            <a:r>
              <a:rPr lang="ru-RU" dirty="0" err="1"/>
              <a:t>яєчнику</a:t>
            </a:r>
            <a:r>
              <a:rPr lang="ru-RU" dirty="0"/>
              <a:t>, </a:t>
            </a:r>
            <a:r>
              <a:rPr lang="ru-RU" dirty="0" err="1"/>
              <a:t>матці</a:t>
            </a:r>
            <a:r>
              <a:rPr lang="ru-RU" dirty="0"/>
              <a:t>, </a:t>
            </a:r>
            <a:r>
              <a:rPr lang="ru-RU" dirty="0" err="1"/>
              <a:t>заочеревинній</a:t>
            </a:r>
            <a:r>
              <a:rPr lang="ru-RU" dirty="0"/>
              <a:t> </a:t>
            </a:r>
            <a:r>
              <a:rPr lang="ru-RU" dirty="0" err="1"/>
              <a:t>клітковині</a:t>
            </a:r>
            <a:r>
              <a:rPr lang="ru-RU" dirty="0"/>
              <a:t>, </a:t>
            </a:r>
            <a:r>
              <a:rPr lang="ru-RU" dirty="0" err="1"/>
              <a:t>пахвинній</a:t>
            </a:r>
            <a:r>
              <a:rPr lang="ru-RU" dirty="0"/>
              <a:t> </a:t>
            </a:r>
            <a:r>
              <a:rPr lang="ru-RU" dirty="0" err="1"/>
              <a:t>ділянці</a:t>
            </a:r>
            <a:r>
              <a:rPr lang="ru-RU" dirty="0"/>
              <a:t>. </a:t>
            </a:r>
            <a:r>
              <a:rPr lang="ru-RU" dirty="0" err="1"/>
              <a:t>Макроскопічно</a:t>
            </a:r>
            <a:r>
              <a:rPr lang="ru-RU" dirty="0"/>
              <a:t> </a:t>
            </a:r>
            <a:r>
              <a:rPr lang="ru-RU" dirty="0" err="1"/>
              <a:t>пухлина</a:t>
            </a:r>
            <a:r>
              <a:rPr lang="ru-RU" dirty="0"/>
              <a:t> </a:t>
            </a:r>
            <a:r>
              <a:rPr lang="ru-RU" dirty="0" err="1"/>
              <a:t>являє</a:t>
            </a:r>
            <a:r>
              <a:rPr lang="ru-RU" dirty="0"/>
              <a:t> собою </a:t>
            </a:r>
            <a:r>
              <a:rPr lang="ru-RU" dirty="0" err="1"/>
              <a:t>вузол</a:t>
            </a:r>
            <a:r>
              <a:rPr lang="ru-RU" dirty="0"/>
              <a:t>, </a:t>
            </a:r>
            <a:r>
              <a:rPr lang="ru-RU" dirty="0" err="1"/>
              <a:t>іноді</a:t>
            </a:r>
            <a:r>
              <a:rPr lang="ru-RU" dirty="0"/>
              <a:t> </a:t>
            </a:r>
            <a:r>
              <a:rPr lang="ru-RU" dirty="0" err="1"/>
              <a:t>дуже</a:t>
            </a:r>
            <a:r>
              <a:rPr lang="ru-RU" dirty="0"/>
              <a:t> великих </a:t>
            </a:r>
            <a:r>
              <a:rPr lang="ru-RU" dirty="0" err="1"/>
              <a:t>розмірів</a:t>
            </a:r>
            <a:r>
              <a:rPr lang="ru-RU" dirty="0"/>
              <a:t>, </a:t>
            </a:r>
            <a:r>
              <a:rPr lang="ru-RU" dirty="0" err="1"/>
              <a:t>чітко</a:t>
            </a:r>
            <a:r>
              <a:rPr lang="ru-RU" dirty="0"/>
              <a:t> </a:t>
            </a:r>
            <a:r>
              <a:rPr lang="ru-RU" dirty="0" err="1"/>
              <a:t>відмежований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ниркової</a:t>
            </a:r>
            <a:r>
              <a:rPr lang="ru-RU" dirty="0"/>
              <a:t> </a:t>
            </a:r>
            <a:r>
              <a:rPr lang="ru-RU" dirty="0" err="1"/>
              <a:t>паренхіми</a:t>
            </a:r>
            <a:r>
              <a:rPr lang="ru-RU" dirty="0"/>
              <a:t>. При </a:t>
            </a:r>
            <a:r>
              <a:rPr lang="ru-RU" dirty="0" err="1"/>
              <a:t>мікроскопічному</a:t>
            </a:r>
            <a:r>
              <a:rPr lang="ru-RU" dirty="0"/>
              <a:t> </a:t>
            </a:r>
            <a:r>
              <a:rPr lang="ru-RU" dirty="0" err="1"/>
              <a:t>дослідженні</a:t>
            </a:r>
            <a:r>
              <a:rPr lang="ru-RU" dirty="0"/>
              <a:t> в </a:t>
            </a:r>
            <a:r>
              <a:rPr lang="ru-RU" dirty="0" err="1"/>
              <a:t>нефробластомі</a:t>
            </a:r>
            <a:r>
              <a:rPr lang="ru-RU" dirty="0"/>
              <a:t> </a:t>
            </a:r>
            <a:r>
              <a:rPr lang="ru-RU" dirty="0" err="1"/>
              <a:t>звичайно</a:t>
            </a:r>
            <a:r>
              <a:rPr lang="ru-RU" dirty="0"/>
              <a:t> </a:t>
            </a:r>
            <a:r>
              <a:rPr lang="ru-RU" dirty="0" err="1"/>
              <a:t>виявляють</a:t>
            </a:r>
            <a:r>
              <a:rPr lang="ru-RU" dirty="0"/>
              <a:t> </a:t>
            </a:r>
            <a:r>
              <a:rPr lang="ru-RU" dirty="0" err="1"/>
              <a:t>канальці</a:t>
            </a:r>
            <a:r>
              <a:rPr lang="ru-RU" dirty="0"/>
              <a:t>, розетки, </a:t>
            </a:r>
            <a:r>
              <a:rPr lang="ru-RU" dirty="0" err="1"/>
              <a:t>псевдогломерули</a:t>
            </a:r>
            <a:r>
              <a:rPr lang="ru-RU" dirty="0"/>
              <a:t>, </a:t>
            </a:r>
            <a:r>
              <a:rPr lang="ru-RU" dirty="0" err="1"/>
              <a:t>мезенхіму</a:t>
            </a:r>
            <a:r>
              <a:rPr lang="ru-RU" dirty="0"/>
              <a:t>, </a:t>
            </a:r>
            <a:r>
              <a:rPr lang="ru-RU" dirty="0" err="1"/>
              <a:t>м’язову</a:t>
            </a:r>
            <a:r>
              <a:rPr lang="ru-RU" dirty="0"/>
              <a:t>, </a:t>
            </a:r>
            <a:r>
              <a:rPr lang="ru-RU" dirty="0" err="1"/>
              <a:t>хрящову</a:t>
            </a:r>
            <a:r>
              <a:rPr lang="ru-RU" dirty="0"/>
              <a:t>, </a:t>
            </a:r>
            <a:r>
              <a:rPr lang="ru-RU" dirty="0" err="1"/>
              <a:t>кісткову</a:t>
            </a:r>
            <a:r>
              <a:rPr lang="ru-RU" dirty="0"/>
              <a:t> й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види</a:t>
            </a:r>
            <a:r>
              <a:rPr lang="ru-RU" dirty="0"/>
              <a:t> тканин і структур у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комбінаціях</a:t>
            </a:r>
            <a:r>
              <a:rPr lang="ru-RU" dirty="0"/>
              <a:t>. </a:t>
            </a:r>
          </a:p>
          <a:p>
            <a:r>
              <a:rPr lang="ru-RU" dirty="0" err="1"/>
              <a:t>Нефробластома</a:t>
            </a:r>
            <a:r>
              <a:rPr lang="ru-RU" dirty="0"/>
              <a:t> </a:t>
            </a:r>
            <a:r>
              <a:rPr lang="ru-RU" dirty="0" err="1"/>
              <a:t>метастазує</a:t>
            </a:r>
            <a:r>
              <a:rPr lang="ru-RU" dirty="0"/>
              <a:t> по </a:t>
            </a:r>
            <a:r>
              <a:rPr lang="ru-RU" dirty="0" err="1"/>
              <a:t>кровоносних</a:t>
            </a:r>
            <a:r>
              <a:rPr lang="ru-RU" dirty="0"/>
              <a:t> і </a:t>
            </a:r>
            <a:r>
              <a:rPr lang="ru-RU" dirty="0" err="1"/>
              <a:t>лімфатичних</a:t>
            </a:r>
            <a:r>
              <a:rPr lang="ru-RU" dirty="0"/>
              <a:t> шляхах: </a:t>
            </a:r>
            <a:r>
              <a:rPr lang="ru-RU" dirty="0" err="1"/>
              <a:t>характерні</a:t>
            </a:r>
            <a:r>
              <a:rPr lang="ru-RU" dirty="0"/>
              <a:t> </a:t>
            </a:r>
            <a:r>
              <a:rPr lang="ru-RU" dirty="0" err="1"/>
              <a:t>метастази</a:t>
            </a:r>
            <a:r>
              <a:rPr lang="ru-RU" dirty="0"/>
              <a:t> в </a:t>
            </a:r>
            <a:r>
              <a:rPr lang="ru-RU" dirty="0" err="1"/>
              <a:t>легені</a:t>
            </a:r>
            <a:r>
              <a:rPr lang="ru-RU" dirty="0"/>
              <a:t>, </a:t>
            </a:r>
            <a:r>
              <a:rPr lang="ru-RU" dirty="0" err="1"/>
              <a:t>печінку</a:t>
            </a:r>
            <a:r>
              <a:rPr lang="ru-RU" dirty="0"/>
              <a:t>, </a:t>
            </a:r>
            <a:r>
              <a:rPr lang="ru-RU" dirty="0" err="1"/>
              <a:t>лімфатичні</a:t>
            </a:r>
            <a:r>
              <a:rPr lang="ru-RU" dirty="0"/>
              <a:t> </a:t>
            </a:r>
            <a:r>
              <a:rPr lang="ru-RU" dirty="0" err="1"/>
              <a:t>вузли</a:t>
            </a:r>
            <a:r>
              <a:rPr lang="ru-RU" dirty="0"/>
              <a:t>, </a:t>
            </a:r>
            <a:r>
              <a:rPr lang="ru-RU" dirty="0" err="1"/>
              <a:t>рідко</a:t>
            </a:r>
            <a:r>
              <a:rPr lang="ru-RU" dirty="0"/>
              <a:t> в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органи</a:t>
            </a:r>
            <a:r>
              <a:rPr lang="ru-RU" dirty="0"/>
              <a:t>. </a:t>
            </a:r>
            <a:r>
              <a:rPr lang="ru-RU" dirty="0" err="1"/>
              <a:t>Іноді</a:t>
            </a:r>
            <a:r>
              <a:rPr lang="ru-RU" dirty="0"/>
              <a:t> </a:t>
            </a:r>
            <a:r>
              <a:rPr lang="ru-RU" dirty="0" err="1"/>
              <a:t>пухлина</a:t>
            </a:r>
            <a:r>
              <a:rPr lang="ru-RU" dirty="0"/>
              <a:t> </a:t>
            </a:r>
            <a:r>
              <a:rPr lang="ru-RU" dirty="0" err="1"/>
              <a:t>проростає</a:t>
            </a:r>
            <a:r>
              <a:rPr lang="ru-RU" dirty="0"/>
              <a:t> в </a:t>
            </a:r>
            <a:r>
              <a:rPr lang="ru-RU" dirty="0" err="1"/>
              <a:t>нижню</a:t>
            </a:r>
            <a:r>
              <a:rPr lang="ru-RU" dirty="0"/>
              <a:t> </a:t>
            </a:r>
            <a:r>
              <a:rPr lang="ru-RU" dirty="0" err="1"/>
              <a:t>порожнисту</a:t>
            </a:r>
            <a:r>
              <a:rPr lang="ru-RU" dirty="0"/>
              <a:t> вену та праве </a:t>
            </a:r>
            <a:r>
              <a:rPr lang="ru-RU" dirty="0" err="1"/>
              <a:t>передсердя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98524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09" y="247919"/>
            <a:ext cx="10018713" cy="795270"/>
          </a:xfrm>
        </p:spPr>
        <p:txBody>
          <a:bodyPr/>
          <a:lstStyle/>
          <a:p>
            <a:r>
              <a:rPr lang="ru-RU" b="1" dirty="0" err="1"/>
              <a:t>Нефробластома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043189"/>
            <a:ext cx="10428648" cy="4748011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8194" name="Picture 2" descr="Опухоль Вильмса (нефробластома, эмбриональный рак почки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5438" y="1351633"/>
            <a:ext cx="8009631" cy="416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5779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План лекції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dirty="0" smtClean="0"/>
              <a:t>1. Злоякісні </a:t>
            </a:r>
            <a:r>
              <a:rPr lang="uk-UA" dirty="0"/>
              <a:t>новоутворення м’який тканин.</a:t>
            </a:r>
            <a:endParaRPr lang="ru-RU" dirty="0"/>
          </a:p>
          <a:p>
            <a:pPr lvl="0"/>
            <a:r>
              <a:rPr lang="uk-UA" dirty="0" smtClean="0"/>
              <a:t>2. Злоякісні </a:t>
            </a:r>
            <a:r>
              <a:rPr lang="uk-UA" dirty="0"/>
              <a:t>новоутворення кісток.</a:t>
            </a:r>
            <a:endParaRPr lang="ru-RU" dirty="0"/>
          </a:p>
          <a:p>
            <a:pPr lvl="0"/>
            <a:r>
              <a:rPr lang="uk-UA" dirty="0" smtClean="0"/>
              <a:t>3. </a:t>
            </a:r>
            <a:r>
              <a:rPr lang="uk-UA" dirty="0" err="1" smtClean="0"/>
              <a:t>Нефробластома</a:t>
            </a:r>
            <a:r>
              <a:rPr lang="uk-UA" dirty="0"/>
              <a:t>.</a:t>
            </a:r>
            <a:endParaRPr lang="ru-RU" dirty="0"/>
          </a:p>
          <a:p>
            <a:pPr lvl="0"/>
            <a:r>
              <a:rPr lang="uk-UA" dirty="0" smtClean="0"/>
              <a:t>4. Нейробластома</a:t>
            </a:r>
            <a:r>
              <a:rPr lang="uk-UA" dirty="0"/>
              <a:t>.</a:t>
            </a:r>
            <a:endParaRPr lang="ru-RU" dirty="0"/>
          </a:p>
          <a:p>
            <a:pPr lvl="0"/>
            <a:r>
              <a:rPr lang="uk-UA" dirty="0" smtClean="0"/>
              <a:t>5. Система </a:t>
            </a:r>
            <a:r>
              <a:rPr lang="en-US" dirty="0"/>
              <a:t>TNM.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4275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09" y="299435"/>
            <a:ext cx="10018713" cy="1143000"/>
          </a:xfrm>
        </p:spPr>
        <p:txBody>
          <a:bodyPr/>
          <a:lstStyle/>
          <a:p>
            <a:r>
              <a:rPr lang="uk-UA" dirty="0" err="1" smtClean="0"/>
              <a:t>Нефробластома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09" y="1300767"/>
            <a:ext cx="10364253" cy="467503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/>
              <a:t>КЛАСИФІКАЦІЯ.</a:t>
            </a:r>
            <a:r>
              <a:rPr lang="ru-RU" dirty="0" smtClean="0"/>
              <a:t> </a:t>
            </a:r>
            <a:r>
              <a:rPr lang="ru-RU" dirty="0" err="1"/>
              <a:t>Розрізняють</a:t>
            </a:r>
            <a:r>
              <a:rPr lang="ru-RU" dirty="0"/>
              <a:t> </a:t>
            </a:r>
            <a:r>
              <a:rPr lang="ru-RU" dirty="0" err="1"/>
              <a:t>чотири</a:t>
            </a:r>
            <a:r>
              <a:rPr lang="ru-RU" dirty="0"/>
              <a:t> </a:t>
            </a:r>
            <a:r>
              <a:rPr lang="ru-RU" dirty="0" err="1"/>
              <a:t>стадії</a:t>
            </a:r>
            <a:r>
              <a:rPr lang="ru-RU" dirty="0"/>
              <a:t> </a:t>
            </a:r>
            <a:r>
              <a:rPr lang="ru-RU" dirty="0" err="1"/>
              <a:t>нефробластоми</a:t>
            </a:r>
            <a:r>
              <a:rPr lang="ru-RU" dirty="0"/>
              <a:t>:</a:t>
            </a:r>
          </a:p>
          <a:p>
            <a:r>
              <a:rPr lang="ru-RU" dirty="0"/>
              <a:t>I </a:t>
            </a:r>
            <a:r>
              <a:rPr lang="ru-RU" dirty="0" err="1"/>
              <a:t>стадія</a:t>
            </a:r>
            <a:r>
              <a:rPr lang="ru-RU" dirty="0"/>
              <a:t> — </a:t>
            </a:r>
            <a:r>
              <a:rPr lang="ru-RU" dirty="0" err="1"/>
              <a:t>пухлина</a:t>
            </a:r>
            <a:r>
              <a:rPr lang="ru-RU" dirty="0"/>
              <a:t> </a:t>
            </a:r>
            <a:r>
              <a:rPr lang="ru-RU" dirty="0" err="1"/>
              <a:t>локалізується</a:t>
            </a:r>
            <a:r>
              <a:rPr lang="ru-RU" dirty="0"/>
              <a:t> </a:t>
            </a:r>
            <a:r>
              <a:rPr lang="ru-RU" dirty="0" err="1"/>
              <a:t>усередині</a:t>
            </a:r>
            <a:r>
              <a:rPr lang="ru-RU" dirty="0"/>
              <a:t> </a:t>
            </a:r>
            <a:r>
              <a:rPr lang="ru-RU" dirty="0" err="1"/>
              <a:t>нирки</a:t>
            </a:r>
            <a:r>
              <a:rPr lang="ru-RU" dirty="0"/>
              <a:t> та не </a:t>
            </a:r>
            <a:r>
              <a:rPr lang="ru-RU" dirty="0" err="1"/>
              <a:t>проростає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smtClean="0"/>
              <a:t>капсулу;</a:t>
            </a:r>
          </a:p>
          <a:p>
            <a:r>
              <a:rPr lang="ru-RU" dirty="0" smtClean="0"/>
              <a:t>II </a:t>
            </a:r>
            <a:r>
              <a:rPr lang="ru-RU" dirty="0" err="1"/>
              <a:t>стадія</a:t>
            </a:r>
            <a:r>
              <a:rPr lang="ru-RU" dirty="0"/>
              <a:t> — </a:t>
            </a:r>
            <a:r>
              <a:rPr lang="ru-RU" dirty="0" err="1"/>
              <a:t>пухлина</a:t>
            </a:r>
            <a:r>
              <a:rPr lang="ru-RU" dirty="0"/>
              <a:t> </a:t>
            </a:r>
            <a:r>
              <a:rPr lang="ru-RU" dirty="0" err="1"/>
              <a:t>виходить</a:t>
            </a:r>
            <a:r>
              <a:rPr lang="ru-RU" dirty="0"/>
              <a:t> за </a:t>
            </a:r>
            <a:r>
              <a:rPr lang="ru-RU" dirty="0" err="1"/>
              <a:t>межі</a:t>
            </a:r>
            <a:r>
              <a:rPr lang="ru-RU" dirty="0"/>
              <a:t> </a:t>
            </a:r>
            <a:r>
              <a:rPr lang="ru-RU" dirty="0" err="1"/>
              <a:t>нирки</a:t>
            </a:r>
            <a:r>
              <a:rPr lang="ru-RU" dirty="0"/>
              <a:t>, але не </a:t>
            </a:r>
            <a:r>
              <a:rPr lang="ru-RU" dirty="0" err="1"/>
              <a:t>проростає</a:t>
            </a:r>
            <a:r>
              <a:rPr lang="ru-RU" dirty="0"/>
              <a:t> </a:t>
            </a:r>
            <a:r>
              <a:rPr lang="ru-RU" dirty="0" err="1"/>
              <a:t>власну</a:t>
            </a:r>
            <a:r>
              <a:rPr lang="ru-RU" dirty="0"/>
              <a:t> капсулу, </a:t>
            </a:r>
            <a:r>
              <a:rPr lang="ru-RU" dirty="0" err="1"/>
              <a:t>метастази</a:t>
            </a:r>
            <a:r>
              <a:rPr lang="ru-RU" dirty="0"/>
              <a:t> </a:t>
            </a:r>
            <a:r>
              <a:rPr lang="ru-RU" dirty="0" err="1" smtClean="0"/>
              <a:t>відсутні</a:t>
            </a:r>
            <a:r>
              <a:rPr lang="ru-RU" dirty="0" smtClean="0"/>
              <a:t>;</a:t>
            </a:r>
          </a:p>
          <a:p>
            <a:r>
              <a:rPr lang="ru-RU" dirty="0" smtClean="0"/>
              <a:t>III </a:t>
            </a:r>
            <a:r>
              <a:rPr lang="ru-RU" dirty="0" err="1"/>
              <a:t>стадія</a:t>
            </a:r>
            <a:r>
              <a:rPr lang="ru-RU" dirty="0"/>
              <a:t> — </a:t>
            </a:r>
            <a:r>
              <a:rPr lang="ru-RU" dirty="0" err="1"/>
              <a:t>пухлина</a:t>
            </a:r>
            <a:r>
              <a:rPr lang="ru-RU" dirty="0"/>
              <a:t> </a:t>
            </a:r>
            <a:r>
              <a:rPr lang="ru-RU" dirty="0" err="1"/>
              <a:t>проростає</a:t>
            </a:r>
            <a:r>
              <a:rPr lang="ru-RU" dirty="0"/>
              <a:t> </a:t>
            </a:r>
            <a:r>
              <a:rPr lang="ru-RU" dirty="0" err="1"/>
              <a:t>власну</a:t>
            </a:r>
            <a:r>
              <a:rPr lang="ru-RU" dirty="0"/>
              <a:t> капсулу, </a:t>
            </a:r>
            <a:r>
              <a:rPr lang="ru-RU" dirty="0" err="1"/>
              <a:t>приниркову</a:t>
            </a:r>
            <a:r>
              <a:rPr lang="ru-RU" dirty="0"/>
              <a:t> </a:t>
            </a:r>
            <a:r>
              <a:rPr lang="ru-RU" dirty="0" err="1"/>
              <a:t>клітковину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поперекові</a:t>
            </a:r>
            <a:r>
              <a:rPr lang="ru-RU" dirty="0"/>
              <a:t> </a:t>
            </a:r>
            <a:r>
              <a:rPr lang="ru-RU" dirty="0" err="1"/>
              <a:t>м’язи</a:t>
            </a:r>
            <a:r>
              <a:rPr lang="ru-RU" dirty="0"/>
              <a:t> та </a:t>
            </a:r>
            <a:r>
              <a:rPr lang="ru-RU" dirty="0" err="1"/>
              <a:t>прилеглі</a:t>
            </a:r>
            <a:r>
              <a:rPr lang="ru-RU" dirty="0"/>
              <a:t> </a:t>
            </a:r>
            <a:r>
              <a:rPr lang="ru-RU" dirty="0" err="1"/>
              <a:t>органи</a:t>
            </a:r>
            <a:r>
              <a:rPr lang="ru-RU" dirty="0"/>
              <a:t>, є </a:t>
            </a:r>
            <a:r>
              <a:rPr lang="ru-RU" dirty="0" err="1"/>
              <a:t>ураження</a:t>
            </a:r>
            <a:r>
              <a:rPr lang="ru-RU" dirty="0"/>
              <a:t> </a:t>
            </a:r>
            <a:r>
              <a:rPr lang="ru-RU" dirty="0" err="1"/>
              <a:t>регіонарних</a:t>
            </a:r>
            <a:r>
              <a:rPr lang="ru-RU" dirty="0"/>
              <a:t> </a:t>
            </a:r>
            <a:r>
              <a:rPr lang="ru-RU" dirty="0" err="1"/>
              <a:t>лімфатичних</a:t>
            </a:r>
            <a:r>
              <a:rPr lang="ru-RU" dirty="0"/>
              <a:t> </a:t>
            </a:r>
            <a:r>
              <a:rPr lang="ru-RU" dirty="0" err="1"/>
              <a:t>вузлів</a:t>
            </a:r>
            <a:r>
              <a:rPr lang="ru-RU" dirty="0"/>
              <a:t>, </a:t>
            </a:r>
            <a:r>
              <a:rPr lang="ru-RU" dirty="0" err="1"/>
              <a:t>розриви</a:t>
            </a:r>
            <a:r>
              <a:rPr lang="ru-RU" dirty="0"/>
              <a:t> </a:t>
            </a:r>
            <a:r>
              <a:rPr lang="ru-RU" dirty="0" err="1"/>
              <a:t>пухлини</a:t>
            </a:r>
            <a:r>
              <a:rPr lang="ru-RU" dirty="0"/>
              <a:t> до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 smtClean="0"/>
              <a:t>операції</a:t>
            </a:r>
            <a:r>
              <a:rPr lang="ru-RU" dirty="0" smtClean="0"/>
              <a:t>;</a:t>
            </a:r>
          </a:p>
          <a:p>
            <a:r>
              <a:rPr lang="ru-RU" dirty="0" smtClean="0"/>
              <a:t>IV </a:t>
            </a:r>
            <a:r>
              <a:rPr lang="ru-RU" dirty="0" err="1"/>
              <a:t>стадія</a:t>
            </a:r>
            <a:r>
              <a:rPr lang="ru-RU" dirty="0"/>
              <a:t> — </a:t>
            </a:r>
            <a:r>
              <a:rPr lang="ru-RU" dirty="0" err="1"/>
              <a:t>наявність</a:t>
            </a:r>
            <a:r>
              <a:rPr lang="ru-RU" dirty="0"/>
              <a:t> </a:t>
            </a:r>
            <a:r>
              <a:rPr lang="ru-RU" dirty="0" err="1"/>
              <a:t>віддалених</a:t>
            </a:r>
            <a:r>
              <a:rPr lang="ru-RU" dirty="0"/>
              <a:t> </a:t>
            </a:r>
            <a:r>
              <a:rPr lang="ru-RU" dirty="0" err="1"/>
              <a:t>метастазів</a:t>
            </a:r>
            <a:r>
              <a:rPr lang="ru-RU" dirty="0"/>
              <a:t> (у </a:t>
            </a:r>
            <a:r>
              <a:rPr lang="ru-RU" dirty="0" err="1"/>
              <a:t>легенях</a:t>
            </a:r>
            <a:r>
              <a:rPr lang="ru-RU" dirty="0"/>
              <a:t>, </a:t>
            </a:r>
            <a:r>
              <a:rPr lang="ru-RU" dirty="0" err="1"/>
              <a:t>печінці</a:t>
            </a:r>
            <a:r>
              <a:rPr lang="ru-RU" dirty="0"/>
              <a:t>, </a:t>
            </a:r>
            <a:r>
              <a:rPr lang="ru-RU" dirty="0" err="1"/>
              <a:t>кістках</a:t>
            </a:r>
            <a:r>
              <a:rPr lang="ru-RU" dirty="0"/>
              <a:t> та </a:t>
            </a:r>
            <a:r>
              <a:rPr lang="ru-RU" dirty="0" err="1"/>
              <a:t>інших</a:t>
            </a:r>
            <a:r>
              <a:rPr lang="ru-RU" dirty="0"/>
              <a:t> органах). </a:t>
            </a:r>
            <a:r>
              <a:rPr lang="ru-RU" dirty="0" err="1"/>
              <a:t>Деякі</a:t>
            </a:r>
            <a:r>
              <a:rPr lang="ru-RU" dirty="0"/>
              <a:t> </a:t>
            </a:r>
            <a:r>
              <a:rPr lang="ru-RU" dirty="0" err="1"/>
              <a:t>автори</a:t>
            </a:r>
            <a:r>
              <a:rPr lang="ru-RU" dirty="0"/>
              <a:t> </a:t>
            </a:r>
            <a:r>
              <a:rPr lang="ru-RU" dirty="0" err="1"/>
              <a:t>двобічну</a:t>
            </a:r>
            <a:r>
              <a:rPr lang="ru-RU" dirty="0"/>
              <a:t> </a:t>
            </a:r>
            <a:r>
              <a:rPr lang="ru-RU" dirty="0" err="1"/>
              <a:t>нефробластому</a:t>
            </a:r>
            <a:r>
              <a:rPr lang="ru-RU" dirty="0"/>
              <a:t> </a:t>
            </a:r>
            <a:r>
              <a:rPr lang="ru-RU" dirty="0" err="1"/>
              <a:t>називають</a:t>
            </a:r>
            <a:r>
              <a:rPr lang="ru-RU" dirty="0"/>
              <a:t> V </a:t>
            </a:r>
            <a:r>
              <a:rPr lang="ru-RU" dirty="0" err="1"/>
              <a:t>стадією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16877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09" y="299435"/>
            <a:ext cx="10018713" cy="1143000"/>
          </a:xfrm>
        </p:spPr>
        <p:txBody>
          <a:bodyPr/>
          <a:lstStyle/>
          <a:p>
            <a:r>
              <a:rPr lang="uk-UA" dirty="0" err="1" smtClean="0"/>
              <a:t>Нефробластома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09" y="1300766"/>
            <a:ext cx="10364253" cy="5241702"/>
          </a:xfrm>
        </p:spPr>
        <p:txBody>
          <a:bodyPr>
            <a:normAutofit/>
          </a:bodyPr>
          <a:lstStyle/>
          <a:p>
            <a:r>
              <a:rPr lang="ru-RU" b="1" dirty="0" smtClean="0"/>
              <a:t>КЛІНІЧНО</a:t>
            </a:r>
            <a:r>
              <a:rPr lang="ru-RU" dirty="0" smtClean="0"/>
              <a:t> </a:t>
            </a:r>
            <a:r>
              <a:rPr lang="ru-RU" dirty="0" err="1"/>
              <a:t>захворювання</a:t>
            </a:r>
            <a:r>
              <a:rPr lang="ru-RU" dirty="0"/>
              <a:t> </a:t>
            </a:r>
            <a:r>
              <a:rPr lang="ru-RU" dirty="0" err="1"/>
              <a:t>нерідко</a:t>
            </a:r>
            <a:r>
              <a:rPr lang="ru-RU" dirty="0"/>
              <a:t> </a:t>
            </a:r>
            <a:r>
              <a:rPr lang="ru-RU" dirty="0" err="1"/>
              <a:t>перебігає</a:t>
            </a:r>
            <a:r>
              <a:rPr lang="ru-RU" dirty="0"/>
              <a:t> </a:t>
            </a:r>
            <a:r>
              <a:rPr lang="ru-RU" dirty="0" err="1"/>
              <a:t>безсимптомно</a:t>
            </a:r>
            <a:r>
              <a:rPr lang="ru-RU" dirty="0"/>
              <a:t>, </a:t>
            </a:r>
            <a:r>
              <a:rPr lang="ru-RU" dirty="0" err="1"/>
              <a:t>пухлина</a:t>
            </a:r>
            <a:r>
              <a:rPr lang="ru-RU" dirty="0"/>
              <a:t> </a:t>
            </a:r>
            <a:r>
              <a:rPr lang="ru-RU" dirty="0" err="1"/>
              <a:t>виявляється</a:t>
            </a:r>
            <a:r>
              <a:rPr lang="ru-RU" dirty="0"/>
              <a:t> </a:t>
            </a:r>
            <a:r>
              <a:rPr lang="ru-RU" dirty="0" err="1"/>
              <a:t>випадково</a:t>
            </a:r>
            <a:r>
              <a:rPr lang="ru-RU" dirty="0"/>
              <a:t> при </a:t>
            </a:r>
            <a:r>
              <a:rPr lang="ru-RU" dirty="0" err="1"/>
              <a:t>пальпації</a:t>
            </a:r>
            <a:r>
              <a:rPr lang="ru-RU" dirty="0"/>
              <a:t> живота. </a:t>
            </a:r>
            <a:r>
              <a:rPr lang="ru-RU" dirty="0" err="1"/>
              <a:t>Біль</a:t>
            </a:r>
            <a:r>
              <a:rPr lang="ru-RU" dirty="0"/>
              <a:t>, </a:t>
            </a:r>
            <a:r>
              <a:rPr lang="ru-RU" dirty="0" err="1"/>
              <a:t>сонливість</a:t>
            </a:r>
            <a:r>
              <a:rPr lang="ru-RU" dirty="0"/>
              <a:t>, </a:t>
            </a:r>
            <a:r>
              <a:rPr lang="ru-RU" dirty="0" err="1"/>
              <a:t>гіподинамія</a:t>
            </a:r>
            <a:r>
              <a:rPr lang="ru-RU" dirty="0"/>
              <a:t>, </a:t>
            </a:r>
            <a:r>
              <a:rPr lang="ru-RU" dirty="0" err="1"/>
              <a:t>зниження</a:t>
            </a:r>
            <a:r>
              <a:rPr lang="ru-RU" dirty="0"/>
              <a:t> </a:t>
            </a:r>
            <a:r>
              <a:rPr lang="ru-RU" dirty="0" err="1"/>
              <a:t>апетиту</a:t>
            </a:r>
            <a:r>
              <a:rPr lang="ru-RU" dirty="0"/>
              <a:t>, </a:t>
            </a:r>
            <a:r>
              <a:rPr lang="ru-RU" dirty="0" err="1"/>
              <a:t>підйоми</a:t>
            </a:r>
            <a:r>
              <a:rPr lang="ru-RU" dirty="0"/>
              <a:t> </a:t>
            </a:r>
            <a:r>
              <a:rPr lang="ru-RU" dirty="0" err="1"/>
              <a:t>температури</a:t>
            </a:r>
            <a:r>
              <a:rPr lang="ru-RU" dirty="0"/>
              <a:t> </a:t>
            </a:r>
            <a:r>
              <a:rPr lang="ru-RU" dirty="0" err="1"/>
              <a:t>тіла</a:t>
            </a:r>
            <a:r>
              <a:rPr lang="ru-RU" dirty="0"/>
              <a:t>, </a:t>
            </a:r>
            <a:r>
              <a:rPr lang="ru-RU" dirty="0" err="1"/>
              <a:t>кишковий</a:t>
            </a:r>
            <a:r>
              <a:rPr lang="ru-RU" dirty="0"/>
              <a:t> дискомфорт </a:t>
            </a:r>
            <a:r>
              <a:rPr lang="ru-RU" dirty="0" err="1"/>
              <a:t>виникають</a:t>
            </a:r>
            <a:r>
              <a:rPr lang="ru-RU" dirty="0"/>
              <a:t> на </a:t>
            </a:r>
            <a:r>
              <a:rPr lang="ru-RU" dirty="0" err="1"/>
              <a:t>пізніх</a:t>
            </a:r>
            <a:r>
              <a:rPr lang="ru-RU" dirty="0"/>
              <a:t> </a:t>
            </a:r>
            <a:r>
              <a:rPr lang="ru-RU" dirty="0" err="1"/>
              <a:t>стадіях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пухлинного</a:t>
            </a:r>
            <a:r>
              <a:rPr lang="ru-RU" dirty="0"/>
              <a:t> </a:t>
            </a:r>
            <a:r>
              <a:rPr lang="ru-RU" dirty="0" err="1"/>
              <a:t>процесу</a:t>
            </a:r>
            <a:r>
              <a:rPr lang="ru-RU" dirty="0"/>
              <a:t>, як і </a:t>
            </a:r>
            <a:r>
              <a:rPr lang="ru-RU" dirty="0" err="1"/>
              <a:t>гематурія</a:t>
            </a:r>
            <a:r>
              <a:rPr lang="ru-RU" dirty="0"/>
              <a:t>, </a:t>
            </a:r>
            <a:r>
              <a:rPr lang="ru-RU" dirty="0" err="1"/>
              <a:t>звичайно</a:t>
            </a:r>
            <a:r>
              <a:rPr lang="ru-RU" dirty="0"/>
              <a:t> </a:t>
            </a:r>
            <a:r>
              <a:rPr lang="ru-RU" dirty="0" err="1"/>
              <a:t>спостережувана</a:t>
            </a:r>
            <a:r>
              <a:rPr lang="ru-RU" dirty="0"/>
              <a:t> при </a:t>
            </a:r>
            <a:r>
              <a:rPr lang="ru-RU" dirty="0" err="1"/>
              <a:t>чашечко-мисковому</a:t>
            </a:r>
            <a:r>
              <a:rPr lang="ru-RU" dirty="0"/>
              <a:t> </a:t>
            </a:r>
            <a:r>
              <a:rPr lang="ru-RU" dirty="0" err="1"/>
              <a:t>розташуванні</a:t>
            </a:r>
            <a:r>
              <a:rPr lang="ru-RU" dirty="0"/>
              <a:t> </a:t>
            </a:r>
            <a:r>
              <a:rPr lang="ru-RU" dirty="0" err="1"/>
              <a:t>пухлини</a:t>
            </a:r>
            <a:r>
              <a:rPr lang="ru-RU" dirty="0"/>
              <a:t>. </a:t>
            </a:r>
            <a:r>
              <a:rPr lang="ru-RU" dirty="0" err="1"/>
              <a:t>Іноді</a:t>
            </a:r>
            <a:r>
              <a:rPr lang="ru-RU" dirty="0"/>
              <a:t> </a:t>
            </a:r>
            <a:r>
              <a:rPr lang="ru-RU" dirty="0" err="1"/>
              <a:t>нефробластома</a:t>
            </a:r>
            <a:r>
              <a:rPr lang="ru-RU" dirty="0"/>
              <a:t> </a:t>
            </a:r>
            <a:r>
              <a:rPr lang="ru-RU" dirty="0" err="1"/>
              <a:t>поєднується</a:t>
            </a:r>
            <a:r>
              <a:rPr lang="ru-RU" dirty="0"/>
              <a:t> з </a:t>
            </a:r>
            <a:r>
              <a:rPr lang="ru-RU" dirty="0" err="1"/>
              <a:t>уродженими</a:t>
            </a:r>
            <a:r>
              <a:rPr lang="ru-RU" dirty="0"/>
              <a:t> </a:t>
            </a:r>
            <a:r>
              <a:rPr lang="ru-RU" dirty="0" err="1"/>
              <a:t>вадами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 — </a:t>
            </a:r>
            <a:r>
              <a:rPr lang="ru-RU" dirty="0" err="1"/>
              <a:t>аніридією</a:t>
            </a:r>
            <a:r>
              <a:rPr lang="ru-RU" dirty="0"/>
              <a:t>, </a:t>
            </a:r>
            <a:r>
              <a:rPr lang="ru-RU" dirty="0" err="1"/>
              <a:t>гемігіпертрофією</a:t>
            </a:r>
            <a:r>
              <a:rPr lang="ru-RU" dirty="0"/>
              <a:t>, </a:t>
            </a:r>
            <a:r>
              <a:rPr lang="ru-RU" dirty="0" err="1"/>
              <a:t>крипторхізмом</a:t>
            </a:r>
            <a:r>
              <a:rPr lang="ru-RU" dirty="0"/>
              <a:t>, </a:t>
            </a:r>
            <a:r>
              <a:rPr lang="ru-RU" dirty="0" err="1"/>
              <a:t>псевдогермафродитизмом</a:t>
            </a:r>
            <a:r>
              <a:rPr lang="ru-RU" dirty="0"/>
              <a:t>, </a:t>
            </a:r>
            <a:r>
              <a:rPr lang="ru-RU" dirty="0" err="1"/>
              <a:t>дисгенезією</a:t>
            </a:r>
            <a:r>
              <a:rPr lang="ru-RU" dirty="0"/>
              <a:t> гонад, синдромом </a:t>
            </a:r>
            <a:r>
              <a:rPr lang="ru-RU" dirty="0" err="1"/>
              <a:t>Бекуїта</a:t>
            </a:r>
            <a:r>
              <a:rPr lang="ru-RU" dirty="0"/>
              <a:t> — </a:t>
            </a:r>
            <a:r>
              <a:rPr lang="ru-RU" dirty="0" err="1"/>
              <a:t>Відеманна</a:t>
            </a:r>
            <a:r>
              <a:rPr lang="ru-RU" dirty="0"/>
              <a:t>, </a:t>
            </a:r>
            <a:r>
              <a:rPr lang="ru-RU" dirty="0" err="1"/>
              <a:t>подвоєнням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 та </a:t>
            </a:r>
            <a:r>
              <a:rPr lang="ru-RU" dirty="0" err="1"/>
              <a:t>ін</a:t>
            </a:r>
            <a:r>
              <a:rPr lang="ru-RU" dirty="0"/>
              <a:t>. </a:t>
            </a:r>
            <a:r>
              <a:rPr lang="ru-RU" dirty="0" err="1"/>
              <a:t>Виявлення</a:t>
            </a:r>
            <a:r>
              <a:rPr lang="ru-RU" dirty="0"/>
              <a:t> таких </a:t>
            </a:r>
            <a:r>
              <a:rPr lang="ru-RU" dirty="0" err="1"/>
              <a:t>аномалій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випадки</a:t>
            </a:r>
            <a:r>
              <a:rPr lang="ru-RU" dirty="0"/>
              <a:t> </a:t>
            </a:r>
            <a:r>
              <a:rPr lang="ru-RU" dirty="0" err="1"/>
              <a:t>нефробластоми</a:t>
            </a:r>
            <a:r>
              <a:rPr lang="ru-RU" dirty="0"/>
              <a:t> в </a:t>
            </a:r>
            <a:r>
              <a:rPr lang="ru-RU" dirty="0" err="1"/>
              <a:t>родичів</a:t>
            </a:r>
            <a:r>
              <a:rPr lang="ru-RU" dirty="0"/>
              <a:t> </a:t>
            </a:r>
            <a:r>
              <a:rPr lang="ru-RU" dirty="0" err="1"/>
              <a:t>дитини</a:t>
            </a:r>
            <a:r>
              <a:rPr lang="ru-RU" dirty="0"/>
              <a:t> </a:t>
            </a:r>
            <a:r>
              <a:rPr lang="ru-RU" dirty="0" err="1"/>
              <a:t>служать</a:t>
            </a:r>
            <a:r>
              <a:rPr lang="ru-RU" dirty="0"/>
              <a:t> </a:t>
            </a:r>
            <a:r>
              <a:rPr lang="ru-RU" dirty="0" err="1"/>
              <a:t>ознаками</a:t>
            </a:r>
            <a:r>
              <a:rPr lang="ru-RU" dirty="0"/>
              <a:t> </a:t>
            </a:r>
            <a:r>
              <a:rPr lang="ru-RU" dirty="0" err="1"/>
              <a:t>можливого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нефробластоми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19758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09" y="299435"/>
            <a:ext cx="10018713" cy="1143000"/>
          </a:xfrm>
        </p:spPr>
        <p:txBody>
          <a:bodyPr/>
          <a:lstStyle/>
          <a:p>
            <a:r>
              <a:rPr lang="uk-UA" dirty="0" err="1" smtClean="0"/>
              <a:t>Нефробластома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09" y="1300766"/>
            <a:ext cx="10364253" cy="5241702"/>
          </a:xfrm>
        </p:spPr>
        <p:txBody>
          <a:bodyPr>
            <a:normAutofit/>
          </a:bodyPr>
          <a:lstStyle/>
          <a:p>
            <a:r>
              <a:rPr lang="ru-RU" b="1" dirty="0" smtClean="0"/>
              <a:t>ДІАГНОСТИКА. </a:t>
            </a:r>
            <a:r>
              <a:rPr lang="ru-RU" dirty="0" smtClean="0"/>
              <a:t>Методом </a:t>
            </a:r>
            <a:r>
              <a:rPr lang="ru-RU" dirty="0" err="1"/>
              <a:t>ранньої</a:t>
            </a:r>
            <a:r>
              <a:rPr lang="ru-RU" dirty="0"/>
              <a:t> </a:t>
            </a:r>
            <a:r>
              <a:rPr lang="ru-RU" dirty="0" err="1"/>
              <a:t>діагностики</a:t>
            </a:r>
            <a:r>
              <a:rPr lang="ru-RU" dirty="0"/>
              <a:t> є </a:t>
            </a:r>
            <a:r>
              <a:rPr lang="ru-RU" b="1" dirty="0" err="1"/>
              <a:t>огляд</a:t>
            </a:r>
            <a:r>
              <a:rPr lang="ru-RU" dirty="0"/>
              <a:t> і </a:t>
            </a:r>
            <a:r>
              <a:rPr lang="ru-RU" b="1" dirty="0" err="1"/>
              <a:t>пальпація</a:t>
            </a:r>
            <a:r>
              <a:rPr lang="ru-RU" b="1" dirty="0"/>
              <a:t> живота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дозволяють</a:t>
            </a:r>
            <a:r>
              <a:rPr lang="ru-RU" dirty="0"/>
              <a:t> </a:t>
            </a:r>
            <a:r>
              <a:rPr lang="ru-RU" dirty="0" err="1"/>
              <a:t>виявити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збільшення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асиметрію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пропальпувати</a:t>
            </a:r>
            <a:r>
              <a:rPr lang="ru-RU" dirty="0"/>
              <a:t> </a:t>
            </a:r>
            <a:r>
              <a:rPr lang="ru-RU" dirty="0" err="1"/>
              <a:t>пухлину</a:t>
            </a:r>
            <a:r>
              <a:rPr lang="ru-RU" dirty="0"/>
              <a:t>. </a:t>
            </a:r>
            <a:r>
              <a:rPr lang="ru-RU" dirty="0" err="1"/>
              <a:t>Провідною</a:t>
            </a:r>
            <a:r>
              <a:rPr lang="ru-RU" dirty="0"/>
              <a:t> у </a:t>
            </a:r>
            <a:r>
              <a:rPr lang="ru-RU" dirty="0" err="1"/>
              <a:t>встановленні</a:t>
            </a:r>
            <a:r>
              <a:rPr lang="ru-RU" dirty="0"/>
              <a:t> правильного </a:t>
            </a:r>
            <a:r>
              <a:rPr lang="ru-RU" dirty="0" err="1"/>
              <a:t>діагнозу</a:t>
            </a:r>
            <a:r>
              <a:rPr lang="ru-RU" dirty="0"/>
              <a:t> є </a:t>
            </a:r>
            <a:r>
              <a:rPr lang="ru-RU" dirty="0" err="1"/>
              <a:t>візуалізація</a:t>
            </a:r>
            <a:r>
              <a:rPr lang="ru-RU" dirty="0"/>
              <a:t>. Уже на </a:t>
            </a:r>
            <a:r>
              <a:rPr lang="ru-RU" b="1" dirty="0" err="1"/>
              <a:t>оглядовій</a:t>
            </a:r>
            <a:r>
              <a:rPr lang="ru-RU" b="1" dirty="0"/>
              <a:t> </a:t>
            </a:r>
            <a:r>
              <a:rPr lang="ru-RU" b="1" dirty="0" err="1"/>
              <a:t>рентгенограмі</a:t>
            </a:r>
            <a:r>
              <a:rPr lang="ru-RU" b="1" dirty="0"/>
              <a:t> </a:t>
            </a:r>
            <a:r>
              <a:rPr lang="ru-RU" b="1" dirty="0" err="1"/>
              <a:t>органів</a:t>
            </a:r>
            <a:r>
              <a:rPr lang="ru-RU" b="1" dirty="0"/>
              <a:t> </a:t>
            </a:r>
            <a:r>
              <a:rPr lang="ru-RU" b="1" dirty="0" err="1"/>
              <a:t>черевної</a:t>
            </a:r>
            <a:r>
              <a:rPr lang="ru-RU" b="1" dirty="0"/>
              <a:t> </a:t>
            </a:r>
            <a:r>
              <a:rPr lang="ru-RU" b="1" dirty="0" err="1"/>
              <a:t>порожнини</a:t>
            </a:r>
            <a:r>
              <a:rPr lang="ru-RU" b="1" dirty="0"/>
              <a:t> </a:t>
            </a:r>
            <a:r>
              <a:rPr lang="ru-RU" dirty="0" err="1"/>
              <a:t>можна</a:t>
            </a:r>
            <a:r>
              <a:rPr lang="ru-RU" dirty="0"/>
              <a:t> в </a:t>
            </a:r>
            <a:r>
              <a:rPr lang="ru-RU" dirty="0" err="1"/>
              <a:t>проекції</a:t>
            </a:r>
            <a:r>
              <a:rPr lang="ru-RU" dirty="0"/>
              <a:t> </a:t>
            </a:r>
            <a:r>
              <a:rPr lang="ru-RU" dirty="0" err="1"/>
              <a:t>нирки</a:t>
            </a:r>
            <a:r>
              <a:rPr lang="ru-RU" dirty="0"/>
              <a:t> </a:t>
            </a:r>
            <a:r>
              <a:rPr lang="ru-RU" dirty="0" err="1"/>
              <a:t>визначити</a:t>
            </a:r>
            <a:r>
              <a:rPr lang="ru-RU" dirty="0"/>
              <a:t> </a:t>
            </a:r>
            <a:r>
              <a:rPr lang="ru-RU" dirty="0" err="1"/>
              <a:t>гомогенну</a:t>
            </a:r>
            <a:r>
              <a:rPr lang="ru-RU" dirty="0"/>
              <a:t> </a:t>
            </a:r>
            <a:r>
              <a:rPr lang="ru-RU" dirty="0" err="1"/>
              <a:t>тінь</a:t>
            </a:r>
            <a:r>
              <a:rPr lang="ru-RU" dirty="0"/>
              <a:t>, «</a:t>
            </a:r>
            <a:r>
              <a:rPr lang="ru-RU" dirty="0" err="1"/>
              <a:t>вимушений</a:t>
            </a:r>
            <a:r>
              <a:rPr lang="ru-RU" dirty="0"/>
              <a:t> </a:t>
            </a:r>
            <a:r>
              <a:rPr lang="ru-RU" dirty="0" err="1"/>
              <a:t>вигин</a:t>
            </a:r>
            <a:r>
              <a:rPr lang="ru-RU" dirty="0"/>
              <a:t>» хребта, </a:t>
            </a:r>
            <a:r>
              <a:rPr lang="ru-RU" dirty="0" err="1"/>
              <a:t>зсув</a:t>
            </a:r>
            <a:r>
              <a:rPr lang="ru-RU" dirty="0"/>
              <a:t> петель кишечнику в </a:t>
            </a:r>
            <a:r>
              <a:rPr lang="ru-RU" dirty="0" err="1"/>
              <a:t>протилежний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пухлини</a:t>
            </a:r>
            <a:r>
              <a:rPr lang="ru-RU" dirty="0"/>
              <a:t> </a:t>
            </a:r>
            <a:r>
              <a:rPr lang="ru-RU" dirty="0" err="1"/>
              <a:t>бік</a:t>
            </a:r>
            <a:r>
              <a:rPr lang="ru-RU" dirty="0"/>
              <a:t> і </a:t>
            </a:r>
            <a:r>
              <a:rPr lang="ru-RU" dirty="0" err="1"/>
              <a:t>нечіткі</a:t>
            </a:r>
            <a:r>
              <a:rPr lang="ru-RU" dirty="0"/>
              <a:t> </a:t>
            </a:r>
            <a:r>
              <a:rPr lang="ru-RU" dirty="0" err="1"/>
              <a:t>контури</a:t>
            </a:r>
            <a:r>
              <a:rPr lang="ru-RU" dirty="0"/>
              <a:t> </a:t>
            </a:r>
            <a:r>
              <a:rPr lang="ru-RU" dirty="0" err="1"/>
              <a:t>поперекового</a:t>
            </a:r>
            <a:r>
              <a:rPr lang="ru-RU" dirty="0"/>
              <a:t> </a:t>
            </a:r>
            <a:r>
              <a:rPr lang="ru-RU" dirty="0" err="1"/>
              <a:t>м’яза</a:t>
            </a:r>
            <a:r>
              <a:rPr lang="ru-RU" dirty="0"/>
              <a:t> на </a:t>
            </a:r>
            <a:r>
              <a:rPr lang="ru-RU" dirty="0" err="1"/>
              <a:t>боці</a:t>
            </a:r>
            <a:r>
              <a:rPr lang="ru-RU" dirty="0"/>
              <a:t> </a:t>
            </a:r>
            <a:r>
              <a:rPr lang="ru-RU" dirty="0" err="1"/>
              <a:t>ураження</a:t>
            </a:r>
            <a:r>
              <a:rPr lang="ru-RU" dirty="0"/>
              <a:t>. На </a:t>
            </a:r>
            <a:r>
              <a:rPr lang="ru-RU" b="1" dirty="0" err="1"/>
              <a:t>екскреторних</a:t>
            </a:r>
            <a:r>
              <a:rPr lang="ru-RU" b="1" dirty="0"/>
              <a:t> </a:t>
            </a:r>
            <a:r>
              <a:rPr lang="ru-RU" b="1" dirty="0" err="1"/>
              <a:t>урограмах</a:t>
            </a:r>
            <a:r>
              <a:rPr lang="ru-RU" b="1" dirty="0"/>
              <a:t> </a:t>
            </a:r>
            <a:r>
              <a:rPr lang="ru-RU" dirty="0"/>
              <a:t>при </a:t>
            </a:r>
            <a:r>
              <a:rPr lang="ru-RU" dirty="0" err="1"/>
              <a:t>пухлині</a:t>
            </a:r>
            <a:r>
              <a:rPr lang="ru-RU" dirty="0"/>
              <a:t> </a:t>
            </a:r>
            <a:r>
              <a:rPr lang="ru-RU" dirty="0" err="1"/>
              <a:t>Вільмса</a:t>
            </a:r>
            <a:r>
              <a:rPr lang="ru-RU" dirty="0"/>
              <a:t> </a:t>
            </a:r>
            <a:r>
              <a:rPr lang="ru-RU" dirty="0" err="1"/>
              <a:t>визначаються</a:t>
            </a:r>
            <a:r>
              <a:rPr lang="ru-RU" dirty="0"/>
              <a:t> </a:t>
            </a:r>
            <a:r>
              <a:rPr lang="ru-RU" dirty="0" err="1"/>
              <a:t>збільшення</a:t>
            </a:r>
            <a:r>
              <a:rPr lang="ru-RU" dirty="0"/>
              <a:t> </a:t>
            </a:r>
            <a:r>
              <a:rPr lang="ru-RU" dirty="0" err="1"/>
              <a:t>нирки</a:t>
            </a:r>
            <a:r>
              <a:rPr lang="ru-RU" dirty="0"/>
              <a:t>, </a:t>
            </a:r>
            <a:r>
              <a:rPr lang="ru-RU" dirty="0" err="1"/>
              <a:t>нечіткість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контурів</a:t>
            </a:r>
            <a:r>
              <a:rPr lang="ru-RU" dirty="0"/>
              <a:t>, </a:t>
            </a:r>
            <a:r>
              <a:rPr lang="ru-RU" dirty="0" err="1"/>
              <a:t>зміна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положення</a:t>
            </a:r>
            <a:r>
              <a:rPr lang="ru-RU" dirty="0"/>
              <a:t> та </a:t>
            </a:r>
            <a:r>
              <a:rPr lang="ru-RU" dirty="0" err="1"/>
              <a:t>деформація</a:t>
            </a:r>
            <a:r>
              <a:rPr lang="ru-RU" dirty="0"/>
              <a:t> </a:t>
            </a:r>
            <a:r>
              <a:rPr lang="ru-RU" dirty="0" err="1"/>
              <a:t>збірної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 </a:t>
            </a:r>
            <a:r>
              <a:rPr lang="ru-RU" dirty="0" err="1"/>
              <a:t>нирки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84079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09" y="299435"/>
            <a:ext cx="10018713" cy="782390"/>
          </a:xfrm>
        </p:spPr>
        <p:txBody>
          <a:bodyPr/>
          <a:lstStyle/>
          <a:p>
            <a:r>
              <a:rPr lang="uk-UA" dirty="0" err="1" smtClean="0"/>
              <a:t>Нефробластома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09" y="978794"/>
            <a:ext cx="10364253" cy="5563674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МАКРОПРЕПАРАТ НИРКИ ПРО НЕФРОБЛАСТОМІ</a:t>
            </a:r>
            <a:r>
              <a:rPr lang="ru-RU" dirty="0" smtClean="0"/>
              <a:t>: </a:t>
            </a:r>
            <a:r>
              <a:rPr lang="ru-RU" dirty="0"/>
              <a:t>на </a:t>
            </a:r>
            <a:r>
              <a:rPr lang="ru-RU" dirty="0" err="1"/>
              <a:t>розрізі</a:t>
            </a:r>
            <a:r>
              <a:rPr lang="ru-RU" dirty="0"/>
              <a:t> видно великий </a:t>
            </a:r>
            <a:r>
              <a:rPr lang="ru-RU" dirty="0" err="1"/>
              <a:t>пухлинний</a:t>
            </a:r>
            <a:r>
              <a:rPr lang="ru-RU" dirty="0"/>
              <a:t> </a:t>
            </a:r>
            <a:r>
              <a:rPr lang="ru-RU" dirty="0" err="1"/>
              <a:t>вузол</a:t>
            </a:r>
            <a:r>
              <a:rPr lang="ru-RU" dirty="0"/>
              <a:t> з </a:t>
            </a:r>
            <a:r>
              <a:rPr lang="ru-RU" dirty="0" err="1"/>
              <a:t>ділянками</a:t>
            </a:r>
            <a:r>
              <a:rPr lang="ru-RU" dirty="0"/>
              <a:t> некрозу, </a:t>
            </a:r>
            <a:r>
              <a:rPr lang="ru-RU" dirty="0" err="1"/>
              <a:t>чітко</a:t>
            </a:r>
            <a:r>
              <a:rPr lang="ru-RU" dirty="0"/>
              <a:t> </a:t>
            </a:r>
            <a:r>
              <a:rPr lang="ru-RU" dirty="0" err="1"/>
              <a:t>відмежований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ниркової</a:t>
            </a:r>
            <a:r>
              <a:rPr lang="ru-RU" dirty="0"/>
              <a:t> </a:t>
            </a:r>
            <a:r>
              <a:rPr lang="ru-RU" dirty="0" err="1"/>
              <a:t>паренхіми</a:t>
            </a:r>
            <a:r>
              <a:rPr lang="ru-RU" dirty="0"/>
              <a:t> 100 не </a:t>
            </a:r>
            <a:r>
              <a:rPr lang="ru-RU" dirty="0" err="1"/>
              <a:t>визначаються</a:t>
            </a:r>
            <a:r>
              <a:rPr lang="ru-RU" dirty="0"/>
              <a:t> («</a:t>
            </a:r>
            <a:r>
              <a:rPr lang="ru-RU" dirty="0" err="1"/>
              <a:t>німа</a:t>
            </a:r>
            <a:r>
              <a:rPr lang="ru-RU" dirty="0"/>
              <a:t>» </a:t>
            </a:r>
            <a:r>
              <a:rPr lang="ru-RU" dirty="0" err="1"/>
              <a:t>нирка</a:t>
            </a:r>
            <a:r>
              <a:rPr lang="ru-RU" dirty="0"/>
              <a:t>). На </a:t>
            </a:r>
            <a:r>
              <a:rPr lang="ru-RU" dirty="0" err="1"/>
              <a:t>серії</a:t>
            </a:r>
            <a:r>
              <a:rPr lang="ru-RU" dirty="0"/>
              <a:t> </a:t>
            </a:r>
            <a:r>
              <a:rPr lang="ru-RU" dirty="0" err="1"/>
              <a:t>ангіограм</a:t>
            </a:r>
            <a:r>
              <a:rPr lang="ru-RU" dirty="0"/>
              <a:t> </a:t>
            </a:r>
            <a:r>
              <a:rPr lang="ru-RU" dirty="0" err="1"/>
              <a:t>чітко</a:t>
            </a:r>
            <a:r>
              <a:rPr lang="ru-RU" dirty="0"/>
              <a:t> </a:t>
            </a:r>
            <a:r>
              <a:rPr lang="ru-RU" dirty="0" err="1"/>
              <a:t>визначаються</a:t>
            </a:r>
            <a:r>
              <a:rPr lang="ru-RU" dirty="0"/>
              <a:t> </a:t>
            </a:r>
            <a:r>
              <a:rPr lang="ru-RU" dirty="0" err="1"/>
              <a:t>ознаки</a:t>
            </a:r>
            <a:r>
              <a:rPr lang="ru-RU" dirty="0"/>
              <a:t> </a:t>
            </a:r>
            <a:r>
              <a:rPr lang="ru-RU" dirty="0" err="1"/>
              <a:t>пухлини</a:t>
            </a:r>
            <a:r>
              <a:rPr lang="ru-RU" dirty="0"/>
              <a:t> </a:t>
            </a:r>
            <a:r>
              <a:rPr lang="ru-RU" dirty="0" err="1"/>
              <a:t>Вільмса</a:t>
            </a:r>
            <a:r>
              <a:rPr lang="ru-RU" dirty="0"/>
              <a:t> — </a:t>
            </a:r>
            <a:r>
              <a:rPr lang="ru-RU" dirty="0" err="1"/>
              <a:t>скупчення</a:t>
            </a:r>
            <a:r>
              <a:rPr lang="ru-RU" dirty="0"/>
              <a:t> </a:t>
            </a:r>
            <a:r>
              <a:rPr lang="ru-RU" dirty="0" err="1"/>
              <a:t>контрастної</a:t>
            </a:r>
            <a:r>
              <a:rPr lang="ru-RU" dirty="0"/>
              <a:t> </a:t>
            </a:r>
            <a:r>
              <a:rPr lang="ru-RU" dirty="0" err="1"/>
              <a:t>речовини</a:t>
            </a:r>
            <a:r>
              <a:rPr lang="ru-RU" dirty="0"/>
              <a:t> в </a:t>
            </a:r>
            <a:r>
              <a:rPr lang="ru-RU" dirty="0" err="1"/>
              <a:t>пухлині</a:t>
            </a:r>
            <a:r>
              <a:rPr lang="ru-RU" dirty="0"/>
              <a:t> у </a:t>
            </a:r>
            <a:r>
              <a:rPr lang="ru-RU" dirty="0" err="1"/>
              <a:t>вигляді</a:t>
            </a:r>
            <a:r>
              <a:rPr lang="ru-RU" dirty="0"/>
              <a:t> «озер», </a:t>
            </a:r>
            <a:r>
              <a:rPr lang="ru-RU" dirty="0" err="1"/>
              <a:t>розширення</a:t>
            </a:r>
            <a:r>
              <a:rPr lang="ru-RU" dirty="0"/>
              <a:t>, </a:t>
            </a:r>
            <a:r>
              <a:rPr lang="ru-RU" dirty="0" err="1"/>
              <a:t>деформація</a:t>
            </a:r>
            <a:r>
              <a:rPr lang="ru-RU" dirty="0"/>
              <a:t> й </a:t>
            </a:r>
            <a:r>
              <a:rPr lang="ru-RU" dirty="0" err="1"/>
              <a:t>ампутація</a:t>
            </a:r>
            <a:r>
              <a:rPr lang="ru-RU" dirty="0"/>
              <a:t> </a:t>
            </a:r>
            <a:r>
              <a:rPr lang="ru-RU" dirty="0" err="1"/>
              <a:t>сегментарних</a:t>
            </a:r>
            <a:r>
              <a:rPr lang="ru-RU" dirty="0"/>
              <a:t> </a:t>
            </a:r>
            <a:r>
              <a:rPr lang="ru-RU" dirty="0" err="1"/>
              <a:t>артерій</a:t>
            </a:r>
            <a:r>
              <a:rPr lang="ru-RU" dirty="0"/>
              <a:t>, </a:t>
            </a:r>
            <a:r>
              <a:rPr lang="ru-RU" dirty="0" err="1"/>
              <a:t>порушення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дихотомічного</a:t>
            </a:r>
            <a:r>
              <a:rPr lang="ru-RU" dirty="0"/>
              <a:t> </a:t>
            </a:r>
            <a:r>
              <a:rPr lang="ru-RU" dirty="0" err="1"/>
              <a:t>розгалуження</a:t>
            </a:r>
            <a:r>
              <a:rPr lang="ru-RU" dirty="0"/>
              <a:t>, </a:t>
            </a:r>
            <a:r>
              <a:rPr lang="ru-RU" dirty="0" err="1"/>
              <a:t>швидке</a:t>
            </a:r>
            <a:r>
              <a:rPr lang="ru-RU" dirty="0"/>
              <a:t> </a:t>
            </a:r>
            <a:r>
              <a:rPr lang="ru-RU" dirty="0" err="1"/>
              <a:t>скидання</a:t>
            </a:r>
            <a:r>
              <a:rPr lang="ru-RU" dirty="0"/>
              <a:t> </a:t>
            </a:r>
            <a:r>
              <a:rPr lang="ru-RU" dirty="0" err="1"/>
              <a:t>артеріальної</a:t>
            </a:r>
            <a:r>
              <a:rPr lang="ru-RU" dirty="0"/>
              <a:t> </a:t>
            </a:r>
            <a:r>
              <a:rPr lang="ru-RU" dirty="0" err="1"/>
              <a:t>крові</a:t>
            </a:r>
            <a:r>
              <a:rPr lang="ru-RU" dirty="0"/>
              <a:t> у </a:t>
            </a:r>
            <a:r>
              <a:rPr lang="ru-RU" dirty="0" err="1"/>
              <a:t>венозне</a:t>
            </a:r>
            <a:r>
              <a:rPr lang="ru-RU" dirty="0"/>
              <a:t> русло по </a:t>
            </a:r>
            <a:r>
              <a:rPr lang="ru-RU" dirty="0" err="1"/>
              <a:t>патологічних</a:t>
            </a:r>
            <a:r>
              <a:rPr lang="ru-RU" dirty="0"/>
              <a:t> </a:t>
            </a:r>
            <a:r>
              <a:rPr lang="ru-RU" dirty="0" err="1"/>
              <a:t>артеріовенозних</a:t>
            </a:r>
            <a:r>
              <a:rPr lang="ru-RU" dirty="0"/>
              <a:t> шунтах. </a:t>
            </a:r>
            <a:r>
              <a:rPr lang="ru-RU" dirty="0" err="1"/>
              <a:t>Метастази</a:t>
            </a:r>
            <a:r>
              <a:rPr lang="ru-RU" dirty="0"/>
              <a:t> в </a:t>
            </a:r>
            <a:r>
              <a:rPr lang="ru-RU" dirty="0" err="1"/>
              <a:t>легені</a:t>
            </a:r>
            <a:r>
              <a:rPr lang="ru-RU" dirty="0"/>
              <a:t> </a:t>
            </a:r>
            <a:r>
              <a:rPr lang="ru-RU" dirty="0" err="1"/>
              <a:t>виявляють</a:t>
            </a:r>
            <a:r>
              <a:rPr lang="ru-RU" dirty="0"/>
              <a:t> за </a:t>
            </a:r>
            <a:r>
              <a:rPr lang="ru-RU" dirty="0" err="1"/>
              <a:t>допомогою</a:t>
            </a:r>
            <a:r>
              <a:rPr lang="ru-RU" dirty="0"/>
              <a:t> </a:t>
            </a:r>
            <a:r>
              <a:rPr lang="ru-RU" dirty="0" err="1"/>
              <a:t>рентгенографії</a:t>
            </a:r>
            <a:r>
              <a:rPr lang="ru-RU" dirty="0"/>
              <a:t> </a:t>
            </a:r>
            <a:r>
              <a:rPr lang="ru-RU" dirty="0" err="1"/>
              <a:t>грудної</a:t>
            </a:r>
            <a:r>
              <a:rPr lang="ru-RU" dirty="0"/>
              <a:t> </a:t>
            </a:r>
            <a:r>
              <a:rPr lang="ru-RU" dirty="0" err="1"/>
              <a:t>клітки</a:t>
            </a:r>
            <a:r>
              <a:rPr lang="ru-RU" dirty="0"/>
              <a:t> в </a:t>
            </a:r>
            <a:r>
              <a:rPr lang="ru-RU" dirty="0" err="1"/>
              <a:t>п’яти</a:t>
            </a:r>
            <a:r>
              <a:rPr lang="ru-RU" dirty="0"/>
              <a:t> </a:t>
            </a:r>
            <a:r>
              <a:rPr lang="ru-RU" dirty="0" err="1"/>
              <a:t>проекціях</a:t>
            </a:r>
            <a:r>
              <a:rPr lang="ru-RU" dirty="0"/>
              <a:t> (пряма, два </a:t>
            </a:r>
            <a:r>
              <a:rPr lang="ru-RU" dirty="0" err="1"/>
              <a:t>бічні</a:t>
            </a:r>
            <a:r>
              <a:rPr lang="ru-RU" dirty="0"/>
              <a:t> та два </a:t>
            </a:r>
            <a:r>
              <a:rPr lang="ru-RU" dirty="0" err="1"/>
              <a:t>косі</a:t>
            </a:r>
            <a:r>
              <a:rPr lang="ru-RU" dirty="0"/>
              <a:t> </a:t>
            </a:r>
            <a:r>
              <a:rPr lang="ru-RU" dirty="0" err="1"/>
              <a:t>знімки</a:t>
            </a:r>
            <a:r>
              <a:rPr lang="ru-RU" dirty="0"/>
              <a:t>), а </a:t>
            </a:r>
            <a:r>
              <a:rPr lang="ru-RU" dirty="0" err="1"/>
              <a:t>ураження</a:t>
            </a:r>
            <a:r>
              <a:rPr lang="ru-RU" dirty="0"/>
              <a:t> </a:t>
            </a:r>
            <a:r>
              <a:rPr lang="ru-RU" dirty="0" err="1"/>
              <a:t>кісток</a:t>
            </a:r>
            <a:r>
              <a:rPr lang="ru-RU" dirty="0"/>
              <a:t> — шляхом </a:t>
            </a:r>
            <a:r>
              <a:rPr lang="ru-RU" dirty="0" err="1"/>
              <a:t>радіоізотопного</a:t>
            </a:r>
            <a:r>
              <a:rPr lang="ru-RU" dirty="0"/>
              <a:t> </a:t>
            </a:r>
            <a:r>
              <a:rPr lang="ru-RU" dirty="0" err="1"/>
              <a:t>дослідження</a:t>
            </a:r>
            <a:r>
              <a:rPr lang="ru-RU" dirty="0"/>
              <a:t> скелета. </a:t>
            </a:r>
            <a:r>
              <a:rPr lang="ru-RU" dirty="0" err="1"/>
              <a:t>Основними</a:t>
            </a:r>
            <a:r>
              <a:rPr lang="ru-RU" dirty="0"/>
              <a:t> методами </a:t>
            </a:r>
            <a:r>
              <a:rPr lang="ru-RU" dirty="0" err="1"/>
              <a:t>діагностики</a:t>
            </a:r>
            <a:r>
              <a:rPr lang="ru-RU" dirty="0"/>
              <a:t> </a:t>
            </a:r>
            <a:r>
              <a:rPr lang="ru-RU" dirty="0" err="1"/>
              <a:t>залишаються</a:t>
            </a:r>
            <a:r>
              <a:rPr lang="ru-RU" dirty="0"/>
              <a:t> </a:t>
            </a:r>
            <a:r>
              <a:rPr lang="ru-RU" dirty="0" err="1"/>
              <a:t>ехографія</a:t>
            </a:r>
            <a:r>
              <a:rPr lang="ru-RU" dirty="0"/>
              <a:t>, </a:t>
            </a:r>
            <a:r>
              <a:rPr lang="ru-RU" dirty="0" err="1"/>
              <a:t>традиційна</a:t>
            </a:r>
            <a:r>
              <a:rPr lang="ru-RU" dirty="0"/>
              <a:t> </a:t>
            </a:r>
            <a:r>
              <a:rPr lang="ru-RU" dirty="0" err="1"/>
              <a:t>рентгенографія</a:t>
            </a:r>
            <a:r>
              <a:rPr lang="ru-RU" dirty="0"/>
              <a:t> (у тому </a:t>
            </a:r>
            <a:r>
              <a:rPr lang="ru-RU" dirty="0" err="1"/>
              <a:t>числі</a:t>
            </a:r>
            <a:r>
              <a:rPr lang="ru-RU" dirty="0"/>
              <a:t> й </a:t>
            </a:r>
            <a:r>
              <a:rPr lang="ru-RU" dirty="0" err="1"/>
              <a:t>екскреторна</a:t>
            </a:r>
            <a:r>
              <a:rPr lang="ru-RU" dirty="0"/>
              <a:t> </a:t>
            </a:r>
            <a:r>
              <a:rPr lang="ru-RU" dirty="0" err="1"/>
              <a:t>урографія</a:t>
            </a:r>
            <a:r>
              <a:rPr lang="ru-RU" dirty="0"/>
              <a:t>), </a:t>
            </a:r>
            <a:r>
              <a:rPr lang="ru-RU" dirty="0" err="1"/>
              <a:t>рентгенівська</a:t>
            </a:r>
            <a:r>
              <a:rPr lang="ru-RU" dirty="0"/>
              <a:t> </a:t>
            </a:r>
            <a:r>
              <a:rPr lang="ru-RU" dirty="0" err="1"/>
              <a:t>комп’ютерна</a:t>
            </a:r>
            <a:r>
              <a:rPr lang="ru-RU" dirty="0"/>
              <a:t> </a:t>
            </a:r>
            <a:r>
              <a:rPr lang="ru-RU" dirty="0" err="1"/>
              <a:t>томографія</a:t>
            </a:r>
            <a:r>
              <a:rPr lang="ru-RU" dirty="0"/>
              <a:t> (РКТ), МРТ і </a:t>
            </a:r>
            <a:r>
              <a:rPr lang="ru-RU" dirty="0" err="1"/>
              <a:t>ангіографія</a:t>
            </a:r>
            <a:r>
              <a:rPr lang="ru-RU" dirty="0"/>
              <a:t>. </a:t>
            </a:r>
            <a:r>
              <a:rPr lang="ru-RU" dirty="0" err="1"/>
              <a:t>Ультразвукове</a:t>
            </a:r>
            <a:r>
              <a:rPr lang="ru-RU" dirty="0"/>
              <a:t> </a:t>
            </a:r>
            <a:r>
              <a:rPr lang="ru-RU" dirty="0" err="1"/>
              <a:t>дослідження</a:t>
            </a:r>
            <a:r>
              <a:rPr lang="ru-RU" dirty="0"/>
              <a:t> </a:t>
            </a:r>
            <a:r>
              <a:rPr lang="ru-RU" dirty="0" err="1"/>
              <a:t>дозволяє</a:t>
            </a:r>
            <a:r>
              <a:rPr lang="ru-RU" dirty="0"/>
              <a:t>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виявити</a:t>
            </a:r>
            <a:r>
              <a:rPr lang="ru-RU" dirty="0"/>
              <a:t> </a:t>
            </a:r>
            <a:r>
              <a:rPr lang="ru-RU" dirty="0" err="1"/>
              <a:t>метастази</a:t>
            </a:r>
            <a:r>
              <a:rPr lang="ru-RU" dirty="0"/>
              <a:t> </a:t>
            </a:r>
            <a:r>
              <a:rPr lang="ru-RU" dirty="0" err="1"/>
              <a:t>пухлини</a:t>
            </a:r>
            <a:r>
              <a:rPr lang="ru-RU" dirty="0"/>
              <a:t> в </a:t>
            </a:r>
            <a:r>
              <a:rPr lang="ru-RU" dirty="0" err="1"/>
              <a:t>печінку</a:t>
            </a:r>
            <a:r>
              <a:rPr lang="ru-RU" dirty="0"/>
              <a:t> та </a:t>
            </a:r>
            <a:r>
              <a:rPr lang="ru-RU" dirty="0" err="1"/>
              <a:t>заочеревинні</a:t>
            </a:r>
            <a:r>
              <a:rPr lang="ru-RU" dirty="0"/>
              <a:t> </a:t>
            </a:r>
            <a:r>
              <a:rPr lang="ru-RU" dirty="0" err="1"/>
              <a:t>лімфатичні</a:t>
            </a:r>
            <a:r>
              <a:rPr lang="ru-RU" dirty="0"/>
              <a:t> </a:t>
            </a:r>
            <a:r>
              <a:rPr lang="ru-RU" dirty="0" err="1"/>
              <a:t>вузли</a:t>
            </a:r>
            <a:r>
              <a:rPr lang="ru-RU" dirty="0"/>
              <a:t> та </a:t>
            </a:r>
            <a:r>
              <a:rPr lang="ru-RU" dirty="0" err="1"/>
              <a:t>вчасно</a:t>
            </a:r>
            <a:r>
              <a:rPr lang="ru-RU" dirty="0"/>
              <a:t> при </a:t>
            </a:r>
            <a:r>
              <a:rPr lang="ru-RU" dirty="0" err="1"/>
              <a:t>динамічному</a:t>
            </a:r>
            <a:r>
              <a:rPr lang="ru-RU" dirty="0"/>
              <a:t> контрольному </a:t>
            </a:r>
            <a:r>
              <a:rPr lang="ru-RU" dirty="0" err="1"/>
              <a:t>обстеженні</a:t>
            </a:r>
            <a:r>
              <a:rPr lang="ru-RU" dirty="0"/>
              <a:t> </a:t>
            </a:r>
            <a:r>
              <a:rPr lang="ru-RU" dirty="0" err="1"/>
              <a:t>виявити</a:t>
            </a:r>
            <a:r>
              <a:rPr lang="ru-RU" dirty="0"/>
              <a:t> рецидив </a:t>
            </a:r>
            <a:r>
              <a:rPr lang="ru-RU" dirty="0" err="1"/>
              <a:t>захворювання</a:t>
            </a:r>
            <a:r>
              <a:rPr lang="ru-RU" dirty="0"/>
              <a:t>. За </a:t>
            </a:r>
            <a:r>
              <a:rPr lang="ru-RU" dirty="0" err="1"/>
              <a:t>допомогою</a:t>
            </a:r>
            <a:r>
              <a:rPr lang="ru-RU" dirty="0"/>
              <a:t> </a:t>
            </a:r>
            <a:r>
              <a:rPr lang="ru-RU" dirty="0" err="1"/>
              <a:t>ехографії</a:t>
            </a:r>
            <a:r>
              <a:rPr lang="ru-RU" dirty="0"/>
              <a:t> </a:t>
            </a:r>
            <a:r>
              <a:rPr lang="ru-RU" dirty="0" err="1"/>
              <a:t>вдається</a:t>
            </a:r>
            <a:r>
              <a:rPr lang="ru-RU" dirty="0"/>
              <a:t> </a:t>
            </a:r>
            <a:r>
              <a:rPr lang="ru-RU" dirty="0" err="1"/>
              <a:t>віддиференціювати</a:t>
            </a:r>
            <a:r>
              <a:rPr lang="ru-RU" dirty="0"/>
              <a:t> </a:t>
            </a:r>
            <a:r>
              <a:rPr lang="ru-RU" dirty="0" err="1"/>
              <a:t>вроджені</a:t>
            </a:r>
            <a:r>
              <a:rPr lang="ru-RU" dirty="0"/>
              <a:t> та </a:t>
            </a:r>
            <a:r>
              <a:rPr lang="ru-RU" dirty="0" err="1"/>
              <a:t>набуті</a:t>
            </a:r>
            <a:r>
              <a:rPr lang="ru-RU" dirty="0"/>
              <a:t> </a:t>
            </a:r>
            <a:r>
              <a:rPr lang="ru-RU" dirty="0" err="1"/>
              <a:t>кістозні</a:t>
            </a:r>
            <a:r>
              <a:rPr lang="ru-RU" dirty="0"/>
              <a:t> </a:t>
            </a:r>
            <a:r>
              <a:rPr lang="ru-RU" dirty="0" err="1"/>
              <a:t>утворення</a:t>
            </a:r>
            <a:r>
              <a:rPr lang="ru-RU" dirty="0"/>
              <a:t> </a:t>
            </a:r>
            <a:r>
              <a:rPr lang="ru-RU" dirty="0" err="1"/>
              <a:t>нирки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пухлин</a:t>
            </a:r>
            <a:r>
              <a:rPr lang="ru-RU" dirty="0"/>
              <a:t>, </a:t>
            </a:r>
            <a:r>
              <a:rPr lang="ru-RU" dirty="0" err="1"/>
              <a:t>установити</a:t>
            </a:r>
            <a:r>
              <a:rPr lang="ru-RU" dirty="0"/>
              <a:t> </a:t>
            </a:r>
            <a:r>
              <a:rPr lang="ru-RU" dirty="0" err="1"/>
              <a:t>досить</a:t>
            </a:r>
            <a:r>
              <a:rPr lang="ru-RU" dirty="0"/>
              <a:t> точно </a:t>
            </a:r>
            <a:r>
              <a:rPr lang="ru-RU" dirty="0" err="1"/>
              <a:t>розміри</a:t>
            </a:r>
            <a:r>
              <a:rPr lang="ru-RU" dirty="0"/>
              <a:t> </a:t>
            </a:r>
            <a:r>
              <a:rPr lang="ru-RU" dirty="0" err="1"/>
              <a:t>новоутворення</a:t>
            </a:r>
            <a:r>
              <a:rPr lang="ru-RU" dirty="0"/>
              <a:t> та </a:t>
            </a:r>
            <a:r>
              <a:rPr lang="ru-RU" dirty="0" err="1"/>
              <a:t>відношення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до </a:t>
            </a:r>
            <a:r>
              <a:rPr lang="ru-RU" dirty="0" err="1"/>
              <a:t>найближчих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стежити</a:t>
            </a:r>
            <a:r>
              <a:rPr lang="ru-RU" dirty="0"/>
              <a:t> за </a:t>
            </a:r>
            <a:r>
              <a:rPr lang="ru-RU" dirty="0" err="1"/>
              <a:t>ефективністю</a:t>
            </a:r>
            <a:r>
              <a:rPr lang="ru-RU" dirty="0"/>
              <a:t> </a:t>
            </a:r>
            <a:r>
              <a:rPr lang="ru-RU" dirty="0" err="1"/>
              <a:t>проведеного</a:t>
            </a:r>
            <a:r>
              <a:rPr lang="ru-RU" dirty="0"/>
              <a:t> </a:t>
            </a:r>
            <a:r>
              <a:rPr lang="ru-RU" dirty="0" err="1"/>
              <a:t>лікування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57806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09" y="299435"/>
            <a:ext cx="10018713" cy="782390"/>
          </a:xfrm>
        </p:spPr>
        <p:txBody>
          <a:bodyPr/>
          <a:lstStyle/>
          <a:p>
            <a:r>
              <a:rPr lang="uk-UA" dirty="0" err="1" smtClean="0"/>
              <a:t>Нефробластома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09" y="978794"/>
            <a:ext cx="10364253" cy="5563674"/>
          </a:xfrm>
        </p:spPr>
        <p:txBody>
          <a:bodyPr>
            <a:normAutofit/>
          </a:bodyPr>
          <a:lstStyle/>
          <a:p>
            <a:r>
              <a:rPr lang="ru-RU" b="1" dirty="0" smtClean="0"/>
              <a:t>ЛІКУВАННЯ</a:t>
            </a:r>
            <a:r>
              <a:rPr lang="ru-RU" dirty="0" smtClean="0"/>
              <a:t> </a:t>
            </a:r>
            <a:r>
              <a:rPr lang="ru-RU" dirty="0" err="1"/>
              <a:t>нефробластоми</a:t>
            </a:r>
            <a:r>
              <a:rPr lang="ru-RU" dirty="0"/>
              <a:t> </a:t>
            </a:r>
            <a:r>
              <a:rPr lang="ru-RU" dirty="0" err="1"/>
              <a:t>комплексне</a:t>
            </a:r>
            <a:r>
              <a:rPr lang="ru-RU" dirty="0"/>
              <a:t>: </a:t>
            </a:r>
            <a:r>
              <a:rPr lang="ru-RU" dirty="0" err="1"/>
              <a:t>хірургічне</a:t>
            </a:r>
            <a:r>
              <a:rPr lang="ru-RU" dirty="0"/>
              <a:t> (</a:t>
            </a:r>
            <a:r>
              <a:rPr lang="ru-RU" dirty="0" err="1"/>
              <a:t>трансперитонеальна</a:t>
            </a:r>
            <a:r>
              <a:rPr lang="ru-RU" dirty="0"/>
              <a:t> </a:t>
            </a:r>
            <a:r>
              <a:rPr lang="ru-RU" dirty="0" err="1"/>
              <a:t>нефректомія</a:t>
            </a:r>
            <a:r>
              <a:rPr lang="ru-RU" dirty="0"/>
              <a:t>), </a:t>
            </a:r>
            <a:r>
              <a:rPr lang="ru-RU" dirty="0" err="1"/>
              <a:t>променеве</a:t>
            </a:r>
            <a:r>
              <a:rPr lang="ru-RU" dirty="0"/>
              <a:t> (</a:t>
            </a:r>
            <a:r>
              <a:rPr lang="ru-RU" dirty="0" err="1"/>
              <a:t>передопераційне</a:t>
            </a:r>
            <a:r>
              <a:rPr lang="ru-RU" dirty="0"/>
              <a:t> та </a:t>
            </a:r>
            <a:r>
              <a:rPr lang="ru-RU" dirty="0" err="1"/>
              <a:t>післяопераційне</a:t>
            </a:r>
            <a:r>
              <a:rPr lang="ru-RU" dirty="0"/>
              <a:t> </a:t>
            </a:r>
            <a:r>
              <a:rPr lang="ru-RU" dirty="0" err="1"/>
              <a:t>опромінення</a:t>
            </a:r>
            <a:r>
              <a:rPr lang="ru-RU" dirty="0"/>
              <a:t> ложа </a:t>
            </a:r>
            <a:r>
              <a:rPr lang="ru-RU" dirty="0" err="1"/>
              <a:t>пухлини</a:t>
            </a:r>
            <a:r>
              <a:rPr lang="ru-RU" dirty="0"/>
              <a:t>), </a:t>
            </a:r>
            <a:r>
              <a:rPr lang="ru-RU" dirty="0" err="1"/>
              <a:t>хіміотерапевтичне</a:t>
            </a:r>
            <a:r>
              <a:rPr lang="ru-RU" dirty="0"/>
              <a:t> (</a:t>
            </a:r>
            <a:r>
              <a:rPr lang="ru-RU" dirty="0" err="1"/>
              <a:t>передопераційне</a:t>
            </a:r>
            <a:r>
              <a:rPr lang="ru-RU" dirty="0"/>
              <a:t> й у </a:t>
            </a:r>
            <a:r>
              <a:rPr lang="ru-RU" dirty="0" err="1"/>
              <a:t>післяопераційному</a:t>
            </a:r>
            <a:r>
              <a:rPr lang="ru-RU" dirty="0"/>
              <a:t> </a:t>
            </a:r>
            <a:r>
              <a:rPr lang="ru-RU" dirty="0" err="1"/>
              <a:t>періоді</a:t>
            </a:r>
            <a:r>
              <a:rPr lang="ru-RU" dirty="0"/>
              <a:t>). При </a:t>
            </a:r>
            <a:r>
              <a:rPr lang="ru-RU" dirty="0" err="1"/>
              <a:t>виборі</a:t>
            </a:r>
            <a:r>
              <a:rPr lang="ru-RU" dirty="0"/>
              <a:t> методу </a:t>
            </a:r>
            <a:r>
              <a:rPr lang="ru-RU" dirty="0" err="1"/>
              <a:t>лікування</a:t>
            </a:r>
            <a:r>
              <a:rPr lang="ru-RU" dirty="0"/>
              <a:t> </a:t>
            </a:r>
            <a:r>
              <a:rPr lang="ru-RU" dirty="0" err="1"/>
              <a:t>враховують</a:t>
            </a:r>
            <a:r>
              <a:rPr lang="ru-RU" dirty="0"/>
              <a:t> </a:t>
            </a:r>
            <a:r>
              <a:rPr lang="ru-RU" dirty="0" err="1"/>
              <a:t>стадію</a:t>
            </a:r>
            <a:r>
              <a:rPr lang="ru-RU" dirty="0"/>
              <a:t> </a:t>
            </a:r>
            <a:r>
              <a:rPr lang="ru-RU" dirty="0" err="1"/>
              <a:t>захворювання</a:t>
            </a:r>
            <a:r>
              <a:rPr lang="ru-RU" dirty="0"/>
              <a:t>, </a:t>
            </a:r>
            <a:r>
              <a:rPr lang="ru-RU" dirty="0" err="1"/>
              <a:t>морфологічну</a:t>
            </a:r>
            <a:r>
              <a:rPr lang="ru-RU" dirty="0"/>
              <a:t> </a:t>
            </a:r>
            <a:r>
              <a:rPr lang="ru-RU" dirty="0" err="1"/>
              <a:t>будову</a:t>
            </a:r>
            <a:r>
              <a:rPr lang="ru-RU" dirty="0"/>
              <a:t> </a:t>
            </a:r>
            <a:r>
              <a:rPr lang="ru-RU" dirty="0" err="1"/>
              <a:t>пухлини</a:t>
            </a:r>
            <a:r>
              <a:rPr lang="ru-RU" dirty="0"/>
              <a:t>, </a:t>
            </a:r>
            <a:r>
              <a:rPr lang="ru-RU" dirty="0" err="1"/>
              <a:t>вік</a:t>
            </a:r>
            <a:r>
              <a:rPr lang="ru-RU" dirty="0"/>
              <a:t> </a:t>
            </a:r>
            <a:r>
              <a:rPr lang="ru-RU" dirty="0" err="1"/>
              <a:t>дитини</a:t>
            </a:r>
            <a:r>
              <a:rPr lang="ru-RU" dirty="0"/>
              <a:t>. Прогноз.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62583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846786"/>
          </a:xfrm>
        </p:spPr>
        <p:txBody>
          <a:bodyPr/>
          <a:lstStyle/>
          <a:p>
            <a:r>
              <a:rPr lang="uk-UA" b="1" dirty="0" smtClean="0"/>
              <a:t>Нейробластома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700011"/>
            <a:ext cx="10018713" cy="4091189"/>
          </a:xfrm>
        </p:spPr>
        <p:txBody>
          <a:bodyPr/>
          <a:lstStyle/>
          <a:p>
            <a:r>
              <a:rPr lang="ru-RU" b="1" dirty="0" err="1"/>
              <a:t>Нейробластома</a:t>
            </a:r>
            <a:r>
              <a:rPr lang="ru-RU" dirty="0"/>
              <a:t> —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злоякісна</a:t>
            </a:r>
            <a:r>
              <a:rPr lang="ru-RU" dirty="0"/>
              <a:t> </a:t>
            </a:r>
            <a:r>
              <a:rPr lang="ru-RU" dirty="0" err="1"/>
              <a:t>пухлина</a:t>
            </a:r>
            <a:r>
              <a:rPr lang="ru-RU" dirty="0"/>
              <a:t>, яку </a:t>
            </a:r>
            <a:r>
              <a:rPr lang="ru-RU" dirty="0" err="1"/>
              <a:t>вперше</a:t>
            </a:r>
            <a:r>
              <a:rPr lang="ru-RU" dirty="0"/>
              <a:t> описав у 1865 р. </a:t>
            </a:r>
            <a:r>
              <a:rPr lang="ru-RU" dirty="0" err="1"/>
              <a:t>Вірхов</a:t>
            </a:r>
            <a:r>
              <a:rPr lang="ru-RU" dirty="0"/>
              <a:t> і назвав </a:t>
            </a:r>
            <a:r>
              <a:rPr lang="ru-RU" dirty="0" err="1"/>
              <a:t>її</a:t>
            </a:r>
            <a:r>
              <a:rPr lang="ru-RU" dirty="0"/>
              <a:t> «</a:t>
            </a:r>
            <a:r>
              <a:rPr lang="ru-RU" dirty="0" err="1"/>
              <a:t>гліомою</a:t>
            </a:r>
            <a:r>
              <a:rPr lang="ru-RU" dirty="0"/>
              <a:t>». У 1910 р. </a:t>
            </a:r>
            <a:r>
              <a:rPr lang="ru-RU" dirty="0" err="1"/>
              <a:t>Wright</a:t>
            </a:r>
            <a:r>
              <a:rPr lang="ru-RU" dirty="0"/>
              <a:t> </a:t>
            </a:r>
            <a:r>
              <a:rPr lang="ru-RU" dirty="0" err="1"/>
              <a:t>довів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розвивається</a:t>
            </a:r>
            <a:r>
              <a:rPr lang="ru-RU" dirty="0"/>
              <a:t> вона з </a:t>
            </a:r>
            <a:r>
              <a:rPr lang="ru-RU" dirty="0" err="1"/>
              <a:t>ембріональних</a:t>
            </a:r>
            <a:r>
              <a:rPr lang="ru-RU" dirty="0"/>
              <a:t> </a:t>
            </a:r>
            <a:r>
              <a:rPr lang="ru-RU" dirty="0" err="1"/>
              <a:t>нейробластів</a:t>
            </a:r>
            <a:r>
              <a:rPr lang="ru-RU" dirty="0"/>
              <a:t> </a:t>
            </a:r>
            <a:r>
              <a:rPr lang="ru-RU" dirty="0" err="1"/>
              <a:t>симпатичної</a:t>
            </a:r>
            <a:r>
              <a:rPr lang="ru-RU" dirty="0"/>
              <a:t> </a:t>
            </a:r>
            <a:r>
              <a:rPr lang="ru-RU" dirty="0" err="1"/>
              <a:t>нервової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, та дав </a:t>
            </a:r>
            <a:r>
              <a:rPr lang="ru-RU" dirty="0" err="1"/>
              <a:t>їй</a:t>
            </a:r>
            <a:r>
              <a:rPr lang="ru-RU" dirty="0"/>
              <a:t> </a:t>
            </a:r>
            <a:r>
              <a:rPr lang="ru-RU" dirty="0" err="1"/>
              <a:t>нинішню</a:t>
            </a:r>
            <a:r>
              <a:rPr lang="ru-RU" dirty="0"/>
              <a:t> </a:t>
            </a:r>
            <a:r>
              <a:rPr lang="ru-RU" dirty="0" err="1"/>
              <a:t>назву</a:t>
            </a:r>
            <a:r>
              <a:rPr lang="ru-RU" dirty="0"/>
              <a:t>. </a:t>
            </a:r>
            <a:r>
              <a:rPr lang="ru-RU" dirty="0" err="1"/>
              <a:t>Нейробластома</a:t>
            </a:r>
            <a:r>
              <a:rPr lang="ru-RU" dirty="0"/>
              <a:t> (</a:t>
            </a:r>
            <a:r>
              <a:rPr lang="ru-RU" dirty="0" err="1"/>
              <a:t>загальноприйнята</a:t>
            </a:r>
            <a:r>
              <a:rPr lang="ru-RU" dirty="0"/>
              <a:t> у </a:t>
            </a:r>
            <a:r>
              <a:rPr lang="ru-RU" dirty="0" err="1"/>
              <a:t>цей</a:t>
            </a:r>
            <a:r>
              <a:rPr lang="ru-RU" dirty="0"/>
              <a:t> час </a:t>
            </a:r>
            <a:r>
              <a:rPr lang="ru-RU" dirty="0" err="1"/>
              <a:t>назва</a:t>
            </a:r>
            <a:r>
              <a:rPr lang="ru-RU" dirty="0"/>
              <a:t> </a:t>
            </a:r>
            <a:r>
              <a:rPr lang="ru-RU" dirty="0" err="1"/>
              <a:t>злоякісних</a:t>
            </a:r>
            <a:r>
              <a:rPr lang="ru-RU" dirty="0"/>
              <a:t> </a:t>
            </a:r>
            <a:r>
              <a:rPr lang="ru-RU" dirty="0" err="1"/>
              <a:t>пухлин</a:t>
            </a:r>
            <a:r>
              <a:rPr lang="ru-RU" dirty="0"/>
              <a:t> </a:t>
            </a:r>
            <a:r>
              <a:rPr lang="ru-RU" dirty="0" err="1"/>
              <a:t>симпатичної</a:t>
            </a:r>
            <a:r>
              <a:rPr lang="ru-RU" dirty="0"/>
              <a:t> </a:t>
            </a:r>
            <a:r>
              <a:rPr lang="ru-RU" dirty="0" err="1"/>
              <a:t>нервової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) — </a:t>
            </a:r>
            <a:r>
              <a:rPr lang="ru-RU" dirty="0" err="1"/>
              <a:t>найзагадковіша</a:t>
            </a:r>
            <a:r>
              <a:rPr lang="ru-RU" dirty="0"/>
              <a:t> </a:t>
            </a:r>
            <a:r>
              <a:rPr lang="ru-RU" dirty="0" err="1"/>
              <a:t>пухлина</a:t>
            </a:r>
            <a:r>
              <a:rPr lang="ru-RU" dirty="0"/>
              <a:t> </a:t>
            </a:r>
            <a:r>
              <a:rPr lang="ru-RU" dirty="0" err="1"/>
              <a:t>дитячого</a:t>
            </a:r>
            <a:r>
              <a:rPr lang="ru-RU" dirty="0"/>
              <a:t> </a:t>
            </a:r>
            <a:r>
              <a:rPr lang="ru-RU" dirty="0" err="1"/>
              <a:t>віку</a:t>
            </a:r>
            <a:r>
              <a:rPr lang="ru-RU" dirty="0"/>
              <a:t>, як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клінічної</a:t>
            </a:r>
            <a:r>
              <a:rPr lang="ru-RU" dirty="0"/>
              <a:t>, так і з </a:t>
            </a:r>
            <a:r>
              <a:rPr lang="ru-RU" dirty="0" err="1"/>
              <a:t>біологічної</a:t>
            </a:r>
            <a:r>
              <a:rPr lang="ru-RU" dirty="0"/>
              <a:t> </a:t>
            </a:r>
            <a:r>
              <a:rPr lang="ru-RU" dirty="0" err="1"/>
              <a:t>точок</a:t>
            </a:r>
            <a:r>
              <a:rPr lang="ru-RU" dirty="0"/>
              <a:t> </a:t>
            </a:r>
            <a:r>
              <a:rPr lang="ru-RU" dirty="0" err="1"/>
              <a:t>зору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0436651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415345"/>
            <a:ext cx="10018713" cy="846786"/>
          </a:xfrm>
        </p:spPr>
        <p:txBody>
          <a:bodyPr/>
          <a:lstStyle/>
          <a:p>
            <a:r>
              <a:rPr lang="uk-UA" b="1" dirty="0" smtClean="0"/>
              <a:t>Нейробластома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262131"/>
            <a:ext cx="10018713" cy="5022759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У </a:t>
            </a:r>
            <a:r>
              <a:rPr lang="ru-RU" dirty="0" err="1"/>
              <a:t>дітей</a:t>
            </a:r>
            <a:r>
              <a:rPr lang="ru-RU" dirty="0"/>
              <a:t> </a:t>
            </a:r>
            <a:r>
              <a:rPr lang="ru-RU" dirty="0" err="1"/>
              <a:t>першого</a:t>
            </a:r>
            <a:r>
              <a:rPr lang="ru-RU" dirty="0"/>
              <a:t> року </a:t>
            </a:r>
            <a:r>
              <a:rPr lang="ru-RU" dirty="0" err="1"/>
              <a:t>життя</a:t>
            </a:r>
            <a:r>
              <a:rPr lang="ru-RU" dirty="0"/>
              <a:t> </a:t>
            </a:r>
            <a:r>
              <a:rPr lang="ru-RU" dirty="0" err="1"/>
              <a:t>нейробластома</a:t>
            </a:r>
            <a:r>
              <a:rPr lang="ru-RU" dirty="0"/>
              <a:t> — </a:t>
            </a:r>
            <a:r>
              <a:rPr lang="ru-RU" dirty="0" err="1"/>
              <a:t>найчастіша</a:t>
            </a:r>
            <a:r>
              <a:rPr lang="ru-RU" dirty="0"/>
              <a:t> </a:t>
            </a:r>
            <a:r>
              <a:rPr lang="ru-RU" dirty="0" err="1"/>
              <a:t>злоякісна</a:t>
            </a:r>
            <a:r>
              <a:rPr lang="ru-RU" dirty="0"/>
              <a:t> </a:t>
            </a:r>
            <a:r>
              <a:rPr lang="ru-RU" dirty="0" err="1"/>
              <a:t>пухлина</a:t>
            </a:r>
            <a:r>
              <a:rPr lang="ru-RU" dirty="0"/>
              <a:t>, </a:t>
            </a:r>
            <a:r>
              <a:rPr lang="ru-RU" dirty="0" err="1"/>
              <a:t>захворюваність</a:t>
            </a:r>
            <a:r>
              <a:rPr lang="ru-RU" dirty="0"/>
              <a:t> на </a:t>
            </a:r>
            <a:r>
              <a:rPr lang="ru-RU" dirty="0" err="1"/>
              <a:t>неї</a:t>
            </a:r>
            <a:r>
              <a:rPr lang="ru-RU" dirty="0"/>
              <a:t> в </a:t>
            </a:r>
            <a:r>
              <a:rPr lang="ru-RU" dirty="0" err="1"/>
              <a:t>цьому</a:t>
            </a:r>
            <a:r>
              <a:rPr lang="ru-RU" dirty="0"/>
              <a:t> </a:t>
            </a:r>
            <a:r>
              <a:rPr lang="ru-RU" dirty="0" err="1"/>
              <a:t>віці</a:t>
            </a:r>
            <a:r>
              <a:rPr lang="ru-RU" dirty="0"/>
              <a:t> становить 6,1 на 100 000 </a:t>
            </a:r>
            <a:r>
              <a:rPr lang="ru-RU" dirty="0" err="1"/>
              <a:t>дітей</a:t>
            </a:r>
            <a:r>
              <a:rPr lang="ru-RU" dirty="0"/>
              <a:t> до року, у </a:t>
            </a:r>
            <a:r>
              <a:rPr lang="ru-RU" dirty="0" err="1"/>
              <a:t>віці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1 до 5 </a:t>
            </a:r>
            <a:r>
              <a:rPr lang="ru-RU" dirty="0" err="1"/>
              <a:t>років</a:t>
            </a:r>
            <a:r>
              <a:rPr lang="ru-RU" dirty="0"/>
              <a:t> — 1,7 на 100 000 </a:t>
            </a:r>
            <a:r>
              <a:rPr lang="ru-RU" dirty="0" err="1"/>
              <a:t>дітей</a:t>
            </a:r>
            <a:r>
              <a:rPr lang="ru-RU" dirty="0"/>
              <a:t>, а у </a:t>
            </a:r>
            <a:r>
              <a:rPr lang="ru-RU" dirty="0" err="1"/>
              <a:t>віці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5 до 10 </a:t>
            </a:r>
            <a:r>
              <a:rPr lang="ru-RU" dirty="0" err="1"/>
              <a:t>років</a:t>
            </a:r>
            <a:r>
              <a:rPr lang="ru-RU" dirty="0"/>
              <a:t> — 0,2 на 100 000 </a:t>
            </a:r>
            <a:r>
              <a:rPr lang="ru-RU" dirty="0" err="1"/>
              <a:t>дітей</a:t>
            </a:r>
            <a:r>
              <a:rPr lang="ru-RU" dirty="0"/>
              <a:t> </a:t>
            </a:r>
            <a:r>
              <a:rPr lang="ru-RU" dirty="0" err="1"/>
              <a:t>цього</a:t>
            </a:r>
            <a:r>
              <a:rPr lang="ru-RU" dirty="0"/>
              <a:t> </a:t>
            </a:r>
            <a:r>
              <a:rPr lang="ru-RU" dirty="0" err="1"/>
              <a:t>віку</a:t>
            </a:r>
            <a:r>
              <a:rPr lang="ru-RU" dirty="0"/>
              <a:t>. </a:t>
            </a:r>
            <a:r>
              <a:rPr lang="ru-RU" dirty="0" err="1"/>
              <a:t>Нейробластома</a:t>
            </a:r>
            <a:r>
              <a:rPr lang="ru-RU" dirty="0"/>
              <a:t> </a:t>
            </a:r>
            <a:r>
              <a:rPr lang="ru-RU" dirty="0" err="1"/>
              <a:t>належить</a:t>
            </a:r>
            <a:r>
              <a:rPr lang="ru-RU" dirty="0"/>
              <a:t> до </a:t>
            </a:r>
            <a:r>
              <a:rPr lang="ru-RU" dirty="0" err="1"/>
              <a:t>групи</a:t>
            </a:r>
            <a:r>
              <a:rPr lang="ru-RU" dirty="0"/>
              <a:t> </a:t>
            </a:r>
            <a:r>
              <a:rPr lang="ru-RU" dirty="0" err="1"/>
              <a:t>ембріональних</a:t>
            </a:r>
            <a:r>
              <a:rPr lang="ru-RU" dirty="0"/>
              <a:t> </a:t>
            </a:r>
            <a:r>
              <a:rPr lang="ru-RU" dirty="0" err="1"/>
              <a:t>пухлин</a:t>
            </a:r>
            <a:r>
              <a:rPr lang="ru-RU" dirty="0"/>
              <a:t>, таких як </a:t>
            </a:r>
            <a:r>
              <a:rPr lang="ru-RU" dirty="0" err="1"/>
              <a:t>гепатобластома</a:t>
            </a:r>
            <a:r>
              <a:rPr lang="ru-RU" dirty="0"/>
              <a:t>, </a:t>
            </a:r>
            <a:r>
              <a:rPr lang="ru-RU" dirty="0" err="1"/>
              <a:t>нефробластома</a:t>
            </a:r>
            <a:r>
              <a:rPr lang="ru-RU" dirty="0"/>
              <a:t>, </a:t>
            </a:r>
            <a:r>
              <a:rPr lang="ru-RU" dirty="0" err="1"/>
              <a:t>ембріональна</a:t>
            </a:r>
            <a:r>
              <a:rPr lang="ru-RU" dirty="0"/>
              <a:t> </a:t>
            </a:r>
            <a:r>
              <a:rPr lang="ru-RU" dirty="0" err="1"/>
              <a:t>рабдоміосаркома</a:t>
            </a:r>
            <a:r>
              <a:rPr lang="ru-RU" dirty="0"/>
              <a:t>. </a:t>
            </a:r>
            <a:r>
              <a:rPr lang="ru-RU" dirty="0" err="1"/>
              <a:t>Нейробластому</a:t>
            </a:r>
            <a:r>
              <a:rPr lang="ru-RU" dirty="0"/>
              <a:t> </a:t>
            </a:r>
            <a:r>
              <a:rPr lang="ru-RU" dirty="0" err="1"/>
              <a:t>відрізняють</a:t>
            </a:r>
            <a:r>
              <a:rPr lang="ru-RU" dirty="0"/>
              <a:t> </a:t>
            </a:r>
            <a:r>
              <a:rPr lang="ru-RU" dirty="0" err="1"/>
              <a:t>деякі</a:t>
            </a:r>
            <a:r>
              <a:rPr lang="ru-RU" dirty="0"/>
              <a:t> </a:t>
            </a:r>
            <a:r>
              <a:rPr lang="ru-RU" dirty="0" err="1"/>
              <a:t>специфічні</a:t>
            </a:r>
            <a:r>
              <a:rPr lang="ru-RU" dirty="0"/>
              <a:t>, </a:t>
            </a:r>
            <a:r>
              <a:rPr lang="ru-RU" dirty="0" err="1"/>
              <a:t>унікальні</a:t>
            </a:r>
            <a:r>
              <a:rPr lang="ru-RU" dirty="0"/>
              <a:t> </a:t>
            </a:r>
            <a:r>
              <a:rPr lang="ru-RU" dirty="0" err="1"/>
              <a:t>риси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біологічної</a:t>
            </a:r>
            <a:r>
              <a:rPr lang="ru-RU" dirty="0"/>
              <a:t> </a:t>
            </a:r>
            <a:r>
              <a:rPr lang="ru-RU" dirty="0" err="1"/>
              <a:t>поведінки</a:t>
            </a:r>
            <a:r>
              <a:rPr lang="ru-RU" dirty="0"/>
              <a:t>, не </a:t>
            </a:r>
            <a:r>
              <a:rPr lang="ru-RU" dirty="0" err="1"/>
              <a:t>властиві</a:t>
            </a:r>
            <a:r>
              <a:rPr lang="ru-RU" dirty="0"/>
              <a:t> </a:t>
            </a:r>
            <a:r>
              <a:rPr lang="ru-RU" dirty="0" err="1"/>
              <a:t>іншим</a:t>
            </a:r>
            <a:r>
              <a:rPr lang="ru-RU" dirty="0"/>
              <a:t> </a:t>
            </a:r>
            <a:r>
              <a:rPr lang="ru-RU" dirty="0" err="1"/>
              <a:t>злоякісним</a:t>
            </a:r>
            <a:r>
              <a:rPr lang="ru-RU" dirty="0"/>
              <a:t> </a:t>
            </a:r>
            <a:r>
              <a:rPr lang="ru-RU" dirty="0" err="1"/>
              <a:t>пухлинам</a:t>
            </a:r>
            <a:r>
              <a:rPr lang="ru-RU" dirty="0"/>
              <a:t>. </a:t>
            </a:r>
            <a:r>
              <a:rPr lang="ru-RU" dirty="0" err="1"/>
              <a:t>По-перше</a:t>
            </a:r>
            <a:r>
              <a:rPr lang="ru-RU" dirty="0"/>
              <a:t>, </a:t>
            </a:r>
            <a:r>
              <a:rPr lang="ru-RU" dirty="0" err="1"/>
              <a:t>здатність</a:t>
            </a:r>
            <a:r>
              <a:rPr lang="ru-RU" dirty="0"/>
              <a:t> до </a:t>
            </a:r>
            <a:r>
              <a:rPr lang="ru-RU" dirty="0" err="1"/>
              <a:t>спонтанної</a:t>
            </a:r>
            <a:r>
              <a:rPr lang="ru-RU" dirty="0"/>
              <a:t> </a:t>
            </a:r>
            <a:r>
              <a:rPr lang="ru-RU" dirty="0" err="1"/>
              <a:t>регресії</a:t>
            </a:r>
            <a:r>
              <a:rPr lang="ru-RU" dirty="0"/>
              <a:t>. У </a:t>
            </a:r>
            <a:r>
              <a:rPr lang="ru-RU" dirty="0" err="1"/>
              <a:t>клінічній</a:t>
            </a:r>
            <a:r>
              <a:rPr lang="ru-RU" dirty="0"/>
              <a:t> </a:t>
            </a:r>
            <a:r>
              <a:rPr lang="ru-RU" dirty="0" err="1"/>
              <a:t>практиці</a:t>
            </a:r>
            <a:r>
              <a:rPr lang="ru-RU" dirty="0"/>
              <a:t> добре </a:t>
            </a:r>
            <a:r>
              <a:rPr lang="ru-RU" dirty="0" err="1"/>
              <a:t>відомі</a:t>
            </a:r>
            <a:r>
              <a:rPr lang="ru-RU" dirty="0"/>
              <a:t> </a:t>
            </a:r>
            <a:r>
              <a:rPr lang="ru-RU" dirty="0" err="1"/>
              <a:t>приклади</a:t>
            </a:r>
            <a:r>
              <a:rPr lang="ru-RU" dirty="0"/>
              <a:t>, коли в </a:t>
            </a:r>
            <a:r>
              <a:rPr lang="ru-RU" dirty="0" err="1"/>
              <a:t>грудних</a:t>
            </a:r>
            <a:r>
              <a:rPr lang="ru-RU" dirty="0"/>
              <a:t> </a:t>
            </a:r>
            <a:r>
              <a:rPr lang="ru-RU" dirty="0" err="1"/>
              <a:t>дітей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класичною</a:t>
            </a:r>
            <a:r>
              <a:rPr lang="ru-RU" dirty="0"/>
              <a:t> картиною </a:t>
            </a:r>
            <a:r>
              <a:rPr lang="ru-RU" dirty="0" err="1"/>
              <a:t>нейробластоми</a:t>
            </a:r>
            <a:r>
              <a:rPr lang="ru-RU" dirty="0"/>
              <a:t> 4S </a:t>
            </a:r>
            <a:r>
              <a:rPr lang="ru-RU" dirty="0" err="1"/>
              <a:t>стадії</a:t>
            </a:r>
            <a:r>
              <a:rPr lang="ru-RU" dirty="0"/>
              <a:t> (як правило, з </a:t>
            </a:r>
            <a:r>
              <a:rPr lang="ru-RU" dirty="0" err="1"/>
              <a:t>масивним</a:t>
            </a:r>
            <a:r>
              <a:rPr lang="ru-RU" dirty="0"/>
              <a:t> </a:t>
            </a:r>
            <a:r>
              <a:rPr lang="ru-RU" dirty="0" err="1"/>
              <a:t>ураженням</a:t>
            </a:r>
            <a:r>
              <a:rPr lang="ru-RU" dirty="0"/>
              <a:t> </a:t>
            </a:r>
            <a:r>
              <a:rPr lang="ru-RU" dirty="0" err="1"/>
              <a:t>печінки</a:t>
            </a:r>
            <a:r>
              <a:rPr lang="ru-RU" dirty="0"/>
              <a:t>) </a:t>
            </a:r>
            <a:r>
              <a:rPr lang="ru-RU" dirty="0" err="1"/>
              <a:t>спостерігається</a:t>
            </a:r>
            <a:r>
              <a:rPr lang="ru-RU" dirty="0"/>
              <a:t> </a:t>
            </a:r>
            <a:r>
              <a:rPr lang="ru-RU" dirty="0" err="1"/>
              <a:t>інволюція</a:t>
            </a:r>
            <a:r>
              <a:rPr lang="ru-RU" dirty="0"/>
              <a:t> </a:t>
            </a:r>
            <a:r>
              <a:rPr lang="ru-RU" dirty="0" err="1"/>
              <a:t>злоякісного</a:t>
            </a:r>
            <a:r>
              <a:rPr lang="ru-RU" dirty="0"/>
              <a:t> </a:t>
            </a:r>
            <a:r>
              <a:rPr lang="ru-RU" dirty="0" err="1"/>
              <a:t>процесу</a:t>
            </a:r>
            <a:r>
              <a:rPr lang="ru-RU" dirty="0"/>
              <a:t> </a:t>
            </a:r>
            <a:r>
              <a:rPr lang="ru-RU" dirty="0" err="1"/>
              <a:t>приблизно</a:t>
            </a:r>
            <a:r>
              <a:rPr lang="ru-RU" dirty="0"/>
              <a:t> з 4-місячного </a:t>
            </a:r>
            <a:r>
              <a:rPr lang="ru-RU" dirty="0" err="1"/>
              <a:t>віку</a:t>
            </a:r>
            <a:r>
              <a:rPr lang="ru-RU" dirty="0"/>
              <a:t>. Лише </a:t>
            </a:r>
            <a:r>
              <a:rPr lang="ru-RU" dirty="0" err="1"/>
              <a:t>дуже</a:t>
            </a:r>
            <a:r>
              <a:rPr lang="ru-RU" dirty="0"/>
              <a:t> невелика </a:t>
            </a:r>
            <a:r>
              <a:rPr lang="ru-RU" dirty="0" err="1"/>
              <a:t>частина</a:t>
            </a:r>
            <a:r>
              <a:rPr lang="ru-RU" dirty="0"/>
              <a:t> таких </a:t>
            </a:r>
            <a:r>
              <a:rPr lang="ru-RU" dirty="0" err="1"/>
              <a:t>хворих</a:t>
            </a:r>
            <a:r>
              <a:rPr lang="ru-RU" dirty="0"/>
              <a:t> </a:t>
            </a:r>
            <a:r>
              <a:rPr lang="ru-RU" dirty="0" err="1"/>
              <a:t>потребує</a:t>
            </a:r>
            <a:r>
              <a:rPr lang="ru-RU" dirty="0"/>
              <a:t> </a:t>
            </a:r>
            <a:r>
              <a:rPr lang="ru-RU" dirty="0" err="1"/>
              <a:t>мінімальної</a:t>
            </a:r>
            <a:r>
              <a:rPr lang="ru-RU" dirty="0"/>
              <a:t> </a:t>
            </a:r>
            <a:r>
              <a:rPr lang="ru-RU" dirty="0" err="1"/>
              <a:t>хіміо</a:t>
            </a:r>
            <a:r>
              <a:rPr lang="ru-RU" dirty="0"/>
              <a:t>-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променевої</a:t>
            </a:r>
            <a:r>
              <a:rPr lang="ru-RU" dirty="0"/>
              <a:t> </a:t>
            </a:r>
            <a:r>
              <a:rPr lang="ru-RU" dirty="0" err="1"/>
              <a:t>терапії</a:t>
            </a:r>
            <a:r>
              <a:rPr lang="ru-RU" dirty="0"/>
              <a:t> для «</a:t>
            </a:r>
            <a:r>
              <a:rPr lang="ru-RU" dirty="0" err="1"/>
              <a:t>індукції</a:t>
            </a:r>
            <a:r>
              <a:rPr lang="ru-RU" dirty="0"/>
              <a:t>» </a:t>
            </a:r>
            <a:r>
              <a:rPr lang="ru-RU" dirty="0" err="1"/>
              <a:t>процесу</a:t>
            </a:r>
            <a:r>
              <a:rPr lang="ru-RU" dirty="0"/>
              <a:t> </a:t>
            </a:r>
            <a:r>
              <a:rPr lang="ru-RU" dirty="0" err="1"/>
              <a:t>регресії</a:t>
            </a:r>
            <a:r>
              <a:rPr lang="ru-RU" dirty="0"/>
              <a:t>. </a:t>
            </a:r>
            <a:r>
              <a:rPr lang="ru-RU" dirty="0" err="1"/>
              <a:t>Дотепер</a:t>
            </a:r>
            <a:r>
              <a:rPr lang="ru-RU" dirty="0"/>
              <a:t> </a:t>
            </a:r>
            <a:r>
              <a:rPr lang="ru-RU" dirty="0" err="1"/>
              <a:t>невідомий</a:t>
            </a:r>
            <a:r>
              <a:rPr lang="ru-RU" dirty="0"/>
              <a:t> </a:t>
            </a:r>
            <a:r>
              <a:rPr lang="ru-RU" dirty="0" err="1"/>
              <a:t>ніякий</a:t>
            </a:r>
            <a:r>
              <a:rPr lang="ru-RU" dirty="0"/>
              <a:t> маркер,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визначає</a:t>
            </a:r>
            <a:r>
              <a:rPr lang="ru-RU" dirty="0"/>
              <a:t> перелом </a:t>
            </a:r>
            <a:r>
              <a:rPr lang="ru-RU" dirty="0" err="1"/>
              <a:t>перебігу</a:t>
            </a:r>
            <a:r>
              <a:rPr lang="ru-RU" dirty="0"/>
              <a:t> </a:t>
            </a:r>
            <a:r>
              <a:rPr lang="ru-RU" dirty="0" err="1"/>
              <a:t>захворювання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прогресії</a:t>
            </a:r>
            <a:r>
              <a:rPr lang="ru-RU" dirty="0"/>
              <a:t> до </a:t>
            </a:r>
            <a:r>
              <a:rPr lang="ru-RU" dirty="0" err="1"/>
              <a:t>регресії</a:t>
            </a:r>
            <a:r>
              <a:rPr lang="ru-RU" dirty="0"/>
              <a:t>. </a:t>
            </a:r>
            <a:r>
              <a:rPr lang="ru-RU" dirty="0" err="1"/>
              <a:t>Невідомо</a:t>
            </a:r>
            <a:r>
              <a:rPr lang="ru-RU" dirty="0"/>
              <a:t> </a:t>
            </a:r>
            <a:r>
              <a:rPr lang="ru-RU" dirty="0" err="1"/>
              <a:t>також</a:t>
            </a:r>
            <a:r>
              <a:rPr lang="ru-RU" dirty="0"/>
              <a:t>, </a:t>
            </a:r>
            <a:r>
              <a:rPr lang="ru-RU" dirty="0" err="1"/>
              <a:t>чому</a:t>
            </a:r>
            <a:r>
              <a:rPr lang="ru-RU" dirty="0"/>
              <a:t> в </a:t>
            </a:r>
            <a:r>
              <a:rPr lang="ru-RU" dirty="0" err="1"/>
              <a:t>деяких</a:t>
            </a:r>
            <a:r>
              <a:rPr lang="ru-RU" dirty="0"/>
              <a:t> </a:t>
            </a:r>
            <a:r>
              <a:rPr lang="ru-RU" dirty="0" err="1"/>
              <a:t>хворих</a:t>
            </a:r>
            <a:r>
              <a:rPr lang="ru-RU" dirty="0"/>
              <a:t> до 1 року </a:t>
            </a:r>
            <a:r>
              <a:rPr lang="ru-RU" dirty="0" err="1"/>
              <a:t>зі</a:t>
            </a:r>
            <a:r>
              <a:rPr lang="ru-RU" dirty="0"/>
              <a:t>, </a:t>
            </a:r>
            <a:r>
              <a:rPr lang="ru-RU" dirty="0" err="1"/>
              <a:t>здавалось</a:t>
            </a:r>
            <a:r>
              <a:rPr lang="ru-RU" dirty="0"/>
              <a:t> би, 4S </a:t>
            </a:r>
            <a:r>
              <a:rPr lang="ru-RU" dirty="0" err="1"/>
              <a:t>стадією</a:t>
            </a:r>
            <a:r>
              <a:rPr lang="ru-RU" dirty="0"/>
              <a:t> </a:t>
            </a:r>
            <a:r>
              <a:rPr lang="ru-RU" dirty="0" err="1"/>
              <a:t>процесу</a:t>
            </a:r>
            <a:r>
              <a:rPr lang="ru-RU" dirty="0"/>
              <a:t> не </a:t>
            </a:r>
            <a:r>
              <a:rPr lang="ru-RU" dirty="0" err="1"/>
              <a:t>настає</a:t>
            </a:r>
            <a:r>
              <a:rPr lang="ru-RU" dirty="0"/>
              <a:t> </a:t>
            </a:r>
            <a:r>
              <a:rPr lang="ru-RU" dirty="0" err="1"/>
              <a:t>регресії</a:t>
            </a:r>
            <a:r>
              <a:rPr lang="ru-RU" dirty="0"/>
              <a:t> </a:t>
            </a:r>
            <a:r>
              <a:rPr lang="ru-RU" dirty="0" err="1"/>
              <a:t>пухлини</a:t>
            </a:r>
            <a:r>
              <a:rPr lang="ru-RU" dirty="0"/>
              <a:t>. Не </a:t>
            </a:r>
            <a:r>
              <a:rPr lang="ru-RU" dirty="0" err="1"/>
              <a:t>визначені</a:t>
            </a:r>
            <a:r>
              <a:rPr lang="ru-RU" dirty="0"/>
              <a:t> </a:t>
            </a:r>
            <a:r>
              <a:rPr lang="ru-RU" dirty="0" err="1"/>
              <a:t>також</a:t>
            </a:r>
            <a:r>
              <a:rPr lang="ru-RU" dirty="0"/>
              <a:t> і </a:t>
            </a:r>
            <a:r>
              <a:rPr lang="ru-RU" dirty="0" err="1"/>
              <a:t>фактори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спричинюють</a:t>
            </a:r>
            <a:r>
              <a:rPr lang="ru-RU" dirty="0"/>
              <a:t> </a:t>
            </a:r>
            <a:r>
              <a:rPr lang="ru-RU" dirty="0" err="1"/>
              <a:t>цей</a:t>
            </a:r>
            <a:r>
              <a:rPr lang="ru-RU" dirty="0"/>
              <a:t> </a:t>
            </a:r>
            <a:r>
              <a:rPr lang="ru-RU" dirty="0" err="1"/>
              <a:t>процес</a:t>
            </a:r>
            <a:r>
              <a:rPr lang="ru-RU" dirty="0"/>
              <a:t> у </a:t>
            </a:r>
            <a:r>
              <a:rPr lang="ru-RU" dirty="0" err="1"/>
              <a:t>груп</a:t>
            </a:r>
            <a:r>
              <a:rPr lang="ru-RU" dirty="0"/>
              <a:t> </a:t>
            </a:r>
            <a:r>
              <a:rPr lang="ru-RU" dirty="0" err="1"/>
              <a:t>хворих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нейробластомою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не належать до </a:t>
            </a:r>
            <a:r>
              <a:rPr lang="ru-RU" dirty="0" err="1"/>
              <a:t>категорії</a:t>
            </a:r>
            <a:r>
              <a:rPr lang="ru-RU" dirty="0"/>
              <a:t> 4S </a:t>
            </a:r>
            <a:r>
              <a:rPr lang="ru-RU" dirty="0" err="1"/>
              <a:t>стадії</a:t>
            </a:r>
            <a:r>
              <a:rPr lang="ru-RU" dirty="0"/>
              <a:t>. </a:t>
            </a:r>
            <a:r>
              <a:rPr lang="ru-RU" dirty="0" err="1"/>
              <a:t>По-друге</a:t>
            </a:r>
            <a:r>
              <a:rPr lang="ru-RU" dirty="0"/>
              <a:t>, </a:t>
            </a:r>
            <a:r>
              <a:rPr lang="ru-RU" dirty="0" err="1"/>
              <a:t>здатність</a:t>
            </a:r>
            <a:r>
              <a:rPr lang="ru-RU" dirty="0"/>
              <a:t> до </a:t>
            </a:r>
            <a:r>
              <a:rPr lang="ru-RU" dirty="0" err="1"/>
              <a:t>диференціювання</a:t>
            </a:r>
            <a:r>
              <a:rPr lang="ru-RU" dirty="0"/>
              <a:t> («</a:t>
            </a:r>
            <a:r>
              <a:rPr lang="ru-RU" dirty="0" err="1"/>
              <a:t>дозрівання</a:t>
            </a:r>
            <a:r>
              <a:rPr lang="ru-RU" dirty="0"/>
              <a:t>»). </a:t>
            </a:r>
            <a:r>
              <a:rPr lang="ru-RU" dirty="0" err="1"/>
              <a:t>Ще</a:t>
            </a:r>
            <a:r>
              <a:rPr lang="ru-RU" dirty="0"/>
              <a:t> одна дивна </a:t>
            </a:r>
            <a:r>
              <a:rPr lang="ru-RU" dirty="0" err="1"/>
              <a:t>властивість</a:t>
            </a:r>
            <a:r>
              <a:rPr lang="ru-RU" dirty="0"/>
              <a:t> </a:t>
            </a:r>
            <a:r>
              <a:rPr lang="ru-RU" dirty="0" err="1"/>
              <a:t>пухлинних</a:t>
            </a:r>
            <a:r>
              <a:rPr lang="ru-RU" dirty="0"/>
              <a:t> </a:t>
            </a:r>
            <a:r>
              <a:rPr lang="ru-RU" dirty="0" err="1"/>
              <a:t>клітин</a:t>
            </a:r>
            <a:r>
              <a:rPr lang="ru-RU" dirty="0"/>
              <a:t> </a:t>
            </a:r>
            <a:r>
              <a:rPr lang="ru-RU" dirty="0" err="1"/>
              <a:t>нейробластоми</a:t>
            </a:r>
            <a:r>
              <a:rPr lang="ru-RU" dirty="0"/>
              <a:t> </a:t>
            </a:r>
            <a:r>
              <a:rPr lang="ru-RU" dirty="0" err="1"/>
              <a:t>була</a:t>
            </a:r>
            <a:r>
              <a:rPr lang="ru-RU" dirty="0"/>
              <a:t> </a:t>
            </a:r>
            <a:r>
              <a:rPr lang="ru-RU" dirty="0" err="1"/>
              <a:t>помічена</a:t>
            </a:r>
            <a:r>
              <a:rPr lang="ru-RU" dirty="0"/>
              <a:t> при </a:t>
            </a:r>
            <a:r>
              <a:rPr lang="ru-RU" dirty="0" err="1"/>
              <a:t>культуральному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дослідженні</a:t>
            </a:r>
            <a:r>
              <a:rPr lang="ru-RU" dirty="0"/>
              <a:t>: культура </a:t>
            </a:r>
            <a:r>
              <a:rPr lang="ru-RU" dirty="0" err="1"/>
              <a:t>клітин</a:t>
            </a:r>
            <a:r>
              <a:rPr lang="ru-RU" dirty="0"/>
              <a:t>, </a:t>
            </a:r>
            <a:r>
              <a:rPr lang="ru-RU" dirty="0" err="1"/>
              <a:t>узятих</a:t>
            </a:r>
            <a:r>
              <a:rPr lang="ru-RU" dirty="0"/>
              <a:t> з </a:t>
            </a:r>
            <a:r>
              <a:rPr lang="ru-RU" dirty="0" err="1"/>
              <a:t>агресивно</a:t>
            </a:r>
            <a:r>
              <a:rPr lang="ru-RU" dirty="0"/>
              <a:t> </a:t>
            </a:r>
            <a:r>
              <a:rPr lang="ru-RU" dirty="0" err="1"/>
              <a:t>зростаючої</a:t>
            </a:r>
            <a:r>
              <a:rPr lang="ru-RU" dirty="0"/>
              <a:t> </a:t>
            </a:r>
            <a:r>
              <a:rPr lang="ru-RU" dirty="0" err="1"/>
              <a:t>пухлини</a:t>
            </a:r>
            <a:r>
              <a:rPr lang="ru-RU" dirty="0"/>
              <a:t>, у </a:t>
            </a:r>
            <a:r>
              <a:rPr lang="ru-RU" dirty="0" err="1"/>
              <a:t>процесі</a:t>
            </a:r>
            <a:r>
              <a:rPr lang="ru-RU" dirty="0"/>
              <a:t> </a:t>
            </a:r>
            <a:r>
              <a:rPr lang="ru-RU" dirty="0" err="1"/>
              <a:t>культивування</a:t>
            </a:r>
            <a:r>
              <a:rPr lang="ru-RU" dirty="0"/>
              <a:t> </a:t>
            </a:r>
            <a:r>
              <a:rPr lang="ru-RU" dirty="0" err="1"/>
              <a:t>набувала</a:t>
            </a:r>
            <a:r>
              <a:rPr lang="ru-RU" dirty="0"/>
              <a:t> рис </a:t>
            </a:r>
            <a:r>
              <a:rPr lang="ru-RU" dirty="0" err="1"/>
              <a:t>диференційованої</a:t>
            </a:r>
            <a:r>
              <a:rPr lang="ru-RU" dirty="0"/>
              <a:t> </a:t>
            </a:r>
            <a:r>
              <a:rPr lang="ru-RU" dirty="0" err="1"/>
              <a:t>нервової</a:t>
            </a:r>
            <a:r>
              <a:rPr lang="ru-RU" dirty="0"/>
              <a:t> </a:t>
            </a:r>
            <a:r>
              <a:rPr lang="ru-RU" dirty="0" err="1"/>
              <a:t>тканини</a:t>
            </a:r>
            <a:r>
              <a:rPr lang="ru-RU" dirty="0"/>
              <a:t>. Перше </a:t>
            </a:r>
            <a:r>
              <a:rPr lang="ru-RU" dirty="0" err="1"/>
              <a:t>клінічне</a:t>
            </a:r>
            <a:r>
              <a:rPr lang="ru-RU" dirty="0"/>
              <a:t> </a:t>
            </a:r>
            <a:r>
              <a:rPr lang="ru-RU" dirty="0" err="1"/>
              <a:t>спостереження</a:t>
            </a:r>
            <a:r>
              <a:rPr lang="ru-RU" dirty="0"/>
              <a:t> «</a:t>
            </a:r>
            <a:r>
              <a:rPr lang="ru-RU" dirty="0" err="1"/>
              <a:t>дозрівання</a:t>
            </a:r>
            <a:r>
              <a:rPr lang="ru-RU" dirty="0"/>
              <a:t>» </a:t>
            </a:r>
            <a:r>
              <a:rPr lang="ru-RU" dirty="0" err="1"/>
              <a:t>симпатогоніоми</a:t>
            </a:r>
            <a:r>
              <a:rPr lang="ru-RU" dirty="0"/>
              <a:t> в </a:t>
            </a:r>
            <a:r>
              <a:rPr lang="ru-RU" dirty="0" err="1"/>
              <a:t>доброякісну</a:t>
            </a:r>
            <a:r>
              <a:rPr lang="ru-RU" dirty="0"/>
              <a:t> </a:t>
            </a:r>
            <a:r>
              <a:rPr lang="ru-RU" dirty="0" err="1"/>
              <a:t>гангліонейрому</a:t>
            </a:r>
            <a:r>
              <a:rPr lang="ru-RU" dirty="0"/>
              <a:t> через 10 </a:t>
            </a:r>
            <a:r>
              <a:rPr lang="ru-RU" dirty="0" err="1"/>
              <a:t>років</a:t>
            </a:r>
            <a:r>
              <a:rPr lang="ru-RU" dirty="0"/>
              <a:t>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встановлення</a:t>
            </a:r>
            <a:r>
              <a:rPr lang="ru-RU" dirty="0"/>
              <a:t> </a:t>
            </a:r>
            <a:r>
              <a:rPr lang="ru-RU" dirty="0" err="1"/>
              <a:t>діагнозу</a:t>
            </a:r>
            <a:r>
              <a:rPr lang="ru-RU" dirty="0"/>
              <a:t> та без </a:t>
            </a:r>
            <a:r>
              <a:rPr lang="ru-RU" dirty="0" err="1"/>
              <a:t>якого-небудь</a:t>
            </a:r>
            <a:r>
              <a:rPr lang="ru-RU" dirty="0"/>
              <a:t> </a:t>
            </a:r>
            <a:r>
              <a:rPr lang="ru-RU" dirty="0" err="1"/>
              <a:t>лікування</a:t>
            </a:r>
            <a:r>
              <a:rPr lang="ru-RU" dirty="0"/>
              <a:t> </a:t>
            </a:r>
            <a:r>
              <a:rPr lang="ru-RU" dirty="0" err="1"/>
              <a:t>описане</a:t>
            </a:r>
            <a:r>
              <a:rPr lang="ru-RU" dirty="0"/>
              <a:t> </a:t>
            </a:r>
            <a:r>
              <a:rPr lang="ru-RU" dirty="0" err="1"/>
              <a:t>ще</a:t>
            </a:r>
            <a:r>
              <a:rPr lang="ru-RU" dirty="0"/>
              <a:t> в 1927 р. За </a:t>
            </a:r>
            <a:r>
              <a:rPr lang="ru-RU" dirty="0" err="1"/>
              <a:t>даними</a:t>
            </a:r>
            <a:r>
              <a:rPr lang="ru-RU" dirty="0"/>
              <a:t> </a:t>
            </a:r>
            <a:r>
              <a:rPr lang="ru-RU" dirty="0" err="1"/>
              <a:t>німецьких</a:t>
            </a:r>
            <a:r>
              <a:rPr lang="ru-RU" dirty="0"/>
              <a:t> </a:t>
            </a:r>
            <a:r>
              <a:rPr lang="ru-RU" dirty="0" err="1"/>
              <a:t>авторів</a:t>
            </a:r>
            <a:r>
              <a:rPr lang="ru-RU" dirty="0"/>
              <a:t> (F. </a:t>
            </a:r>
            <a:r>
              <a:rPr lang="ru-RU" dirty="0" err="1"/>
              <a:t>Berthold</a:t>
            </a:r>
            <a:r>
              <a:rPr lang="ru-RU" dirty="0"/>
              <a:t>), </a:t>
            </a:r>
            <a:r>
              <a:rPr lang="ru-RU" dirty="0" err="1"/>
              <a:t>диференціювання</a:t>
            </a:r>
            <a:r>
              <a:rPr lang="ru-RU" dirty="0"/>
              <a:t> </a:t>
            </a:r>
            <a:r>
              <a:rPr lang="ru-RU" dirty="0" err="1"/>
              <a:t>злоякісних</a:t>
            </a:r>
            <a:r>
              <a:rPr lang="ru-RU" dirty="0"/>
              <a:t> </a:t>
            </a:r>
            <a:r>
              <a:rPr lang="ru-RU" dirty="0" err="1"/>
              <a:t>нейробластом</a:t>
            </a:r>
            <a:r>
              <a:rPr lang="ru-RU" dirty="0"/>
              <a:t> у </a:t>
            </a:r>
            <a:r>
              <a:rPr lang="ru-RU" dirty="0" err="1"/>
              <a:t>доброякісні</a:t>
            </a:r>
            <a:r>
              <a:rPr lang="ru-RU" dirty="0"/>
              <a:t> </a:t>
            </a:r>
            <a:r>
              <a:rPr lang="ru-RU" dirty="0" err="1"/>
              <a:t>пухлини</a:t>
            </a:r>
            <a:r>
              <a:rPr lang="ru-RU" dirty="0"/>
              <a:t> </a:t>
            </a:r>
            <a:r>
              <a:rPr lang="ru-RU" dirty="0" err="1"/>
              <a:t>відбувається</a:t>
            </a:r>
            <a:r>
              <a:rPr lang="ru-RU" dirty="0"/>
              <a:t> </a:t>
            </a:r>
            <a:r>
              <a:rPr lang="ru-RU" dirty="0" err="1"/>
              <a:t>досить</a:t>
            </a:r>
            <a:r>
              <a:rPr lang="ru-RU" dirty="0"/>
              <a:t> </a:t>
            </a:r>
            <a:r>
              <a:rPr lang="ru-RU" dirty="0" err="1"/>
              <a:t>рідко</a:t>
            </a:r>
            <a:r>
              <a:rPr lang="ru-RU" dirty="0"/>
              <a:t> (1 : 1150). </a:t>
            </a:r>
            <a:r>
              <a:rPr lang="ru-RU" dirty="0" err="1"/>
              <a:t>По-третє</a:t>
            </a:r>
            <a:r>
              <a:rPr lang="ru-RU" dirty="0"/>
              <a:t>, </a:t>
            </a:r>
            <a:r>
              <a:rPr lang="ru-RU" dirty="0" err="1"/>
              <a:t>здатність</a:t>
            </a:r>
            <a:r>
              <a:rPr lang="ru-RU" dirty="0"/>
              <a:t> до </a:t>
            </a:r>
            <a:r>
              <a:rPr lang="ru-RU" dirty="0" err="1"/>
              <a:t>стрімкого</a:t>
            </a:r>
            <a:r>
              <a:rPr lang="ru-RU" dirty="0"/>
              <a:t> </a:t>
            </a:r>
            <a:r>
              <a:rPr lang="ru-RU" dirty="0" err="1"/>
              <a:t>агресивного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 та </a:t>
            </a:r>
            <a:r>
              <a:rPr lang="ru-RU" dirty="0" err="1"/>
              <a:t>бурхливого</a:t>
            </a:r>
            <a:r>
              <a:rPr lang="ru-RU" dirty="0"/>
              <a:t> </a:t>
            </a:r>
            <a:r>
              <a:rPr lang="ru-RU" dirty="0" err="1"/>
              <a:t>метастазування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192440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415345"/>
            <a:ext cx="10018713" cy="846786"/>
          </a:xfrm>
        </p:spPr>
        <p:txBody>
          <a:bodyPr/>
          <a:lstStyle/>
          <a:p>
            <a:r>
              <a:rPr lang="uk-UA" b="1" dirty="0" smtClean="0"/>
              <a:t>Нейробластома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262131"/>
            <a:ext cx="10018713" cy="502275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/>
              <a:t>ПАТОМОРФОЛОГІЧНА КЛАСИФІКАЦІЯ.</a:t>
            </a:r>
            <a:r>
              <a:rPr lang="ru-RU" dirty="0" smtClean="0"/>
              <a:t> </a:t>
            </a:r>
            <a:r>
              <a:rPr lang="ru-RU" dirty="0" err="1"/>
              <a:t>Неоплазми</a:t>
            </a:r>
            <a:r>
              <a:rPr lang="ru-RU" dirty="0"/>
              <a:t> </a:t>
            </a:r>
            <a:r>
              <a:rPr lang="ru-RU" dirty="0" err="1"/>
              <a:t>розвиваються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симпатичних</a:t>
            </a:r>
            <a:r>
              <a:rPr lang="ru-RU" dirty="0"/>
              <a:t> </a:t>
            </a:r>
            <a:r>
              <a:rPr lang="ru-RU" dirty="0" err="1"/>
              <a:t>гангліїв</a:t>
            </a:r>
            <a:r>
              <a:rPr lang="ru-RU" dirty="0"/>
              <a:t>. </a:t>
            </a:r>
            <a:r>
              <a:rPr lang="ru-RU" dirty="0" err="1"/>
              <a:t>Розрізняють</a:t>
            </a:r>
            <a:r>
              <a:rPr lang="ru-RU" dirty="0"/>
              <a:t> три </a:t>
            </a:r>
            <a:r>
              <a:rPr lang="ru-RU" dirty="0" err="1"/>
              <a:t>типи</a:t>
            </a:r>
            <a:r>
              <a:rPr lang="ru-RU" dirty="0"/>
              <a:t> </a:t>
            </a:r>
            <a:r>
              <a:rPr lang="ru-RU" dirty="0" err="1"/>
              <a:t>пухлин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відрізняються</a:t>
            </a:r>
            <a:r>
              <a:rPr lang="ru-RU" dirty="0"/>
              <a:t> один </a:t>
            </a:r>
            <a:r>
              <a:rPr lang="ru-RU" dirty="0" err="1"/>
              <a:t>від</a:t>
            </a:r>
            <a:r>
              <a:rPr lang="ru-RU" dirty="0"/>
              <a:t> одного </a:t>
            </a:r>
            <a:r>
              <a:rPr lang="ru-RU" dirty="0" err="1"/>
              <a:t>ступенем</a:t>
            </a:r>
            <a:r>
              <a:rPr lang="ru-RU" dirty="0"/>
              <a:t> </a:t>
            </a:r>
            <a:r>
              <a:rPr lang="ru-RU" dirty="0" err="1"/>
              <a:t>диференціації</a:t>
            </a:r>
            <a:r>
              <a:rPr lang="ru-RU" dirty="0"/>
              <a:t>.</a:t>
            </a:r>
          </a:p>
          <a:p>
            <a:pPr lvl="0"/>
            <a:r>
              <a:rPr lang="ru-RU" dirty="0" err="1"/>
              <a:t>Гангліоневрома</a:t>
            </a:r>
            <a:r>
              <a:rPr lang="ru-RU" dirty="0"/>
              <a:t> </a:t>
            </a:r>
            <a:r>
              <a:rPr lang="ru-RU" dirty="0" err="1"/>
              <a:t>складається</a:t>
            </a:r>
            <a:r>
              <a:rPr lang="ru-RU" dirty="0"/>
              <a:t> </a:t>
            </a:r>
            <a:r>
              <a:rPr lang="ru-RU" dirty="0" err="1"/>
              <a:t>зі</a:t>
            </a:r>
            <a:r>
              <a:rPr lang="ru-RU" dirty="0"/>
              <a:t> </a:t>
            </a:r>
            <a:r>
              <a:rPr lang="ru-RU" dirty="0" err="1"/>
              <a:t>зрілих</a:t>
            </a:r>
            <a:r>
              <a:rPr lang="ru-RU" dirty="0"/>
              <a:t> </a:t>
            </a:r>
            <a:r>
              <a:rPr lang="ru-RU" dirty="0" err="1"/>
              <a:t>гангліонарних</a:t>
            </a:r>
            <a:r>
              <a:rPr lang="ru-RU" dirty="0"/>
              <a:t> </a:t>
            </a:r>
            <a:r>
              <a:rPr lang="ru-RU" dirty="0" err="1"/>
              <a:t>клітин</a:t>
            </a:r>
            <a:r>
              <a:rPr lang="ru-RU" dirty="0"/>
              <a:t> і за </a:t>
            </a:r>
            <a:r>
              <a:rPr lang="ru-RU" dirty="0" err="1"/>
              <a:t>своєю</a:t>
            </a:r>
            <a:r>
              <a:rPr lang="ru-RU" dirty="0"/>
              <a:t> природою </a:t>
            </a:r>
            <a:r>
              <a:rPr lang="ru-RU" dirty="0" err="1"/>
              <a:t>належить</a:t>
            </a:r>
            <a:r>
              <a:rPr lang="ru-RU" dirty="0"/>
              <a:t> до </a:t>
            </a:r>
            <a:r>
              <a:rPr lang="ru-RU" dirty="0" err="1"/>
              <a:t>доброякісних</a:t>
            </a:r>
            <a:r>
              <a:rPr lang="ru-RU" dirty="0"/>
              <a:t> </a:t>
            </a:r>
            <a:r>
              <a:rPr lang="ru-RU" dirty="0" err="1"/>
              <a:t>пухлин</a:t>
            </a:r>
            <a:r>
              <a:rPr lang="ru-RU" dirty="0"/>
              <a:t>. Вона часто </a:t>
            </a:r>
            <a:r>
              <a:rPr lang="ru-RU" dirty="0" err="1"/>
              <a:t>звапнюється</a:t>
            </a:r>
            <a:r>
              <a:rPr lang="ru-RU" dirty="0"/>
              <a:t>.</a:t>
            </a:r>
          </a:p>
          <a:p>
            <a:pPr lvl="0"/>
            <a:r>
              <a:rPr lang="ru-RU" dirty="0" err="1"/>
              <a:t>Гангліонейробластома</a:t>
            </a:r>
            <a:r>
              <a:rPr lang="ru-RU" dirty="0"/>
              <a:t> —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проміжна</a:t>
            </a:r>
            <a:r>
              <a:rPr lang="ru-RU" dirty="0"/>
              <a:t> форма </a:t>
            </a:r>
            <a:r>
              <a:rPr lang="ru-RU" dirty="0" err="1"/>
              <a:t>неоплазми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гангліоневромою</a:t>
            </a:r>
            <a:r>
              <a:rPr lang="ru-RU" dirty="0"/>
              <a:t> та </a:t>
            </a:r>
            <a:r>
              <a:rPr lang="ru-RU" dirty="0" err="1"/>
              <a:t>нейробластомою</a:t>
            </a:r>
            <a:r>
              <a:rPr lang="ru-RU" dirty="0"/>
              <a:t>. </a:t>
            </a:r>
            <a:r>
              <a:rPr lang="ru-RU" dirty="0" err="1"/>
              <a:t>Зрілі</a:t>
            </a:r>
            <a:r>
              <a:rPr lang="ru-RU" dirty="0"/>
              <a:t> </a:t>
            </a:r>
            <a:r>
              <a:rPr lang="ru-RU" dirty="0" err="1"/>
              <a:t>гангліонарні</a:t>
            </a:r>
            <a:r>
              <a:rPr lang="ru-RU" dirty="0"/>
              <a:t> </a:t>
            </a:r>
            <a:r>
              <a:rPr lang="ru-RU" dirty="0" err="1"/>
              <a:t>клітини</a:t>
            </a:r>
            <a:r>
              <a:rPr lang="ru-RU" dirty="0"/>
              <a:t> та </a:t>
            </a:r>
            <a:r>
              <a:rPr lang="ru-RU" dirty="0" err="1"/>
              <a:t>недиференційовані</a:t>
            </a:r>
            <a:r>
              <a:rPr lang="ru-RU" dirty="0"/>
              <a:t> </a:t>
            </a:r>
            <a:r>
              <a:rPr lang="ru-RU" dirty="0" err="1"/>
              <a:t>нейробластоми</a:t>
            </a:r>
            <a:r>
              <a:rPr lang="ru-RU" dirty="0"/>
              <a:t> </a:t>
            </a:r>
            <a:r>
              <a:rPr lang="ru-RU" dirty="0" err="1"/>
              <a:t>виявляються</a:t>
            </a:r>
            <a:r>
              <a:rPr lang="ru-RU" dirty="0"/>
              <a:t> в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відділах</a:t>
            </a:r>
            <a:r>
              <a:rPr lang="ru-RU" dirty="0"/>
              <a:t> </a:t>
            </a:r>
            <a:r>
              <a:rPr lang="ru-RU" dirty="0" err="1"/>
              <a:t>пухлини</a:t>
            </a:r>
            <a:r>
              <a:rPr lang="ru-RU" dirty="0"/>
              <a:t> в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пропорціях</a:t>
            </a:r>
            <a:r>
              <a:rPr lang="ru-RU" dirty="0"/>
              <a:t>.</a:t>
            </a:r>
          </a:p>
          <a:p>
            <a:pPr lvl="0"/>
            <a:r>
              <a:rPr lang="uk-UA" dirty="0"/>
              <a:t>Нейробластома є недиференційованою формою неоплазми, що складається із дрібних круглих клітин з темно-плямистими ядрами. </a:t>
            </a:r>
            <a:r>
              <a:rPr lang="ru-RU" dirty="0"/>
              <a:t>Часто </a:t>
            </a:r>
            <a:r>
              <a:rPr lang="ru-RU" dirty="0" err="1"/>
              <a:t>можуть</a:t>
            </a:r>
            <a:r>
              <a:rPr lang="ru-RU" dirty="0"/>
              <a:t> </a:t>
            </a:r>
            <a:r>
              <a:rPr lang="ru-RU" dirty="0" err="1"/>
              <a:t>траплятися</a:t>
            </a:r>
            <a:r>
              <a:rPr lang="ru-RU" dirty="0"/>
              <a:t> розетки та </a:t>
            </a:r>
            <a:r>
              <a:rPr lang="ru-RU" dirty="0" err="1"/>
              <a:t>характерні</a:t>
            </a:r>
            <a:r>
              <a:rPr lang="ru-RU" dirty="0"/>
              <a:t> </a:t>
            </a:r>
            <a:r>
              <a:rPr lang="ru-RU" dirty="0" err="1"/>
              <a:t>нейрофібрили</a:t>
            </a:r>
            <a:r>
              <a:rPr lang="ru-RU" dirty="0"/>
              <a:t>. У </a:t>
            </a:r>
            <a:r>
              <a:rPr lang="ru-RU" dirty="0" err="1"/>
              <a:t>пухлині</a:t>
            </a:r>
            <a:r>
              <a:rPr lang="ru-RU" dirty="0"/>
              <a:t> </a:t>
            </a:r>
            <a:r>
              <a:rPr lang="ru-RU" dirty="0" err="1"/>
              <a:t>виявляються</a:t>
            </a:r>
            <a:r>
              <a:rPr lang="ru-RU" dirty="0"/>
              <a:t> </a:t>
            </a:r>
            <a:r>
              <a:rPr lang="ru-RU" dirty="0" err="1"/>
              <a:t>геморагії</a:t>
            </a:r>
            <a:r>
              <a:rPr lang="ru-RU" dirty="0"/>
              <a:t> та </a:t>
            </a:r>
            <a:r>
              <a:rPr lang="ru-RU" dirty="0" err="1"/>
              <a:t>ділянки</a:t>
            </a:r>
            <a:r>
              <a:rPr lang="ru-RU" dirty="0"/>
              <a:t> </a:t>
            </a:r>
            <a:r>
              <a:rPr lang="ru-RU" dirty="0" err="1"/>
              <a:t>кальцифікації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49837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415345"/>
            <a:ext cx="10018713" cy="846786"/>
          </a:xfrm>
        </p:spPr>
        <p:txBody>
          <a:bodyPr/>
          <a:lstStyle/>
          <a:p>
            <a:r>
              <a:rPr lang="uk-UA" b="1" dirty="0" smtClean="0"/>
              <a:t>Нейробластома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262131"/>
            <a:ext cx="10018713" cy="5022759"/>
          </a:xfrm>
        </p:spPr>
        <p:txBody>
          <a:bodyPr>
            <a:normAutofit fontScale="85000" lnSpcReduction="20000"/>
          </a:bodyPr>
          <a:lstStyle/>
          <a:p>
            <a:r>
              <a:rPr lang="uk-UA" b="1" dirty="0" smtClean="0"/>
              <a:t>КЛІНІЧНА КАРТИНА</a:t>
            </a:r>
            <a:r>
              <a:rPr lang="uk-UA" dirty="0" smtClean="0"/>
              <a:t> </a:t>
            </a:r>
            <a:r>
              <a:rPr lang="uk-UA" dirty="0"/>
              <a:t>захворювання залежить від локалізації первинної пухлини, наявності та локалізації метастазів, кількості </a:t>
            </a:r>
            <a:r>
              <a:rPr lang="uk-UA" dirty="0" err="1"/>
              <a:t>вазоактивних</a:t>
            </a:r>
            <a:r>
              <a:rPr lang="uk-UA" dirty="0"/>
              <a:t> речовин, які продукує пухлина. Розрізняють симптоми первинної пухлини, </a:t>
            </a:r>
            <a:r>
              <a:rPr lang="uk-UA" dirty="0" err="1"/>
              <a:t>паранеопластичний</a:t>
            </a:r>
            <a:r>
              <a:rPr lang="uk-UA" dirty="0"/>
              <a:t> синдром (пов’язаний із </a:t>
            </a:r>
            <a:r>
              <a:rPr lang="uk-UA" dirty="0" err="1"/>
              <a:t>гіперпродукцією</a:t>
            </a:r>
            <a:r>
              <a:rPr lang="uk-UA" dirty="0"/>
              <a:t> </a:t>
            </a:r>
            <a:r>
              <a:rPr lang="uk-UA" dirty="0" err="1"/>
              <a:t>катехоламінів</a:t>
            </a:r>
            <a:r>
              <a:rPr lang="uk-UA" dirty="0"/>
              <a:t>) і метастатичну хворобу. Основними скаргами є біль (у 30–35%), гарячка (25–30%), втрата маси (20%). Наявність скарг і їх кількість, головним чином, залежать від стадії захворювання. Ураження </a:t>
            </a:r>
            <a:r>
              <a:rPr lang="uk-UA" dirty="0" err="1"/>
              <a:t>шийно</a:t>
            </a:r>
            <a:r>
              <a:rPr lang="uk-UA" dirty="0"/>
              <a:t>-грудного відділу симпатичного стовбура рано спричинює синдром </a:t>
            </a:r>
            <a:r>
              <a:rPr lang="uk-UA" dirty="0" err="1"/>
              <a:t>Горнера</a:t>
            </a:r>
            <a:r>
              <a:rPr lang="uk-UA" dirty="0"/>
              <a:t>, що уможливлює порівняно ранню діагностику пухлини, яка виникає з цих відділів. </a:t>
            </a:r>
            <a:r>
              <a:rPr lang="ru-RU" dirty="0" err="1"/>
              <a:t>Локалізація</a:t>
            </a:r>
            <a:r>
              <a:rPr lang="ru-RU" dirty="0"/>
              <a:t> </a:t>
            </a:r>
            <a:r>
              <a:rPr lang="ru-RU" dirty="0" err="1"/>
              <a:t>пухлини</a:t>
            </a:r>
            <a:r>
              <a:rPr lang="ru-RU" dirty="0"/>
              <a:t> в </a:t>
            </a:r>
            <a:r>
              <a:rPr lang="ru-RU" dirty="0" err="1"/>
              <a:t>задньому</a:t>
            </a:r>
            <a:r>
              <a:rPr lang="ru-RU" dirty="0"/>
              <a:t> </a:t>
            </a:r>
            <a:r>
              <a:rPr lang="ru-RU" dirty="0" err="1"/>
              <a:t>середостінні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стати причиною </a:t>
            </a:r>
            <a:r>
              <a:rPr lang="ru-RU" dirty="0" err="1"/>
              <a:t>нав’язливого</a:t>
            </a:r>
            <a:r>
              <a:rPr lang="ru-RU" dirty="0"/>
              <a:t> кашлю, </a:t>
            </a:r>
            <a:r>
              <a:rPr lang="ru-RU" dirty="0" err="1"/>
              <a:t>дихальних</a:t>
            </a:r>
            <a:r>
              <a:rPr lang="ru-RU" dirty="0"/>
              <a:t> </a:t>
            </a:r>
            <a:r>
              <a:rPr lang="ru-RU" dirty="0" err="1"/>
              <a:t>розладів</a:t>
            </a:r>
            <a:r>
              <a:rPr lang="ru-RU" dirty="0"/>
              <a:t>, </a:t>
            </a:r>
            <a:r>
              <a:rPr lang="ru-RU" dirty="0" err="1"/>
              <a:t>деформації</a:t>
            </a:r>
            <a:r>
              <a:rPr lang="ru-RU" dirty="0"/>
              <a:t> </a:t>
            </a:r>
            <a:r>
              <a:rPr lang="ru-RU" dirty="0" err="1"/>
              <a:t>грудної</a:t>
            </a:r>
            <a:r>
              <a:rPr lang="ru-RU" dirty="0"/>
              <a:t> </a:t>
            </a:r>
            <a:r>
              <a:rPr lang="ru-RU" dirty="0" err="1"/>
              <a:t>стінки</a:t>
            </a:r>
            <a:r>
              <a:rPr lang="ru-RU" dirty="0"/>
              <a:t>,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спричинити</a:t>
            </a:r>
            <a:r>
              <a:rPr lang="ru-RU" dirty="0"/>
              <a:t> </a:t>
            </a:r>
            <a:r>
              <a:rPr lang="ru-RU" dirty="0" err="1"/>
              <a:t>дисфагію</a:t>
            </a:r>
            <a:r>
              <a:rPr lang="ru-RU" dirty="0"/>
              <a:t>, а в </a:t>
            </a:r>
            <a:r>
              <a:rPr lang="ru-RU" dirty="0" err="1"/>
              <a:t>малят</a:t>
            </a:r>
            <a:r>
              <a:rPr lang="ru-RU" dirty="0"/>
              <a:t> — </a:t>
            </a:r>
            <a:r>
              <a:rPr lang="ru-RU" dirty="0" err="1"/>
              <a:t>часті</a:t>
            </a:r>
            <a:r>
              <a:rPr lang="ru-RU" dirty="0"/>
              <a:t> </a:t>
            </a:r>
            <a:r>
              <a:rPr lang="ru-RU" dirty="0" err="1"/>
              <a:t>зригування</a:t>
            </a:r>
            <a:r>
              <a:rPr lang="ru-RU" dirty="0"/>
              <a:t>. </a:t>
            </a:r>
            <a:r>
              <a:rPr lang="ru-RU" dirty="0" err="1"/>
              <a:t>Ураження</a:t>
            </a:r>
            <a:r>
              <a:rPr lang="ru-RU" dirty="0"/>
              <a:t> </a:t>
            </a:r>
            <a:r>
              <a:rPr lang="ru-RU" dirty="0" err="1"/>
              <a:t>кісткового</a:t>
            </a:r>
            <a:r>
              <a:rPr lang="ru-RU" dirty="0"/>
              <a:t> </a:t>
            </a:r>
            <a:r>
              <a:rPr lang="ru-RU" dirty="0" err="1"/>
              <a:t>мозку</a:t>
            </a:r>
            <a:r>
              <a:rPr lang="ru-RU" dirty="0"/>
              <a:t> </a:t>
            </a:r>
            <a:r>
              <a:rPr lang="ru-RU" dirty="0" err="1"/>
              <a:t>спричинює</a:t>
            </a:r>
            <a:r>
              <a:rPr lang="ru-RU" dirty="0"/>
              <a:t> </a:t>
            </a:r>
            <a:r>
              <a:rPr lang="ru-RU" dirty="0" err="1"/>
              <a:t>анемію</a:t>
            </a:r>
            <a:r>
              <a:rPr lang="ru-RU" dirty="0"/>
              <a:t> та </a:t>
            </a:r>
            <a:r>
              <a:rPr lang="ru-RU" dirty="0" err="1"/>
              <a:t>геморагічний</a:t>
            </a:r>
            <a:r>
              <a:rPr lang="ru-RU" dirty="0"/>
              <a:t> синдром. </a:t>
            </a:r>
            <a:r>
              <a:rPr lang="ru-RU" dirty="0" err="1"/>
              <a:t>Характерний</a:t>
            </a:r>
            <a:r>
              <a:rPr lang="ru-RU" dirty="0"/>
              <a:t> симптом «</a:t>
            </a:r>
            <a:r>
              <a:rPr lang="ru-RU" dirty="0" err="1"/>
              <a:t>окулярів</a:t>
            </a:r>
            <a:r>
              <a:rPr lang="ru-RU" dirty="0"/>
              <a:t>» з </a:t>
            </a:r>
            <a:r>
              <a:rPr lang="ru-RU" dirty="0" err="1"/>
              <a:t>екзофтальмом</a:t>
            </a:r>
            <a:r>
              <a:rPr lang="ru-RU" dirty="0"/>
              <a:t> при </a:t>
            </a:r>
            <a:r>
              <a:rPr lang="ru-RU" dirty="0" err="1"/>
              <a:t>ураженні</a:t>
            </a:r>
            <a:r>
              <a:rPr lang="ru-RU" dirty="0"/>
              <a:t> ретробульбарного простору в </a:t>
            </a:r>
            <a:r>
              <a:rPr lang="ru-RU" dirty="0" err="1"/>
              <a:t>дітей</a:t>
            </a:r>
            <a:r>
              <a:rPr lang="ru-RU" dirty="0"/>
              <a:t> з 4-ю </a:t>
            </a:r>
            <a:r>
              <a:rPr lang="ru-RU" dirty="0" err="1"/>
              <a:t>стадією</a:t>
            </a:r>
            <a:r>
              <a:rPr lang="ru-RU" dirty="0"/>
              <a:t> </a:t>
            </a:r>
            <a:r>
              <a:rPr lang="ru-RU" dirty="0" err="1"/>
              <a:t>захворювання</a:t>
            </a:r>
            <a:r>
              <a:rPr lang="ru-RU" dirty="0"/>
              <a:t>. </a:t>
            </a:r>
            <a:r>
              <a:rPr lang="ru-RU" dirty="0" err="1"/>
              <a:t>Метастази</a:t>
            </a:r>
            <a:r>
              <a:rPr lang="ru-RU" dirty="0"/>
              <a:t> в </a:t>
            </a:r>
            <a:r>
              <a:rPr lang="ru-RU" dirty="0" err="1"/>
              <a:t>шкіру</a:t>
            </a:r>
            <a:r>
              <a:rPr lang="ru-RU" dirty="0"/>
              <a:t> </a:t>
            </a:r>
            <a:r>
              <a:rPr lang="ru-RU" dirty="0" err="1"/>
              <a:t>мають</a:t>
            </a:r>
            <a:r>
              <a:rPr lang="ru-RU" dirty="0"/>
              <a:t> синюшно-</a:t>
            </a:r>
            <a:r>
              <a:rPr lang="ru-RU" dirty="0" err="1"/>
              <a:t>багряне</a:t>
            </a:r>
            <a:r>
              <a:rPr lang="ru-RU" dirty="0"/>
              <a:t> </a:t>
            </a:r>
            <a:r>
              <a:rPr lang="ru-RU" dirty="0" err="1"/>
              <a:t>забарвлення</a:t>
            </a:r>
            <a:r>
              <a:rPr lang="ru-RU" dirty="0"/>
              <a:t> та </a:t>
            </a:r>
            <a:r>
              <a:rPr lang="ru-RU" dirty="0" err="1"/>
              <a:t>щільну</a:t>
            </a:r>
            <a:r>
              <a:rPr lang="ru-RU" dirty="0"/>
              <a:t> </a:t>
            </a:r>
            <a:r>
              <a:rPr lang="ru-RU" dirty="0" err="1"/>
              <a:t>консистенцію</a:t>
            </a:r>
            <a:r>
              <a:rPr lang="ru-RU" dirty="0"/>
              <a:t>. При </a:t>
            </a:r>
            <a:r>
              <a:rPr lang="ru-RU" dirty="0" err="1"/>
              <a:t>локалізації</a:t>
            </a:r>
            <a:r>
              <a:rPr lang="ru-RU" dirty="0"/>
              <a:t> </a:t>
            </a:r>
            <a:r>
              <a:rPr lang="ru-RU" dirty="0" err="1"/>
              <a:t>процесу</a:t>
            </a:r>
            <a:r>
              <a:rPr lang="ru-RU" dirty="0"/>
              <a:t> у </a:t>
            </a:r>
            <a:r>
              <a:rPr lang="ru-RU" dirty="0" err="1"/>
              <a:t>заочеревинному</a:t>
            </a:r>
            <a:r>
              <a:rPr lang="ru-RU" dirty="0"/>
              <a:t> </a:t>
            </a:r>
            <a:r>
              <a:rPr lang="ru-RU" dirty="0" err="1"/>
              <a:t>просторі</a:t>
            </a:r>
            <a:r>
              <a:rPr lang="ru-RU" dirty="0"/>
              <a:t> </a:t>
            </a:r>
            <a:r>
              <a:rPr lang="ru-RU" dirty="0" err="1"/>
              <a:t>пальпацією</a:t>
            </a:r>
            <a:r>
              <a:rPr lang="ru-RU" dirty="0"/>
              <a:t> </a:t>
            </a:r>
            <a:r>
              <a:rPr lang="ru-RU" dirty="0" err="1"/>
              <a:t>виявляється</a:t>
            </a:r>
            <a:r>
              <a:rPr lang="ru-RU" dirty="0"/>
              <a:t> </a:t>
            </a:r>
            <a:r>
              <a:rPr lang="ru-RU" dirty="0" err="1"/>
              <a:t>горбиста</a:t>
            </a:r>
            <a:r>
              <a:rPr lang="ru-RU" dirty="0"/>
              <a:t>, </a:t>
            </a:r>
            <a:r>
              <a:rPr lang="ru-RU" dirty="0" err="1"/>
              <a:t>кам’яниста</a:t>
            </a:r>
            <a:r>
              <a:rPr lang="ru-RU" dirty="0"/>
              <a:t> </a:t>
            </a:r>
            <a:r>
              <a:rPr lang="ru-RU" dirty="0" err="1"/>
              <a:t>щільна</a:t>
            </a:r>
            <a:r>
              <a:rPr lang="ru-RU" dirty="0"/>
              <a:t> </a:t>
            </a:r>
            <a:r>
              <a:rPr lang="ru-RU" dirty="0" err="1"/>
              <a:t>пухлина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практично не </a:t>
            </a:r>
            <a:r>
              <a:rPr lang="ru-RU" dirty="0" err="1"/>
              <a:t>зміщується</a:t>
            </a:r>
            <a:r>
              <a:rPr lang="ru-RU" dirty="0"/>
              <a:t> (</a:t>
            </a:r>
            <a:r>
              <a:rPr lang="ru-RU" dirty="0" err="1"/>
              <a:t>рання</a:t>
            </a:r>
            <a:r>
              <a:rPr lang="ru-RU" dirty="0"/>
              <a:t> </a:t>
            </a:r>
            <a:r>
              <a:rPr lang="ru-RU" dirty="0" err="1"/>
              <a:t>фіксація</a:t>
            </a:r>
            <a:r>
              <a:rPr lang="ru-RU" dirty="0"/>
              <a:t> </a:t>
            </a:r>
            <a:r>
              <a:rPr lang="ru-RU" dirty="0" err="1"/>
              <a:t>пухлини</a:t>
            </a:r>
            <a:r>
              <a:rPr lang="ru-RU" dirty="0"/>
              <a:t> </a:t>
            </a:r>
            <a:r>
              <a:rPr lang="ru-RU" dirty="0" err="1"/>
              <a:t>відбувається</a:t>
            </a:r>
            <a:r>
              <a:rPr lang="ru-RU" dirty="0"/>
              <a:t> через </a:t>
            </a:r>
            <a:r>
              <a:rPr lang="ru-RU" dirty="0" err="1"/>
              <a:t>швидке</a:t>
            </a:r>
            <a:r>
              <a:rPr lang="ru-RU" dirty="0"/>
              <a:t> </a:t>
            </a:r>
            <a:r>
              <a:rPr lang="ru-RU" dirty="0" err="1"/>
              <a:t>вростання</a:t>
            </a:r>
            <a:r>
              <a:rPr lang="ru-RU" dirty="0"/>
              <a:t> в </a:t>
            </a:r>
            <a:r>
              <a:rPr lang="ru-RU" dirty="0" err="1"/>
              <a:t>спинномозковий</a:t>
            </a:r>
            <a:r>
              <a:rPr lang="ru-RU" dirty="0"/>
              <a:t> канал через </a:t>
            </a:r>
            <a:r>
              <a:rPr lang="ru-RU" dirty="0" err="1"/>
              <a:t>міжхребцеві</a:t>
            </a:r>
            <a:r>
              <a:rPr lang="ru-RU" dirty="0"/>
              <a:t> отвори). </a:t>
            </a:r>
            <a:r>
              <a:rPr lang="ru-RU" dirty="0" err="1"/>
              <a:t>Поширення</a:t>
            </a:r>
            <a:r>
              <a:rPr lang="ru-RU" dirty="0"/>
              <a:t> </a:t>
            </a:r>
            <a:r>
              <a:rPr lang="ru-RU" dirty="0" err="1"/>
              <a:t>пухлини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грудної</a:t>
            </a:r>
            <a:r>
              <a:rPr lang="ru-RU" dirty="0"/>
              <a:t> </a:t>
            </a:r>
            <a:r>
              <a:rPr lang="ru-RU" dirty="0" err="1"/>
              <a:t>порожнини</a:t>
            </a:r>
            <a:r>
              <a:rPr lang="ru-RU" dirty="0"/>
              <a:t> в </a:t>
            </a:r>
            <a:r>
              <a:rPr lang="ru-RU" dirty="0" err="1"/>
              <a:t>заочеревинний</a:t>
            </a:r>
            <a:r>
              <a:rPr lang="ru-RU" dirty="0"/>
              <a:t> </a:t>
            </a:r>
            <a:r>
              <a:rPr lang="ru-RU" dirty="0" err="1"/>
              <a:t>простір</a:t>
            </a:r>
            <a:r>
              <a:rPr lang="ru-RU" dirty="0"/>
              <a:t> через </a:t>
            </a:r>
            <a:r>
              <a:rPr lang="ru-RU" dirty="0" err="1"/>
              <a:t>діафрагмальні</a:t>
            </a:r>
            <a:r>
              <a:rPr lang="ru-RU" dirty="0"/>
              <a:t> отвори </a:t>
            </a:r>
            <a:r>
              <a:rPr lang="ru-RU" dirty="0" err="1"/>
              <a:t>спричинює</a:t>
            </a:r>
            <a:r>
              <a:rPr lang="ru-RU" dirty="0"/>
              <a:t> той же симптом «</a:t>
            </a:r>
            <a:r>
              <a:rPr lang="ru-RU" dirty="0" err="1"/>
              <a:t>піскового</a:t>
            </a:r>
            <a:r>
              <a:rPr lang="ru-RU" dirty="0"/>
              <a:t> </a:t>
            </a:r>
            <a:r>
              <a:rPr lang="ru-RU" dirty="0" err="1"/>
              <a:t>годинника</a:t>
            </a:r>
            <a:r>
              <a:rPr lang="ru-RU" dirty="0"/>
              <a:t>» </a:t>
            </a:r>
            <a:r>
              <a:rPr lang="ru-RU" dirty="0" err="1"/>
              <a:t>або</a:t>
            </a:r>
            <a:r>
              <a:rPr lang="ru-RU" dirty="0"/>
              <a:t> «</a:t>
            </a:r>
            <a:r>
              <a:rPr lang="ru-RU" dirty="0" err="1"/>
              <a:t>гантелів</a:t>
            </a:r>
            <a:r>
              <a:rPr lang="ru-RU" dirty="0"/>
              <a:t>». </a:t>
            </a:r>
          </a:p>
        </p:txBody>
      </p:sp>
    </p:spTree>
    <p:extLst>
      <p:ext uri="{BB962C8B-B14F-4D97-AF65-F5344CB8AC3E}">
        <p14:creationId xmlns:p14="http://schemas.microsoft.com/office/powerpoint/2010/main" val="348875995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415345"/>
            <a:ext cx="10018713" cy="846786"/>
          </a:xfrm>
        </p:spPr>
        <p:txBody>
          <a:bodyPr/>
          <a:lstStyle/>
          <a:p>
            <a:r>
              <a:rPr lang="uk-UA" b="1" dirty="0" smtClean="0"/>
              <a:t>Нейробластома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262131"/>
            <a:ext cx="10018713" cy="5022759"/>
          </a:xfrm>
        </p:spPr>
        <p:txBody>
          <a:bodyPr>
            <a:normAutofit/>
          </a:bodyPr>
          <a:lstStyle/>
          <a:p>
            <a:r>
              <a:rPr lang="ru-RU" b="1" dirty="0" smtClean="0"/>
              <a:t>ЛІКУВАННЯ </a:t>
            </a:r>
            <a:r>
              <a:rPr lang="ru-RU" dirty="0" err="1"/>
              <a:t>залежить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стадії</a:t>
            </a:r>
            <a:r>
              <a:rPr lang="ru-RU" dirty="0"/>
              <a:t> </a:t>
            </a:r>
            <a:r>
              <a:rPr lang="ru-RU" dirty="0" err="1" smtClean="0"/>
              <a:t>пухлини</a:t>
            </a:r>
            <a:r>
              <a:rPr lang="ru-RU" dirty="0" smtClean="0"/>
              <a:t>:</a:t>
            </a:r>
          </a:p>
          <a:p>
            <a:r>
              <a:rPr lang="ru-RU" dirty="0" smtClean="0"/>
              <a:t>1</a:t>
            </a:r>
            <a:r>
              <a:rPr lang="ru-RU" dirty="0"/>
              <a:t>. </a:t>
            </a:r>
            <a:r>
              <a:rPr lang="ru-RU" dirty="0" err="1"/>
              <a:t>Хірургічне</a:t>
            </a:r>
            <a:r>
              <a:rPr lang="ru-RU" dirty="0"/>
              <a:t> </a:t>
            </a:r>
            <a:r>
              <a:rPr lang="ru-RU" dirty="0" err="1" smtClean="0"/>
              <a:t>втручання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2</a:t>
            </a:r>
            <a:r>
              <a:rPr lang="ru-RU" dirty="0"/>
              <a:t>. </a:t>
            </a:r>
            <a:r>
              <a:rPr lang="ru-RU" dirty="0" err="1"/>
              <a:t>Променева</a:t>
            </a:r>
            <a:r>
              <a:rPr lang="ru-RU" dirty="0"/>
              <a:t> </a:t>
            </a:r>
            <a:r>
              <a:rPr lang="ru-RU" dirty="0" err="1" smtClean="0"/>
              <a:t>терапія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3</a:t>
            </a:r>
            <a:r>
              <a:rPr lang="ru-RU" dirty="0"/>
              <a:t>. </a:t>
            </a:r>
            <a:r>
              <a:rPr lang="ru-RU" dirty="0" err="1" smtClean="0"/>
              <a:t>Хіміотерапія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4</a:t>
            </a:r>
            <a:r>
              <a:rPr lang="ru-RU" dirty="0"/>
              <a:t>. </a:t>
            </a:r>
            <a:r>
              <a:rPr lang="ru-RU" dirty="0" err="1"/>
              <a:t>Трансплантація</a:t>
            </a:r>
            <a:r>
              <a:rPr lang="ru-RU" dirty="0"/>
              <a:t> </a:t>
            </a:r>
            <a:r>
              <a:rPr lang="ru-RU" dirty="0" err="1"/>
              <a:t>кісткового</a:t>
            </a:r>
            <a:r>
              <a:rPr lang="ru-RU" dirty="0"/>
              <a:t> </a:t>
            </a:r>
            <a:r>
              <a:rPr lang="ru-RU" dirty="0" err="1"/>
              <a:t>мозку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528604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196403"/>
            <a:ext cx="10018713" cy="1752599"/>
          </a:xfrm>
        </p:spPr>
        <p:txBody>
          <a:bodyPr>
            <a:normAutofit/>
          </a:bodyPr>
          <a:lstStyle/>
          <a:p>
            <a:r>
              <a:rPr lang="uk-UA" b="1" dirty="0"/>
              <a:t>ЗЛОЯКІСНІ НОВОУТВОРЕННЯ М’ЯКИХ </a:t>
            </a:r>
            <a:r>
              <a:rPr lang="uk-UA" b="1" dirty="0" smtClean="0"/>
              <a:t>ТКАНИН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90918" y="1648497"/>
            <a:ext cx="10676586" cy="4649272"/>
          </a:xfrm>
        </p:spPr>
        <p:txBody>
          <a:bodyPr>
            <a:normAutofit fontScale="85000" lnSpcReduction="10000"/>
          </a:bodyPr>
          <a:lstStyle/>
          <a:p>
            <a:r>
              <a:rPr lang="uk-UA" b="1" dirty="0"/>
              <a:t>Меланома</a:t>
            </a:r>
            <a:r>
              <a:rPr lang="uk-UA" dirty="0"/>
              <a:t> — злоякісна пухлина, що утворюється при переродженні клітин </a:t>
            </a:r>
            <a:r>
              <a:rPr lang="uk-UA" dirty="0" err="1"/>
              <a:t>меланоцитів</a:t>
            </a:r>
            <a:r>
              <a:rPr lang="uk-UA" dirty="0"/>
              <a:t>, які в нормальному стані перебувають переважно в шкірі та виробляють під дією ультрафіолетового випромінювання пігмент меланін. </a:t>
            </a:r>
            <a:r>
              <a:rPr lang="uk-UA" dirty="0" err="1"/>
              <a:t>Меланоцити</a:t>
            </a:r>
            <a:r>
              <a:rPr lang="uk-UA" dirty="0"/>
              <a:t> у великій кількості втримуються в </a:t>
            </a:r>
            <a:r>
              <a:rPr lang="uk-UA" dirty="0" err="1"/>
              <a:t>невусах</a:t>
            </a:r>
            <a:r>
              <a:rPr lang="uk-UA" dirty="0"/>
              <a:t>, іменованих у побуті родимками, тому меланома може також розвиватися й із цих досить невинних утворень, які є в більшості людей. Зазвичай меланома являє собою безболісне плоске утворення на шкірі (плоска меланома) або вузлик (вузлова меланома). Колір меланоми може бути різним. </a:t>
            </a:r>
            <a:r>
              <a:rPr lang="uk-UA" b="1" dirty="0"/>
              <a:t>Найчастіша локалізація меланом</a:t>
            </a:r>
            <a:r>
              <a:rPr lang="uk-UA" dirty="0"/>
              <a:t> - шкіра спини, шиї, голови, кінцівок. </a:t>
            </a:r>
            <a:r>
              <a:rPr lang="ru-RU" dirty="0"/>
              <a:t>Меланома </a:t>
            </a:r>
            <a:r>
              <a:rPr lang="ru-RU" dirty="0" err="1"/>
              <a:t>виліковна</a:t>
            </a:r>
            <a:r>
              <a:rPr lang="ru-RU" dirty="0"/>
              <a:t> на </a:t>
            </a:r>
            <a:r>
              <a:rPr lang="ru-RU" dirty="0" err="1"/>
              <a:t>ранніх</a:t>
            </a:r>
            <a:r>
              <a:rPr lang="ru-RU" dirty="0"/>
              <a:t> </a:t>
            </a:r>
            <a:r>
              <a:rPr lang="ru-RU" dirty="0" err="1"/>
              <a:t>стадіях</a:t>
            </a:r>
            <a:r>
              <a:rPr lang="ru-RU" dirty="0"/>
              <a:t>, тому </a:t>
            </a:r>
            <a:r>
              <a:rPr lang="ru-RU" dirty="0" err="1"/>
              <a:t>варто</a:t>
            </a:r>
            <a:r>
              <a:rPr lang="ru-RU" dirty="0"/>
              <a:t> </a:t>
            </a:r>
            <a:r>
              <a:rPr lang="ru-RU" dirty="0" err="1"/>
              <a:t>уважніше</a:t>
            </a:r>
            <a:r>
              <a:rPr lang="ru-RU" dirty="0"/>
              <a:t> </a:t>
            </a:r>
            <a:r>
              <a:rPr lang="ru-RU" dirty="0" err="1"/>
              <a:t>ставитися</a:t>
            </a:r>
            <a:r>
              <a:rPr lang="ru-RU" dirty="0"/>
              <a:t> до перших «</a:t>
            </a:r>
            <a:r>
              <a:rPr lang="ru-RU" dirty="0" err="1"/>
              <a:t>сигналів</a:t>
            </a:r>
            <a:r>
              <a:rPr lang="ru-RU" dirty="0"/>
              <a:t> </a:t>
            </a:r>
            <a:r>
              <a:rPr lang="ru-RU" dirty="0" err="1"/>
              <a:t>тривоги</a:t>
            </a:r>
            <a:r>
              <a:rPr lang="ru-RU" dirty="0"/>
              <a:t>»,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свідчать</a:t>
            </a:r>
            <a:r>
              <a:rPr lang="ru-RU" dirty="0"/>
              <a:t> про </a:t>
            </a:r>
            <a:r>
              <a:rPr lang="ru-RU" dirty="0" err="1"/>
              <a:t>можливий</a:t>
            </a:r>
            <a:r>
              <a:rPr lang="ru-RU" dirty="0"/>
              <a:t> </a:t>
            </a:r>
            <a:r>
              <a:rPr lang="ru-RU" dirty="0" err="1"/>
              <a:t>злоякісний</a:t>
            </a:r>
            <a:r>
              <a:rPr lang="ru-RU" dirty="0"/>
              <a:t> характер </a:t>
            </a:r>
            <a:r>
              <a:rPr lang="ru-RU" dirty="0" err="1"/>
              <a:t>утворення</a:t>
            </a:r>
            <a:r>
              <a:rPr lang="ru-RU" dirty="0"/>
              <a:t> на </a:t>
            </a:r>
            <a:r>
              <a:rPr lang="ru-RU" dirty="0" err="1"/>
              <a:t>шкірі</a:t>
            </a:r>
            <a:r>
              <a:rPr lang="ru-RU" dirty="0"/>
              <a:t>. </a:t>
            </a:r>
            <a:r>
              <a:rPr lang="ru-RU" dirty="0" err="1"/>
              <a:t>Що</a:t>
            </a:r>
            <a:r>
              <a:rPr lang="ru-RU" dirty="0"/>
              <a:t> меланома </a:t>
            </a:r>
            <a:r>
              <a:rPr lang="ru-RU" dirty="0" err="1"/>
              <a:t>товстіша</a:t>
            </a:r>
            <a:r>
              <a:rPr lang="ru-RU" dirty="0"/>
              <a:t>, то вона </a:t>
            </a:r>
            <a:r>
              <a:rPr lang="ru-RU" dirty="0" err="1"/>
              <a:t>небезпечніша</a:t>
            </a:r>
            <a:r>
              <a:rPr lang="ru-RU" dirty="0"/>
              <a:t>. На </a:t>
            </a:r>
            <a:r>
              <a:rPr lang="ru-RU" dirty="0" err="1"/>
              <a:t>ранній</a:t>
            </a:r>
            <a:r>
              <a:rPr lang="ru-RU" dirty="0"/>
              <a:t> </a:t>
            </a:r>
            <a:r>
              <a:rPr lang="ru-RU" dirty="0" err="1"/>
              <a:t>стадії</a:t>
            </a:r>
            <a:r>
              <a:rPr lang="ru-RU" dirty="0"/>
              <a:t> (</a:t>
            </a:r>
            <a:r>
              <a:rPr lang="ru-RU" dirty="0" err="1"/>
              <a:t>тонкі</a:t>
            </a:r>
            <a:r>
              <a:rPr lang="ru-RU" dirty="0"/>
              <a:t> та </a:t>
            </a:r>
            <a:r>
              <a:rPr lang="ru-RU" dirty="0" err="1"/>
              <a:t>плоскі</a:t>
            </a:r>
            <a:r>
              <a:rPr lang="ru-RU" dirty="0"/>
              <a:t> </a:t>
            </a:r>
            <a:r>
              <a:rPr lang="ru-RU" dirty="0" err="1"/>
              <a:t>пухлини</a:t>
            </a:r>
            <a:r>
              <a:rPr lang="ru-RU" dirty="0"/>
              <a:t>) </a:t>
            </a:r>
            <a:r>
              <a:rPr lang="ru-RU" dirty="0" err="1"/>
              <a:t>хірургічне</a:t>
            </a:r>
            <a:r>
              <a:rPr lang="ru-RU" dirty="0"/>
              <a:t> </a:t>
            </a:r>
            <a:r>
              <a:rPr lang="ru-RU" dirty="0" err="1"/>
              <a:t>вирізування</a:t>
            </a:r>
            <a:r>
              <a:rPr lang="ru-RU" dirty="0"/>
              <a:t> </a:t>
            </a:r>
            <a:r>
              <a:rPr lang="ru-RU" dirty="0" err="1"/>
              <a:t>дозволяє</a:t>
            </a:r>
            <a:r>
              <a:rPr lang="ru-RU" dirty="0"/>
              <a:t> </a:t>
            </a:r>
            <a:r>
              <a:rPr lang="ru-RU" dirty="0" err="1"/>
              <a:t>позбутися</a:t>
            </a:r>
            <a:r>
              <a:rPr lang="ru-RU" dirty="0"/>
              <a:t> </a:t>
            </a:r>
            <a:r>
              <a:rPr lang="ru-RU" dirty="0" err="1"/>
              <a:t>пухлини</a:t>
            </a:r>
            <a:r>
              <a:rPr lang="ru-RU" dirty="0"/>
              <a:t> на </a:t>
            </a:r>
            <a:r>
              <a:rPr lang="ru-RU" dirty="0" err="1"/>
              <a:t>термін</a:t>
            </a:r>
            <a:r>
              <a:rPr lang="ru-RU" dirty="0"/>
              <a:t> 5–10 </a:t>
            </a:r>
            <a:r>
              <a:rPr lang="ru-RU" dirty="0" err="1"/>
              <a:t>років</a:t>
            </a:r>
            <a:r>
              <a:rPr lang="ru-RU" dirty="0"/>
              <a:t> </a:t>
            </a:r>
            <a:r>
              <a:rPr lang="ru-RU" dirty="0" err="1"/>
              <a:t>більше</a:t>
            </a:r>
            <a:r>
              <a:rPr lang="ru-RU" dirty="0"/>
              <a:t> </a:t>
            </a:r>
            <a:r>
              <a:rPr lang="ru-RU" dirty="0" err="1"/>
              <a:t>ніж</a:t>
            </a:r>
            <a:r>
              <a:rPr lang="ru-RU" dirty="0"/>
              <a:t> у 90 % </a:t>
            </a:r>
            <a:r>
              <a:rPr lang="ru-RU" dirty="0" err="1"/>
              <a:t>захворілих</a:t>
            </a:r>
            <a:r>
              <a:rPr lang="ru-RU" dirty="0"/>
              <a:t>. </a:t>
            </a:r>
            <a:r>
              <a:rPr lang="ru-RU" dirty="0" err="1"/>
              <a:t>Навпаки</a:t>
            </a:r>
            <a:r>
              <a:rPr lang="ru-RU" dirty="0"/>
              <a:t>, при </a:t>
            </a:r>
            <a:r>
              <a:rPr lang="ru-RU" dirty="0" err="1"/>
              <a:t>пухлинах</a:t>
            </a:r>
            <a:r>
              <a:rPr lang="ru-RU" dirty="0"/>
              <a:t> </a:t>
            </a:r>
            <a:r>
              <a:rPr lang="ru-RU" dirty="0" err="1"/>
              <a:t>товщиною</a:t>
            </a:r>
            <a:r>
              <a:rPr lang="ru-RU" dirty="0"/>
              <a:t> </a:t>
            </a:r>
            <a:r>
              <a:rPr lang="ru-RU" dirty="0" err="1"/>
              <a:t>більше</a:t>
            </a:r>
            <a:r>
              <a:rPr lang="ru-RU" dirty="0"/>
              <a:t> 4 мм, і особливо з </a:t>
            </a:r>
            <a:r>
              <a:rPr lang="ru-RU" dirty="0" err="1"/>
              <a:t>виразками</a:t>
            </a:r>
            <a:r>
              <a:rPr lang="ru-RU" dirty="0"/>
              <a:t>, </a:t>
            </a:r>
            <a:r>
              <a:rPr lang="ru-RU" dirty="0" err="1"/>
              <a:t>п’ятирічна</a:t>
            </a:r>
            <a:r>
              <a:rPr lang="ru-RU" dirty="0"/>
              <a:t> </a:t>
            </a:r>
            <a:r>
              <a:rPr lang="ru-RU" dirty="0" err="1"/>
              <a:t>виживаність</a:t>
            </a:r>
            <a:r>
              <a:rPr lang="ru-RU" dirty="0"/>
              <a:t> без рецидиву </a:t>
            </a:r>
            <a:r>
              <a:rPr lang="ru-RU" dirty="0" err="1"/>
              <a:t>захворювання</a:t>
            </a:r>
            <a:r>
              <a:rPr lang="ru-RU" dirty="0"/>
              <a:t> становить не </a:t>
            </a:r>
            <a:r>
              <a:rPr lang="ru-RU" dirty="0" err="1"/>
              <a:t>більше</a:t>
            </a:r>
            <a:r>
              <a:rPr lang="ru-RU" dirty="0"/>
              <a:t> 50 %. </a:t>
            </a:r>
            <a:r>
              <a:rPr lang="ru-RU" dirty="0" err="1"/>
              <a:t>Різко</a:t>
            </a:r>
            <a:r>
              <a:rPr lang="ru-RU" dirty="0"/>
              <a:t> </a:t>
            </a:r>
            <a:r>
              <a:rPr lang="ru-RU" dirty="0" err="1"/>
              <a:t>знижуються</a:t>
            </a:r>
            <a:r>
              <a:rPr lang="ru-RU" dirty="0"/>
              <a:t> </a:t>
            </a:r>
            <a:r>
              <a:rPr lang="ru-RU" dirty="0" err="1"/>
              <a:t>шанси</a:t>
            </a:r>
            <a:r>
              <a:rPr lang="ru-RU" dirty="0"/>
              <a:t> на </a:t>
            </a:r>
            <a:r>
              <a:rPr lang="ru-RU" dirty="0" err="1"/>
              <a:t>лікування</a:t>
            </a:r>
            <a:r>
              <a:rPr lang="ru-RU" dirty="0"/>
              <a:t> при </a:t>
            </a:r>
            <a:r>
              <a:rPr lang="ru-RU" dirty="0" err="1"/>
              <a:t>спробі</a:t>
            </a:r>
            <a:r>
              <a:rPr lang="ru-RU" dirty="0"/>
              <a:t> </a:t>
            </a:r>
            <a:r>
              <a:rPr lang="ru-RU" dirty="0" err="1"/>
              <a:t>самостійного</a:t>
            </a:r>
            <a:r>
              <a:rPr lang="ru-RU" dirty="0"/>
              <a:t> </a:t>
            </a:r>
            <a:r>
              <a:rPr lang="ru-RU" dirty="0" err="1"/>
              <a:t>видалення</a:t>
            </a:r>
            <a:r>
              <a:rPr lang="ru-RU" dirty="0"/>
              <a:t> </a:t>
            </a:r>
            <a:r>
              <a:rPr lang="ru-RU" dirty="0" err="1"/>
              <a:t>пухлини</a:t>
            </a:r>
            <a:r>
              <a:rPr lang="ru-RU" dirty="0"/>
              <a:t> (</a:t>
            </a:r>
            <a:r>
              <a:rPr lang="ru-RU" dirty="0" err="1"/>
              <a:t>зрізування</a:t>
            </a:r>
            <a:r>
              <a:rPr lang="ru-RU" dirty="0"/>
              <a:t>, </a:t>
            </a:r>
            <a:r>
              <a:rPr lang="ru-RU" dirty="0" err="1"/>
              <a:t>перев’язування</a:t>
            </a:r>
            <a:r>
              <a:rPr lang="ru-RU" dirty="0"/>
              <a:t> «</a:t>
            </a:r>
            <a:r>
              <a:rPr lang="ru-RU" dirty="0" err="1"/>
              <a:t>ніжки</a:t>
            </a:r>
            <a:r>
              <a:rPr lang="ru-RU" dirty="0"/>
              <a:t>» </a:t>
            </a:r>
            <a:r>
              <a:rPr lang="ru-RU" dirty="0" err="1"/>
              <a:t>пухлини</a:t>
            </a:r>
            <a:r>
              <a:rPr lang="ru-RU" dirty="0"/>
              <a:t>, </a:t>
            </a:r>
            <a:r>
              <a:rPr lang="ru-RU" dirty="0" err="1"/>
              <a:t>випалювання</a:t>
            </a:r>
            <a:r>
              <a:rPr lang="ru-RU" dirty="0"/>
              <a:t> </a:t>
            </a:r>
            <a:r>
              <a:rPr lang="ru-RU" dirty="0" err="1"/>
              <a:t>різними</a:t>
            </a:r>
            <a:r>
              <a:rPr lang="ru-RU" dirty="0"/>
              <a:t> </a:t>
            </a:r>
            <a:r>
              <a:rPr lang="ru-RU" dirty="0" err="1"/>
              <a:t>хімічними</a:t>
            </a:r>
            <a:r>
              <a:rPr lang="ru-RU" dirty="0"/>
              <a:t> </a:t>
            </a:r>
            <a:r>
              <a:rPr lang="ru-RU" dirty="0" err="1"/>
              <a:t>речовинами</a:t>
            </a:r>
            <a:r>
              <a:rPr lang="ru-RU" dirty="0"/>
              <a:t> і т. д.). </a:t>
            </a:r>
          </a:p>
        </p:txBody>
      </p:sp>
    </p:spTree>
    <p:extLst>
      <p:ext uri="{BB962C8B-B14F-4D97-AF65-F5344CB8AC3E}">
        <p14:creationId xmlns:p14="http://schemas.microsoft.com/office/powerpoint/2010/main" val="2215281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286555"/>
            <a:ext cx="10018713" cy="859665"/>
          </a:xfrm>
        </p:spPr>
        <p:txBody>
          <a:bodyPr/>
          <a:lstStyle/>
          <a:p>
            <a:r>
              <a:rPr lang="uk-UA" b="1" dirty="0"/>
              <a:t>СИСТЕМА </a:t>
            </a:r>
            <a:r>
              <a:rPr lang="en-US" b="1" dirty="0"/>
              <a:t>TNM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146220"/>
            <a:ext cx="10018713" cy="4868214"/>
          </a:xfrm>
        </p:spPr>
        <p:txBody>
          <a:bodyPr/>
          <a:lstStyle/>
          <a:p>
            <a:r>
              <a:rPr lang="uk-UA" dirty="0"/>
              <a:t>Система</a:t>
            </a:r>
            <a:r>
              <a:rPr lang="ru-RU" dirty="0"/>
              <a:t> TNM </a:t>
            </a:r>
            <a:r>
              <a:rPr lang="uk-UA" dirty="0"/>
              <a:t>для </a:t>
            </a:r>
            <a:r>
              <a:rPr lang="uk-UA" dirty="0" err="1"/>
              <a:t>класифікаї</a:t>
            </a:r>
            <a:r>
              <a:rPr lang="uk-UA" dirty="0"/>
              <a:t> злоякісних пухлин біла створена </a:t>
            </a:r>
            <a:r>
              <a:rPr lang="ru-RU" dirty="0"/>
              <a:t>P. </a:t>
            </a:r>
            <a:r>
              <a:rPr lang="ru-RU" dirty="0" err="1"/>
              <a:t>Denoix</a:t>
            </a:r>
            <a:r>
              <a:rPr lang="uk-UA" dirty="0"/>
              <a:t> (Франція) в період з 1943 по 1952р.</a:t>
            </a:r>
            <a:endParaRPr lang="ru-RU" dirty="0"/>
          </a:p>
          <a:p>
            <a:r>
              <a:rPr lang="uk-UA" dirty="0"/>
              <a:t>Класифікація </a:t>
            </a:r>
            <a:r>
              <a:rPr lang="ru-RU" dirty="0"/>
              <a:t>TNM</a:t>
            </a:r>
            <a:r>
              <a:rPr lang="uk-UA" dirty="0"/>
              <a:t> заснована на клінічному і іноді, можливо, на гістопатологічному визначенні анатомічного розповсюдження захворювання</a:t>
            </a:r>
            <a:r>
              <a:rPr lang="uk-UA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43403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286555"/>
            <a:ext cx="10018713" cy="859665"/>
          </a:xfrm>
        </p:spPr>
        <p:txBody>
          <a:bodyPr/>
          <a:lstStyle/>
          <a:p>
            <a:r>
              <a:rPr lang="uk-UA" b="1" dirty="0"/>
              <a:t>СИСТЕМА </a:t>
            </a:r>
            <a:r>
              <a:rPr lang="en-US" b="1" dirty="0"/>
              <a:t>TNM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146220"/>
            <a:ext cx="10018713" cy="4868214"/>
          </a:xfrm>
        </p:spPr>
        <p:txBody>
          <a:bodyPr/>
          <a:lstStyle/>
          <a:p>
            <a:pPr marL="0" indent="0" algn="ctr">
              <a:buNone/>
            </a:pPr>
            <a:r>
              <a:rPr lang="uk-UA" b="1" dirty="0"/>
              <a:t>Загальні правила системи </a:t>
            </a:r>
            <a:r>
              <a:rPr lang="ru-RU" b="1" dirty="0"/>
              <a:t>TNM </a:t>
            </a:r>
            <a:endParaRPr lang="ru-RU" dirty="0"/>
          </a:p>
          <a:p>
            <a:r>
              <a:rPr lang="uk-UA" dirty="0"/>
              <a:t>Система </a:t>
            </a:r>
            <a:r>
              <a:rPr lang="ru-RU" dirty="0"/>
              <a:t>TNM</a:t>
            </a:r>
            <a:r>
              <a:rPr lang="uk-UA" dirty="0"/>
              <a:t>, прийнята для опису анатомічного розповсюдження ураження, заснована на трьох </a:t>
            </a:r>
            <a:r>
              <a:rPr lang="uk-UA" dirty="0" err="1"/>
              <a:t>компоненрах</a:t>
            </a:r>
            <a:r>
              <a:rPr lang="uk-UA" dirty="0"/>
              <a:t>: Т – розповсюдження первинної </a:t>
            </a:r>
            <a:r>
              <a:rPr lang="uk-UA" dirty="0" err="1"/>
              <a:t>пуїлини</a:t>
            </a:r>
            <a:r>
              <a:rPr lang="uk-UA" dirty="0"/>
              <a:t>; </a:t>
            </a:r>
            <a:r>
              <a:rPr lang="ru-RU" dirty="0"/>
              <a:t>N</a:t>
            </a:r>
            <a:r>
              <a:rPr lang="uk-UA" dirty="0"/>
              <a:t> – відсутність чи наявність метастазів в </a:t>
            </a:r>
            <a:r>
              <a:rPr lang="uk-UA" dirty="0" err="1"/>
              <a:t>регіонарних</a:t>
            </a:r>
            <a:r>
              <a:rPr lang="uk-UA" dirty="0"/>
              <a:t> лімфовузлах; М – відсутність чи наявність віддалених метастазів. До цих трьох компонентів додаються цифри, що вказують на розповсюдженість злоякісного процесу: </a:t>
            </a:r>
            <a:r>
              <a:rPr lang="ru-RU" dirty="0"/>
              <a:t>: ТО, Т1, Т2, ТЗ, Т4 N0, N1, N2, N3 МО, M1. </a:t>
            </a:r>
          </a:p>
        </p:txBody>
      </p:sp>
    </p:spTree>
    <p:extLst>
      <p:ext uri="{BB962C8B-B14F-4D97-AF65-F5344CB8AC3E}">
        <p14:creationId xmlns:p14="http://schemas.microsoft.com/office/powerpoint/2010/main" val="428145250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6967" y="4583269"/>
            <a:ext cx="4007518" cy="859665"/>
          </a:xfrm>
        </p:spPr>
        <p:txBody>
          <a:bodyPr/>
          <a:lstStyle/>
          <a:p>
            <a:r>
              <a:rPr lang="uk-UA" b="1" dirty="0"/>
              <a:t>СИСТЕМА </a:t>
            </a:r>
            <a:r>
              <a:rPr lang="en-US" b="1" dirty="0"/>
              <a:t>TNM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16699" y="296215"/>
            <a:ext cx="7237927" cy="64297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200" b="1" dirty="0" smtClean="0"/>
              <a:t>Т </a:t>
            </a:r>
            <a:r>
              <a:rPr lang="ru-RU" sz="1200" b="1" dirty="0"/>
              <a:t>— </a:t>
            </a:r>
            <a:r>
              <a:rPr lang="uk-UA" sz="1200" b="1" dirty="0"/>
              <a:t>Первинна пухлина</a:t>
            </a:r>
            <a:endParaRPr lang="ru-RU" sz="1200" dirty="0"/>
          </a:p>
          <a:p>
            <a:r>
              <a:rPr lang="ru-RU" sz="1200" dirty="0"/>
              <a:t>ТХ </a:t>
            </a:r>
            <a:r>
              <a:rPr lang="uk-UA" sz="1200" dirty="0"/>
              <a:t>- оцінити розміри і місцеве розповсюдження первинної пухлини не можливо</a:t>
            </a:r>
            <a:endParaRPr lang="ru-RU" sz="1200" dirty="0"/>
          </a:p>
          <a:p>
            <a:r>
              <a:rPr lang="ru-RU" sz="1200" dirty="0"/>
              <a:t>ТО </a:t>
            </a:r>
            <a:r>
              <a:rPr lang="uk-UA" sz="1200" dirty="0"/>
              <a:t>- первинна пухлина не виявляється</a:t>
            </a:r>
            <a:endParaRPr lang="ru-RU" sz="1200" dirty="0"/>
          </a:p>
          <a:p>
            <a:r>
              <a:rPr lang="ru-RU" sz="1200" dirty="0" err="1"/>
              <a:t>Tis</a:t>
            </a:r>
            <a:r>
              <a:rPr lang="uk-UA" sz="1200" dirty="0"/>
              <a:t> – </a:t>
            </a:r>
            <a:r>
              <a:rPr lang="uk-UA" sz="1200" dirty="0" err="1"/>
              <a:t>преінвазивна</a:t>
            </a:r>
            <a:r>
              <a:rPr lang="uk-UA" sz="1200" dirty="0"/>
              <a:t> карцинома (рак на місці) (</a:t>
            </a:r>
            <a:r>
              <a:rPr lang="ru-RU" sz="1200" dirty="0" err="1"/>
              <a:t>Carcinoma</a:t>
            </a:r>
            <a:r>
              <a:rPr lang="ru-RU" sz="1200" dirty="0"/>
              <a:t> </a:t>
            </a:r>
            <a:r>
              <a:rPr lang="ru-RU" sz="1200" dirty="0" err="1"/>
              <a:t>in</a:t>
            </a:r>
            <a:r>
              <a:rPr lang="ru-RU" sz="1200" dirty="0"/>
              <a:t> </a:t>
            </a:r>
            <a:r>
              <a:rPr lang="ru-RU" sz="1200" dirty="0" err="1"/>
              <a:t>situ</a:t>
            </a:r>
            <a:r>
              <a:rPr lang="uk-UA" sz="1200" dirty="0"/>
              <a:t>)</a:t>
            </a:r>
            <a:endParaRPr lang="ru-RU" sz="1200" dirty="0"/>
          </a:p>
          <a:p>
            <a:r>
              <a:rPr lang="ru-RU" sz="1200" dirty="0" err="1"/>
              <a:t>Tl</a:t>
            </a:r>
            <a:r>
              <a:rPr lang="uk-UA" sz="1200" dirty="0"/>
              <a:t>, </a:t>
            </a:r>
            <a:r>
              <a:rPr lang="ru-RU" sz="1200" dirty="0"/>
              <a:t>T</a:t>
            </a:r>
            <a:r>
              <a:rPr lang="uk-UA" sz="1200" dirty="0"/>
              <a:t>2, ТЗ, Т4 – відображає збільшення </a:t>
            </a:r>
            <a:r>
              <a:rPr lang="uk-UA" sz="1200" dirty="0" err="1"/>
              <a:t>розиіру</a:t>
            </a:r>
            <a:r>
              <a:rPr lang="uk-UA" sz="1200" dirty="0"/>
              <a:t> та/чи місцевого розповсюдження первинної пухлини.</a:t>
            </a:r>
            <a:endParaRPr lang="ru-RU" sz="1200" dirty="0"/>
          </a:p>
          <a:p>
            <a:pPr marL="0" indent="0">
              <a:buNone/>
            </a:pPr>
            <a:r>
              <a:rPr lang="ru-RU" sz="1200" b="1" dirty="0"/>
              <a:t>N</a:t>
            </a:r>
            <a:r>
              <a:rPr lang="uk-UA" sz="1200" b="1" dirty="0"/>
              <a:t> — </a:t>
            </a:r>
            <a:r>
              <a:rPr lang="uk-UA" sz="1200" b="1" dirty="0" err="1"/>
              <a:t>Регіонарні</a:t>
            </a:r>
            <a:r>
              <a:rPr lang="uk-UA" sz="1200" b="1" dirty="0"/>
              <a:t> лімфатичні вузли</a:t>
            </a:r>
            <a:endParaRPr lang="ru-RU" sz="1200" dirty="0"/>
          </a:p>
          <a:p>
            <a:r>
              <a:rPr lang="ru-RU" sz="1200" dirty="0"/>
              <a:t>NX</a:t>
            </a:r>
            <a:r>
              <a:rPr lang="uk-UA" sz="1200" dirty="0"/>
              <a:t> - недостатньо </a:t>
            </a:r>
            <a:r>
              <a:rPr lang="uk-UA" sz="1200" dirty="0" err="1"/>
              <a:t>доних</a:t>
            </a:r>
            <a:r>
              <a:rPr lang="uk-UA" sz="1200" dirty="0"/>
              <a:t> для оцінки </a:t>
            </a:r>
            <a:r>
              <a:rPr lang="uk-UA" sz="1200" dirty="0" err="1"/>
              <a:t>регіонарних</a:t>
            </a:r>
            <a:r>
              <a:rPr lang="uk-UA" sz="1200" dirty="0"/>
              <a:t> лімфатичних вузлів</a:t>
            </a:r>
            <a:endParaRPr lang="ru-RU" sz="1200" dirty="0"/>
          </a:p>
          <a:p>
            <a:r>
              <a:rPr lang="ru-RU" sz="1200" dirty="0"/>
              <a:t>N</a:t>
            </a:r>
            <a:r>
              <a:rPr lang="uk-UA" sz="1200" dirty="0"/>
              <a:t>0 - </a:t>
            </a:r>
            <a:r>
              <a:rPr lang="uk-UA" sz="1200" dirty="0" err="1"/>
              <a:t>відсутна</a:t>
            </a:r>
            <a:r>
              <a:rPr lang="uk-UA" sz="1200" dirty="0"/>
              <a:t> </a:t>
            </a:r>
            <a:r>
              <a:rPr lang="uk-UA" sz="1200" dirty="0" err="1"/>
              <a:t>регіонарні</a:t>
            </a:r>
            <a:r>
              <a:rPr lang="uk-UA" sz="1200" dirty="0"/>
              <a:t> метастази</a:t>
            </a:r>
            <a:endParaRPr lang="ru-RU" sz="1200" dirty="0"/>
          </a:p>
          <a:p>
            <a:r>
              <a:rPr lang="ru-RU" sz="1200" dirty="0"/>
              <a:t>N</a:t>
            </a:r>
            <a:r>
              <a:rPr lang="uk-UA" sz="1200" dirty="0"/>
              <a:t>1, </a:t>
            </a:r>
            <a:r>
              <a:rPr lang="ru-RU" sz="1200" dirty="0"/>
              <a:t>N</a:t>
            </a:r>
            <a:r>
              <a:rPr lang="uk-UA" sz="1200" dirty="0"/>
              <a:t>2, </a:t>
            </a:r>
            <a:r>
              <a:rPr lang="ru-RU" sz="1200" dirty="0"/>
              <a:t>N</a:t>
            </a:r>
            <a:r>
              <a:rPr lang="uk-UA" sz="1200" dirty="0"/>
              <a:t>3 - відображають різний ступінь ураження метастазами </a:t>
            </a:r>
            <a:r>
              <a:rPr lang="uk-UA" sz="1200" dirty="0" err="1"/>
              <a:t>регіонарних</a:t>
            </a:r>
            <a:r>
              <a:rPr lang="uk-UA" sz="1200" dirty="0"/>
              <a:t> лімфатичних вузлів.</a:t>
            </a:r>
            <a:endParaRPr lang="ru-RU" sz="1200" dirty="0"/>
          </a:p>
          <a:p>
            <a:pPr marL="0" indent="0">
              <a:buNone/>
            </a:pPr>
            <a:r>
              <a:rPr lang="ru-RU" sz="1200" b="1" dirty="0"/>
              <a:t>М — Отдаленные метастазы</a:t>
            </a:r>
            <a:endParaRPr lang="ru-RU" sz="1200" dirty="0"/>
          </a:p>
          <a:p>
            <a:r>
              <a:rPr lang="ru-RU" sz="1200" dirty="0"/>
              <a:t>MX </a:t>
            </a:r>
            <a:r>
              <a:rPr lang="uk-UA" sz="1200" dirty="0"/>
              <a:t>– недостатньо даних для визначення віддалених </a:t>
            </a:r>
            <a:r>
              <a:rPr lang="uk-UA" sz="1200" dirty="0" err="1"/>
              <a:t>мастазів</a:t>
            </a:r>
            <a:endParaRPr lang="ru-RU" sz="1200" dirty="0"/>
          </a:p>
          <a:p>
            <a:r>
              <a:rPr lang="ru-RU" sz="1200" dirty="0"/>
              <a:t>МО </a:t>
            </a:r>
            <a:r>
              <a:rPr lang="uk-UA" sz="1200" dirty="0"/>
              <a:t>– немає ознак віддалених метастазів</a:t>
            </a:r>
            <a:endParaRPr lang="ru-RU" sz="1200" dirty="0"/>
          </a:p>
          <a:p>
            <a:r>
              <a:rPr lang="ru-RU" sz="1200" dirty="0"/>
              <a:t>M</a:t>
            </a:r>
            <a:r>
              <a:rPr lang="uk-UA" sz="1200" dirty="0"/>
              <a:t>1 – наявні віддалені метастази.</a:t>
            </a:r>
            <a:endParaRPr lang="ru-RU" sz="1200" dirty="0"/>
          </a:p>
          <a:p>
            <a:pPr marL="0" indent="0">
              <a:buNone/>
            </a:pPr>
            <a:r>
              <a:rPr lang="uk-UA" sz="1200" dirty="0"/>
              <a:t> </a:t>
            </a:r>
            <a:endParaRPr lang="ru-RU" sz="1200" dirty="0"/>
          </a:p>
          <a:p>
            <a:pPr marL="0" indent="0">
              <a:buNone/>
            </a:pPr>
            <a:r>
              <a:rPr lang="ru-RU" sz="1200" b="1" dirty="0"/>
              <a:t>Гистопатологическая дифференцировка</a:t>
            </a:r>
            <a:endParaRPr lang="ru-RU" sz="1200" dirty="0"/>
          </a:p>
          <a:p>
            <a:pPr marL="0" indent="0">
              <a:buNone/>
            </a:pPr>
            <a:r>
              <a:rPr lang="ru-RU" sz="1200" dirty="0"/>
              <a:t>У </a:t>
            </a:r>
            <a:r>
              <a:rPr lang="ru-RU" sz="1200" dirty="0" err="1"/>
              <a:t>більшості</a:t>
            </a:r>
            <a:r>
              <a:rPr lang="ru-RU" sz="1200" dirty="0"/>
              <a:t> </a:t>
            </a:r>
            <a:r>
              <a:rPr lang="ru-RU" sz="1200" dirty="0" err="1"/>
              <a:t>випадків</a:t>
            </a:r>
            <a:r>
              <a:rPr lang="ru-RU" sz="1200" dirty="0"/>
              <a:t> </a:t>
            </a:r>
            <a:r>
              <a:rPr lang="ru-RU" sz="1200" dirty="0" err="1"/>
              <a:t>додаткова</a:t>
            </a:r>
            <a:r>
              <a:rPr lang="ru-RU" sz="1200" dirty="0"/>
              <a:t> </a:t>
            </a:r>
            <a:r>
              <a:rPr lang="ru-RU" sz="1200" dirty="0" err="1"/>
              <a:t>інформація</a:t>
            </a:r>
            <a:r>
              <a:rPr lang="ru-RU" sz="1200" dirty="0"/>
              <a:t>, </a:t>
            </a:r>
            <a:r>
              <a:rPr lang="ru-RU" sz="1200" dirty="0" err="1"/>
              <a:t>що</a:t>
            </a:r>
            <a:r>
              <a:rPr lang="ru-RU" sz="1200" dirty="0"/>
              <a:t> </a:t>
            </a:r>
            <a:r>
              <a:rPr lang="ru-RU" sz="1200" dirty="0" err="1"/>
              <a:t>стосується</a:t>
            </a:r>
            <a:r>
              <a:rPr lang="ru-RU" sz="1200" dirty="0"/>
              <a:t> </a:t>
            </a:r>
            <a:r>
              <a:rPr lang="ru-RU" sz="1200" dirty="0" err="1"/>
              <a:t>первинної</a:t>
            </a:r>
            <a:r>
              <a:rPr lang="ru-RU" sz="1200" dirty="0"/>
              <a:t> </a:t>
            </a:r>
            <a:r>
              <a:rPr lang="ru-RU" sz="1200" dirty="0" err="1"/>
              <a:t>пухлини</a:t>
            </a:r>
            <a:r>
              <a:rPr lang="ru-RU" sz="1200" dirty="0"/>
              <a:t>, </a:t>
            </a:r>
            <a:r>
              <a:rPr lang="ru-RU" sz="1200" dirty="0" err="1"/>
              <a:t>може</a:t>
            </a:r>
            <a:r>
              <a:rPr lang="ru-RU" sz="1200" dirty="0"/>
              <a:t> бути </a:t>
            </a:r>
            <a:r>
              <a:rPr lang="ru-RU" sz="1200" dirty="0" err="1"/>
              <a:t>відзначена</a:t>
            </a:r>
            <a:r>
              <a:rPr lang="ru-RU" sz="1200" dirty="0"/>
              <a:t> в </a:t>
            </a:r>
            <a:r>
              <a:rPr lang="ru-RU" sz="1200" dirty="0" err="1"/>
              <a:t>такий</a:t>
            </a:r>
            <a:r>
              <a:rPr lang="ru-RU" sz="1200" dirty="0"/>
              <a:t> </a:t>
            </a:r>
            <a:r>
              <a:rPr lang="ru-RU" sz="1200" dirty="0" err="1"/>
              <a:t>спосіб</a:t>
            </a:r>
            <a:r>
              <a:rPr lang="ru-RU" sz="1200" dirty="0"/>
              <a:t>:</a:t>
            </a:r>
          </a:p>
          <a:p>
            <a:r>
              <a:rPr lang="ru-RU" sz="1200" b="1" dirty="0"/>
              <a:t>G - </a:t>
            </a:r>
            <a:r>
              <a:rPr lang="ru-RU" sz="1200" b="1" dirty="0" err="1"/>
              <a:t>гістопатологічного</a:t>
            </a:r>
            <a:r>
              <a:rPr lang="ru-RU" sz="1200" b="1" dirty="0"/>
              <a:t> </a:t>
            </a:r>
            <a:r>
              <a:rPr lang="ru-RU" sz="1200" b="1" dirty="0" err="1"/>
              <a:t>диференціювання</a:t>
            </a:r>
            <a:endParaRPr lang="ru-RU" sz="1200" dirty="0"/>
          </a:p>
          <a:p>
            <a:r>
              <a:rPr lang="ru-RU" sz="1200" dirty="0"/>
              <a:t>GX </a:t>
            </a:r>
            <a:r>
              <a:rPr lang="uk-UA" sz="1200" dirty="0"/>
              <a:t>- с</a:t>
            </a:r>
            <a:r>
              <a:rPr lang="ru-RU" sz="1200" dirty="0" err="1"/>
              <a:t>тупінь</a:t>
            </a:r>
            <a:r>
              <a:rPr lang="ru-RU" sz="1200" dirty="0"/>
              <a:t> </a:t>
            </a:r>
            <a:r>
              <a:rPr lang="ru-RU" sz="1200" dirty="0" err="1"/>
              <a:t>диференціювання</a:t>
            </a:r>
            <a:r>
              <a:rPr lang="ru-RU" sz="1200" dirty="0"/>
              <a:t> не </a:t>
            </a:r>
            <a:r>
              <a:rPr lang="ru-RU" sz="1200" dirty="0" err="1"/>
              <a:t>може</a:t>
            </a:r>
            <a:r>
              <a:rPr lang="ru-RU" sz="1200" dirty="0"/>
              <a:t> бути </a:t>
            </a:r>
            <a:r>
              <a:rPr lang="ru-RU" sz="1200" dirty="0" err="1"/>
              <a:t>встановлена</a:t>
            </a:r>
            <a:endParaRPr lang="ru-RU" sz="1200" dirty="0"/>
          </a:p>
          <a:p>
            <a:r>
              <a:rPr lang="ru-RU" sz="1200" dirty="0"/>
              <a:t>G1 </a:t>
            </a:r>
            <a:r>
              <a:rPr lang="uk-UA" sz="1200" dirty="0"/>
              <a:t>- в</a:t>
            </a:r>
            <a:r>
              <a:rPr lang="ru-RU" sz="1200" dirty="0" err="1"/>
              <a:t>исокий</a:t>
            </a:r>
            <a:r>
              <a:rPr lang="ru-RU" sz="1200" dirty="0"/>
              <a:t> </a:t>
            </a:r>
            <a:r>
              <a:rPr lang="ru-RU" sz="1200" dirty="0" err="1"/>
              <a:t>ступінь</a:t>
            </a:r>
            <a:r>
              <a:rPr lang="ru-RU" sz="1200" dirty="0"/>
              <a:t> </a:t>
            </a:r>
            <a:r>
              <a:rPr lang="ru-RU" sz="1200" dirty="0" err="1"/>
              <a:t>диференціювання</a:t>
            </a:r>
            <a:endParaRPr lang="ru-RU" sz="1200" dirty="0"/>
          </a:p>
          <a:p>
            <a:r>
              <a:rPr lang="ru-RU" sz="1200" dirty="0"/>
              <a:t>G2 </a:t>
            </a:r>
            <a:r>
              <a:rPr lang="uk-UA" sz="1200" dirty="0"/>
              <a:t>- с</a:t>
            </a:r>
            <a:r>
              <a:rPr lang="ru-RU" sz="1200" dirty="0" err="1"/>
              <a:t>еред</a:t>
            </a:r>
            <a:r>
              <a:rPr lang="uk-UA" sz="1200" dirty="0" err="1"/>
              <a:t>ій</a:t>
            </a:r>
            <a:r>
              <a:rPr lang="ru-RU" sz="1200" dirty="0"/>
              <a:t> </a:t>
            </a:r>
            <a:r>
              <a:rPr lang="ru-RU" sz="1200" dirty="0" err="1"/>
              <a:t>ступінь</a:t>
            </a:r>
            <a:r>
              <a:rPr lang="ru-RU" sz="1200" dirty="0"/>
              <a:t> </a:t>
            </a:r>
            <a:r>
              <a:rPr lang="ru-RU" sz="1200" dirty="0" err="1"/>
              <a:t>диференціювання</a:t>
            </a:r>
            <a:endParaRPr lang="ru-RU" sz="1200" dirty="0"/>
          </a:p>
          <a:p>
            <a:r>
              <a:rPr lang="ru-RU" sz="1200" dirty="0"/>
              <a:t>G3 </a:t>
            </a:r>
            <a:r>
              <a:rPr lang="uk-UA" sz="1200" dirty="0"/>
              <a:t>- н</a:t>
            </a:r>
            <a:r>
              <a:rPr lang="ru-RU" sz="1200" dirty="0" err="1"/>
              <a:t>изьк</a:t>
            </a:r>
            <a:r>
              <a:rPr lang="uk-UA" sz="1200" dirty="0" err="1"/>
              <a:t>ий</a:t>
            </a:r>
            <a:r>
              <a:rPr lang="ru-RU" sz="1200" dirty="0"/>
              <a:t> </a:t>
            </a:r>
            <a:r>
              <a:rPr lang="ru-RU" sz="1200" dirty="0" err="1"/>
              <a:t>ступінь</a:t>
            </a:r>
            <a:r>
              <a:rPr lang="ru-RU" sz="1200" dirty="0"/>
              <a:t> </a:t>
            </a:r>
            <a:r>
              <a:rPr lang="ru-RU" sz="1200" dirty="0" err="1"/>
              <a:t>диференціювання</a:t>
            </a:r>
            <a:endParaRPr lang="ru-RU" sz="1200" dirty="0"/>
          </a:p>
          <a:p>
            <a:r>
              <a:rPr lang="ru-RU" sz="1200" dirty="0"/>
              <a:t>G4 </a:t>
            </a:r>
            <a:r>
              <a:rPr lang="uk-UA" sz="1200" dirty="0"/>
              <a:t>- н</a:t>
            </a:r>
            <a:r>
              <a:rPr lang="ru-RU" sz="1200" dirty="0" err="1"/>
              <a:t>едиференційовані</a:t>
            </a:r>
            <a:r>
              <a:rPr lang="ru-RU" sz="1200" dirty="0"/>
              <a:t> </a:t>
            </a:r>
            <a:r>
              <a:rPr lang="ru-RU" sz="1200" dirty="0" err="1"/>
              <a:t>пухлини</a:t>
            </a:r>
            <a:r>
              <a:rPr lang="uk-UA" sz="1200" dirty="0"/>
              <a:t>.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6988212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ytimg.com/vi/RyOaJkhVw2w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8953" y="671202"/>
            <a:ext cx="9293015" cy="5227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380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144889"/>
            <a:ext cx="5264219" cy="743753"/>
          </a:xfrm>
        </p:spPr>
        <p:txBody>
          <a:bodyPr>
            <a:normAutofit/>
          </a:bodyPr>
          <a:lstStyle/>
          <a:p>
            <a:r>
              <a:rPr lang="ru-RU" dirty="0"/>
              <a:t>«</a:t>
            </a:r>
            <a:r>
              <a:rPr lang="uk-UA" b="1" dirty="0"/>
              <a:t>А</a:t>
            </a:r>
            <a:r>
              <a:rPr lang="ru-RU" b="1" dirty="0" err="1"/>
              <a:t>бетка</a:t>
            </a:r>
            <a:r>
              <a:rPr lang="ru-RU" b="1" dirty="0"/>
              <a:t> </a:t>
            </a:r>
            <a:r>
              <a:rPr lang="ru-RU" b="1" dirty="0" err="1"/>
              <a:t>меланоми</a:t>
            </a:r>
            <a:r>
              <a:rPr lang="ru-RU" dirty="0"/>
              <a:t>»: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1596979" y="888642"/>
            <a:ext cx="4782387" cy="5653826"/>
          </a:xfrm>
        </p:spPr>
        <p:txBody>
          <a:bodyPr>
            <a:normAutofit/>
          </a:bodyPr>
          <a:lstStyle/>
          <a:p>
            <a:r>
              <a:rPr lang="ru-RU" b="1" dirty="0" smtClean="0"/>
              <a:t>A</a:t>
            </a:r>
            <a:r>
              <a:rPr lang="ru-RU" dirty="0" smtClean="0"/>
              <a:t> </a:t>
            </a:r>
            <a:r>
              <a:rPr lang="ru-RU" dirty="0"/>
              <a:t>(</a:t>
            </a:r>
            <a:r>
              <a:rPr lang="ru-RU" dirty="0" err="1"/>
              <a:t>asymmetry</a:t>
            </a:r>
            <a:r>
              <a:rPr lang="ru-RU" dirty="0"/>
              <a:t>) — </a:t>
            </a:r>
            <a:r>
              <a:rPr lang="ru-RU" dirty="0" err="1"/>
              <a:t>асиметричність</a:t>
            </a:r>
            <a:r>
              <a:rPr lang="ru-RU" dirty="0"/>
              <a:t>: форма «</a:t>
            </a:r>
            <a:r>
              <a:rPr lang="ru-RU" dirty="0" err="1"/>
              <a:t>добрих</a:t>
            </a:r>
            <a:r>
              <a:rPr lang="ru-RU" dirty="0"/>
              <a:t>» </a:t>
            </a:r>
            <a:r>
              <a:rPr lang="ru-RU" dirty="0" err="1"/>
              <a:t>родимок</a:t>
            </a:r>
            <a:r>
              <a:rPr lang="ru-RU" dirty="0"/>
              <a:t> </a:t>
            </a:r>
            <a:r>
              <a:rPr lang="ru-RU" dirty="0" err="1"/>
              <a:t>частіше</a:t>
            </a:r>
            <a:r>
              <a:rPr lang="ru-RU" dirty="0"/>
              <a:t> </a:t>
            </a:r>
            <a:r>
              <a:rPr lang="ru-RU" dirty="0" err="1"/>
              <a:t>буває</a:t>
            </a:r>
            <a:r>
              <a:rPr lang="ru-RU" dirty="0"/>
              <a:t> </a:t>
            </a:r>
            <a:r>
              <a:rPr lang="ru-RU" dirty="0" err="1" smtClean="0"/>
              <a:t>симетричною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B</a:t>
            </a:r>
            <a:r>
              <a:rPr lang="ru-RU" dirty="0" smtClean="0"/>
              <a:t> </a:t>
            </a:r>
            <a:r>
              <a:rPr lang="ru-RU" dirty="0"/>
              <a:t>(</a:t>
            </a:r>
            <a:r>
              <a:rPr lang="ru-RU" dirty="0" err="1"/>
              <a:t>border</a:t>
            </a:r>
            <a:r>
              <a:rPr lang="ru-RU" dirty="0"/>
              <a:t> </a:t>
            </a:r>
            <a:r>
              <a:rPr lang="ru-RU" dirty="0" err="1"/>
              <a:t>irregularity</a:t>
            </a:r>
            <a:r>
              <a:rPr lang="ru-RU" dirty="0"/>
              <a:t>) — </a:t>
            </a:r>
            <a:r>
              <a:rPr lang="ru-RU" dirty="0" err="1"/>
              <a:t>краї</a:t>
            </a:r>
            <a:r>
              <a:rPr lang="ru-RU" dirty="0"/>
              <a:t> </a:t>
            </a:r>
            <a:r>
              <a:rPr lang="ru-RU" dirty="0" err="1"/>
              <a:t>родимки</a:t>
            </a:r>
            <a:r>
              <a:rPr lang="ru-RU" dirty="0"/>
              <a:t> </a:t>
            </a:r>
            <a:r>
              <a:rPr lang="ru-RU" dirty="0" err="1"/>
              <a:t>звичайно</a:t>
            </a:r>
            <a:r>
              <a:rPr lang="ru-RU" dirty="0"/>
              <a:t> </a:t>
            </a:r>
            <a:r>
              <a:rPr lang="ru-RU" dirty="0" err="1"/>
              <a:t>рівні</a:t>
            </a:r>
            <a:r>
              <a:rPr lang="ru-RU" dirty="0"/>
              <a:t> та </a:t>
            </a:r>
            <a:r>
              <a:rPr lang="ru-RU" dirty="0" err="1"/>
              <a:t>чіткі</a:t>
            </a:r>
            <a:r>
              <a:rPr lang="ru-RU" dirty="0"/>
              <a:t>. </a:t>
            </a:r>
            <a:r>
              <a:rPr lang="ru-RU" dirty="0" err="1"/>
              <a:t>Нерівний</a:t>
            </a:r>
            <a:r>
              <a:rPr lang="ru-RU" dirty="0"/>
              <a:t>, </a:t>
            </a:r>
            <a:r>
              <a:rPr lang="ru-RU" dirty="0" err="1"/>
              <a:t>фестончатий</a:t>
            </a:r>
            <a:r>
              <a:rPr lang="ru-RU" dirty="0"/>
              <a:t> контур </a:t>
            </a:r>
            <a:r>
              <a:rPr lang="ru-RU" dirty="0" err="1"/>
              <a:t>більш</a:t>
            </a:r>
            <a:r>
              <a:rPr lang="ru-RU" dirty="0"/>
              <a:t> </a:t>
            </a:r>
            <a:r>
              <a:rPr lang="ru-RU" dirty="0" err="1"/>
              <a:t>характерний</a:t>
            </a:r>
            <a:r>
              <a:rPr lang="ru-RU" dirty="0"/>
              <a:t> для </a:t>
            </a:r>
            <a:r>
              <a:rPr lang="ru-RU" dirty="0" err="1" smtClean="0"/>
              <a:t>меланоми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C</a:t>
            </a:r>
            <a:r>
              <a:rPr lang="ru-RU" dirty="0" smtClean="0"/>
              <a:t> </a:t>
            </a:r>
            <a:r>
              <a:rPr lang="ru-RU" dirty="0"/>
              <a:t>(</a:t>
            </a:r>
            <a:r>
              <a:rPr lang="ru-RU" dirty="0" err="1"/>
              <a:t>color</a:t>
            </a:r>
            <a:r>
              <a:rPr lang="ru-RU" dirty="0"/>
              <a:t>) — </a:t>
            </a:r>
            <a:r>
              <a:rPr lang="ru-RU" dirty="0" err="1"/>
              <a:t>доброякісні</a:t>
            </a:r>
            <a:r>
              <a:rPr lang="ru-RU" dirty="0"/>
              <a:t> </a:t>
            </a:r>
            <a:r>
              <a:rPr lang="ru-RU" dirty="0" err="1"/>
              <a:t>невуси</a:t>
            </a:r>
            <a:r>
              <a:rPr lang="ru-RU" dirty="0"/>
              <a:t> </a:t>
            </a:r>
            <a:r>
              <a:rPr lang="ru-RU" dirty="0" err="1"/>
              <a:t>забарвлені</a:t>
            </a:r>
            <a:r>
              <a:rPr lang="ru-RU" dirty="0"/>
              <a:t> </a:t>
            </a:r>
            <a:r>
              <a:rPr lang="ru-RU" dirty="0" err="1"/>
              <a:t>більш-менш</a:t>
            </a:r>
            <a:r>
              <a:rPr lang="ru-RU" dirty="0"/>
              <a:t> </a:t>
            </a:r>
            <a:r>
              <a:rPr lang="ru-RU" dirty="0" err="1"/>
              <a:t>рівномірно</a:t>
            </a:r>
            <a:r>
              <a:rPr lang="ru-RU" dirty="0"/>
              <a:t>. </a:t>
            </a:r>
            <a:r>
              <a:rPr lang="ru-RU" dirty="0" err="1"/>
              <a:t>Неоднаковий</a:t>
            </a:r>
            <a:r>
              <a:rPr lang="ru-RU" dirty="0"/>
              <a:t> </a:t>
            </a:r>
            <a:r>
              <a:rPr lang="ru-RU" dirty="0" err="1"/>
              <a:t>колір</a:t>
            </a:r>
            <a:r>
              <a:rPr lang="ru-RU" dirty="0"/>
              <a:t>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частин</a:t>
            </a:r>
            <a:r>
              <a:rPr lang="ru-RU" dirty="0"/>
              <a:t> </a:t>
            </a:r>
            <a:r>
              <a:rPr lang="ru-RU" dirty="0" err="1"/>
              <a:t>новоутворення</a:t>
            </a:r>
            <a:r>
              <a:rPr lang="ru-RU" dirty="0"/>
              <a:t> </a:t>
            </a:r>
            <a:r>
              <a:rPr lang="ru-RU" dirty="0" err="1"/>
              <a:t>більш</a:t>
            </a:r>
            <a:r>
              <a:rPr lang="ru-RU" dirty="0"/>
              <a:t> </a:t>
            </a:r>
            <a:r>
              <a:rPr lang="ru-RU" dirty="0" err="1"/>
              <a:t>характерний</a:t>
            </a:r>
            <a:r>
              <a:rPr lang="ru-RU" dirty="0"/>
              <a:t> для </a:t>
            </a:r>
            <a:r>
              <a:rPr lang="ru-RU" dirty="0" err="1"/>
              <a:t>переродженої</a:t>
            </a:r>
            <a:r>
              <a:rPr lang="ru-RU" dirty="0"/>
              <a:t> </a:t>
            </a:r>
            <a:r>
              <a:rPr lang="ru-RU" dirty="0" err="1" smtClean="0"/>
              <a:t>родимки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D</a:t>
            </a:r>
            <a:r>
              <a:rPr lang="ru-RU" dirty="0" smtClean="0"/>
              <a:t> </a:t>
            </a:r>
            <a:r>
              <a:rPr lang="ru-RU" dirty="0"/>
              <a:t>(</a:t>
            </a:r>
            <a:r>
              <a:rPr lang="ru-RU" dirty="0" err="1"/>
              <a:t>diameter</a:t>
            </a:r>
            <a:r>
              <a:rPr lang="ru-RU" dirty="0"/>
              <a:t>) — </a:t>
            </a:r>
            <a:r>
              <a:rPr lang="ru-RU" dirty="0" err="1"/>
              <a:t>діаметр</a:t>
            </a:r>
            <a:r>
              <a:rPr lang="ru-RU" dirty="0"/>
              <a:t> </a:t>
            </a:r>
            <a:r>
              <a:rPr lang="ru-RU" dirty="0" err="1"/>
              <a:t>родимки</a:t>
            </a:r>
            <a:r>
              <a:rPr lang="ru-RU" dirty="0"/>
              <a:t> </a:t>
            </a:r>
            <a:r>
              <a:rPr lang="ru-RU" dirty="0" err="1"/>
              <a:t>більше</a:t>
            </a:r>
            <a:r>
              <a:rPr lang="ru-RU" dirty="0"/>
              <a:t> 6 мм: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більша</a:t>
            </a:r>
            <a:r>
              <a:rPr lang="ru-RU" dirty="0"/>
              <a:t> </a:t>
            </a:r>
            <a:r>
              <a:rPr lang="ru-RU" dirty="0" err="1"/>
              <a:t>родимка</a:t>
            </a:r>
            <a:r>
              <a:rPr lang="ru-RU" dirty="0"/>
              <a:t>, то </a:t>
            </a:r>
            <a:r>
              <a:rPr lang="ru-RU" dirty="0" err="1"/>
              <a:t>більша</a:t>
            </a:r>
            <a:r>
              <a:rPr lang="ru-RU" dirty="0"/>
              <a:t> </a:t>
            </a:r>
            <a:r>
              <a:rPr lang="ru-RU" dirty="0" err="1"/>
              <a:t>ймовірність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переродження</a:t>
            </a:r>
            <a:r>
              <a:rPr lang="ru-RU" dirty="0"/>
              <a:t>. </a:t>
            </a:r>
            <a:r>
              <a:rPr lang="ru-RU" dirty="0" err="1"/>
              <a:t>Проте</a:t>
            </a:r>
            <a:r>
              <a:rPr lang="ru-RU" dirty="0"/>
              <a:t> </a:t>
            </a:r>
            <a:r>
              <a:rPr lang="ru-RU" dirty="0" err="1"/>
              <a:t>відомі</a:t>
            </a:r>
            <a:r>
              <a:rPr lang="ru-RU" dirty="0"/>
              <a:t> </a:t>
            </a:r>
            <a:r>
              <a:rPr lang="ru-RU" dirty="0" err="1"/>
              <a:t>меланоми</a:t>
            </a:r>
            <a:r>
              <a:rPr lang="ru-RU" dirty="0"/>
              <a:t> </a:t>
            </a:r>
            <a:r>
              <a:rPr lang="ru-RU" dirty="0" err="1"/>
              <a:t>розміром</a:t>
            </a:r>
            <a:r>
              <a:rPr lang="ru-RU" dirty="0"/>
              <a:t> 1 мм. 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748530" y="3283822"/>
            <a:ext cx="5008757" cy="3258646"/>
          </a:xfrm>
        </p:spPr>
        <p:txBody>
          <a:bodyPr>
            <a:normAutofit fontScale="85000" lnSpcReduction="10000"/>
          </a:bodyPr>
          <a:lstStyle/>
          <a:p>
            <a:r>
              <a:rPr lang="ru-RU" sz="1900" b="1" dirty="0"/>
              <a:t>E</a:t>
            </a:r>
            <a:r>
              <a:rPr lang="ru-RU" sz="1900" dirty="0"/>
              <a:t> (</a:t>
            </a:r>
            <a:r>
              <a:rPr lang="ru-RU" sz="1900" dirty="0" err="1"/>
              <a:t>evolving</a:t>
            </a:r>
            <a:r>
              <a:rPr lang="ru-RU" sz="1900" dirty="0"/>
              <a:t>) — </a:t>
            </a:r>
            <a:r>
              <a:rPr lang="ru-RU" sz="1900" dirty="0" err="1"/>
              <a:t>поява</a:t>
            </a:r>
            <a:r>
              <a:rPr lang="ru-RU" sz="1900" dirty="0"/>
              <a:t> будь-</a:t>
            </a:r>
            <a:r>
              <a:rPr lang="ru-RU" sz="1900" dirty="0" err="1"/>
              <a:t>яких</a:t>
            </a:r>
            <a:r>
              <a:rPr lang="ru-RU" sz="1900" dirty="0"/>
              <a:t> </a:t>
            </a:r>
            <a:r>
              <a:rPr lang="ru-RU" sz="1900" dirty="0" err="1"/>
              <a:t>зовнішніх</a:t>
            </a:r>
            <a:r>
              <a:rPr lang="ru-RU" sz="1900" dirty="0"/>
              <a:t> </a:t>
            </a:r>
            <a:r>
              <a:rPr lang="ru-RU" sz="1900" dirty="0" err="1"/>
              <a:t>змін</a:t>
            </a:r>
            <a:r>
              <a:rPr lang="ru-RU" sz="1900" dirty="0"/>
              <a:t> </a:t>
            </a:r>
            <a:r>
              <a:rPr lang="ru-RU" sz="1900" dirty="0" err="1"/>
              <a:t>родимки</a:t>
            </a:r>
            <a:r>
              <a:rPr lang="ru-RU" sz="1900" dirty="0"/>
              <a:t>:  </a:t>
            </a:r>
            <a:r>
              <a:rPr lang="ru-RU" sz="1900" dirty="0" err="1"/>
              <a:t>зміна</a:t>
            </a:r>
            <a:r>
              <a:rPr lang="ru-RU" sz="1900" dirty="0"/>
              <a:t> </a:t>
            </a:r>
            <a:r>
              <a:rPr lang="ru-RU" sz="1900" dirty="0" err="1"/>
              <a:t>кольору</a:t>
            </a:r>
            <a:r>
              <a:rPr lang="ru-RU" sz="1900" dirty="0"/>
              <a:t>; </a:t>
            </a:r>
            <a:r>
              <a:rPr lang="ru-RU" sz="1900" dirty="0" err="1"/>
              <a:t>порушення</a:t>
            </a:r>
            <a:r>
              <a:rPr lang="ru-RU" sz="1900" dirty="0"/>
              <a:t> </a:t>
            </a:r>
            <a:r>
              <a:rPr lang="ru-RU" sz="1900" dirty="0" err="1"/>
              <a:t>або</a:t>
            </a:r>
            <a:r>
              <a:rPr lang="ru-RU" sz="1900" dirty="0"/>
              <a:t> </a:t>
            </a:r>
            <a:r>
              <a:rPr lang="ru-RU" sz="1900" dirty="0" err="1"/>
              <a:t>повна</a:t>
            </a:r>
            <a:r>
              <a:rPr lang="ru-RU" sz="1900" dirty="0"/>
              <a:t> </a:t>
            </a:r>
            <a:r>
              <a:rPr lang="ru-RU" sz="1900" dirty="0" err="1"/>
              <a:t>відсутність</a:t>
            </a:r>
            <a:r>
              <a:rPr lang="ru-RU" sz="1900" dirty="0"/>
              <a:t> рисунка </a:t>
            </a:r>
            <a:r>
              <a:rPr lang="ru-RU" sz="1900" dirty="0" err="1"/>
              <a:t>шкіри</a:t>
            </a:r>
            <a:r>
              <a:rPr lang="ru-RU" sz="1900" dirty="0"/>
              <a:t> в </a:t>
            </a:r>
            <a:r>
              <a:rPr lang="ru-RU" sz="1900" dirty="0" err="1"/>
              <a:t>ділянці</a:t>
            </a:r>
            <a:r>
              <a:rPr lang="ru-RU" sz="1900" dirty="0"/>
              <a:t> </a:t>
            </a:r>
            <a:r>
              <a:rPr lang="ru-RU" sz="1900" dirty="0" err="1"/>
              <a:t>невусу</a:t>
            </a:r>
            <a:r>
              <a:rPr lang="ru-RU" sz="1900" dirty="0"/>
              <a:t>, «</a:t>
            </a:r>
            <a:r>
              <a:rPr lang="ru-RU" sz="1900" dirty="0" err="1"/>
              <a:t>лакова</a:t>
            </a:r>
            <a:r>
              <a:rPr lang="ru-RU" sz="1900" dirty="0"/>
              <a:t>» </a:t>
            </a:r>
            <a:r>
              <a:rPr lang="ru-RU" sz="1900" dirty="0" err="1"/>
              <a:t>поверхня</a:t>
            </a:r>
            <a:r>
              <a:rPr lang="ru-RU" sz="1900" dirty="0"/>
              <a:t> </a:t>
            </a:r>
            <a:r>
              <a:rPr lang="ru-RU" sz="1900" dirty="0" err="1"/>
              <a:t>або</a:t>
            </a:r>
            <a:r>
              <a:rPr lang="ru-RU" sz="1900" dirty="0"/>
              <a:t> </a:t>
            </a:r>
            <a:r>
              <a:rPr lang="ru-RU" sz="1900" dirty="0" err="1"/>
              <a:t>лущення</a:t>
            </a:r>
            <a:r>
              <a:rPr lang="ru-RU" sz="1900" dirty="0"/>
              <a:t>; </a:t>
            </a:r>
            <a:r>
              <a:rPr lang="ru-RU" sz="1900" dirty="0" err="1"/>
              <a:t>поява</a:t>
            </a:r>
            <a:r>
              <a:rPr lang="ru-RU" sz="1900" dirty="0"/>
              <a:t> </a:t>
            </a:r>
            <a:r>
              <a:rPr lang="ru-RU" sz="1900" dirty="0" err="1"/>
              <a:t>запальної</a:t>
            </a:r>
            <a:r>
              <a:rPr lang="ru-RU" sz="1900" dirty="0"/>
              <a:t> </a:t>
            </a:r>
            <a:r>
              <a:rPr lang="ru-RU" sz="1900" dirty="0" err="1"/>
              <a:t>облямівки</a:t>
            </a:r>
            <a:r>
              <a:rPr lang="ru-RU" sz="1900" dirty="0"/>
              <a:t> </a:t>
            </a:r>
            <a:r>
              <a:rPr lang="ru-RU" sz="1900" dirty="0" err="1"/>
              <a:t>навколо</a:t>
            </a:r>
            <a:r>
              <a:rPr lang="ru-RU" sz="1900" dirty="0"/>
              <a:t> </a:t>
            </a:r>
            <a:r>
              <a:rPr lang="ru-RU" sz="1900" dirty="0" err="1"/>
              <a:t>родимки</a:t>
            </a:r>
            <a:r>
              <a:rPr lang="ru-RU" sz="1900" dirty="0"/>
              <a:t> (</a:t>
            </a:r>
            <a:r>
              <a:rPr lang="ru-RU" sz="1900" dirty="0" err="1"/>
              <a:t>почервоніння</a:t>
            </a:r>
            <a:r>
              <a:rPr lang="ru-RU" sz="1900" dirty="0"/>
              <a:t> у </a:t>
            </a:r>
            <a:r>
              <a:rPr lang="ru-RU" sz="1900" dirty="0" err="1"/>
              <a:t>вигляді</a:t>
            </a:r>
            <a:r>
              <a:rPr lang="ru-RU" sz="1900" dirty="0"/>
              <a:t> </a:t>
            </a:r>
            <a:r>
              <a:rPr lang="ru-RU" sz="1900" dirty="0" err="1"/>
              <a:t>віночка</a:t>
            </a:r>
            <a:r>
              <a:rPr lang="ru-RU" sz="1900" dirty="0"/>
              <a:t>);  </a:t>
            </a:r>
            <a:r>
              <a:rPr lang="ru-RU" sz="1900" dirty="0" err="1"/>
              <a:t>зміна</a:t>
            </a:r>
            <a:r>
              <a:rPr lang="ru-RU" sz="1900" dirty="0"/>
              <a:t> </a:t>
            </a:r>
            <a:r>
              <a:rPr lang="ru-RU" sz="1900" dirty="0" err="1"/>
              <a:t>конфігурації</a:t>
            </a:r>
            <a:r>
              <a:rPr lang="ru-RU" sz="1900" dirty="0"/>
              <a:t> по </a:t>
            </a:r>
            <a:r>
              <a:rPr lang="ru-RU" sz="1900" dirty="0" err="1"/>
              <a:t>периферії</a:t>
            </a:r>
            <a:r>
              <a:rPr lang="ru-RU" sz="1900" dirty="0"/>
              <a:t>, </a:t>
            </a:r>
            <a:r>
              <a:rPr lang="ru-RU" sz="1900" dirty="0" err="1"/>
              <a:t>розмивання</a:t>
            </a:r>
            <a:r>
              <a:rPr lang="ru-RU" sz="1900" dirty="0"/>
              <a:t> контуру </a:t>
            </a:r>
            <a:r>
              <a:rPr lang="ru-RU" sz="1900" dirty="0" err="1"/>
              <a:t>невуса</a:t>
            </a:r>
            <a:r>
              <a:rPr lang="ru-RU" sz="1900" dirty="0"/>
              <a:t>;  </a:t>
            </a:r>
            <a:r>
              <a:rPr lang="ru-RU" sz="1900" dirty="0" err="1"/>
              <a:t>збільшення</a:t>
            </a:r>
            <a:r>
              <a:rPr lang="ru-RU" sz="1900" dirty="0"/>
              <a:t> </a:t>
            </a:r>
            <a:r>
              <a:rPr lang="ru-RU" sz="1900" dirty="0" err="1"/>
              <a:t>розміру</a:t>
            </a:r>
            <a:r>
              <a:rPr lang="ru-RU" sz="1900" dirty="0"/>
              <a:t> </a:t>
            </a:r>
            <a:r>
              <a:rPr lang="ru-RU" sz="1900" dirty="0" err="1"/>
              <a:t>невусу</a:t>
            </a:r>
            <a:r>
              <a:rPr lang="ru-RU" sz="1900" dirty="0"/>
              <a:t> (особливо у </a:t>
            </a:r>
            <a:r>
              <a:rPr lang="ru-RU" sz="1900" dirty="0" err="1"/>
              <a:t>віці</a:t>
            </a:r>
            <a:r>
              <a:rPr lang="ru-RU" sz="1900" dirty="0"/>
              <a:t> старше 30 </a:t>
            </a:r>
            <a:r>
              <a:rPr lang="ru-RU" sz="1900" dirty="0" err="1"/>
              <a:t>років</a:t>
            </a:r>
            <a:r>
              <a:rPr lang="ru-RU" sz="1900" dirty="0"/>
              <a:t>) і </a:t>
            </a:r>
            <a:r>
              <a:rPr lang="ru-RU" sz="1900" dirty="0" err="1"/>
              <a:t>його</a:t>
            </a:r>
            <a:r>
              <a:rPr lang="ru-RU" sz="1900" dirty="0"/>
              <a:t> </a:t>
            </a:r>
            <a:r>
              <a:rPr lang="ru-RU" sz="1900" dirty="0" err="1"/>
              <a:t>ущільнення</a:t>
            </a:r>
            <a:r>
              <a:rPr lang="ru-RU" sz="1900" dirty="0"/>
              <a:t>;  </a:t>
            </a:r>
            <a:r>
              <a:rPr lang="ru-RU" sz="1900" dirty="0" err="1"/>
              <a:t>сверблячка</a:t>
            </a:r>
            <a:r>
              <a:rPr lang="ru-RU" sz="1900" dirty="0"/>
              <a:t>, </a:t>
            </a:r>
            <a:r>
              <a:rPr lang="ru-RU" sz="1900" dirty="0" err="1"/>
              <a:t>печіння</a:t>
            </a:r>
            <a:r>
              <a:rPr lang="ru-RU" sz="1900" dirty="0"/>
              <a:t>, </a:t>
            </a:r>
            <a:r>
              <a:rPr lang="ru-RU" sz="1900" dirty="0" err="1"/>
              <a:t>поколювання</a:t>
            </a:r>
            <a:r>
              <a:rPr lang="ru-RU" sz="1900" dirty="0"/>
              <a:t> в </a:t>
            </a:r>
            <a:r>
              <a:rPr lang="ru-RU" sz="1900" dirty="0" err="1"/>
              <a:t>ділянці</a:t>
            </a:r>
            <a:r>
              <a:rPr lang="ru-RU" sz="1900" dirty="0"/>
              <a:t> </a:t>
            </a:r>
            <a:r>
              <a:rPr lang="ru-RU" sz="1900" dirty="0" err="1"/>
              <a:t>родимки</a:t>
            </a:r>
            <a:r>
              <a:rPr lang="ru-RU" sz="1900" dirty="0"/>
              <a:t>;  </a:t>
            </a:r>
            <a:r>
              <a:rPr lang="ru-RU" sz="1900" dirty="0" err="1"/>
              <a:t>поява</a:t>
            </a:r>
            <a:r>
              <a:rPr lang="ru-RU" sz="1900" dirty="0"/>
              <a:t> </a:t>
            </a:r>
            <a:r>
              <a:rPr lang="ru-RU" sz="1900" dirty="0" err="1"/>
              <a:t>тріщин</a:t>
            </a:r>
            <a:r>
              <a:rPr lang="ru-RU" sz="1900" dirty="0"/>
              <a:t>, </a:t>
            </a:r>
            <a:r>
              <a:rPr lang="ru-RU" sz="1900" dirty="0" err="1"/>
              <a:t>виразок</a:t>
            </a:r>
            <a:r>
              <a:rPr lang="ru-RU" sz="1900" dirty="0"/>
              <a:t> у </a:t>
            </a:r>
            <a:r>
              <a:rPr lang="ru-RU" sz="1900" dirty="0" err="1"/>
              <a:t>ділянці</a:t>
            </a:r>
            <a:r>
              <a:rPr lang="ru-RU" sz="1900" dirty="0"/>
              <a:t> </a:t>
            </a:r>
            <a:r>
              <a:rPr lang="ru-RU" sz="1900" dirty="0" err="1"/>
              <a:t>родимки</a:t>
            </a:r>
            <a:r>
              <a:rPr lang="ru-RU" sz="1900" dirty="0"/>
              <a:t>, </a:t>
            </a:r>
            <a:r>
              <a:rPr lang="ru-RU" sz="1900" dirty="0" err="1"/>
              <a:t>кровоточивості</a:t>
            </a:r>
            <a:r>
              <a:rPr lang="ru-RU" sz="1900" dirty="0"/>
              <a:t>;  </a:t>
            </a:r>
            <a:r>
              <a:rPr lang="ru-RU" sz="1900" dirty="0" err="1"/>
              <a:t>випадання</a:t>
            </a:r>
            <a:r>
              <a:rPr lang="ru-RU" sz="1900" dirty="0"/>
              <a:t> </a:t>
            </a:r>
            <a:r>
              <a:rPr lang="ru-RU" sz="1900" dirty="0" err="1"/>
              <a:t>волосків</a:t>
            </a:r>
            <a:r>
              <a:rPr lang="ru-RU" sz="1900" dirty="0"/>
              <a:t>, </a:t>
            </a:r>
            <a:r>
              <a:rPr lang="ru-RU" sz="1900" dirty="0" err="1"/>
              <a:t>що</a:t>
            </a:r>
            <a:r>
              <a:rPr lang="ru-RU" sz="1900" dirty="0"/>
              <a:t> </a:t>
            </a:r>
            <a:r>
              <a:rPr lang="ru-RU" sz="1900" dirty="0" err="1"/>
              <a:t>були</a:t>
            </a:r>
            <a:r>
              <a:rPr lang="ru-RU" sz="1900" dirty="0"/>
              <a:t> на </a:t>
            </a:r>
            <a:r>
              <a:rPr lang="ru-RU" sz="1900" dirty="0" err="1"/>
              <a:t>родимці</a:t>
            </a:r>
            <a:r>
              <a:rPr lang="ru-RU" sz="1900" dirty="0"/>
              <a:t>;  </a:t>
            </a:r>
            <a:r>
              <a:rPr lang="ru-RU" sz="1900" dirty="0" err="1"/>
              <a:t>раптове</a:t>
            </a:r>
            <a:r>
              <a:rPr lang="ru-RU" sz="1900" dirty="0"/>
              <a:t> </a:t>
            </a:r>
            <a:r>
              <a:rPr lang="ru-RU" sz="1900" dirty="0" err="1"/>
              <a:t>зникнення</a:t>
            </a:r>
            <a:r>
              <a:rPr lang="ru-RU" sz="1900" dirty="0"/>
              <a:t> </a:t>
            </a:r>
            <a:r>
              <a:rPr lang="ru-RU" sz="1900" dirty="0" err="1"/>
              <a:t>родимки</a:t>
            </a:r>
            <a:r>
              <a:rPr lang="ru-RU" sz="1900" dirty="0"/>
              <a:t> (особливо </a:t>
            </a:r>
            <a:r>
              <a:rPr lang="ru-RU" sz="1900" dirty="0" err="1"/>
              <a:t>після</a:t>
            </a:r>
            <a:r>
              <a:rPr lang="ru-RU" sz="1900" dirty="0"/>
              <a:t> </a:t>
            </a:r>
            <a:r>
              <a:rPr lang="ru-RU" sz="1900" dirty="0" err="1"/>
              <a:t>засмагання</a:t>
            </a:r>
            <a:r>
              <a:rPr lang="ru-RU" sz="1900" dirty="0"/>
              <a:t> на </a:t>
            </a:r>
            <a:r>
              <a:rPr lang="ru-RU" sz="1900" dirty="0" err="1"/>
              <a:t>сонці</a:t>
            </a:r>
            <a:r>
              <a:rPr lang="ru-RU" sz="1900" dirty="0"/>
              <a:t> </a:t>
            </a:r>
            <a:r>
              <a:rPr lang="ru-RU" sz="1900" dirty="0" err="1"/>
              <a:t>або</a:t>
            </a:r>
            <a:r>
              <a:rPr lang="ru-RU" sz="1900" dirty="0"/>
              <a:t> в </a:t>
            </a:r>
            <a:r>
              <a:rPr lang="ru-RU" sz="1900" dirty="0" err="1"/>
              <a:t>солярії</a:t>
            </a:r>
            <a:r>
              <a:rPr lang="ru-RU" sz="1900" dirty="0"/>
              <a:t>).</a:t>
            </a:r>
          </a:p>
          <a:p>
            <a:endParaRPr lang="ru-RU" dirty="0"/>
          </a:p>
        </p:txBody>
      </p:sp>
      <p:pic>
        <p:nvPicPr>
          <p:cNvPr id="2050" name="Picture 2" descr="Проверь родинку — спаси жизнь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487" y="389429"/>
            <a:ext cx="4876800" cy="275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817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484311" y="247919"/>
            <a:ext cx="10018713" cy="705118"/>
          </a:xfrm>
        </p:spPr>
        <p:txBody>
          <a:bodyPr/>
          <a:lstStyle/>
          <a:p>
            <a:r>
              <a:rPr lang="uk-UA" b="1" dirty="0"/>
              <a:t>Меланома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72179" y="1521887"/>
            <a:ext cx="4607188" cy="576262"/>
          </a:xfrm>
        </p:spPr>
        <p:txBody>
          <a:bodyPr/>
          <a:lstStyle/>
          <a:p>
            <a:pPr algn="ctr"/>
            <a:r>
              <a:rPr lang="ru-RU" b="1" dirty="0" err="1" smtClean="0"/>
              <a:t>Ускладнення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484311" y="2330784"/>
            <a:ext cx="4895056" cy="3129857"/>
          </a:xfrm>
        </p:spPr>
        <p:txBody>
          <a:bodyPr>
            <a:normAutofit/>
          </a:bodyPr>
          <a:lstStyle/>
          <a:p>
            <a:r>
              <a:rPr lang="ru-RU" sz="2000" dirty="0" err="1"/>
              <a:t>Основне</a:t>
            </a:r>
            <a:r>
              <a:rPr lang="ru-RU" sz="2000" dirty="0"/>
              <a:t> </a:t>
            </a:r>
            <a:r>
              <a:rPr lang="ru-RU" sz="2000" dirty="0" err="1"/>
              <a:t>ускладнення</a:t>
            </a:r>
            <a:r>
              <a:rPr lang="ru-RU" sz="2000" dirty="0"/>
              <a:t> при </a:t>
            </a:r>
            <a:r>
              <a:rPr lang="ru-RU" sz="2000" dirty="0" err="1"/>
              <a:t>меланомі</a:t>
            </a:r>
            <a:r>
              <a:rPr lang="ru-RU" sz="2000" dirty="0"/>
              <a:t> — </a:t>
            </a:r>
            <a:r>
              <a:rPr lang="ru-RU" sz="2000" dirty="0" err="1"/>
              <a:t>метастазування</a:t>
            </a:r>
            <a:r>
              <a:rPr lang="ru-RU" sz="2000" dirty="0"/>
              <a:t>, </a:t>
            </a:r>
            <a:r>
              <a:rPr lang="ru-RU" sz="2000" dirty="0" err="1"/>
              <a:t>тобто</a:t>
            </a:r>
            <a:r>
              <a:rPr lang="ru-RU" sz="2000" dirty="0"/>
              <a:t> </a:t>
            </a:r>
            <a:r>
              <a:rPr lang="ru-RU" sz="2000" dirty="0" err="1"/>
              <a:t>поширення</a:t>
            </a:r>
            <a:r>
              <a:rPr lang="ru-RU" sz="2000" dirty="0"/>
              <a:t> й </a:t>
            </a:r>
            <a:r>
              <a:rPr lang="ru-RU" sz="2000" dirty="0" err="1"/>
              <a:t>ураження</a:t>
            </a:r>
            <a:r>
              <a:rPr lang="ru-RU" sz="2000" dirty="0"/>
              <a:t> </a:t>
            </a:r>
            <a:r>
              <a:rPr lang="ru-RU" sz="2000" dirty="0" err="1"/>
              <a:t>інших</a:t>
            </a:r>
            <a:r>
              <a:rPr lang="ru-RU" sz="2000" dirty="0"/>
              <a:t> </a:t>
            </a:r>
            <a:r>
              <a:rPr lang="ru-RU" sz="2000" dirty="0" err="1"/>
              <a:t>органів</a:t>
            </a:r>
            <a:r>
              <a:rPr lang="ru-RU" sz="2000" dirty="0"/>
              <a:t> і </a:t>
            </a:r>
            <a:r>
              <a:rPr lang="ru-RU" sz="2000" dirty="0" smtClean="0"/>
              <a:t>тканин.</a:t>
            </a:r>
          </a:p>
          <a:p>
            <a:r>
              <a:rPr lang="ru-RU" sz="2000" dirty="0" smtClean="0"/>
              <a:t>Меланома </a:t>
            </a:r>
            <a:r>
              <a:rPr lang="ru-RU" sz="2000" dirty="0" err="1"/>
              <a:t>поширюється</a:t>
            </a:r>
            <a:r>
              <a:rPr lang="uk-UA" sz="2000" dirty="0"/>
              <a:t> </a:t>
            </a:r>
            <a:r>
              <a:rPr lang="uk-UA" sz="2000" dirty="0" err="1"/>
              <a:t>гематогенно</a:t>
            </a:r>
            <a:r>
              <a:rPr lang="uk-UA" sz="2000" dirty="0"/>
              <a:t> -</a:t>
            </a:r>
            <a:r>
              <a:rPr lang="ru-RU" sz="2000" dirty="0"/>
              <a:t> </a:t>
            </a:r>
            <a:r>
              <a:rPr lang="ru-RU" sz="2000" dirty="0" err="1"/>
              <a:t>метастази</a:t>
            </a:r>
            <a:r>
              <a:rPr lang="ru-RU" sz="2000" dirty="0"/>
              <a:t> </a:t>
            </a:r>
            <a:r>
              <a:rPr lang="ru-RU" sz="2000" dirty="0" err="1"/>
              <a:t>можуть</a:t>
            </a:r>
            <a:r>
              <a:rPr lang="ru-RU" sz="2000" dirty="0"/>
              <a:t> </a:t>
            </a:r>
            <a:r>
              <a:rPr lang="ru-RU" sz="2000" dirty="0" err="1"/>
              <a:t>осісти</a:t>
            </a:r>
            <a:r>
              <a:rPr lang="ru-RU" sz="2000" dirty="0"/>
              <a:t> в будь-</a:t>
            </a:r>
            <a:r>
              <a:rPr lang="ru-RU" sz="2000" dirty="0" err="1"/>
              <a:t>якому</a:t>
            </a:r>
            <a:r>
              <a:rPr lang="ru-RU" sz="2000" dirty="0"/>
              <a:t> </a:t>
            </a:r>
            <a:r>
              <a:rPr lang="ru-RU" sz="2000" dirty="0" err="1"/>
              <a:t>органі</a:t>
            </a:r>
            <a:r>
              <a:rPr lang="ru-RU" sz="2000" dirty="0"/>
              <a:t>, а </a:t>
            </a:r>
            <a:r>
              <a:rPr lang="ru-RU" sz="2000" dirty="0" err="1"/>
              <a:t>також</a:t>
            </a:r>
            <a:r>
              <a:rPr lang="ru-RU" sz="2000" dirty="0"/>
              <a:t> </a:t>
            </a:r>
            <a:r>
              <a:rPr lang="ru-RU" sz="2000" dirty="0" err="1"/>
              <a:t>лімфатичною</a:t>
            </a:r>
            <a:r>
              <a:rPr lang="ru-RU" sz="2000" dirty="0"/>
              <a:t> системою, при </a:t>
            </a:r>
            <a:r>
              <a:rPr lang="ru-RU" sz="2000" dirty="0" err="1"/>
              <a:t>цьому</a:t>
            </a:r>
            <a:r>
              <a:rPr lang="ru-RU" sz="2000" dirty="0"/>
              <a:t> </a:t>
            </a:r>
            <a:r>
              <a:rPr lang="ru-RU" sz="2000" dirty="0" err="1"/>
              <a:t>вражаються</a:t>
            </a:r>
            <a:r>
              <a:rPr lang="ru-RU" sz="2000" dirty="0"/>
              <a:t> </a:t>
            </a:r>
            <a:r>
              <a:rPr lang="ru-RU" sz="2000" dirty="0" err="1"/>
              <a:t>лімфатичні</a:t>
            </a:r>
            <a:r>
              <a:rPr lang="ru-RU" sz="2000" dirty="0"/>
              <a:t> </a:t>
            </a:r>
            <a:r>
              <a:rPr lang="ru-RU" sz="2000" dirty="0" err="1"/>
              <a:t>вузли</a:t>
            </a:r>
            <a:r>
              <a:rPr lang="ru-RU" sz="2000" dirty="0"/>
              <a:t>. 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744226" y="1567925"/>
            <a:ext cx="4622537" cy="576262"/>
          </a:xfrm>
        </p:spPr>
        <p:txBody>
          <a:bodyPr/>
          <a:lstStyle/>
          <a:p>
            <a:pPr algn="ctr"/>
            <a:r>
              <a:rPr lang="ru-RU" b="1" dirty="0" err="1"/>
              <a:t>Лікування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493667" y="2330783"/>
            <a:ext cx="4895056" cy="3129857"/>
          </a:xfrm>
        </p:spPr>
        <p:txBody>
          <a:bodyPr>
            <a:normAutofit/>
          </a:bodyPr>
          <a:lstStyle/>
          <a:p>
            <a:r>
              <a:rPr lang="uk-UA" sz="2000" dirty="0"/>
              <a:t>Видалення</a:t>
            </a:r>
            <a:r>
              <a:rPr lang="ru-RU" sz="2000" dirty="0"/>
              <a:t> </a:t>
            </a:r>
            <a:r>
              <a:rPr lang="ru-RU" sz="2000" dirty="0" err="1"/>
              <a:t>хірургічним</a:t>
            </a:r>
            <a:r>
              <a:rPr lang="ru-RU" sz="2000" dirty="0"/>
              <a:t> шляхом, </a:t>
            </a:r>
            <a:r>
              <a:rPr lang="ru-RU" sz="2000" dirty="0" err="1"/>
              <a:t>із</a:t>
            </a:r>
            <a:r>
              <a:rPr lang="ru-RU" sz="2000" dirty="0"/>
              <a:t> </a:t>
            </a:r>
            <a:r>
              <a:rPr lang="ru-RU" sz="2000" dirty="0" err="1"/>
              <a:t>захопленням</a:t>
            </a:r>
            <a:r>
              <a:rPr lang="ru-RU" sz="2000" dirty="0"/>
              <a:t> </a:t>
            </a:r>
            <a:r>
              <a:rPr lang="ru-RU" sz="2000" dirty="0" err="1"/>
              <a:t>здорової</a:t>
            </a:r>
            <a:r>
              <a:rPr lang="ru-RU" sz="2000" dirty="0"/>
              <a:t> </a:t>
            </a:r>
            <a:r>
              <a:rPr lang="ru-RU" sz="2000" dirty="0" err="1"/>
              <a:t>шкіри</a:t>
            </a:r>
            <a:r>
              <a:rPr lang="ru-RU" sz="2000" dirty="0"/>
              <a:t> </a:t>
            </a:r>
            <a:r>
              <a:rPr lang="ru-RU" sz="2000" dirty="0" err="1"/>
              <a:t>приблизно</a:t>
            </a:r>
            <a:r>
              <a:rPr lang="ru-RU" sz="2000" dirty="0"/>
              <a:t> на 2–3 см, разом </a:t>
            </a:r>
            <a:r>
              <a:rPr lang="ru-RU" sz="2000" dirty="0" err="1"/>
              <a:t>із</a:t>
            </a:r>
            <a:r>
              <a:rPr lang="ru-RU" sz="2000" dirty="0"/>
              <a:t> </a:t>
            </a:r>
            <a:r>
              <a:rPr lang="ru-RU" sz="2000" dirty="0" err="1"/>
              <a:t>підшкірно</a:t>
            </a:r>
            <a:r>
              <a:rPr lang="ru-RU" sz="2000" dirty="0"/>
              <a:t>-жировою </a:t>
            </a:r>
            <a:r>
              <a:rPr lang="ru-RU" sz="2000" dirty="0" err="1"/>
              <a:t>клітковиною</a:t>
            </a:r>
            <a:r>
              <a:rPr lang="ru-RU" sz="2000" dirty="0"/>
              <a:t> та </a:t>
            </a:r>
            <a:r>
              <a:rPr lang="ru-RU" sz="2000" dirty="0" err="1" smtClean="0"/>
              <a:t>м’язами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До </a:t>
            </a:r>
            <a:r>
              <a:rPr lang="ru-RU" sz="2000" dirty="0" err="1"/>
              <a:t>інших</a:t>
            </a:r>
            <a:r>
              <a:rPr lang="ru-RU" sz="2000" dirty="0"/>
              <a:t> </a:t>
            </a:r>
            <a:r>
              <a:rPr lang="ru-RU" sz="2000" dirty="0" err="1"/>
              <a:t>методів</a:t>
            </a:r>
            <a:r>
              <a:rPr lang="ru-RU" sz="2000" dirty="0"/>
              <a:t> </a:t>
            </a:r>
            <a:r>
              <a:rPr lang="ru-RU" sz="2000" dirty="0" err="1"/>
              <a:t>лікування</a:t>
            </a:r>
            <a:r>
              <a:rPr lang="ru-RU" sz="2000" dirty="0"/>
              <a:t> належать: </a:t>
            </a:r>
            <a:r>
              <a:rPr lang="ru-RU" sz="2000" dirty="0" err="1"/>
              <a:t>променева</a:t>
            </a:r>
            <a:r>
              <a:rPr lang="ru-RU" sz="2000" dirty="0"/>
              <a:t> </a:t>
            </a:r>
            <a:r>
              <a:rPr lang="ru-RU" sz="2000" dirty="0" err="1"/>
              <a:t>терапія</a:t>
            </a:r>
            <a:r>
              <a:rPr lang="ru-RU" sz="2000" dirty="0"/>
              <a:t>, </a:t>
            </a:r>
            <a:r>
              <a:rPr lang="ru-RU" sz="2000" dirty="0" err="1"/>
              <a:t>імунотерапія</a:t>
            </a:r>
            <a:r>
              <a:rPr lang="ru-RU" sz="2000" dirty="0"/>
              <a:t>, </a:t>
            </a:r>
            <a:r>
              <a:rPr lang="ru-RU" sz="2000" dirty="0" err="1"/>
              <a:t>лазерна</a:t>
            </a:r>
            <a:r>
              <a:rPr lang="ru-RU" sz="2000" dirty="0"/>
              <a:t> </a:t>
            </a:r>
            <a:r>
              <a:rPr lang="ru-RU" sz="2000" dirty="0" err="1"/>
              <a:t>деструкція</a:t>
            </a:r>
            <a:r>
              <a:rPr lang="ru-RU" sz="2000" dirty="0"/>
              <a:t>, </a:t>
            </a:r>
            <a:r>
              <a:rPr lang="ru-RU" sz="2000" dirty="0" err="1"/>
              <a:t>кріодеструкція</a:t>
            </a:r>
            <a:r>
              <a:rPr lang="ru-RU" sz="20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32996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484309" y="286556"/>
            <a:ext cx="10018713" cy="782390"/>
          </a:xfrm>
        </p:spPr>
        <p:txBody>
          <a:bodyPr>
            <a:normAutofit/>
          </a:bodyPr>
          <a:lstStyle/>
          <a:p>
            <a:r>
              <a:rPr lang="ru-RU" b="1" dirty="0" err="1"/>
              <a:t>Рабдоміосаркома</a:t>
            </a:r>
            <a:r>
              <a:rPr lang="uk-UA" b="1" dirty="0"/>
              <a:t>.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1484310" y="1068947"/>
            <a:ext cx="6024073" cy="4932608"/>
          </a:xfrm>
        </p:spPr>
        <p:txBody>
          <a:bodyPr>
            <a:normAutofit/>
          </a:bodyPr>
          <a:lstStyle/>
          <a:p>
            <a:r>
              <a:rPr lang="ru-RU" sz="2800" dirty="0" err="1"/>
              <a:t>Саркоми</a:t>
            </a:r>
            <a:r>
              <a:rPr lang="ru-RU" sz="2800" dirty="0"/>
              <a:t> </a:t>
            </a:r>
            <a:r>
              <a:rPr lang="uk-UA" sz="2800" dirty="0"/>
              <a:t>-</a:t>
            </a:r>
            <a:r>
              <a:rPr lang="ru-RU" sz="2800" dirty="0"/>
              <a:t> </a:t>
            </a:r>
            <a:r>
              <a:rPr lang="ru-RU" sz="2800" dirty="0" err="1"/>
              <a:t>злоякісні</a:t>
            </a:r>
            <a:r>
              <a:rPr lang="ru-RU" sz="2800" dirty="0"/>
              <a:t> </a:t>
            </a:r>
            <a:r>
              <a:rPr lang="ru-RU" sz="2800" dirty="0" err="1"/>
              <a:t>пухлини</a:t>
            </a:r>
            <a:r>
              <a:rPr lang="ru-RU" sz="2800" dirty="0"/>
              <a:t>, </a:t>
            </a:r>
            <a:r>
              <a:rPr lang="ru-RU" sz="2800" dirty="0" err="1"/>
              <a:t>що</a:t>
            </a:r>
            <a:r>
              <a:rPr lang="ru-RU" sz="2800" dirty="0"/>
              <a:t> </a:t>
            </a:r>
            <a:r>
              <a:rPr lang="ru-RU" sz="2800" dirty="0" err="1"/>
              <a:t>розвиваються</a:t>
            </a:r>
            <a:r>
              <a:rPr lang="ru-RU" sz="2800" dirty="0"/>
              <a:t> </a:t>
            </a:r>
            <a:r>
              <a:rPr lang="ru-RU" sz="2800" dirty="0" err="1"/>
              <a:t>зі</a:t>
            </a:r>
            <a:r>
              <a:rPr lang="ru-RU" sz="2800" dirty="0"/>
              <a:t> </a:t>
            </a:r>
            <a:r>
              <a:rPr lang="ru-RU" sz="2800" dirty="0" err="1"/>
              <a:t>сполучних</a:t>
            </a:r>
            <a:r>
              <a:rPr lang="ru-RU" sz="2800" dirty="0"/>
              <a:t> тканин </a:t>
            </a:r>
            <a:r>
              <a:rPr lang="ru-RU" sz="2800" dirty="0" err="1"/>
              <a:t>організму</a:t>
            </a:r>
            <a:r>
              <a:rPr lang="ru-RU" sz="2800" dirty="0"/>
              <a:t>, </a:t>
            </a:r>
            <a:r>
              <a:rPr lang="ru-RU" sz="2800" dirty="0" err="1"/>
              <a:t>зокрема</a:t>
            </a:r>
            <a:r>
              <a:rPr lang="ru-RU" sz="2800" dirty="0"/>
              <a:t> з </a:t>
            </a:r>
            <a:r>
              <a:rPr lang="ru-RU" sz="2800" dirty="0" err="1"/>
              <a:t>м’язів</a:t>
            </a:r>
            <a:r>
              <a:rPr lang="ru-RU" sz="2800" dirty="0"/>
              <a:t>, </a:t>
            </a:r>
            <a:r>
              <a:rPr lang="ru-RU" sz="2800" dirty="0" err="1"/>
              <a:t>жирової</a:t>
            </a:r>
            <a:r>
              <a:rPr lang="ru-RU" sz="2800" dirty="0"/>
              <a:t> </a:t>
            </a:r>
            <a:r>
              <a:rPr lang="ru-RU" sz="2800" dirty="0" err="1"/>
              <a:t>тканини</a:t>
            </a:r>
            <a:r>
              <a:rPr lang="ru-RU" sz="2800" dirty="0"/>
              <a:t>, </a:t>
            </a:r>
            <a:r>
              <a:rPr lang="ru-RU" sz="2800" dirty="0" err="1"/>
              <a:t>оболонок</a:t>
            </a:r>
            <a:r>
              <a:rPr lang="ru-RU" sz="2800" dirty="0"/>
              <a:t>, </a:t>
            </a:r>
            <a:r>
              <a:rPr lang="ru-RU" sz="2800" dirty="0" err="1"/>
              <a:t>що</a:t>
            </a:r>
            <a:r>
              <a:rPr lang="ru-RU" sz="2800" dirty="0"/>
              <a:t> </a:t>
            </a:r>
            <a:r>
              <a:rPr lang="ru-RU" sz="2800" dirty="0" err="1"/>
              <a:t>вистилають</a:t>
            </a:r>
            <a:r>
              <a:rPr lang="ru-RU" sz="2800" dirty="0"/>
              <a:t> </a:t>
            </a:r>
            <a:r>
              <a:rPr lang="ru-RU" sz="2800" dirty="0" err="1"/>
              <a:t>суглоби</a:t>
            </a:r>
            <a:r>
              <a:rPr lang="ru-RU" sz="2800" dirty="0"/>
              <a:t> та </a:t>
            </a:r>
            <a:r>
              <a:rPr lang="ru-RU" sz="2800" dirty="0" err="1"/>
              <a:t>кровоносні</a:t>
            </a:r>
            <a:r>
              <a:rPr lang="ru-RU" sz="2800" dirty="0"/>
              <a:t> </a:t>
            </a:r>
            <a:r>
              <a:rPr lang="ru-RU" sz="2800" dirty="0" err="1"/>
              <a:t>судини</a:t>
            </a:r>
            <a:r>
              <a:rPr lang="ru-RU" sz="2800" dirty="0"/>
              <a:t>. </a:t>
            </a:r>
            <a:r>
              <a:rPr lang="ru-RU" sz="2800" dirty="0" err="1"/>
              <a:t>Рабдоміосаркоми</a:t>
            </a:r>
            <a:r>
              <a:rPr lang="ru-RU" sz="2800" dirty="0"/>
              <a:t> </a:t>
            </a:r>
            <a:r>
              <a:rPr lang="ru-RU" sz="2800" dirty="0" err="1"/>
              <a:t>розвиваються</a:t>
            </a:r>
            <a:r>
              <a:rPr lang="ru-RU" sz="2800" dirty="0"/>
              <a:t> з </a:t>
            </a:r>
            <a:r>
              <a:rPr lang="ru-RU" sz="2800" dirty="0" err="1"/>
              <a:t>рабдоміобластів</a:t>
            </a:r>
            <a:r>
              <a:rPr lang="ru-RU" sz="2800" dirty="0"/>
              <a:t> — </a:t>
            </a:r>
            <a:r>
              <a:rPr lang="ru-RU" sz="2800" dirty="0" err="1"/>
              <a:t>клітин</a:t>
            </a:r>
            <a:r>
              <a:rPr lang="ru-RU" sz="2800" dirty="0"/>
              <a:t>, </a:t>
            </a:r>
            <a:r>
              <a:rPr lang="ru-RU" sz="2800" dirty="0" err="1"/>
              <a:t>які</a:t>
            </a:r>
            <a:r>
              <a:rPr lang="ru-RU" sz="2800" dirty="0"/>
              <a:t> при </a:t>
            </a:r>
            <a:r>
              <a:rPr lang="ru-RU" sz="2800" dirty="0" err="1"/>
              <a:t>дозріванні</a:t>
            </a:r>
            <a:r>
              <a:rPr lang="ru-RU" sz="2800" dirty="0"/>
              <a:t> </a:t>
            </a:r>
            <a:r>
              <a:rPr lang="ru-RU" sz="2800" dirty="0" err="1"/>
              <a:t>утворюють</a:t>
            </a:r>
            <a:r>
              <a:rPr lang="ru-RU" sz="2800" dirty="0"/>
              <a:t> </a:t>
            </a:r>
            <a:r>
              <a:rPr lang="ru-RU" sz="2800" dirty="0" err="1"/>
              <a:t>хребтові</a:t>
            </a:r>
            <a:r>
              <a:rPr lang="ru-RU" sz="2800" dirty="0"/>
              <a:t> </a:t>
            </a:r>
            <a:r>
              <a:rPr lang="ru-RU" sz="2800" dirty="0" err="1"/>
              <a:t>м’язи</a:t>
            </a:r>
            <a:r>
              <a:rPr lang="ru-RU" sz="2800" dirty="0"/>
              <a:t>.</a:t>
            </a:r>
            <a:endParaRPr lang="ru-RU" sz="2800" dirty="0"/>
          </a:p>
        </p:txBody>
      </p:sp>
      <p:pic>
        <p:nvPicPr>
          <p:cNvPr id="4098" name="Picture 2" descr="Рабдомиосаркома - причины, симптомы, диагностика и лечение, прогноз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5345" y="2082744"/>
            <a:ext cx="3899344" cy="2905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588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09" y="338071"/>
            <a:ext cx="10018713" cy="1052848"/>
          </a:xfrm>
        </p:spPr>
        <p:txBody>
          <a:bodyPr/>
          <a:lstStyle/>
          <a:p>
            <a:r>
              <a:rPr lang="ru-RU" b="1" dirty="0" err="1" smtClean="0"/>
              <a:t>Рабдоміосаркома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390919"/>
            <a:ext cx="10018713" cy="4400281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ОПЕРАТИВНЕ ЛІКУВАННЯ. </a:t>
            </a:r>
            <a:r>
              <a:rPr lang="ru-RU" dirty="0" smtClean="0"/>
              <a:t>Першим </a:t>
            </a:r>
            <a:r>
              <a:rPr lang="ru-RU" dirty="0" err="1"/>
              <a:t>етапом</a:t>
            </a:r>
            <a:r>
              <a:rPr lang="ru-RU" dirty="0"/>
              <a:t> </a:t>
            </a:r>
            <a:r>
              <a:rPr lang="ru-RU" dirty="0" err="1"/>
              <a:t>лікування</a:t>
            </a:r>
            <a:r>
              <a:rPr lang="ru-RU" dirty="0"/>
              <a:t> </a:t>
            </a:r>
            <a:r>
              <a:rPr lang="ru-RU" dirty="0" err="1"/>
              <a:t>рабдоміосаркоми</a:t>
            </a:r>
            <a:r>
              <a:rPr lang="ru-RU" dirty="0"/>
              <a:t> по </a:t>
            </a:r>
            <a:r>
              <a:rPr lang="ru-RU" dirty="0" err="1"/>
              <a:t>можливості</a:t>
            </a:r>
            <a:r>
              <a:rPr lang="ru-RU" dirty="0"/>
              <a:t> </a:t>
            </a:r>
            <a:r>
              <a:rPr lang="ru-RU" dirty="0" err="1"/>
              <a:t>повинне</a:t>
            </a:r>
            <a:r>
              <a:rPr lang="ru-RU" dirty="0"/>
              <a:t> бути </a:t>
            </a:r>
            <a:r>
              <a:rPr lang="ru-RU" dirty="0" err="1"/>
              <a:t>повне</a:t>
            </a:r>
            <a:r>
              <a:rPr lang="ru-RU" dirty="0"/>
              <a:t> </a:t>
            </a:r>
            <a:r>
              <a:rPr lang="ru-RU" dirty="0" err="1"/>
              <a:t>хірургічне</a:t>
            </a:r>
            <a:r>
              <a:rPr lang="ru-RU" dirty="0"/>
              <a:t> </a:t>
            </a:r>
            <a:r>
              <a:rPr lang="ru-RU" dirty="0" err="1"/>
              <a:t>видалення</a:t>
            </a:r>
            <a:r>
              <a:rPr lang="ru-RU" dirty="0"/>
              <a:t> </a:t>
            </a:r>
            <a:r>
              <a:rPr lang="ru-RU" dirty="0" err="1"/>
              <a:t>пухлини</a:t>
            </a:r>
            <a:r>
              <a:rPr lang="ru-RU" dirty="0"/>
              <a:t>, яке </a:t>
            </a:r>
            <a:r>
              <a:rPr lang="ru-RU" dirty="0" err="1"/>
              <a:t>здійснюється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/>
              <a:t>загальним</a:t>
            </a:r>
            <a:r>
              <a:rPr lang="ru-RU" dirty="0"/>
              <a:t> </a:t>
            </a:r>
            <a:r>
              <a:rPr lang="ru-RU" dirty="0" err="1"/>
              <a:t>знеболюванням</a:t>
            </a:r>
            <a:r>
              <a:rPr lang="ru-RU" dirty="0"/>
              <a:t>. </a:t>
            </a:r>
            <a:r>
              <a:rPr lang="ru-RU" dirty="0" err="1"/>
              <a:t>Якщо</a:t>
            </a:r>
            <a:r>
              <a:rPr lang="ru-RU" dirty="0"/>
              <a:t> з </a:t>
            </a:r>
            <a:r>
              <a:rPr lang="ru-RU" dirty="0" err="1"/>
              <a:t>якої-небудь</a:t>
            </a:r>
            <a:r>
              <a:rPr lang="ru-RU" dirty="0"/>
              <a:t> причини </a:t>
            </a:r>
            <a:r>
              <a:rPr lang="ru-RU" dirty="0" err="1"/>
              <a:t>вилучити</a:t>
            </a:r>
            <a:r>
              <a:rPr lang="ru-RU" dirty="0"/>
              <a:t> всю </a:t>
            </a:r>
            <a:r>
              <a:rPr lang="ru-RU" dirty="0" err="1"/>
              <a:t>пухлину</a:t>
            </a:r>
            <a:r>
              <a:rPr lang="ru-RU" dirty="0"/>
              <a:t> не </a:t>
            </a:r>
            <a:r>
              <a:rPr lang="ru-RU" dirty="0" err="1"/>
              <a:t>вдається</a:t>
            </a:r>
            <a:r>
              <a:rPr lang="ru-RU" dirty="0"/>
              <a:t>, то </a:t>
            </a:r>
            <a:r>
              <a:rPr lang="ru-RU" dirty="0" err="1"/>
              <a:t>вирізується</a:t>
            </a:r>
            <a:r>
              <a:rPr lang="ru-RU" dirty="0"/>
              <a:t> </a:t>
            </a:r>
            <a:r>
              <a:rPr lang="ru-RU" dirty="0" err="1"/>
              <a:t>більша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частина</a:t>
            </a:r>
            <a:r>
              <a:rPr lang="ru-RU" dirty="0"/>
              <a:t>. </a:t>
            </a:r>
            <a:r>
              <a:rPr lang="ru-RU" dirty="0" err="1"/>
              <a:t>Крім</a:t>
            </a:r>
            <a:r>
              <a:rPr lang="ru-RU" dirty="0"/>
              <a:t> того, по </a:t>
            </a:r>
            <a:r>
              <a:rPr lang="ru-RU" dirty="0" err="1"/>
              <a:t>можливості</a:t>
            </a:r>
            <a:r>
              <a:rPr lang="ru-RU" dirty="0"/>
              <a:t>, </a:t>
            </a:r>
            <a:r>
              <a:rPr lang="ru-RU" dirty="0" err="1"/>
              <a:t>пухлина</a:t>
            </a:r>
            <a:r>
              <a:rPr lang="ru-RU" dirty="0"/>
              <a:t> </a:t>
            </a:r>
            <a:r>
              <a:rPr lang="ru-RU" dirty="0" err="1"/>
              <a:t>видаляється</a:t>
            </a:r>
            <a:r>
              <a:rPr lang="ru-RU" dirty="0"/>
              <a:t> в межах </a:t>
            </a:r>
            <a:r>
              <a:rPr lang="ru-RU" dirty="0" err="1"/>
              <a:t>здоровіших</a:t>
            </a:r>
            <a:r>
              <a:rPr lang="ru-RU" dirty="0"/>
              <a:t> тканин,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уточнюється</a:t>
            </a:r>
            <a:r>
              <a:rPr lang="ru-RU" dirty="0"/>
              <a:t> при </a:t>
            </a:r>
            <a:r>
              <a:rPr lang="ru-RU" dirty="0" err="1"/>
              <a:t>дослідженні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/>
              <a:t>мікроскопом</a:t>
            </a:r>
            <a:r>
              <a:rPr lang="ru-RU" dirty="0"/>
              <a:t>.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операції</a:t>
            </a:r>
            <a:r>
              <a:rPr lang="ru-RU" dirty="0"/>
              <a:t> </a:t>
            </a:r>
            <a:r>
              <a:rPr lang="ru-RU" dirty="0" err="1"/>
              <a:t>видаляються</a:t>
            </a:r>
            <a:r>
              <a:rPr lang="ru-RU" dirty="0"/>
              <a:t>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прилеглі</a:t>
            </a:r>
            <a:r>
              <a:rPr lang="ru-RU" dirty="0"/>
              <a:t> (</a:t>
            </a:r>
            <a:r>
              <a:rPr lang="ru-RU" dirty="0" err="1"/>
              <a:t>регіонарні</a:t>
            </a:r>
            <a:r>
              <a:rPr lang="ru-RU" dirty="0"/>
              <a:t>) </a:t>
            </a:r>
            <a:r>
              <a:rPr lang="ru-RU" dirty="0" err="1"/>
              <a:t>лімфатичні</a:t>
            </a:r>
            <a:r>
              <a:rPr lang="ru-RU" dirty="0"/>
              <a:t> </a:t>
            </a:r>
            <a:r>
              <a:rPr lang="ru-RU" dirty="0" err="1"/>
              <a:t>вузли</a:t>
            </a:r>
            <a:r>
              <a:rPr lang="ru-RU" dirty="0"/>
              <a:t>. 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розташування</a:t>
            </a:r>
            <a:r>
              <a:rPr lang="ru-RU" dirty="0"/>
              <a:t> </a:t>
            </a:r>
            <a:r>
              <a:rPr lang="ru-RU" dirty="0" err="1"/>
              <a:t>рабдоміосаркоми</a:t>
            </a:r>
            <a:r>
              <a:rPr lang="ru-RU" dirty="0"/>
              <a:t> в </a:t>
            </a:r>
            <a:r>
              <a:rPr lang="ru-RU" dirty="0" err="1"/>
              <a:t>ділянці</a:t>
            </a:r>
            <a:r>
              <a:rPr lang="ru-RU" dirty="0"/>
              <a:t> </a:t>
            </a:r>
            <a:r>
              <a:rPr lang="ru-RU" dirty="0" err="1"/>
              <a:t>голови</a:t>
            </a:r>
            <a:r>
              <a:rPr lang="ru-RU" dirty="0"/>
              <a:t> та </a:t>
            </a:r>
            <a:r>
              <a:rPr lang="ru-RU" dirty="0" err="1"/>
              <a:t>шиї</a:t>
            </a:r>
            <a:r>
              <a:rPr lang="ru-RU" dirty="0"/>
              <a:t> </a:t>
            </a:r>
            <a:r>
              <a:rPr lang="ru-RU" dirty="0" err="1"/>
              <a:t>повне</a:t>
            </a:r>
            <a:r>
              <a:rPr lang="ru-RU" dirty="0"/>
              <a:t> </a:t>
            </a:r>
            <a:r>
              <a:rPr lang="ru-RU" dirty="0" err="1"/>
              <a:t>видалення</a:t>
            </a:r>
            <a:r>
              <a:rPr lang="ru-RU" dirty="0"/>
              <a:t> </a:t>
            </a:r>
            <a:r>
              <a:rPr lang="ru-RU" dirty="0" err="1"/>
              <a:t>пухлини</a:t>
            </a:r>
            <a:r>
              <a:rPr lang="ru-RU" dirty="0"/>
              <a:t> </a:t>
            </a:r>
            <a:r>
              <a:rPr lang="ru-RU" dirty="0" err="1"/>
              <a:t>нерідко</a:t>
            </a:r>
            <a:r>
              <a:rPr lang="ru-RU" dirty="0"/>
              <a:t> </a:t>
            </a:r>
            <a:r>
              <a:rPr lang="ru-RU" dirty="0" err="1"/>
              <a:t>буває</a:t>
            </a:r>
            <a:r>
              <a:rPr lang="ru-RU" dirty="0"/>
              <a:t> </a:t>
            </a:r>
            <a:r>
              <a:rPr lang="ru-RU" dirty="0" err="1"/>
              <a:t>неможливим</a:t>
            </a:r>
            <a:r>
              <a:rPr lang="ru-RU" dirty="0"/>
              <a:t> без </a:t>
            </a:r>
            <a:r>
              <a:rPr lang="ru-RU" dirty="0" err="1"/>
              <a:t>порушення</a:t>
            </a:r>
            <a:r>
              <a:rPr lang="ru-RU" dirty="0"/>
              <a:t> </a:t>
            </a:r>
            <a:r>
              <a:rPr lang="ru-RU" dirty="0" err="1"/>
              <a:t>життєво</a:t>
            </a:r>
            <a:r>
              <a:rPr lang="ru-RU" dirty="0"/>
              <a:t> </a:t>
            </a:r>
            <a:r>
              <a:rPr lang="ru-RU" dirty="0" err="1"/>
              <a:t>важливих</a:t>
            </a:r>
            <a:r>
              <a:rPr lang="ru-RU" dirty="0"/>
              <a:t> </a:t>
            </a:r>
            <a:r>
              <a:rPr lang="ru-RU" dirty="0" err="1"/>
              <a:t>функцій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серйозного</a:t>
            </a:r>
            <a:r>
              <a:rPr lang="ru-RU" dirty="0"/>
              <a:t> </a:t>
            </a:r>
            <a:r>
              <a:rPr lang="ru-RU" dirty="0" err="1"/>
              <a:t>косметичного</a:t>
            </a:r>
            <a:r>
              <a:rPr lang="ru-RU" dirty="0"/>
              <a:t> дефекту, тому </a:t>
            </a:r>
            <a:r>
              <a:rPr lang="ru-RU" dirty="0" err="1"/>
              <a:t>операція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бути </a:t>
            </a:r>
            <a:r>
              <a:rPr lang="ru-RU" dirty="0" err="1"/>
              <a:t>відстрочена</a:t>
            </a:r>
            <a:r>
              <a:rPr lang="ru-RU" dirty="0"/>
              <a:t> до </a:t>
            </a:r>
            <a:r>
              <a:rPr lang="ru-RU" dirty="0" err="1"/>
              <a:t>одержання</a:t>
            </a:r>
            <a:r>
              <a:rPr lang="ru-RU" dirty="0"/>
              <a:t> </a:t>
            </a:r>
            <a:r>
              <a:rPr lang="ru-RU" dirty="0" err="1"/>
              <a:t>вираженого</a:t>
            </a:r>
            <a:r>
              <a:rPr lang="ru-RU" dirty="0"/>
              <a:t> </a:t>
            </a:r>
            <a:r>
              <a:rPr lang="ru-RU" dirty="0" err="1"/>
              <a:t>ефекту</a:t>
            </a:r>
            <a:r>
              <a:rPr lang="ru-RU" dirty="0"/>
              <a:t> в </a:t>
            </a:r>
            <a:r>
              <a:rPr lang="ru-RU" dirty="0" err="1"/>
              <a:t>результаті</a:t>
            </a:r>
            <a:r>
              <a:rPr lang="ru-RU" dirty="0"/>
              <a:t> </a:t>
            </a:r>
            <a:r>
              <a:rPr lang="ru-RU" dirty="0" err="1"/>
              <a:t>хіміотерапії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опромінення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87710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09" y="273677"/>
            <a:ext cx="10018713" cy="692238"/>
          </a:xfrm>
        </p:spPr>
        <p:txBody>
          <a:bodyPr>
            <a:normAutofit fontScale="90000"/>
          </a:bodyPr>
          <a:lstStyle/>
          <a:p>
            <a:r>
              <a:rPr lang="ru-RU" b="1" dirty="0" err="1" smtClean="0"/>
              <a:t>Рабдоміосаркома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09859" y="965915"/>
            <a:ext cx="10315978" cy="537049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uk-UA" sz="1700" b="1" dirty="0" smtClean="0"/>
              <a:t>ХІМІОТЕРАПІЯ</a:t>
            </a:r>
            <a:endParaRPr lang="ru-RU" sz="1700" b="1" dirty="0" smtClean="0"/>
          </a:p>
          <a:p>
            <a:r>
              <a:rPr lang="ru-RU" sz="1700" dirty="0" err="1" smtClean="0"/>
              <a:t>Усі</a:t>
            </a:r>
            <a:r>
              <a:rPr lang="ru-RU" sz="1700" dirty="0" smtClean="0"/>
              <a:t> </a:t>
            </a:r>
            <a:r>
              <a:rPr lang="ru-RU" sz="1700" dirty="0" err="1"/>
              <a:t>хворі</a:t>
            </a:r>
            <a:r>
              <a:rPr lang="ru-RU" sz="1700" dirty="0"/>
              <a:t> з </a:t>
            </a:r>
            <a:r>
              <a:rPr lang="ru-RU" sz="1700" dirty="0" err="1"/>
              <a:t>рабдоміосаркомою</a:t>
            </a:r>
            <a:r>
              <a:rPr lang="ru-RU" sz="1700" dirty="0"/>
              <a:t>, як правило, </a:t>
            </a:r>
            <a:r>
              <a:rPr lang="ru-RU" sz="1700" dirty="0" err="1"/>
              <a:t>одержують</a:t>
            </a:r>
            <a:r>
              <a:rPr lang="ru-RU" sz="1700" dirty="0"/>
              <a:t> </a:t>
            </a:r>
            <a:r>
              <a:rPr lang="ru-RU" sz="1700" dirty="0" err="1"/>
              <a:t>хіміотерапію</a:t>
            </a:r>
            <a:r>
              <a:rPr lang="ru-RU" sz="1700" dirty="0"/>
              <a:t>. </a:t>
            </a:r>
            <a:r>
              <a:rPr lang="ru-RU" sz="1700" dirty="0" err="1"/>
              <a:t>Якщо</a:t>
            </a:r>
            <a:r>
              <a:rPr lang="ru-RU" sz="1700" dirty="0"/>
              <a:t> з </a:t>
            </a:r>
            <a:r>
              <a:rPr lang="ru-RU" sz="1700" dirty="0" err="1"/>
              <a:t>якоїсь</a:t>
            </a:r>
            <a:r>
              <a:rPr lang="ru-RU" sz="1700" dirty="0"/>
              <a:t> причини </a:t>
            </a:r>
            <a:r>
              <a:rPr lang="ru-RU" sz="1700" dirty="0" err="1"/>
              <a:t>хіміотерапія</a:t>
            </a:r>
            <a:r>
              <a:rPr lang="ru-RU" sz="1700" dirty="0"/>
              <a:t> не </a:t>
            </a:r>
            <a:r>
              <a:rPr lang="ru-RU" sz="1700" dirty="0" err="1"/>
              <a:t>призначається</a:t>
            </a:r>
            <a:r>
              <a:rPr lang="ru-RU" sz="1700" dirty="0"/>
              <a:t>, то </a:t>
            </a:r>
            <a:r>
              <a:rPr lang="ru-RU" sz="1700" dirty="0" err="1"/>
              <a:t>ймовірність</a:t>
            </a:r>
            <a:r>
              <a:rPr lang="ru-RU" sz="1700" dirty="0"/>
              <a:t> рецидиву </a:t>
            </a:r>
            <a:r>
              <a:rPr lang="ru-RU" sz="1700" dirty="0" err="1"/>
              <a:t>захворювання</a:t>
            </a:r>
            <a:r>
              <a:rPr lang="ru-RU" sz="1700" dirty="0"/>
              <a:t> </a:t>
            </a:r>
            <a:r>
              <a:rPr lang="ru-RU" sz="1700" dirty="0" err="1"/>
              <a:t>значно</a:t>
            </a:r>
            <a:r>
              <a:rPr lang="ru-RU" sz="1700" dirty="0"/>
              <a:t> </a:t>
            </a:r>
            <a:r>
              <a:rPr lang="ru-RU" sz="1700" dirty="0" err="1"/>
              <a:t>збільшується</a:t>
            </a:r>
            <a:r>
              <a:rPr lang="ru-RU" sz="1700" dirty="0"/>
              <a:t>, </a:t>
            </a:r>
            <a:r>
              <a:rPr lang="ru-RU" sz="1700" dirty="0" err="1"/>
              <a:t>навіть</a:t>
            </a:r>
            <a:r>
              <a:rPr lang="ru-RU" sz="1700" dirty="0"/>
              <a:t> </a:t>
            </a:r>
            <a:r>
              <a:rPr lang="ru-RU" sz="1700" dirty="0" err="1"/>
              <a:t>після</a:t>
            </a:r>
            <a:r>
              <a:rPr lang="ru-RU" sz="1700" dirty="0"/>
              <a:t> </a:t>
            </a:r>
            <a:r>
              <a:rPr lang="ru-RU" sz="1700" dirty="0" err="1"/>
              <a:t>повного</a:t>
            </a:r>
            <a:r>
              <a:rPr lang="ru-RU" sz="1700" dirty="0"/>
              <a:t> </a:t>
            </a:r>
            <a:r>
              <a:rPr lang="ru-RU" sz="1700" dirty="0" err="1"/>
              <a:t>видалення</a:t>
            </a:r>
            <a:r>
              <a:rPr lang="ru-RU" sz="1700" dirty="0"/>
              <a:t> </a:t>
            </a:r>
            <a:r>
              <a:rPr lang="ru-RU" sz="1700" dirty="0" err="1"/>
              <a:t>пухлини</a:t>
            </a:r>
            <a:r>
              <a:rPr lang="ru-RU" sz="1700" dirty="0"/>
              <a:t>. </a:t>
            </a:r>
            <a:r>
              <a:rPr lang="ru-RU" sz="1700" dirty="0" err="1"/>
              <a:t>Основними</a:t>
            </a:r>
            <a:r>
              <a:rPr lang="ru-RU" sz="1700" dirty="0"/>
              <a:t> препаратами при </a:t>
            </a:r>
            <a:r>
              <a:rPr lang="ru-RU" sz="1700" dirty="0" err="1"/>
              <a:t>лікуванні</a:t>
            </a:r>
            <a:r>
              <a:rPr lang="ru-RU" sz="1700" dirty="0"/>
              <a:t> </a:t>
            </a:r>
            <a:r>
              <a:rPr lang="ru-RU" sz="1700" dirty="0" err="1"/>
              <a:t>рабдоміосаркоми</a:t>
            </a:r>
            <a:r>
              <a:rPr lang="ru-RU" sz="1700" dirty="0"/>
              <a:t> є </a:t>
            </a:r>
            <a:r>
              <a:rPr lang="ru-RU" sz="1700" b="1" dirty="0" err="1"/>
              <a:t>вінкристин</a:t>
            </a:r>
            <a:r>
              <a:rPr lang="ru-RU" sz="1700" b="1" dirty="0"/>
              <a:t>, </a:t>
            </a:r>
            <a:r>
              <a:rPr lang="ru-RU" sz="1700" b="1" dirty="0" err="1"/>
              <a:t>дактиноміцин</a:t>
            </a:r>
            <a:r>
              <a:rPr lang="ru-RU" sz="1700" b="1" dirty="0"/>
              <a:t>, </a:t>
            </a:r>
            <a:r>
              <a:rPr lang="ru-RU" sz="1700" b="1" dirty="0" err="1"/>
              <a:t>циклофосфамід</a:t>
            </a:r>
            <a:r>
              <a:rPr lang="ru-RU" sz="1700" dirty="0"/>
              <a:t>. У </a:t>
            </a:r>
            <a:r>
              <a:rPr lang="ru-RU" sz="1700" dirty="0" err="1"/>
              <a:t>хворих</a:t>
            </a:r>
            <a:r>
              <a:rPr lang="ru-RU" sz="1700" dirty="0"/>
              <a:t> </a:t>
            </a:r>
            <a:r>
              <a:rPr lang="ru-RU" sz="1700" dirty="0" err="1"/>
              <a:t>із</a:t>
            </a:r>
            <a:r>
              <a:rPr lang="ru-RU" sz="1700" dirty="0"/>
              <a:t> </a:t>
            </a:r>
            <a:r>
              <a:rPr lang="ru-RU" sz="1700" dirty="0" err="1"/>
              <a:t>метастатичною</a:t>
            </a:r>
            <a:r>
              <a:rPr lang="ru-RU" sz="1700" dirty="0"/>
              <a:t> </a:t>
            </a:r>
            <a:r>
              <a:rPr lang="ru-RU" sz="1700" dirty="0" err="1"/>
              <a:t>пухлиною</a:t>
            </a:r>
            <a:r>
              <a:rPr lang="ru-RU" sz="1700" dirty="0"/>
              <a:t> </a:t>
            </a:r>
            <a:r>
              <a:rPr lang="ru-RU" sz="1700" dirty="0" err="1"/>
              <a:t>хіміотерапія</a:t>
            </a:r>
            <a:r>
              <a:rPr lang="ru-RU" sz="1700" dirty="0"/>
              <a:t> </a:t>
            </a:r>
            <a:r>
              <a:rPr lang="ru-RU" sz="1700" dirty="0" err="1"/>
              <a:t>зазначеними</a:t>
            </a:r>
            <a:r>
              <a:rPr lang="ru-RU" sz="1700" dirty="0"/>
              <a:t> препаратами не </a:t>
            </a:r>
            <a:r>
              <a:rPr lang="ru-RU" sz="1700" dirty="0" err="1"/>
              <a:t>надто</a:t>
            </a:r>
            <a:r>
              <a:rPr lang="ru-RU" sz="1700" dirty="0"/>
              <a:t> </a:t>
            </a:r>
            <a:r>
              <a:rPr lang="ru-RU" sz="1700" dirty="0" err="1"/>
              <a:t>ефективна</a:t>
            </a:r>
            <a:r>
              <a:rPr lang="ru-RU" sz="1700" dirty="0"/>
              <a:t>, тому </a:t>
            </a:r>
            <a:r>
              <a:rPr lang="ru-RU" sz="1700" dirty="0" err="1"/>
              <a:t>ведуться</a:t>
            </a:r>
            <a:r>
              <a:rPr lang="ru-RU" sz="1700" dirty="0"/>
              <a:t> </a:t>
            </a:r>
            <a:r>
              <a:rPr lang="ru-RU" sz="1700" dirty="0" err="1"/>
              <a:t>пошуки</a:t>
            </a:r>
            <a:r>
              <a:rPr lang="ru-RU" sz="1700" dirty="0"/>
              <a:t> </a:t>
            </a:r>
            <a:r>
              <a:rPr lang="ru-RU" sz="1700" dirty="0" err="1"/>
              <a:t>нових</a:t>
            </a:r>
            <a:r>
              <a:rPr lang="ru-RU" sz="1700" dirty="0"/>
              <a:t> </a:t>
            </a:r>
            <a:r>
              <a:rPr lang="ru-RU" sz="1700" dirty="0" err="1"/>
              <a:t>протипухлинних</a:t>
            </a:r>
            <a:r>
              <a:rPr lang="ru-RU" sz="1700" dirty="0"/>
              <a:t> </a:t>
            </a:r>
            <a:r>
              <a:rPr lang="ru-RU" sz="1700" dirty="0" err="1"/>
              <a:t>препаратів</a:t>
            </a:r>
            <a:r>
              <a:rPr lang="ru-RU" sz="1700" dirty="0"/>
              <a:t> і </a:t>
            </a:r>
            <a:r>
              <a:rPr lang="ru-RU" sz="1700" dirty="0" err="1"/>
              <a:t>їх</a:t>
            </a:r>
            <a:r>
              <a:rPr lang="ru-RU" sz="1700" dirty="0"/>
              <a:t> </a:t>
            </a:r>
            <a:r>
              <a:rPr lang="ru-RU" sz="1700" dirty="0" err="1" smtClean="0"/>
              <a:t>комбінацій</a:t>
            </a:r>
            <a:r>
              <a:rPr lang="ru-RU" sz="1700" dirty="0" smtClean="0"/>
              <a:t>.</a:t>
            </a:r>
          </a:p>
          <a:p>
            <a:r>
              <a:rPr lang="ru-RU" sz="1700" dirty="0" err="1" smtClean="0"/>
              <a:t>Променева</a:t>
            </a:r>
            <a:r>
              <a:rPr lang="ru-RU" sz="1700" dirty="0" smtClean="0"/>
              <a:t> </a:t>
            </a:r>
            <a:r>
              <a:rPr lang="ru-RU" sz="1700" dirty="0" err="1"/>
              <a:t>терапія</a:t>
            </a:r>
            <a:r>
              <a:rPr lang="ru-RU" sz="1700" dirty="0"/>
              <a:t> є </a:t>
            </a:r>
            <a:r>
              <a:rPr lang="ru-RU" sz="1700" dirty="0" err="1"/>
              <a:t>ефективним</a:t>
            </a:r>
            <a:r>
              <a:rPr lang="ru-RU" sz="1700" dirty="0"/>
              <a:t> методом </a:t>
            </a:r>
            <a:r>
              <a:rPr lang="ru-RU" sz="1700" dirty="0" err="1"/>
              <a:t>впливу</a:t>
            </a:r>
            <a:r>
              <a:rPr lang="ru-RU" sz="1700" dirty="0"/>
              <a:t> на </a:t>
            </a:r>
            <a:r>
              <a:rPr lang="ru-RU" sz="1700" dirty="0" err="1"/>
              <a:t>пухлинні</a:t>
            </a:r>
            <a:r>
              <a:rPr lang="ru-RU" sz="1700" dirty="0"/>
              <a:t> </a:t>
            </a:r>
            <a:r>
              <a:rPr lang="ru-RU" sz="1700" dirty="0" err="1"/>
              <a:t>клітини</a:t>
            </a:r>
            <a:r>
              <a:rPr lang="ru-RU" sz="1700" dirty="0"/>
              <a:t>, </a:t>
            </a:r>
            <a:r>
              <a:rPr lang="ru-RU" sz="1700" dirty="0" err="1"/>
              <a:t>що</a:t>
            </a:r>
            <a:r>
              <a:rPr lang="ru-RU" sz="1700" dirty="0"/>
              <a:t> </a:t>
            </a:r>
            <a:r>
              <a:rPr lang="ru-RU" sz="1700" dirty="0" err="1"/>
              <a:t>залишилися</a:t>
            </a:r>
            <a:r>
              <a:rPr lang="ru-RU" sz="1700" dirty="0"/>
              <a:t> </a:t>
            </a:r>
            <a:r>
              <a:rPr lang="ru-RU" sz="1700" dirty="0" err="1"/>
              <a:t>після</a:t>
            </a:r>
            <a:r>
              <a:rPr lang="ru-RU" sz="1700" dirty="0"/>
              <a:t> </a:t>
            </a:r>
            <a:r>
              <a:rPr lang="ru-RU" sz="1700" dirty="0" err="1"/>
              <a:t>хірургічного</a:t>
            </a:r>
            <a:r>
              <a:rPr lang="ru-RU" sz="1700" dirty="0"/>
              <a:t> </a:t>
            </a:r>
            <a:r>
              <a:rPr lang="ru-RU" sz="1700" dirty="0" err="1"/>
              <a:t>видалення</a:t>
            </a:r>
            <a:r>
              <a:rPr lang="ru-RU" sz="1700" dirty="0"/>
              <a:t> </a:t>
            </a:r>
            <a:r>
              <a:rPr lang="ru-RU" sz="1700" dirty="0" err="1"/>
              <a:t>рабдоміосаркоми</a:t>
            </a:r>
            <a:r>
              <a:rPr lang="ru-RU" sz="1700" dirty="0"/>
              <a:t>. </a:t>
            </a:r>
            <a:r>
              <a:rPr lang="ru-RU" sz="1700" dirty="0" err="1"/>
              <a:t>Звичайно</a:t>
            </a:r>
            <a:r>
              <a:rPr lang="ru-RU" sz="1700" dirty="0"/>
              <a:t> </a:t>
            </a:r>
            <a:r>
              <a:rPr lang="ru-RU" sz="1700" dirty="0" err="1"/>
              <a:t>променева</a:t>
            </a:r>
            <a:r>
              <a:rPr lang="ru-RU" sz="1700" dirty="0"/>
              <a:t> </a:t>
            </a:r>
            <a:r>
              <a:rPr lang="ru-RU" sz="1700" dirty="0" err="1"/>
              <a:t>терапія</a:t>
            </a:r>
            <a:r>
              <a:rPr lang="ru-RU" sz="1700" dirty="0"/>
              <a:t> </a:t>
            </a:r>
            <a:r>
              <a:rPr lang="ru-RU" sz="1700" dirty="0" err="1"/>
              <a:t>призначається</a:t>
            </a:r>
            <a:r>
              <a:rPr lang="ru-RU" sz="1700" dirty="0"/>
              <a:t> через 6–9 </a:t>
            </a:r>
            <a:r>
              <a:rPr lang="ru-RU" sz="1700" dirty="0" err="1"/>
              <a:t>тиж</a:t>
            </a:r>
            <a:r>
              <a:rPr lang="ru-RU" sz="1700" dirty="0"/>
              <a:t>. </a:t>
            </a:r>
            <a:r>
              <a:rPr lang="ru-RU" sz="1700" dirty="0" err="1"/>
              <a:t>після</a:t>
            </a:r>
            <a:r>
              <a:rPr lang="ru-RU" sz="1700" dirty="0"/>
              <a:t> </a:t>
            </a:r>
            <a:r>
              <a:rPr lang="ru-RU" sz="1700" dirty="0" err="1"/>
              <a:t>завершення</a:t>
            </a:r>
            <a:r>
              <a:rPr lang="ru-RU" sz="1700" dirty="0"/>
              <a:t> </a:t>
            </a:r>
            <a:r>
              <a:rPr lang="ru-RU" sz="1700" dirty="0" err="1"/>
              <a:t>хіміотерапії</a:t>
            </a:r>
            <a:r>
              <a:rPr lang="ru-RU" sz="1700" dirty="0"/>
              <a:t> на </a:t>
            </a:r>
            <a:r>
              <a:rPr lang="ru-RU" sz="1700" dirty="0" err="1"/>
              <a:t>ділянку</a:t>
            </a:r>
            <a:r>
              <a:rPr lang="ru-RU" sz="1700" dirty="0"/>
              <a:t> </a:t>
            </a:r>
            <a:r>
              <a:rPr lang="ru-RU" sz="1700" dirty="0" err="1"/>
              <a:t>пухлини</a:t>
            </a:r>
            <a:r>
              <a:rPr lang="ru-RU" sz="1700" dirty="0"/>
              <a:t>, </a:t>
            </a:r>
            <a:r>
              <a:rPr lang="ru-RU" sz="1700" dirty="0" err="1"/>
              <a:t>що</a:t>
            </a:r>
            <a:r>
              <a:rPr lang="ru-RU" sz="1700" dirty="0"/>
              <a:t> </a:t>
            </a:r>
            <a:r>
              <a:rPr lang="ru-RU" sz="1700" dirty="0" err="1"/>
              <a:t>залишилася</a:t>
            </a:r>
            <a:r>
              <a:rPr lang="ru-RU" sz="1700" dirty="0"/>
              <a:t>. У </a:t>
            </a:r>
            <a:r>
              <a:rPr lang="ru-RU" sz="1700" dirty="0" err="1"/>
              <a:t>разі</a:t>
            </a:r>
            <a:r>
              <a:rPr lang="ru-RU" sz="1700" dirty="0"/>
              <a:t> </a:t>
            </a:r>
            <a:r>
              <a:rPr lang="ru-RU" sz="1700" dirty="0" err="1"/>
              <a:t>локалізації</a:t>
            </a:r>
            <a:r>
              <a:rPr lang="ru-RU" sz="1700" dirty="0"/>
              <a:t> </a:t>
            </a:r>
            <a:r>
              <a:rPr lang="ru-RU" sz="1700" dirty="0" err="1"/>
              <a:t>рабдоміосаркоми</a:t>
            </a:r>
            <a:r>
              <a:rPr lang="ru-RU" sz="1700" dirty="0"/>
              <a:t> в </a:t>
            </a:r>
            <a:r>
              <a:rPr lang="ru-RU" sz="1700" dirty="0" err="1"/>
              <a:t>зоні</a:t>
            </a:r>
            <a:r>
              <a:rPr lang="ru-RU" sz="1700" dirty="0"/>
              <a:t> </a:t>
            </a:r>
            <a:r>
              <a:rPr lang="ru-RU" sz="1700" dirty="0" err="1"/>
              <a:t>оболонок</a:t>
            </a:r>
            <a:r>
              <a:rPr lang="ru-RU" sz="1700" dirty="0"/>
              <a:t> </a:t>
            </a:r>
            <a:r>
              <a:rPr lang="ru-RU" sz="1700" dirty="0" err="1"/>
              <a:t>або</a:t>
            </a:r>
            <a:r>
              <a:rPr lang="ru-RU" sz="1700" dirty="0"/>
              <a:t> </a:t>
            </a:r>
            <a:r>
              <a:rPr lang="ru-RU" sz="1700" dirty="0" err="1"/>
              <a:t>мозкової</a:t>
            </a:r>
            <a:r>
              <a:rPr lang="ru-RU" sz="1700" dirty="0"/>
              <a:t> </a:t>
            </a:r>
            <a:r>
              <a:rPr lang="ru-RU" sz="1700" dirty="0" err="1"/>
              <a:t>речовини</a:t>
            </a:r>
            <a:r>
              <a:rPr lang="ru-RU" sz="1700" dirty="0"/>
              <a:t> головного та спинного </a:t>
            </a:r>
            <a:r>
              <a:rPr lang="ru-RU" sz="1700" dirty="0" err="1"/>
              <a:t>мозку</a:t>
            </a:r>
            <a:r>
              <a:rPr lang="ru-RU" sz="1700" dirty="0"/>
              <a:t> </a:t>
            </a:r>
            <a:r>
              <a:rPr lang="ru-RU" sz="1700" dirty="0" err="1"/>
              <a:t>променева</a:t>
            </a:r>
            <a:r>
              <a:rPr lang="ru-RU" sz="1700" dirty="0"/>
              <a:t> </a:t>
            </a:r>
            <a:r>
              <a:rPr lang="ru-RU" sz="1700" dirty="0" err="1"/>
              <a:t>терапія</a:t>
            </a:r>
            <a:r>
              <a:rPr lang="ru-RU" sz="1700" dirty="0"/>
              <a:t> </a:t>
            </a:r>
            <a:r>
              <a:rPr lang="ru-RU" sz="1700" dirty="0" err="1"/>
              <a:t>може</a:t>
            </a:r>
            <a:r>
              <a:rPr lang="ru-RU" sz="1700" dirty="0"/>
              <a:t> бути </a:t>
            </a:r>
            <a:r>
              <a:rPr lang="ru-RU" sz="1700" dirty="0" err="1"/>
              <a:t>призначена</a:t>
            </a:r>
            <a:r>
              <a:rPr lang="ru-RU" sz="1700" dirty="0"/>
              <a:t> </a:t>
            </a:r>
            <a:r>
              <a:rPr lang="ru-RU" sz="1700" dirty="0" err="1"/>
              <a:t>негайно</a:t>
            </a:r>
            <a:r>
              <a:rPr lang="ru-RU" sz="1700" dirty="0"/>
              <a:t> до </a:t>
            </a:r>
            <a:r>
              <a:rPr lang="ru-RU" sz="1700" dirty="0" err="1"/>
              <a:t>застосування</a:t>
            </a:r>
            <a:r>
              <a:rPr lang="ru-RU" sz="1700" dirty="0"/>
              <a:t> </a:t>
            </a:r>
            <a:r>
              <a:rPr lang="ru-RU" sz="1700" dirty="0" err="1"/>
              <a:t>хіміотерапії</a:t>
            </a:r>
            <a:r>
              <a:rPr lang="ru-RU" sz="1700" dirty="0"/>
              <a:t>. </a:t>
            </a:r>
            <a:r>
              <a:rPr lang="ru-RU" sz="1700" dirty="0" err="1"/>
              <a:t>Протипухлинні</a:t>
            </a:r>
            <a:r>
              <a:rPr lang="ru-RU" sz="1700" dirty="0"/>
              <a:t> </a:t>
            </a:r>
            <a:r>
              <a:rPr lang="ru-RU" sz="1700" dirty="0" err="1"/>
              <a:t>препарати</a:t>
            </a:r>
            <a:r>
              <a:rPr lang="ru-RU" sz="1700" dirty="0"/>
              <a:t> не </a:t>
            </a:r>
            <a:r>
              <a:rPr lang="ru-RU" sz="1700" dirty="0" err="1"/>
              <a:t>мають</a:t>
            </a:r>
            <a:r>
              <a:rPr lang="ru-RU" sz="1700" dirty="0"/>
              <a:t> </a:t>
            </a:r>
            <a:r>
              <a:rPr lang="ru-RU" sz="1700" dirty="0" err="1"/>
              <a:t>вибіркової</a:t>
            </a:r>
            <a:r>
              <a:rPr lang="ru-RU" sz="1700" dirty="0"/>
              <a:t> </a:t>
            </a:r>
            <a:r>
              <a:rPr lang="ru-RU" sz="1700" dirty="0" err="1"/>
              <a:t>дії</a:t>
            </a:r>
            <a:r>
              <a:rPr lang="ru-RU" sz="1700" dirty="0"/>
              <a:t>, тому </a:t>
            </a:r>
            <a:r>
              <a:rPr lang="ru-RU" sz="1700" dirty="0" err="1"/>
              <a:t>знищують</a:t>
            </a:r>
            <a:r>
              <a:rPr lang="ru-RU" sz="1700" dirty="0"/>
              <a:t> і </a:t>
            </a:r>
            <a:r>
              <a:rPr lang="ru-RU" sz="1700" dirty="0" err="1"/>
              <a:t>ушкоджують</a:t>
            </a:r>
            <a:r>
              <a:rPr lang="ru-RU" sz="1700" dirty="0"/>
              <a:t> не </a:t>
            </a:r>
            <a:r>
              <a:rPr lang="ru-RU" sz="1700" dirty="0" err="1"/>
              <a:t>тільки</a:t>
            </a:r>
            <a:r>
              <a:rPr lang="ru-RU" sz="1700" dirty="0"/>
              <a:t> </a:t>
            </a:r>
            <a:r>
              <a:rPr lang="ru-RU" sz="1700" dirty="0" err="1"/>
              <a:t>пухлинні</a:t>
            </a:r>
            <a:r>
              <a:rPr lang="ru-RU" sz="1700" dirty="0"/>
              <a:t>, але й </a:t>
            </a:r>
            <a:r>
              <a:rPr lang="ru-RU" sz="1700" dirty="0" err="1"/>
              <a:t>швидкозростаючі</a:t>
            </a:r>
            <a:r>
              <a:rPr lang="ru-RU" sz="1700" dirty="0"/>
              <a:t> </a:t>
            </a:r>
            <a:r>
              <a:rPr lang="ru-RU" sz="1700" dirty="0" err="1"/>
              <a:t>нормальні</a:t>
            </a:r>
            <a:r>
              <a:rPr lang="ru-RU" sz="1700" dirty="0"/>
              <a:t> </a:t>
            </a:r>
            <a:r>
              <a:rPr lang="ru-RU" sz="1700" dirty="0" err="1"/>
              <a:t>клітини</a:t>
            </a:r>
            <a:r>
              <a:rPr lang="ru-RU" sz="1700" dirty="0"/>
              <a:t> </a:t>
            </a:r>
            <a:r>
              <a:rPr lang="ru-RU" sz="1700" dirty="0" err="1"/>
              <a:t>організму</a:t>
            </a:r>
            <a:r>
              <a:rPr lang="ru-RU" sz="1700" dirty="0"/>
              <a:t>. </a:t>
            </a:r>
            <a:r>
              <a:rPr lang="ru-RU" sz="1700" dirty="0" err="1"/>
              <a:t>Це</a:t>
            </a:r>
            <a:r>
              <a:rPr lang="ru-RU" sz="1700" dirty="0"/>
              <a:t> </a:t>
            </a:r>
            <a:r>
              <a:rPr lang="ru-RU" sz="1700" dirty="0" err="1"/>
              <a:t>призводить</a:t>
            </a:r>
            <a:r>
              <a:rPr lang="ru-RU" sz="1700" dirty="0"/>
              <a:t> до </a:t>
            </a:r>
            <a:r>
              <a:rPr lang="ru-RU" sz="1700" dirty="0" err="1"/>
              <a:t>анемії</a:t>
            </a:r>
            <a:r>
              <a:rPr lang="ru-RU" sz="1700" dirty="0"/>
              <a:t> в </a:t>
            </a:r>
            <a:r>
              <a:rPr lang="ru-RU" sz="1700" dirty="0" err="1"/>
              <a:t>результаті</a:t>
            </a:r>
            <a:r>
              <a:rPr lang="ru-RU" sz="1700" dirty="0"/>
              <a:t> </a:t>
            </a:r>
            <a:r>
              <a:rPr lang="ru-RU" sz="1700" dirty="0" err="1"/>
              <a:t>зниження</a:t>
            </a:r>
            <a:r>
              <a:rPr lang="ru-RU" sz="1700" dirty="0"/>
              <a:t> </a:t>
            </a:r>
            <a:r>
              <a:rPr lang="ru-RU" sz="1700" dirty="0" err="1"/>
              <a:t>кількості</a:t>
            </a:r>
            <a:r>
              <a:rPr lang="ru-RU" sz="1700" dirty="0"/>
              <a:t> </a:t>
            </a:r>
            <a:r>
              <a:rPr lang="ru-RU" sz="1700" dirty="0" err="1"/>
              <a:t>еритроцитів</a:t>
            </a:r>
            <a:r>
              <a:rPr lang="ru-RU" sz="1700" dirty="0"/>
              <a:t>, </a:t>
            </a:r>
            <a:r>
              <a:rPr lang="ru-RU" sz="1700" dirty="0" err="1"/>
              <a:t>підвищеної</a:t>
            </a:r>
            <a:r>
              <a:rPr lang="ru-RU" sz="1700" dirty="0"/>
              <a:t> </a:t>
            </a:r>
            <a:r>
              <a:rPr lang="ru-RU" sz="1700" dirty="0" err="1"/>
              <a:t>сприйнятливості</a:t>
            </a:r>
            <a:r>
              <a:rPr lang="ru-RU" sz="1700" dirty="0"/>
              <a:t> до </a:t>
            </a:r>
            <a:r>
              <a:rPr lang="ru-RU" sz="1700" dirty="0" err="1"/>
              <a:t>інфекцій</a:t>
            </a:r>
            <a:r>
              <a:rPr lang="ru-RU" sz="1700" dirty="0"/>
              <a:t> за </a:t>
            </a:r>
            <a:r>
              <a:rPr lang="ru-RU" sz="1700" dirty="0" err="1"/>
              <a:t>рахунок</a:t>
            </a:r>
            <a:r>
              <a:rPr lang="ru-RU" sz="1700" dirty="0"/>
              <a:t> </a:t>
            </a:r>
            <a:r>
              <a:rPr lang="ru-RU" sz="1700" dirty="0" err="1"/>
              <a:t>низької</a:t>
            </a:r>
            <a:r>
              <a:rPr lang="ru-RU" sz="1700" dirty="0"/>
              <a:t> </a:t>
            </a:r>
            <a:r>
              <a:rPr lang="ru-RU" sz="1700" dirty="0" err="1"/>
              <a:t>кількості</a:t>
            </a:r>
            <a:r>
              <a:rPr lang="ru-RU" sz="1700" dirty="0"/>
              <a:t> </a:t>
            </a:r>
            <a:r>
              <a:rPr lang="ru-RU" sz="1700" dirty="0" err="1"/>
              <a:t>лейкоцитів</a:t>
            </a:r>
            <a:r>
              <a:rPr lang="ru-RU" sz="1700" dirty="0"/>
              <a:t> і </a:t>
            </a:r>
            <a:r>
              <a:rPr lang="ru-RU" sz="1700" dirty="0" err="1"/>
              <a:t>кровотеч</a:t>
            </a:r>
            <a:r>
              <a:rPr lang="ru-RU" sz="1700" dirty="0"/>
              <a:t> через малу </a:t>
            </a:r>
            <a:r>
              <a:rPr lang="ru-RU" sz="1700" dirty="0" err="1"/>
              <a:t>кількість</a:t>
            </a:r>
            <a:r>
              <a:rPr lang="ru-RU" sz="1700" dirty="0"/>
              <a:t> </a:t>
            </a:r>
            <a:r>
              <a:rPr lang="ru-RU" sz="1700" dirty="0" err="1"/>
              <a:t>тромбоцитів</a:t>
            </a:r>
            <a:r>
              <a:rPr lang="ru-RU" sz="1700" dirty="0"/>
              <a:t> </a:t>
            </a:r>
            <a:r>
              <a:rPr lang="ru-RU" sz="1700" dirty="0" err="1"/>
              <a:t>після</a:t>
            </a:r>
            <a:r>
              <a:rPr lang="ru-RU" sz="1700" dirty="0"/>
              <a:t> </a:t>
            </a:r>
            <a:r>
              <a:rPr lang="ru-RU" sz="1700" dirty="0" err="1"/>
              <a:t>високодозованої</a:t>
            </a:r>
            <a:r>
              <a:rPr lang="ru-RU" sz="1700" dirty="0"/>
              <a:t> </a:t>
            </a:r>
            <a:r>
              <a:rPr lang="ru-RU" sz="1700" dirty="0" err="1"/>
              <a:t>хіміотерапії</a:t>
            </a:r>
            <a:r>
              <a:rPr lang="ru-RU" sz="1700" dirty="0"/>
              <a:t>. </a:t>
            </a:r>
            <a:r>
              <a:rPr lang="ru-RU" sz="1700" dirty="0" err="1"/>
              <a:t>Трансплантація</a:t>
            </a:r>
            <a:r>
              <a:rPr lang="ru-RU" sz="1700" dirty="0"/>
              <a:t> </a:t>
            </a:r>
            <a:r>
              <a:rPr lang="ru-RU" sz="1700" dirty="0" err="1"/>
              <a:t>кісткового</a:t>
            </a:r>
            <a:r>
              <a:rPr lang="ru-RU" sz="1700" dirty="0"/>
              <a:t> </a:t>
            </a:r>
            <a:r>
              <a:rPr lang="ru-RU" sz="1700" dirty="0" err="1"/>
              <a:t>мозку</a:t>
            </a:r>
            <a:r>
              <a:rPr lang="ru-RU" sz="1700" dirty="0"/>
              <a:t>, взятого у хворого до </a:t>
            </a:r>
            <a:r>
              <a:rPr lang="ru-RU" sz="1700" dirty="0" err="1"/>
              <a:t>хіміотерапії</a:t>
            </a:r>
            <a:r>
              <a:rPr lang="ru-RU" sz="1700" dirty="0"/>
              <a:t>, </a:t>
            </a:r>
            <a:r>
              <a:rPr lang="ru-RU" sz="1700" dirty="0" err="1"/>
              <a:t>дозволяє</a:t>
            </a:r>
            <a:r>
              <a:rPr lang="ru-RU" sz="1700" dirty="0"/>
              <a:t> </a:t>
            </a:r>
            <a:r>
              <a:rPr lang="ru-RU" sz="1700" dirty="0" err="1"/>
              <a:t>розв’язати</a:t>
            </a:r>
            <a:r>
              <a:rPr lang="ru-RU" sz="1700" dirty="0"/>
              <a:t> </a:t>
            </a:r>
            <a:r>
              <a:rPr lang="ru-RU" sz="1700" dirty="0" err="1"/>
              <a:t>ці</a:t>
            </a:r>
            <a:r>
              <a:rPr lang="ru-RU" sz="1700" dirty="0"/>
              <a:t> </a:t>
            </a:r>
            <a:r>
              <a:rPr lang="ru-RU" sz="1700" dirty="0" err="1"/>
              <a:t>проблеми</a:t>
            </a:r>
            <a:r>
              <a:rPr lang="ru-RU" sz="1700" dirty="0"/>
              <a:t>. </a:t>
            </a:r>
            <a:r>
              <a:rPr lang="ru-RU" sz="1700" dirty="0" err="1"/>
              <a:t>Після</a:t>
            </a:r>
            <a:r>
              <a:rPr lang="ru-RU" sz="1700" dirty="0"/>
              <a:t> </a:t>
            </a:r>
            <a:r>
              <a:rPr lang="ru-RU" sz="1700" dirty="0" err="1"/>
              <a:t>завершення</a:t>
            </a:r>
            <a:r>
              <a:rPr lang="ru-RU" sz="1700" dirty="0"/>
              <a:t> </a:t>
            </a:r>
            <a:r>
              <a:rPr lang="ru-RU" sz="1700" dirty="0" err="1"/>
              <a:t>хіміотерапії</a:t>
            </a:r>
            <a:r>
              <a:rPr lang="ru-RU" sz="1700" dirty="0"/>
              <a:t> </a:t>
            </a:r>
            <a:r>
              <a:rPr lang="ru-RU" sz="1700" dirty="0" err="1"/>
              <a:t>зібраний</a:t>
            </a:r>
            <a:r>
              <a:rPr lang="ru-RU" sz="1700" dirty="0"/>
              <a:t> </a:t>
            </a:r>
            <a:r>
              <a:rPr lang="ru-RU" sz="1700" dirty="0" err="1"/>
              <a:t>заздалегідь</a:t>
            </a:r>
            <a:r>
              <a:rPr lang="ru-RU" sz="1700" dirty="0"/>
              <a:t> </a:t>
            </a:r>
            <a:r>
              <a:rPr lang="ru-RU" sz="1700" dirty="0" err="1"/>
              <a:t>кістковий</a:t>
            </a:r>
            <a:r>
              <a:rPr lang="ru-RU" sz="1700" dirty="0"/>
              <a:t> </a:t>
            </a:r>
            <a:r>
              <a:rPr lang="ru-RU" sz="1700" dirty="0" err="1"/>
              <a:t>мозок</a:t>
            </a:r>
            <a:r>
              <a:rPr lang="ru-RU" sz="1700" dirty="0"/>
              <a:t> </a:t>
            </a:r>
            <a:r>
              <a:rPr lang="ru-RU" sz="1700" dirty="0" err="1"/>
              <a:t>знову</a:t>
            </a:r>
            <a:r>
              <a:rPr lang="ru-RU" sz="1700" dirty="0"/>
              <a:t> </a:t>
            </a:r>
            <a:r>
              <a:rPr lang="ru-RU" sz="1700" dirty="0" err="1"/>
              <a:t>переливається</a:t>
            </a:r>
            <a:r>
              <a:rPr lang="ru-RU" sz="1700" dirty="0"/>
              <a:t> хворому, </a:t>
            </a:r>
            <a:r>
              <a:rPr lang="ru-RU" sz="1700" dirty="0" err="1"/>
              <a:t>що</a:t>
            </a:r>
            <a:r>
              <a:rPr lang="ru-RU" sz="1700" dirty="0"/>
              <a:t> </a:t>
            </a:r>
            <a:r>
              <a:rPr lang="ru-RU" sz="1700" dirty="0" err="1"/>
              <a:t>дає</a:t>
            </a:r>
            <a:r>
              <a:rPr lang="ru-RU" sz="1700" dirty="0"/>
              <a:t> </a:t>
            </a:r>
            <a:r>
              <a:rPr lang="ru-RU" sz="1700" dirty="0" err="1"/>
              <a:t>можливість</a:t>
            </a:r>
            <a:r>
              <a:rPr lang="ru-RU" sz="1700" dirty="0"/>
              <a:t> </a:t>
            </a:r>
            <a:r>
              <a:rPr lang="ru-RU" sz="1700" dirty="0" err="1"/>
              <a:t>швидко</a:t>
            </a:r>
            <a:r>
              <a:rPr lang="ru-RU" sz="1700" dirty="0"/>
              <a:t> </a:t>
            </a:r>
            <a:r>
              <a:rPr lang="ru-RU" sz="1700" dirty="0" err="1"/>
              <a:t>відновити</a:t>
            </a:r>
            <a:r>
              <a:rPr lang="ru-RU" sz="1700" dirty="0"/>
              <a:t> </a:t>
            </a:r>
            <a:r>
              <a:rPr lang="ru-RU" sz="1700" dirty="0" err="1"/>
              <a:t>його</a:t>
            </a:r>
            <a:r>
              <a:rPr lang="ru-RU" sz="1700" dirty="0"/>
              <a:t> </a:t>
            </a:r>
            <a:r>
              <a:rPr lang="ru-RU" sz="1700" dirty="0" err="1"/>
              <a:t>функцію</a:t>
            </a:r>
            <a:r>
              <a:rPr lang="ru-RU" sz="1700" dirty="0"/>
              <a:t>. </a:t>
            </a:r>
            <a:r>
              <a:rPr lang="ru-RU" sz="1700" dirty="0" err="1"/>
              <a:t>Замість</a:t>
            </a:r>
            <a:r>
              <a:rPr lang="ru-RU" sz="1700" dirty="0"/>
              <a:t> </a:t>
            </a:r>
            <a:r>
              <a:rPr lang="ru-RU" sz="1700" dirty="0" err="1"/>
              <a:t>трансплантації</a:t>
            </a:r>
            <a:r>
              <a:rPr lang="ru-RU" sz="1700" dirty="0"/>
              <a:t> </a:t>
            </a:r>
            <a:r>
              <a:rPr lang="ru-RU" sz="1700" dirty="0" err="1"/>
              <a:t>кісткового</a:t>
            </a:r>
            <a:r>
              <a:rPr lang="ru-RU" sz="1700" dirty="0"/>
              <a:t> </a:t>
            </a:r>
            <a:r>
              <a:rPr lang="ru-RU" sz="1700" dirty="0" err="1"/>
              <a:t>мозку</a:t>
            </a:r>
            <a:r>
              <a:rPr lang="ru-RU" sz="1700" dirty="0"/>
              <a:t> </a:t>
            </a:r>
            <a:r>
              <a:rPr lang="ru-RU" sz="1700" dirty="0" err="1"/>
              <a:t>можна</a:t>
            </a:r>
            <a:r>
              <a:rPr lang="ru-RU" sz="1700" dirty="0"/>
              <a:t> </a:t>
            </a:r>
            <a:r>
              <a:rPr lang="ru-RU" sz="1700" dirty="0" err="1"/>
              <a:t>використовувати</a:t>
            </a:r>
            <a:r>
              <a:rPr lang="ru-RU" sz="1700" dirty="0"/>
              <a:t> </a:t>
            </a:r>
            <a:r>
              <a:rPr lang="ru-RU" sz="1700" dirty="0" err="1"/>
              <a:t>взяття</a:t>
            </a:r>
            <a:r>
              <a:rPr lang="ru-RU" sz="1700" dirty="0"/>
              <a:t> та подальше </a:t>
            </a:r>
            <a:r>
              <a:rPr lang="ru-RU" sz="1700" dirty="0" err="1"/>
              <a:t>переливання</a:t>
            </a:r>
            <a:r>
              <a:rPr lang="ru-RU" sz="1700" dirty="0"/>
              <a:t> </a:t>
            </a:r>
            <a:r>
              <a:rPr lang="ru-RU" sz="1700" dirty="0" err="1"/>
              <a:t>периферичних</a:t>
            </a:r>
            <a:r>
              <a:rPr lang="ru-RU" sz="1700" dirty="0"/>
              <a:t> </a:t>
            </a:r>
            <a:r>
              <a:rPr lang="ru-RU" sz="1700" dirty="0" err="1"/>
              <a:t>стовбурових</a:t>
            </a:r>
            <a:r>
              <a:rPr lang="ru-RU" sz="1700" dirty="0"/>
              <a:t> </a:t>
            </a:r>
            <a:r>
              <a:rPr lang="ru-RU" sz="1700" dirty="0" err="1"/>
              <a:t>клітин</a:t>
            </a:r>
            <a:r>
              <a:rPr lang="ru-RU" sz="1700" dirty="0"/>
              <a:t>, </a:t>
            </a:r>
            <a:r>
              <a:rPr lang="ru-RU" sz="1700" dirty="0" err="1"/>
              <a:t>що</a:t>
            </a:r>
            <a:r>
              <a:rPr lang="ru-RU" sz="1700" dirty="0"/>
              <a:t> приводить до </a:t>
            </a:r>
            <a:r>
              <a:rPr lang="ru-RU" sz="1700" dirty="0" err="1"/>
              <a:t>аналогічного</a:t>
            </a:r>
            <a:r>
              <a:rPr lang="ru-RU" sz="1700" dirty="0"/>
              <a:t> </a:t>
            </a:r>
            <a:r>
              <a:rPr lang="ru-RU" sz="1700" dirty="0" err="1"/>
              <a:t>ефекту</a:t>
            </a:r>
            <a:r>
              <a:rPr lang="ru-RU" sz="1700" dirty="0"/>
              <a:t>.</a:t>
            </a:r>
            <a:endParaRPr lang="ru-RU" sz="1700" dirty="0"/>
          </a:p>
        </p:txBody>
      </p:sp>
    </p:spTree>
    <p:extLst>
      <p:ext uri="{BB962C8B-B14F-4D97-AF65-F5344CB8AC3E}">
        <p14:creationId xmlns:p14="http://schemas.microsoft.com/office/powerpoint/2010/main" val="206525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53</TotalTime>
  <Words>3539</Words>
  <Application>Microsoft Office PowerPoint</Application>
  <PresentationFormat>Широкоэкранный</PresentationFormat>
  <Paragraphs>116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5" baseType="lpstr">
      <vt:lpstr>Arial</vt:lpstr>
      <vt:lpstr>Corbel</vt:lpstr>
      <vt:lpstr>Параллакс</vt:lpstr>
      <vt:lpstr>ТЕМА ЛЕКЦІЇ: ПРИНЦИПИ ЛІКУВАННЯ ЗЛОЯКІСНИХ ПУХЛИН. СИСТЕМА TNM.</vt:lpstr>
      <vt:lpstr>План лекції</vt:lpstr>
      <vt:lpstr>ЗЛОЯКІСНІ НОВОУТВОРЕННЯ М’ЯКИХ ТКАНИН</vt:lpstr>
      <vt:lpstr>Презентация PowerPoint</vt:lpstr>
      <vt:lpstr>«Абетка меланоми»:</vt:lpstr>
      <vt:lpstr>Меланома</vt:lpstr>
      <vt:lpstr>Рабдоміосаркома.</vt:lpstr>
      <vt:lpstr>Рабдоміосаркома</vt:lpstr>
      <vt:lpstr>Рабдоміосаркома</vt:lpstr>
      <vt:lpstr>ЗЛОЯКІСНІ ПУХЛИНИ КІСТОК</vt:lpstr>
      <vt:lpstr>Остеогенна саркома</vt:lpstr>
      <vt:lpstr>Остеогенна саркома</vt:lpstr>
      <vt:lpstr>Остеогенна саркома</vt:lpstr>
      <vt:lpstr>Саркома Юінга</vt:lpstr>
      <vt:lpstr>Саркома Юінга</vt:lpstr>
      <vt:lpstr>Смаркома Юінга</vt:lpstr>
      <vt:lpstr>Саркома Юінга</vt:lpstr>
      <vt:lpstr>Нефробластома</vt:lpstr>
      <vt:lpstr>Нефробластома</vt:lpstr>
      <vt:lpstr>Нефробластома</vt:lpstr>
      <vt:lpstr>Нефробластома</vt:lpstr>
      <vt:lpstr>Нефробластома</vt:lpstr>
      <vt:lpstr>Нефробластома</vt:lpstr>
      <vt:lpstr>Нефробластома</vt:lpstr>
      <vt:lpstr>Нейробластома</vt:lpstr>
      <vt:lpstr>Нейробластома</vt:lpstr>
      <vt:lpstr>Нейробластома</vt:lpstr>
      <vt:lpstr>Нейробластома</vt:lpstr>
      <vt:lpstr>Нейробластома</vt:lpstr>
      <vt:lpstr>СИСТЕМА TNM</vt:lpstr>
      <vt:lpstr>СИСТЕМА TNM</vt:lpstr>
      <vt:lpstr>СИСТЕМА TNM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ЛЕКЦІЇ: ПРИНЦИПИ ЛІКУВАННЯ ЗЛОЯКІСНИХ ПУХЛИН. СИСТЕМА TNM.</dc:title>
  <dc:creator>Пользователь</dc:creator>
  <cp:lastModifiedBy>Пользователь</cp:lastModifiedBy>
  <cp:revision>6</cp:revision>
  <dcterms:created xsi:type="dcterms:W3CDTF">2020-06-04T19:01:48Z</dcterms:created>
  <dcterms:modified xsi:type="dcterms:W3CDTF">2020-06-04T19:55:11Z</dcterms:modified>
</cp:coreProperties>
</file>