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C3F5009-F24B-4556-A1A1-6A2DE2344EA5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EEF01E3-F1D0-4C0D-8A68-9E0BA09FE52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5009-F24B-4556-A1A1-6A2DE2344EA5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01E3-F1D0-4C0D-8A68-9E0BA09FE5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C3F5009-F24B-4556-A1A1-6A2DE2344EA5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EEF01E3-F1D0-4C0D-8A68-9E0BA09FE52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5009-F24B-4556-A1A1-6A2DE2344EA5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EEF01E3-F1D0-4C0D-8A68-9E0BA09FE52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5009-F24B-4556-A1A1-6A2DE2344EA5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EEF01E3-F1D0-4C0D-8A68-9E0BA09FE52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C3F5009-F24B-4556-A1A1-6A2DE2344EA5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EEF01E3-F1D0-4C0D-8A68-9E0BA09FE52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C3F5009-F24B-4556-A1A1-6A2DE2344EA5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EEF01E3-F1D0-4C0D-8A68-9E0BA09FE52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5009-F24B-4556-A1A1-6A2DE2344EA5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EEF01E3-F1D0-4C0D-8A68-9E0BA09FE5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5009-F24B-4556-A1A1-6A2DE2344EA5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EEF01E3-F1D0-4C0D-8A68-9E0BA09FE5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5009-F24B-4556-A1A1-6A2DE2344EA5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EEF01E3-F1D0-4C0D-8A68-9E0BA09FE52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C3F5009-F24B-4556-A1A1-6A2DE2344EA5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EEF01E3-F1D0-4C0D-8A68-9E0BA09FE52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C3F5009-F24B-4556-A1A1-6A2DE2344EA5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EEF01E3-F1D0-4C0D-8A68-9E0BA09FE52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Гнійні захворювання </a:t>
            </a:r>
            <a:r>
              <a:rPr lang="uk-UA" dirty="0" smtClean="0"/>
              <a:t>новонароджених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296x728_When_Do_Newborn_Babies_Start_to_See-1-Newborn_to_4_Month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81128"/>
            <a:ext cx="2232248" cy="1252378"/>
          </a:xfrm>
          <a:prstGeom prst="rect">
            <a:avLst/>
          </a:prstGeom>
          <a:ln>
            <a:gradFill flip="none" rotWithShape="1">
              <a:gsLst>
                <a:gs pos="0">
                  <a:schemeClr val="accent1">
                    <a:tint val="66000"/>
                    <a:satMod val="160000"/>
                    <a:alpha val="48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Мастит новонароджених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784976" cy="3484984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Протягом перших 3 – 7 днів життя новонародженого відбувається фізіологічний процес набубнявіння молочних залоз. Це гормональна реакція, яка зумовлена переходом </a:t>
            </a:r>
            <a:r>
              <a:rPr lang="uk-UA" dirty="0" err="1" smtClean="0"/>
              <a:t>естрогенних</a:t>
            </a:r>
            <a:r>
              <a:rPr lang="uk-UA" dirty="0" smtClean="0"/>
              <a:t> гормонів через плаценту від матері до плода в останні тижні вагітності і спостерігається однаково часто як у дівчаток, так і у хлопчиків. Залоза </a:t>
            </a:r>
            <a:r>
              <a:rPr lang="uk-UA" dirty="0" err="1" smtClean="0"/>
              <a:t>гіперплазується</a:t>
            </a:r>
            <a:r>
              <a:rPr lang="uk-UA" dirty="0" smtClean="0"/>
              <a:t>, збільшується до розмірів горошини, рідше грецького горіха, а згодом,  до 14 – 21-го дня проходить процес </a:t>
            </a:r>
            <a:r>
              <a:rPr lang="uk-UA" dirty="0" err="1" smtClean="0"/>
              <a:t>зворотнього</a:t>
            </a:r>
            <a:r>
              <a:rPr lang="uk-UA" dirty="0" smtClean="0"/>
              <a:t> розвитку.</a:t>
            </a:r>
          </a:p>
          <a:p>
            <a:r>
              <a:rPr lang="uk-UA" dirty="0" smtClean="0"/>
              <a:t>У період набубнявіння молочних залоз створюються сприятливі умови для їх гнійного запалення, збудником якого найчастіше є стафілокок. Вхідними воротами інфекції нерідко стає пупкова ямка, яка тривалий час не загоюється, а також </a:t>
            </a:r>
            <a:r>
              <a:rPr lang="uk-UA" dirty="0" err="1" smtClean="0"/>
              <a:t>опрілості</a:t>
            </a:r>
            <a:r>
              <a:rPr lang="uk-UA" dirty="0" smtClean="0"/>
              <a:t> шкіри, піодермія, первинні захворювання молочної залози.</a:t>
            </a:r>
          </a:p>
          <a:p>
            <a:endParaRPr lang="ru-RU" dirty="0"/>
          </a:p>
        </p:txBody>
      </p:sp>
      <p:pic>
        <p:nvPicPr>
          <p:cNvPr id="4" name="Рисунок 3" descr="5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4716496"/>
            <a:ext cx="3248967" cy="2141504"/>
          </a:xfrm>
          <a:prstGeom prst="rect">
            <a:avLst/>
          </a:prstGeom>
        </p:spPr>
      </p:pic>
      <p:pic>
        <p:nvPicPr>
          <p:cNvPr id="5" name="Рисунок 4" descr="image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4670467"/>
            <a:ext cx="3454325" cy="218753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Клінічна картина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856984" cy="5069160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Зазвичай початок захворювання гострий. Дитина стає неспокійною, температура тіла підвищується до </a:t>
            </a:r>
            <a:r>
              <a:rPr lang="uk-UA" dirty="0" err="1" smtClean="0"/>
              <a:t>фебрильних</a:t>
            </a:r>
            <a:r>
              <a:rPr lang="uk-UA" dirty="0" smtClean="0"/>
              <a:t> цифр, наростають ознаки інтоксикації. В ділянці молочної залози шкіра </a:t>
            </a:r>
            <a:r>
              <a:rPr lang="uk-UA" dirty="0" err="1" smtClean="0"/>
              <a:t>гіперемована</a:t>
            </a:r>
            <a:r>
              <a:rPr lang="uk-UA" dirty="0" smtClean="0"/>
              <a:t>, набрякла. При пальпації визначається болючий щільний інфільтрат. В подальшому шкіра молочної залози набуває синюшно-багряного забарвлення, в центрі інфільтрату з’являється флуктуація. У випадку несвоєчасного хірургічного лікування може відбутися самовільне розкриття гнійника або розповсюдження запального процесу на підшкірну клітковину грудей і живота, що супроводжується погіршенням загального стану дитини та є небезпекою хірургічного сепсису.</a:t>
            </a:r>
          </a:p>
          <a:p>
            <a:r>
              <a:rPr lang="uk-UA" dirty="0" smtClean="0"/>
              <a:t>Гнійний мастит необхідно диференціювати із фізіологічним набубнявінням молочної залози, бешихою.</a:t>
            </a:r>
          </a:p>
          <a:p>
            <a:r>
              <a:rPr lang="uk-UA" dirty="0" smtClean="0"/>
              <a:t>При фізіологічному набубнявінні молочних залоз загальний стан дитини не порушений, збільшуються у розмірах зазвичай дві залози, тоді як для гнійного маститу характерне однобічне ураження із вираженими місцевими запальними змінами, інтоксикаційним синдромом.</a:t>
            </a:r>
          </a:p>
          <a:p>
            <a:r>
              <a:rPr lang="uk-UA" dirty="0" smtClean="0"/>
              <a:t>Для </a:t>
            </a:r>
            <a:r>
              <a:rPr lang="uk-UA" dirty="0" err="1" smtClean="0"/>
              <a:t>рожистого</a:t>
            </a:r>
            <a:r>
              <a:rPr lang="uk-UA" dirty="0" smtClean="0"/>
              <a:t> запалення характерний раптовий початок, підвищення температури тіла до 40</a:t>
            </a:r>
            <a:r>
              <a:rPr lang="uk-UA" baseline="30000" dirty="0" smtClean="0"/>
              <a:t>0</a:t>
            </a:r>
            <a:r>
              <a:rPr lang="uk-UA" dirty="0" smtClean="0"/>
              <a:t>С. Гіперемія шкіри яскрава, має чітку межу, вздовж якої визначається запальний вал, що </a:t>
            </a:r>
            <a:r>
              <a:rPr lang="uk-UA" dirty="0" err="1" smtClean="0"/>
              <a:t>припіднімається</a:t>
            </a:r>
            <a:r>
              <a:rPr lang="uk-UA" dirty="0" smtClean="0"/>
              <a:t> над поверхнею шкіри.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Лікування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964488" cy="290892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стадії</a:t>
            </a:r>
            <a:r>
              <a:rPr lang="ru-RU" dirty="0" smtClean="0"/>
              <a:t> </a:t>
            </a:r>
            <a:r>
              <a:rPr lang="ru-RU" dirty="0" err="1" smtClean="0"/>
              <a:t>інфільтрації</a:t>
            </a:r>
            <a:r>
              <a:rPr lang="ru-RU" dirty="0" smtClean="0"/>
              <a:t> проводиться </a:t>
            </a:r>
            <a:r>
              <a:rPr lang="ru-RU" dirty="0" err="1" smtClean="0"/>
              <a:t>розсмоктуюча</a:t>
            </a:r>
            <a:r>
              <a:rPr lang="ru-RU" dirty="0" smtClean="0"/>
              <a:t> </a:t>
            </a:r>
            <a:r>
              <a:rPr lang="ru-RU" dirty="0" err="1" smtClean="0"/>
              <a:t>терапія</a:t>
            </a:r>
            <a:r>
              <a:rPr lang="ru-RU" dirty="0" smtClean="0"/>
              <a:t>: </a:t>
            </a:r>
            <a:r>
              <a:rPr lang="ru-RU" dirty="0" err="1" smtClean="0"/>
              <a:t>місцево</a:t>
            </a:r>
            <a:r>
              <a:rPr lang="ru-RU" dirty="0" smtClean="0"/>
              <a:t> </a:t>
            </a:r>
            <a:r>
              <a:rPr lang="ru-RU" dirty="0" err="1" smtClean="0"/>
              <a:t>призначають</a:t>
            </a:r>
            <a:r>
              <a:rPr lang="ru-RU" dirty="0" smtClean="0"/>
              <a:t> </a:t>
            </a:r>
            <a:r>
              <a:rPr lang="ru-RU" dirty="0" err="1" smtClean="0"/>
              <a:t>сухе</a:t>
            </a:r>
            <a:r>
              <a:rPr lang="ru-RU" dirty="0" smtClean="0"/>
              <a:t> тепло, УВЧ, УФО, </a:t>
            </a:r>
            <a:r>
              <a:rPr lang="ru-RU" dirty="0" err="1" smtClean="0"/>
              <a:t>напівспиртові</a:t>
            </a:r>
            <a:r>
              <a:rPr lang="ru-RU" dirty="0" smtClean="0"/>
              <a:t> </a:t>
            </a:r>
            <a:r>
              <a:rPr lang="ru-RU" dirty="0" err="1" smtClean="0"/>
              <a:t>компреси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загальна</a:t>
            </a:r>
            <a:r>
              <a:rPr lang="ru-RU" dirty="0" smtClean="0"/>
              <a:t> </a:t>
            </a:r>
            <a:r>
              <a:rPr lang="ru-RU" dirty="0" err="1" smtClean="0"/>
              <a:t>антибактеріальна</a:t>
            </a:r>
            <a:r>
              <a:rPr lang="ru-RU" dirty="0" smtClean="0"/>
              <a:t> </a:t>
            </a:r>
            <a:r>
              <a:rPr lang="ru-RU" dirty="0" err="1" smtClean="0"/>
              <a:t>терапія</a:t>
            </a:r>
            <a:r>
              <a:rPr lang="ru-RU" dirty="0" smtClean="0"/>
              <a:t>. За </a:t>
            </a:r>
            <a:r>
              <a:rPr lang="ru-RU" dirty="0" err="1" smtClean="0"/>
              <a:t>наявності</a:t>
            </a:r>
            <a:r>
              <a:rPr lang="ru-RU" dirty="0" smtClean="0"/>
              <a:t> </a:t>
            </a:r>
            <a:r>
              <a:rPr lang="ru-RU" dirty="0" err="1" smtClean="0"/>
              <a:t>флуктуації</a:t>
            </a:r>
            <a:r>
              <a:rPr lang="ru-RU" dirty="0" smtClean="0"/>
              <a:t> </a:t>
            </a:r>
            <a:r>
              <a:rPr lang="ru-RU" dirty="0" err="1" smtClean="0"/>
              <a:t>показане</a:t>
            </a:r>
            <a:r>
              <a:rPr lang="ru-RU" dirty="0" smtClean="0"/>
              <a:t> </a:t>
            </a:r>
            <a:r>
              <a:rPr lang="ru-RU" dirty="0" err="1" smtClean="0"/>
              <a:t>оперативне</a:t>
            </a:r>
            <a:r>
              <a:rPr lang="ru-RU" dirty="0" smtClean="0"/>
              <a:t> </a:t>
            </a:r>
            <a:r>
              <a:rPr lang="ru-RU" dirty="0" err="1" smtClean="0"/>
              <a:t>лікування</a:t>
            </a:r>
            <a:r>
              <a:rPr lang="ru-RU" dirty="0" smtClean="0"/>
              <a:t>. </a:t>
            </a:r>
            <a:r>
              <a:rPr lang="ru-RU" dirty="0" err="1" smtClean="0"/>
              <a:t>Розрізи</a:t>
            </a:r>
            <a:r>
              <a:rPr lang="ru-RU" dirty="0" smtClean="0"/>
              <a:t> </a:t>
            </a:r>
            <a:r>
              <a:rPr lang="ru-RU" dirty="0" err="1" smtClean="0"/>
              <a:t>виконують</a:t>
            </a:r>
            <a:r>
              <a:rPr lang="ru-RU" dirty="0" smtClean="0"/>
              <a:t> у </a:t>
            </a:r>
            <a:r>
              <a:rPr lang="ru-RU" dirty="0" err="1" smtClean="0"/>
              <a:t>радіальному</a:t>
            </a:r>
            <a:r>
              <a:rPr lang="ru-RU" dirty="0" smtClean="0"/>
              <a:t> </a:t>
            </a:r>
            <a:r>
              <a:rPr lang="ru-RU" dirty="0" err="1" smtClean="0"/>
              <a:t>напрямку</a:t>
            </a:r>
            <a:r>
              <a:rPr lang="ru-RU" dirty="0" smtClean="0"/>
              <a:t> на </a:t>
            </a:r>
            <a:r>
              <a:rPr lang="ru-RU" dirty="0" err="1" smtClean="0"/>
              <a:t>межі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здоровими</a:t>
            </a:r>
            <a:r>
              <a:rPr lang="ru-RU" dirty="0" smtClean="0"/>
              <a:t> тканинами, </a:t>
            </a:r>
            <a:r>
              <a:rPr lang="ru-RU" dirty="0" err="1" smtClean="0"/>
              <a:t>відступивши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ареоли</a:t>
            </a:r>
            <a:r>
              <a:rPr lang="ru-RU" dirty="0" smtClean="0"/>
              <a:t> не </a:t>
            </a:r>
            <a:r>
              <a:rPr lang="ru-RU" dirty="0" err="1" smtClean="0"/>
              <a:t>менш</a:t>
            </a:r>
            <a:r>
              <a:rPr lang="ru-RU" dirty="0" smtClean="0"/>
              <a:t> </a:t>
            </a:r>
            <a:r>
              <a:rPr lang="ru-RU" dirty="0" err="1" smtClean="0"/>
              <a:t>ніж</a:t>
            </a:r>
            <a:r>
              <a:rPr lang="ru-RU" dirty="0" smtClean="0"/>
              <a:t> на 0,5 см. У рану </a:t>
            </a:r>
            <a:r>
              <a:rPr lang="ru-RU" dirty="0" err="1" smtClean="0"/>
              <a:t>вводять</a:t>
            </a:r>
            <a:r>
              <a:rPr lang="ru-RU" dirty="0" smtClean="0"/>
              <a:t> </a:t>
            </a:r>
            <a:r>
              <a:rPr lang="ru-RU" dirty="0" err="1" smtClean="0"/>
              <a:t>тонкі</a:t>
            </a:r>
            <a:r>
              <a:rPr lang="ru-RU" dirty="0" smtClean="0"/>
              <a:t> </a:t>
            </a:r>
            <a:r>
              <a:rPr lang="ru-RU" dirty="0" err="1" smtClean="0"/>
              <a:t>гумові</a:t>
            </a:r>
            <a:r>
              <a:rPr lang="ru-RU" dirty="0" smtClean="0"/>
              <a:t> </a:t>
            </a:r>
            <a:r>
              <a:rPr lang="ru-RU" dirty="0" err="1" smtClean="0"/>
              <a:t>смужки</a:t>
            </a:r>
            <a:r>
              <a:rPr lang="ru-RU" dirty="0" smtClean="0"/>
              <a:t>, </a:t>
            </a:r>
            <a:r>
              <a:rPr lang="ru-RU" dirty="0" err="1" smtClean="0"/>
              <a:t>накладають</a:t>
            </a:r>
            <a:r>
              <a:rPr lang="ru-RU" dirty="0" smtClean="0"/>
              <a:t> </a:t>
            </a:r>
            <a:r>
              <a:rPr lang="ru-RU" dirty="0" err="1" smtClean="0"/>
              <a:t>пов’язку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гіпертонічним</a:t>
            </a:r>
            <a:r>
              <a:rPr lang="ru-RU" dirty="0" smtClean="0"/>
              <a:t> </a:t>
            </a:r>
            <a:r>
              <a:rPr lang="ru-RU" dirty="0" err="1" smtClean="0"/>
              <a:t>розчином</a:t>
            </a:r>
            <a:r>
              <a:rPr lang="ru-RU" dirty="0" smtClean="0"/>
              <a:t> </a:t>
            </a:r>
            <a:r>
              <a:rPr lang="ru-RU" dirty="0" err="1" smtClean="0"/>
              <a:t>натрію</a:t>
            </a:r>
            <a:r>
              <a:rPr lang="ru-RU" dirty="0" smtClean="0"/>
              <a:t> хлориду. Першу </a:t>
            </a:r>
            <a:r>
              <a:rPr lang="ru-RU" dirty="0" err="1" smtClean="0"/>
              <a:t>перев’язку</a:t>
            </a:r>
            <a:r>
              <a:rPr lang="ru-RU" dirty="0" smtClean="0"/>
              <a:t> </a:t>
            </a:r>
            <a:r>
              <a:rPr lang="ru-RU" dirty="0" err="1" smtClean="0"/>
              <a:t>проводять</a:t>
            </a:r>
            <a:r>
              <a:rPr lang="ru-RU" dirty="0" smtClean="0"/>
              <a:t> через 4 – 6 год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операції</a:t>
            </a:r>
            <a:r>
              <a:rPr lang="ru-RU" dirty="0" smtClean="0"/>
              <a:t>, в </a:t>
            </a:r>
            <a:r>
              <a:rPr lang="ru-RU" dirty="0" err="1" smtClean="0"/>
              <a:t>подальшому</a:t>
            </a:r>
            <a:r>
              <a:rPr lang="ru-RU" dirty="0" smtClean="0"/>
              <a:t>  </a:t>
            </a:r>
            <a:r>
              <a:rPr lang="ru-RU" dirty="0" err="1" smtClean="0"/>
              <a:t>лікування</a:t>
            </a:r>
            <a:r>
              <a:rPr lang="ru-RU" dirty="0" smtClean="0"/>
              <a:t> </a:t>
            </a:r>
            <a:r>
              <a:rPr lang="ru-RU" dirty="0" err="1" smtClean="0"/>
              <a:t>продовжують</a:t>
            </a:r>
            <a:r>
              <a:rPr lang="ru-RU" dirty="0" smtClean="0"/>
              <a:t> за </a:t>
            </a:r>
            <a:r>
              <a:rPr lang="ru-RU" dirty="0" err="1" smtClean="0"/>
              <a:t>загальними</a:t>
            </a:r>
            <a:r>
              <a:rPr lang="ru-RU" dirty="0" smtClean="0"/>
              <a:t> принципами </a:t>
            </a:r>
            <a:r>
              <a:rPr lang="ru-RU" dirty="0" err="1" smtClean="0"/>
              <a:t>ведення</a:t>
            </a:r>
            <a:r>
              <a:rPr lang="ru-RU" dirty="0" smtClean="0"/>
              <a:t> </a:t>
            </a:r>
            <a:r>
              <a:rPr lang="ru-RU" dirty="0" err="1" smtClean="0"/>
              <a:t>гнійних</a:t>
            </a:r>
            <a:r>
              <a:rPr lang="ru-RU" dirty="0" smtClean="0"/>
              <a:t> ран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149080"/>
            <a:ext cx="3816424" cy="2701514"/>
          </a:xfrm>
          <a:prstGeom prst="rect">
            <a:avLst/>
          </a:prstGeom>
        </p:spPr>
      </p:pic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4149080"/>
            <a:ext cx="4140338" cy="27089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Парапроктит новонароджених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07824" cy="3845024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/>
              <a:t>захворювання</a:t>
            </a:r>
            <a:r>
              <a:rPr lang="ru-RU" dirty="0" smtClean="0"/>
              <a:t> перших </a:t>
            </a:r>
            <a:r>
              <a:rPr lang="ru-RU" dirty="0" err="1" smtClean="0"/>
              <a:t>тижнів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, яке </a:t>
            </a:r>
            <a:r>
              <a:rPr lang="ru-RU" dirty="0" err="1" smtClean="0"/>
              <a:t>характеризується</a:t>
            </a:r>
            <a:r>
              <a:rPr lang="ru-RU" dirty="0" smtClean="0"/>
              <a:t> </a:t>
            </a:r>
            <a:r>
              <a:rPr lang="ru-RU" dirty="0" err="1" smtClean="0"/>
              <a:t>запаленням</a:t>
            </a:r>
            <a:r>
              <a:rPr lang="ru-RU" dirty="0" smtClean="0"/>
              <a:t> </a:t>
            </a:r>
            <a:r>
              <a:rPr lang="ru-RU" dirty="0" err="1" smtClean="0"/>
              <a:t>клітковини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оточує</a:t>
            </a:r>
            <a:r>
              <a:rPr lang="ru-RU" dirty="0" smtClean="0"/>
              <a:t> </a:t>
            </a:r>
            <a:r>
              <a:rPr lang="ru-RU" dirty="0" err="1" smtClean="0"/>
              <a:t>пряму</a:t>
            </a:r>
            <a:r>
              <a:rPr lang="ru-RU" dirty="0" smtClean="0"/>
              <a:t> кишку. </a:t>
            </a:r>
            <a:r>
              <a:rPr lang="ru-RU" dirty="0" smtClean="0"/>
              <a:t>Факторами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сприяють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гострого</a:t>
            </a:r>
            <a:r>
              <a:rPr lang="ru-RU" dirty="0" smtClean="0"/>
              <a:t> парапроктиту,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мацерація</a:t>
            </a:r>
            <a:r>
              <a:rPr lang="ru-RU" dirty="0" smtClean="0"/>
              <a:t> </a:t>
            </a:r>
            <a:r>
              <a:rPr lang="ru-RU" dirty="0" err="1" smtClean="0"/>
              <a:t>шкіри</a:t>
            </a:r>
            <a:r>
              <a:rPr lang="ru-RU" dirty="0" smtClean="0"/>
              <a:t> </a:t>
            </a:r>
            <a:r>
              <a:rPr lang="ru-RU" dirty="0" err="1" smtClean="0"/>
              <a:t>промежини</a:t>
            </a:r>
            <a:r>
              <a:rPr lang="ru-RU" dirty="0" smtClean="0"/>
              <a:t> та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попрілість</a:t>
            </a:r>
            <a:r>
              <a:rPr lang="ru-RU" dirty="0" smtClean="0"/>
              <a:t>, </a:t>
            </a:r>
            <a:r>
              <a:rPr lang="ru-RU" dirty="0" err="1" smtClean="0"/>
              <a:t>вроджені</a:t>
            </a:r>
            <a:r>
              <a:rPr lang="ru-RU" dirty="0" smtClean="0"/>
              <a:t> </a:t>
            </a:r>
            <a:r>
              <a:rPr lang="ru-RU" dirty="0" err="1" smtClean="0"/>
              <a:t>дивертикули</a:t>
            </a:r>
            <a:r>
              <a:rPr lang="ru-RU" dirty="0" smtClean="0"/>
              <a:t> </a:t>
            </a:r>
            <a:r>
              <a:rPr lang="ru-RU" dirty="0" err="1" smtClean="0"/>
              <a:t>прямої</a:t>
            </a:r>
            <a:r>
              <a:rPr lang="ru-RU" dirty="0" smtClean="0"/>
              <a:t> кишки, </a:t>
            </a:r>
            <a:r>
              <a:rPr lang="ru-RU" dirty="0" err="1" smtClean="0"/>
              <a:t>кальциноз</a:t>
            </a:r>
            <a:r>
              <a:rPr lang="ru-RU" dirty="0" smtClean="0"/>
              <a:t>, травма </a:t>
            </a:r>
            <a:r>
              <a:rPr lang="ru-RU" dirty="0" err="1" smtClean="0"/>
              <a:t>промежини</a:t>
            </a:r>
            <a:r>
              <a:rPr lang="ru-RU" dirty="0" smtClean="0"/>
              <a:t> у пологах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вперші</a:t>
            </a:r>
            <a:r>
              <a:rPr lang="ru-RU" dirty="0" smtClean="0"/>
              <a:t> </a:t>
            </a:r>
            <a:r>
              <a:rPr lang="ru-RU" dirty="0" err="1" smtClean="0"/>
              <a:t>дні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народження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маніпуляцій</a:t>
            </a:r>
            <a:r>
              <a:rPr lang="ru-RU" dirty="0" smtClean="0"/>
              <a:t>, </a:t>
            </a:r>
            <a:r>
              <a:rPr lang="ru-RU" dirty="0" err="1" smtClean="0"/>
              <a:t>тріщини</a:t>
            </a:r>
            <a:r>
              <a:rPr lang="ru-RU" dirty="0" smtClean="0"/>
              <a:t> </a:t>
            </a:r>
            <a:r>
              <a:rPr lang="ru-RU" dirty="0" err="1" smtClean="0"/>
              <a:t>слизової</a:t>
            </a:r>
            <a:r>
              <a:rPr lang="ru-RU" dirty="0" smtClean="0"/>
              <a:t> </a:t>
            </a:r>
            <a:r>
              <a:rPr lang="ru-RU" dirty="0" err="1" smtClean="0"/>
              <a:t>заднього</a:t>
            </a:r>
            <a:r>
              <a:rPr lang="ru-RU" dirty="0" smtClean="0"/>
              <a:t> проходу, </a:t>
            </a:r>
            <a:r>
              <a:rPr lang="ru-RU" dirty="0" err="1" smtClean="0"/>
              <a:t>ентеріти</a:t>
            </a:r>
            <a:r>
              <a:rPr lang="ru-RU" dirty="0" smtClean="0"/>
              <a:t> </a:t>
            </a:r>
            <a:r>
              <a:rPr lang="ru-RU" dirty="0" err="1" smtClean="0"/>
              <a:t>стафілококової</a:t>
            </a:r>
            <a:r>
              <a:rPr lang="ru-RU" dirty="0" smtClean="0"/>
              <a:t> та </a:t>
            </a:r>
            <a:r>
              <a:rPr lang="ru-RU" dirty="0" err="1" smtClean="0"/>
              <a:t>вірусної</a:t>
            </a:r>
            <a:r>
              <a:rPr lang="ru-RU" dirty="0" smtClean="0"/>
              <a:t> </a:t>
            </a:r>
            <a:r>
              <a:rPr lang="ru-RU" dirty="0" err="1" smtClean="0"/>
              <a:t>етіології</a:t>
            </a:r>
            <a:r>
              <a:rPr lang="ru-RU" dirty="0" smtClean="0"/>
              <a:t>, </a:t>
            </a:r>
            <a:r>
              <a:rPr lang="ru-RU" dirty="0" err="1" smtClean="0"/>
              <a:t>гострі</a:t>
            </a:r>
            <a:r>
              <a:rPr lang="ru-RU" dirty="0" smtClean="0"/>
              <a:t> </a:t>
            </a:r>
            <a:r>
              <a:rPr lang="ru-RU" dirty="0" err="1" smtClean="0"/>
              <a:t>респіраторні</a:t>
            </a:r>
            <a:r>
              <a:rPr lang="ru-RU" dirty="0" smtClean="0"/>
              <a:t> </a:t>
            </a:r>
            <a:r>
              <a:rPr lang="ru-RU" dirty="0" err="1" smtClean="0"/>
              <a:t>захворювання</a:t>
            </a:r>
            <a:r>
              <a:rPr lang="ru-RU" dirty="0" smtClean="0"/>
              <a:t>. До </a:t>
            </a:r>
            <a:r>
              <a:rPr lang="ru-RU" dirty="0" err="1" smtClean="0"/>
              <a:t>анатомічних</a:t>
            </a:r>
            <a:r>
              <a:rPr lang="ru-RU" dirty="0" smtClean="0"/>
              <a:t> </a:t>
            </a:r>
            <a:r>
              <a:rPr lang="ru-RU" dirty="0" err="1" smtClean="0"/>
              <a:t>факторів</a:t>
            </a:r>
            <a:r>
              <a:rPr lang="ru-RU" dirty="0" smtClean="0"/>
              <a:t>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віднести</a:t>
            </a:r>
            <a:r>
              <a:rPr lang="ru-RU" dirty="0" smtClean="0"/>
              <a:t> </a:t>
            </a:r>
            <a:r>
              <a:rPr lang="ru-RU" dirty="0" err="1" smtClean="0"/>
              <a:t>надмірно</a:t>
            </a:r>
            <a:r>
              <a:rPr lang="ru-RU" dirty="0" smtClean="0"/>
              <a:t> </a:t>
            </a:r>
            <a:r>
              <a:rPr lang="ru-RU" dirty="0" err="1" smtClean="0"/>
              <a:t>глибокі</a:t>
            </a:r>
            <a:r>
              <a:rPr lang="ru-RU" dirty="0" smtClean="0"/>
              <a:t> </a:t>
            </a:r>
            <a:r>
              <a:rPr lang="ru-RU" dirty="0" err="1" smtClean="0"/>
              <a:t>крипти</a:t>
            </a:r>
            <a:r>
              <a:rPr lang="ru-RU" dirty="0" smtClean="0"/>
              <a:t> </a:t>
            </a:r>
            <a:r>
              <a:rPr lang="ru-RU" dirty="0" err="1" smtClean="0"/>
              <a:t>прямої</a:t>
            </a:r>
            <a:r>
              <a:rPr lang="ru-RU" dirty="0" smtClean="0"/>
              <a:t> кишки та </a:t>
            </a:r>
            <a:r>
              <a:rPr lang="ru-RU" dirty="0" err="1" smtClean="0"/>
              <a:t>нориці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Особливості перебігу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4997152"/>
          </a:xfrm>
        </p:spPr>
        <p:txBody>
          <a:bodyPr>
            <a:noAutofit/>
          </a:bodyPr>
          <a:lstStyle/>
          <a:p>
            <a:r>
              <a:rPr lang="ru-RU" sz="2400" dirty="0" err="1" smtClean="0"/>
              <a:t>Дуже</a:t>
            </a:r>
            <a:r>
              <a:rPr lang="ru-RU" sz="2400" dirty="0" smtClean="0"/>
              <a:t> </a:t>
            </a:r>
            <a:r>
              <a:rPr lang="ru-RU" sz="2400" dirty="0" err="1" smtClean="0"/>
              <a:t>рідко</a:t>
            </a:r>
            <a:r>
              <a:rPr lang="ru-RU" sz="2400" dirty="0" smtClean="0"/>
              <a:t> </a:t>
            </a:r>
            <a:r>
              <a:rPr lang="ru-RU" sz="2400" dirty="0" err="1" smtClean="0"/>
              <a:t>зустрічається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глибока</a:t>
            </a:r>
            <a:r>
              <a:rPr lang="ru-RU" sz="2400" dirty="0" smtClean="0"/>
              <a:t> </a:t>
            </a:r>
            <a:r>
              <a:rPr lang="ru-RU" sz="2400" dirty="0" err="1" smtClean="0"/>
              <a:t>локалізація</a:t>
            </a:r>
            <a:r>
              <a:rPr lang="ru-RU" sz="2400" dirty="0" smtClean="0"/>
              <a:t> </a:t>
            </a:r>
            <a:r>
              <a:rPr lang="ru-RU" sz="2400" dirty="0" err="1" smtClean="0"/>
              <a:t>гнійника</a:t>
            </a:r>
            <a:r>
              <a:rPr lang="ru-RU" sz="2400" dirty="0" smtClean="0"/>
              <a:t>.</a:t>
            </a:r>
          </a:p>
          <a:p>
            <a:r>
              <a:rPr lang="ru-RU" sz="2400" dirty="0" err="1" smtClean="0"/>
              <a:t>Найчастіше</a:t>
            </a:r>
            <a:r>
              <a:rPr lang="ru-RU" sz="2400" dirty="0" smtClean="0"/>
              <a:t> </a:t>
            </a:r>
            <a:r>
              <a:rPr lang="ru-RU" sz="2400" dirty="0" smtClean="0"/>
              <a:t>(95 – 97%) </a:t>
            </a:r>
            <a:r>
              <a:rPr lang="ru-RU" sz="2400" dirty="0" err="1" smtClean="0"/>
              <a:t>підшкірний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підслизовий</a:t>
            </a:r>
            <a:r>
              <a:rPr lang="ru-RU" sz="2400" dirty="0" smtClean="0"/>
              <a:t> парапроктит </a:t>
            </a:r>
            <a:endParaRPr lang="ru-RU" sz="2400" dirty="0" smtClean="0"/>
          </a:p>
          <a:p>
            <a:r>
              <a:rPr lang="ru-RU" sz="2400" dirty="0" err="1" smtClean="0"/>
              <a:t>Ішіоректальна</a:t>
            </a:r>
            <a:r>
              <a:rPr lang="ru-RU" sz="2400" dirty="0" smtClean="0"/>
              <a:t> </a:t>
            </a:r>
            <a:r>
              <a:rPr lang="ru-RU" sz="2400" dirty="0" err="1" smtClean="0"/>
              <a:t>локалізація</a:t>
            </a:r>
            <a:r>
              <a:rPr lang="ru-RU" sz="2400" dirty="0" smtClean="0"/>
              <a:t> </a:t>
            </a:r>
            <a:r>
              <a:rPr lang="ru-RU" sz="2400" dirty="0" err="1" smtClean="0"/>
              <a:t>складає</a:t>
            </a:r>
            <a:r>
              <a:rPr lang="ru-RU" sz="2400" dirty="0" smtClean="0"/>
              <a:t> 3 – </a:t>
            </a:r>
            <a:r>
              <a:rPr lang="ru-RU" sz="2400" dirty="0" smtClean="0"/>
              <a:t>5%</a:t>
            </a:r>
          </a:p>
          <a:p>
            <a:r>
              <a:rPr lang="ru-RU" sz="2400" dirty="0" err="1" smtClean="0"/>
              <a:t>Співвідношення</a:t>
            </a:r>
            <a:r>
              <a:rPr lang="ru-RU" sz="2400" dirty="0" smtClean="0"/>
              <a:t> </a:t>
            </a:r>
            <a:r>
              <a:rPr lang="ru-RU" sz="2400" dirty="0" smtClean="0"/>
              <a:t>хлопчики : </a:t>
            </a:r>
            <a:r>
              <a:rPr lang="ru-RU" sz="2400" dirty="0" err="1" smtClean="0"/>
              <a:t>дівчатка</a:t>
            </a:r>
            <a:r>
              <a:rPr lang="ru-RU" sz="2400" dirty="0" smtClean="0"/>
              <a:t> 5 : </a:t>
            </a:r>
          </a:p>
          <a:p>
            <a:r>
              <a:rPr lang="ru-RU" sz="2400" dirty="0" err="1" smtClean="0"/>
              <a:t>Внутрішній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отвір</a:t>
            </a:r>
            <a:r>
              <a:rPr lang="ru-RU" sz="2400" dirty="0" smtClean="0"/>
              <a:t> </a:t>
            </a:r>
            <a:r>
              <a:rPr lang="ru-RU" sz="2400" dirty="0" err="1" smtClean="0"/>
              <a:t>дуже</a:t>
            </a:r>
            <a:r>
              <a:rPr lang="ru-RU" sz="2400" dirty="0" smtClean="0"/>
              <a:t> малого </a:t>
            </a:r>
            <a:r>
              <a:rPr lang="ru-RU" sz="2400" dirty="0" err="1" smtClean="0"/>
              <a:t>діаметру</a:t>
            </a:r>
            <a:endParaRPr lang="ru-RU" sz="2400" dirty="0" smtClean="0"/>
          </a:p>
          <a:p>
            <a:pPr>
              <a:buNone/>
            </a:pPr>
            <a:r>
              <a:rPr lang="uk-UA" sz="2400" b="1" dirty="0" smtClean="0"/>
              <a:t>Лікування: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err="1" smtClean="0"/>
              <a:t>Радіальний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розріз</a:t>
            </a:r>
            <a:r>
              <a:rPr lang="ru-RU" sz="2400" dirty="0" smtClean="0"/>
              <a:t>, </a:t>
            </a:r>
            <a:r>
              <a:rPr lang="ru-RU" sz="2400" dirty="0" err="1" smtClean="0"/>
              <a:t>розкриття</a:t>
            </a:r>
            <a:r>
              <a:rPr lang="ru-RU" sz="2400" dirty="0" smtClean="0"/>
              <a:t>, </a:t>
            </a:r>
            <a:r>
              <a:rPr lang="ru-RU" sz="2400" dirty="0" err="1" smtClean="0"/>
              <a:t>дренування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гнійника</a:t>
            </a:r>
            <a:r>
              <a:rPr lang="ru-RU" sz="2400" dirty="0" smtClean="0"/>
              <a:t> </a:t>
            </a:r>
            <a:endParaRPr lang="ru-RU" sz="2400" dirty="0" smtClean="0"/>
          </a:p>
          <a:p>
            <a:pPr>
              <a:buFont typeface="Wingdings" pitchFamily="2" charset="2"/>
              <a:buChar char="q"/>
            </a:pPr>
            <a:r>
              <a:rPr lang="ru-RU" sz="2400" dirty="0" err="1" smtClean="0"/>
              <a:t>Щадна</a:t>
            </a:r>
            <a:r>
              <a:rPr lang="ru-RU" sz="2400" dirty="0" smtClean="0"/>
              <a:t> </a:t>
            </a:r>
            <a:r>
              <a:rPr lang="ru-RU" sz="2400" dirty="0" err="1" smtClean="0"/>
              <a:t>ревізія</a:t>
            </a:r>
            <a:r>
              <a:rPr lang="ru-RU" sz="2400" dirty="0" smtClean="0"/>
              <a:t> </a:t>
            </a:r>
            <a:endParaRPr lang="ru-RU" sz="2400" dirty="0" smtClean="0"/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Не </a:t>
            </a:r>
            <a:r>
              <a:rPr lang="ru-RU" sz="2400" dirty="0" err="1" smtClean="0"/>
              <a:t>потрібна</a:t>
            </a:r>
            <a:r>
              <a:rPr lang="ru-RU" sz="2400" dirty="0" smtClean="0"/>
              <a:t> </a:t>
            </a:r>
            <a:r>
              <a:rPr lang="ru-RU" sz="2400" dirty="0" err="1" smtClean="0"/>
              <a:t>дивульсія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необовязковим</a:t>
            </a:r>
            <a:r>
              <a:rPr lang="ru-RU" sz="2400" dirty="0" smtClean="0"/>
              <a:t>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dirty="0" err="1" smtClean="0"/>
              <a:t>знаходження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внутрішнього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отвору</a:t>
            </a:r>
            <a:r>
              <a:rPr lang="ru-RU" sz="2400" dirty="0" smtClean="0"/>
              <a:t> </a:t>
            </a:r>
            <a:endParaRPr lang="ru-RU" sz="2400" dirty="0" smtClean="0"/>
          </a:p>
          <a:p>
            <a:pPr>
              <a:buFont typeface="Wingdings" pitchFamily="2" charset="2"/>
              <a:buChar char="q"/>
            </a:pPr>
            <a:r>
              <a:rPr lang="ru-RU" sz="2400" dirty="0" err="1" smtClean="0"/>
              <a:t>Невиправдані</a:t>
            </a:r>
            <a:r>
              <a:rPr lang="ru-RU" sz="2400" dirty="0" smtClean="0"/>
              <a:t> </a:t>
            </a:r>
            <a:r>
              <a:rPr lang="ru-RU" sz="2400" dirty="0" err="1" smtClean="0"/>
              <a:t>складні</a:t>
            </a:r>
            <a:r>
              <a:rPr lang="ru-RU" sz="2400" dirty="0" smtClean="0"/>
              <a:t> </a:t>
            </a:r>
            <a:r>
              <a:rPr lang="ru-RU" sz="2400" dirty="0" err="1" smtClean="0"/>
              <a:t>маніпуляції</a:t>
            </a:r>
            <a:r>
              <a:rPr lang="ru-RU" sz="2400" dirty="0" smtClean="0"/>
              <a:t> в </a:t>
            </a:r>
            <a:r>
              <a:rPr lang="ru-RU" sz="2400" dirty="0" err="1" smtClean="0"/>
              <a:t>рані</a:t>
            </a:r>
            <a:r>
              <a:rPr lang="ru-RU" sz="2400" dirty="0" smtClean="0"/>
              <a:t>, </a:t>
            </a:r>
            <a:r>
              <a:rPr lang="ru-RU" sz="2400" dirty="0" err="1" smtClean="0"/>
              <a:t>введення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барвника</a:t>
            </a:r>
            <a:endParaRPr lang="ru-RU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Бешиха новонароджених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628800"/>
            <a:ext cx="5796136" cy="485313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Для </a:t>
            </a:r>
            <a:r>
              <a:rPr lang="ru-RU" dirty="0" err="1" smtClean="0"/>
              <a:t>бешихи</a:t>
            </a:r>
            <a:r>
              <a:rPr lang="ru-RU" dirty="0" smtClean="0"/>
              <a:t> </a:t>
            </a:r>
            <a:r>
              <a:rPr lang="ru-RU" dirty="0" err="1" smtClean="0"/>
              <a:t>характерним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виникнення</a:t>
            </a:r>
            <a:r>
              <a:rPr lang="ru-RU" dirty="0" smtClean="0"/>
              <a:t> у </a:t>
            </a:r>
            <a:r>
              <a:rPr lang="ru-RU" dirty="0" err="1" smtClean="0"/>
              <a:t>дермі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меншою</a:t>
            </a:r>
            <a:r>
              <a:rPr lang="ru-RU" dirty="0" smtClean="0"/>
              <a:t> </a:t>
            </a:r>
            <a:r>
              <a:rPr lang="ru-RU" dirty="0" err="1" smtClean="0"/>
              <a:t>мірою</a:t>
            </a:r>
            <a:r>
              <a:rPr lang="ru-RU" dirty="0" smtClean="0"/>
              <a:t> в </a:t>
            </a:r>
            <a:r>
              <a:rPr lang="ru-RU" dirty="0" err="1" smtClean="0"/>
              <a:t>інших</a:t>
            </a:r>
            <a:r>
              <a:rPr lang="ru-RU" dirty="0" smtClean="0"/>
              <a:t> шарах </a:t>
            </a:r>
            <a:r>
              <a:rPr lang="ru-RU" dirty="0" err="1" smtClean="0"/>
              <a:t>шкіри</a:t>
            </a:r>
            <a:r>
              <a:rPr lang="ru-RU" dirty="0" smtClean="0"/>
              <a:t> серозного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серозно-геморагічного</a:t>
            </a:r>
            <a:r>
              <a:rPr lang="ru-RU" dirty="0" smtClean="0"/>
              <a:t> </a:t>
            </a:r>
            <a:r>
              <a:rPr lang="ru-RU" dirty="0" err="1" smtClean="0"/>
              <a:t>запалення</a:t>
            </a:r>
            <a:r>
              <a:rPr lang="ru-RU" dirty="0" smtClean="0"/>
              <a:t>, </a:t>
            </a:r>
            <a:r>
              <a:rPr lang="ru-RU" dirty="0" err="1" smtClean="0"/>
              <a:t>збудником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в основному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el-GR" dirty="0" smtClean="0"/>
              <a:t>β-</a:t>
            </a:r>
            <a:r>
              <a:rPr lang="ru-RU" dirty="0" err="1" smtClean="0"/>
              <a:t>гемолітичний</a:t>
            </a:r>
            <a:r>
              <a:rPr lang="ru-RU" dirty="0" smtClean="0"/>
              <a:t> </a:t>
            </a:r>
            <a:r>
              <a:rPr lang="ru-RU" dirty="0" err="1" smtClean="0"/>
              <a:t>стрептокок</a:t>
            </a:r>
            <a:r>
              <a:rPr lang="ru-RU" dirty="0" smtClean="0"/>
              <a:t>, </a:t>
            </a:r>
            <a:r>
              <a:rPr lang="ru-RU" dirty="0" err="1" smtClean="0"/>
              <a:t>рідше</a:t>
            </a:r>
            <a:r>
              <a:rPr lang="ru-RU" dirty="0" smtClean="0"/>
              <a:t> – </a:t>
            </a:r>
            <a:r>
              <a:rPr lang="ru-RU" dirty="0" err="1" smtClean="0"/>
              <a:t>стафілокок</a:t>
            </a:r>
            <a:r>
              <a:rPr lang="ru-RU" dirty="0" smtClean="0"/>
              <a:t>. Генез запального </a:t>
            </a:r>
            <a:r>
              <a:rPr lang="ru-RU" dirty="0" err="1" smtClean="0"/>
              <a:t>процесу</a:t>
            </a:r>
            <a:r>
              <a:rPr lang="ru-RU" dirty="0" smtClean="0"/>
              <a:t> </a:t>
            </a:r>
            <a:r>
              <a:rPr lang="ru-RU" dirty="0" err="1" smtClean="0"/>
              <a:t>включає</a:t>
            </a:r>
            <a:r>
              <a:rPr lang="ru-RU" dirty="0" smtClean="0"/>
              <a:t> </a:t>
            </a:r>
            <a:r>
              <a:rPr lang="ru-RU" dirty="0" err="1" smtClean="0"/>
              <a:t>безпосередню</a:t>
            </a:r>
            <a:r>
              <a:rPr lang="ru-RU" dirty="0" smtClean="0"/>
              <a:t> </a:t>
            </a:r>
            <a:r>
              <a:rPr lang="ru-RU" dirty="0" err="1" smtClean="0"/>
              <a:t>дію</a:t>
            </a:r>
            <a:r>
              <a:rPr lang="ru-RU" dirty="0" smtClean="0"/>
              <a:t> </a:t>
            </a:r>
            <a:r>
              <a:rPr lang="ru-RU" dirty="0" err="1" smtClean="0"/>
              <a:t>мікроорганізмів</a:t>
            </a:r>
            <a:r>
              <a:rPr lang="ru-RU" dirty="0" smtClean="0"/>
              <a:t>,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токсинів</a:t>
            </a:r>
            <a:r>
              <a:rPr lang="ru-RU" dirty="0" smtClean="0"/>
              <a:t>, </a:t>
            </a:r>
            <a:r>
              <a:rPr lang="ru-RU" dirty="0" err="1" smtClean="0"/>
              <a:t>алергічну</a:t>
            </a:r>
            <a:r>
              <a:rPr lang="ru-RU" dirty="0" smtClean="0"/>
              <a:t> </a:t>
            </a:r>
            <a:r>
              <a:rPr lang="ru-RU" dirty="0" err="1" smtClean="0"/>
              <a:t>реакцію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спричинює</a:t>
            </a:r>
            <a:r>
              <a:rPr lang="ru-RU" dirty="0" smtClean="0"/>
              <a:t> </a:t>
            </a:r>
            <a:r>
              <a:rPr lang="ru-RU" dirty="0" err="1" smtClean="0"/>
              <a:t>порушення</a:t>
            </a:r>
            <a:r>
              <a:rPr lang="ru-RU" dirty="0" smtClean="0"/>
              <a:t> </a:t>
            </a:r>
            <a:r>
              <a:rPr lang="ru-RU" dirty="0" err="1" smtClean="0"/>
              <a:t>мікроциркуляції</a:t>
            </a:r>
            <a:r>
              <a:rPr lang="ru-RU" dirty="0" smtClean="0"/>
              <a:t> у </a:t>
            </a:r>
            <a:r>
              <a:rPr lang="ru-RU" dirty="0" err="1" smtClean="0"/>
              <a:t>кровоносних</a:t>
            </a:r>
            <a:r>
              <a:rPr lang="ru-RU" dirty="0" smtClean="0"/>
              <a:t> та </a:t>
            </a:r>
            <a:r>
              <a:rPr lang="ru-RU" dirty="0" err="1" smtClean="0"/>
              <a:t>лімфатичних</a:t>
            </a:r>
            <a:r>
              <a:rPr lang="ru-RU" dirty="0" smtClean="0"/>
              <a:t> </a:t>
            </a:r>
            <a:r>
              <a:rPr lang="ru-RU" dirty="0" err="1" smtClean="0"/>
              <a:t>судинах</a:t>
            </a:r>
            <a:r>
              <a:rPr lang="ru-RU" dirty="0" smtClean="0"/>
              <a:t>. За </a:t>
            </a:r>
            <a:r>
              <a:rPr lang="ru-RU" dirty="0" err="1" smtClean="0"/>
              <a:t>неускладненого</a:t>
            </a:r>
            <a:r>
              <a:rPr lang="ru-RU" dirty="0" smtClean="0"/>
              <a:t> </a:t>
            </a:r>
            <a:r>
              <a:rPr lang="ru-RU" dirty="0" err="1" smtClean="0"/>
              <a:t>перебігу</a:t>
            </a:r>
            <a:r>
              <a:rPr lang="ru-RU" dirty="0" smtClean="0"/>
              <a:t> </a:t>
            </a:r>
            <a:r>
              <a:rPr lang="ru-RU" dirty="0" err="1" smtClean="0"/>
              <a:t>бешихи</a:t>
            </a:r>
            <a:r>
              <a:rPr lang="ru-RU" dirty="0" smtClean="0"/>
              <a:t> </a:t>
            </a:r>
            <a:r>
              <a:rPr lang="ru-RU" dirty="0" err="1" smtClean="0"/>
              <a:t>збудники</a:t>
            </a:r>
            <a:r>
              <a:rPr lang="ru-RU" dirty="0" smtClean="0"/>
              <a:t> </a:t>
            </a:r>
            <a:r>
              <a:rPr lang="ru-RU" dirty="0" err="1" smtClean="0"/>
              <a:t>містяться</a:t>
            </a:r>
            <a:r>
              <a:rPr lang="ru-RU" dirty="0" smtClean="0"/>
              <a:t> в </a:t>
            </a:r>
            <a:r>
              <a:rPr lang="ru-RU" dirty="0" err="1" smtClean="0"/>
              <a:t>лімфатичних</a:t>
            </a:r>
            <a:r>
              <a:rPr lang="ru-RU" dirty="0" smtClean="0"/>
              <a:t> </a:t>
            </a:r>
            <a:r>
              <a:rPr lang="ru-RU" dirty="0" err="1" smtClean="0"/>
              <a:t>судинах</a:t>
            </a:r>
            <a:r>
              <a:rPr lang="ru-RU" dirty="0" smtClean="0"/>
              <a:t> </a:t>
            </a:r>
            <a:r>
              <a:rPr lang="ru-RU" dirty="0" err="1" smtClean="0"/>
              <a:t>шкіри</a:t>
            </a:r>
            <a:r>
              <a:rPr lang="ru-RU" dirty="0" smtClean="0"/>
              <a:t>, а </a:t>
            </a:r>
            <a:r>
              <a:rPr lang="ru-RU" dirty="0" err="1" smtClean="0"/>
              <a:t>запалення</a:t>
            </a:r>
            <a:r>
              <a:rPr lang="ru-RU" dirty="0" smtClean="0"/>
              <a:t> </a:t>
            </a:r>
            <a:r>
              <a:rPr lang="ru-RU" dirty="0" err="1" smtClean="0"/>
              <a:t>викликає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гостру</a:t>
            </a:r>
            <a:r>
              <a:rPr lang="ru-RU" dirty="0" smtClean="0"/>
              <a:t> </a:t>
            </a:r>
            <a:r>
              <a:rPr lang="ru-RU" dirty="0" err="1" smtClean="0"/>
              <a:t>оклюзію</a:t>
            </a:r>
            <a:r>
              <a:rPr lang="ru-RU" dirty="0" smtClean="0"/>
              <a:t>, яка </a:t>
            </a:r>
            <a:r>
              <a:rPr lang="ru-RU" dirty="0" err="1" smtClean="0"/>
              <a:t>є</a:t>
            </a:r>
            <a:r>
              <a:rPr lang="ru-RU" dirty="0" smtClean="0"/>
              <a:t> основою для </a:t>
            </a:r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 smtClean="0"/>
              <a:t>стійкого</a:t>
            </a:r>
            <a:r>
              <a:rPr lang="ru-RU" dirty="0" smtClean="0"/>
              <a:t> </a:t>
            </a:r>
            <a:r>
              <a:rPr lang="ru-RU" dirty="0" err="1" smtClean="0"/>
              <a:t>набряку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раннього</a:t>
            </a:r>
            <a:r>
              <a:rPr lang="ru-RU" dirty="0" smtClean="0"/>
              <a:t> </a:t>
            </a:r>
            <a:r>
              <a:rPr lang="ru-RU" dirty="0" err="1" smtClean="0"/>
              <a:t>порушення</a:t>
            </a:r>
            <a:r>
              <a:rPr lang="ru-RU" dirty="0" smtClean="0"/>
              <a:t> </a:t>
            </a:r>
            <a:r>
              <a:rPr lang="ru-RU" dirty="0" err="1" smtClean="0"/>
              <a:t>лімфообігу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image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2564904"/>
            <a:ext cx="3205534" cy="320553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</a:t>
            </a:r>
            <a:r>
              <a:rPr lang="uk-UA" dirty="0" smtClean="0"/>
              <a:t>і</a:t>
            </a:r>
            <a:r>
              <a:rPr lang="ru-RU" dirty="0" err="1" smtClean="0"/>
              <a:t>нічна</a:t>
            </a:r>
            <a:r>
              <a:rPr lang="ru-RU" dirty="0" smtClean="0"/>
              <a:t> картина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556792"/>
            <a:ext cx="8892480" cy="4968552"/>
          </a:xfrm>
        </p:spPr>
        <p:txBody>
          <a:bodyPr/>
          <a:lstStyle/>
          <a:p>
            <a:r>
              <a:rPr lang="uk-UA" dirty="0" smtClean="0"/>
              <a:t>За клінічним перебігом розрізняють </a:t>
            </a:r>
            <a:r>
              <a:rPr lang="uk-UA" dirty="0" err="1" smtClean="0"/>
              <a:t>еритематозну</a:t>
            </a:r>
            <a:r>
              <a:rPr lang="uk-UA" dirty="0" smtClean="0"/>
              <a:t>, </a:t>
            </a:r>
            <a:r>
              <a:rPr lang="uk-UA" dirty="0" err="1" smtClean="0"/>
              <a:t>бульозну</a:t>
            </a:r>
            <a:r>
              <a:rPr lang="uk-UA" dirty="0" smtClean="0"/>
              <a:t>, флегмонозну, гангренозну форми бешихи.</a:t>
            </a:r>
          </a:p>
          <a:p>
            <a:r>
              <a:rPr lang="uk-UA" dirty="0" smtClean="0"/>
              <a:t>Початок захворювання гострий: у перші години підвищується температура тіла до високих цифр, виникає нудота, блювання, пронос, іноді судоми. Симптоми інтоксикації переважають над місцевими проявами, дитина може не пред’являти скарг на біль в ураженій ділянці.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797152"/>
            <a:ext cx="2432695" cy="1866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Форми перебігу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640960" cy="5069160"/>
          </a:xfrm>
        </p:spPr>
        <p:txBody>
          <a:bodyPr>
            <a:normAutofit fontScale="70000" lnSpcReduction="20000"/>
          </a:bodyPr>
          <a:lstStyle/>
          <a:p>
            <a:r>
              <a:rPr lang="uk-UA" b="1" dirty="0" err="1" smtClean="0"/>
              <a:t>Еритематозна</a:t>
            </a:r>
            <a:r>
              <a:rPr lang="uk-UA" b="1" dirty="0" smtClean="0"/>
              <a:t> форма</a:t>
            </a:r>
            <a:r>
              <a:rPr lang="uk-UA" dirty="0" smtClean="0"/>
              <a:t>. Запалення шкіри починається із певної ділянки яскравим почервонінням. Шкіра напружена, поверхня її гладка, блискуча, болюча на дотик. Край еритеми </a:t>
            </a:r>
            <a:r>
              <a:rPr lang="uk-UA" dirty="0" err="1" smtClean="0"/>
              <a:t>відмежовиний</a:t>
            </a:r>
            <a:r>
              <a:rPr lang="uk-UA" dirty="0" smtClean="0"/>
              <a:t> валиком, який має тенденцію до переміщення по здоровій шкірі. Схильність до </a:t>
            </a:r>
            <a:r>
              <a:rPr lang="uk-UA" dirty="0" err="1" smtClean="0"/>
              <a:t>розповсюдженя</a:t>
            </a:r>
            <a:r>
              <a:rPr lang="uk-UA" dirty="0" smtClean="0"/>
              <a:t> особливо виражена у дітей першого року життя.</a:t>
            </a:r>
          </a:p>
          <a:p>
            <a:r>
              <a:rPr lang="uk-UA" dirty="0" smtClean="0"/>
              <a:t>Характерною локалізацією бешихи у дітей молодшого віку є шкіра обличчя. Еритема починається із ніздрів, охоплює ніс і щоки у формі метелика, подібно до інфекційної еритеми. У новонароджених і грудних дітей рожа звичайно виникає в пупковій  і </a:t>
            </a:r>
            <a:r>
              <a:rPr lang="uk-UA" dirty="0" err="1" smtClean="0"/>
              <a:t>аногенітальній</a:t>
            </a:r>
            <a:r>
              <a:rPr lang="uk-UA" dirty="0" smtClean="0"/>
              <a:t> ділянках</a:t>
            </a:r>
            <a:r>
              <a:rPr lang="uk-UA" dirty="0" smtClean="0"/>
              <a:t>.</a:t>
            </a:r>
            <a:endParaRPr lang="uk-UA" dirty="0" smtClean="0"/>
          </a:p>
          <a:p>
            <a:r>
              <a:rPr lang="uk-UA" dirty="0" smtClean="0"/>
              <a:t>При</a:t>
            </a:r>
            <a:r>
              <a:rPr lang="uk-UA" b="1" dirty="0" smtClean="0"/>
              <a:t> </a:t>
            </a:r>
            <a:r>
              <a:rPr lang="uk-UA" b="1" dirty="0" err="1" smtClean="0"/>
              <a:t>бульозній</a:t>
            </a:r>
            <a:r>
              <a:rPr lang="uk-UA" dirty="0" smtClean="0"/>
              <a:t> </a:t>
            </a:r>
            <a:r>
              <a:rPr lang="uk-UA" b="1" dirty="0" smtClean="0"/>
              <a:t> </a:t>
            </a:r>
            <a:r>
              <a:rPr lang="uk-UA" i="1" dirty="0" smtClean="0"/>
              <a:t>формі</a:t>
            </a:r>
            <a:r>
              <a:rPr lang="uk-UA" dirty="0" smtClean="0"/>
              <a:t> на фоні </a:t>
            </a:r>
            <a:r>
              <a:rPr lang="uk-UA" dirty="0" err="1" smtClean="0"/>
              <a:t>гіперемованої</a:t>
            </a:r>
            <a:r>
              <a:rPr lang="uk-UA" dirty="0" smtClean="0"/>
              <a:t> шкіри з’являються міхурі різних розмірів, які виповнені серозною рідиною. Одні міхурі розкриваються відразу ж, інші – через певний проміжок часу, тому створюється доволі строката картина</a:t>
            </a:r>
            <a:r>
              <a:rPr lang="uk-UA" dirty="0" smtClean="0"/>
              <a:t>.</a:t>
            </a:r>
            <a:endParaRPr lang="uk-UA" dirty="0" smtClean="0"/>
          </a:p>
          <a:p>
            <a:r>
              <a:rPr lang="uk-UA" dirty="0" smtClean="0"/>
              <a:t>Для </a:t>
            </a:r>
            <a:r>
              <a:rPr lang="uk-UA" b="1" dirty="0" smtClean="0"/>
              <a:t>флегмонозної</a:t>
            </a:r>
            <a:r>
              <a:rPr lang="uk-UA" dirty="0" smtClean="0"/>
              <a:t>  і </a:t>
            </a:r>
            <a:r>
              <a:rPr lang="uk-UA" b="1" dirty="0" smtClean="0"/>
              <a:t>гангренозної</a:t>
            </a:r>
            <a:r>
              <a:rPr lang="uk-UA" dirty="0" smtClean="0"/>
              <a:t> </a:t>
            </a:r>
            <a:r>
              <a:rPr lang="uk-UA" i="1" dirty="0" smtClean="0"/>
              <a:t>форм</a:t>
            </a:r>
            <a:r>
              <a:rPr lang="uk-UA" dirty="0" smtClean="0"/>
              <a:t> бешихи характерним є втягнення у запальний процес підшкірної клітковини із утворенням флегмони або некрозом  і відторгненням окремих ділянок шкіри.</a:t>
            </a:r>
          </a:p>
          <a:p>
            <a:r>
              <a:rPr lang="uk-UA" dirty="0" smtClean="0"/>
              <a:t>При </a:t>
            </a:r>
            <a:r>
              <a:rPr lang="uk-UA" dirty="0" err="1" smtClean="0"/>
              <a:t>рожистому</a:t>
            </a:r>
            <a:r>
              <a:rPr lang="uk-UA" dirty="0" smtClean="0"/>
              <a:t> запаленні у процес швидко втягуються </a:t>
            </a:r>
            <a:r>
              <a:rPr lang="uk-UA" dirty="0" err="1" smtClean="0"/>
              <a:t>регіонарні</a:t>
            </a:r>
            <a:r>
              <a:rPr lang="uk-UA" dirty="0" smtClean="0"/>
              <a:t> лімфатичні судини і вузли із розвитком </a:t>
            </a:r>
            <a:r>
              <a:rPr lang="uk-UA" dirty="0" err="1" smtClean="0"/>
              <a:t>лімфангоїту</a:t>
            </a:r>
            <a:r>
              <a:rPr lang="uk-UA" dirty="0" smtClean="0"/>
              <a:t> та лімфаденіту.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Дяференційний</a:t>
            </a:r>
            <a:r>
              <a:rPr lang="uk-UA" dirty="0" smtClean="0"/>
              <a:t> діагноз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проводять із абсцесом  і флегмоною підшкірної клітковини, некротичною флегмоною новонароджених, ексудативною еритемою. Враховують гострий початок захворювання, локалізацію процесу, характер гіперемії, її схильність до швидкого периферійного поширення.</a:t>
            </a:r>
          </a:p>
          <a:p>
            <a:r>
              <a:rPr lang="uk-UA" dirty="0" smtClean="0"/>
              <a:t>Певні труднощі для діагностики може створювати </a:t>
            </a:r>
            <a:r>
              <a:rPr lang="uk-UA" dirty="0" err="1" smtClean="0"/>
              <a:t>рожисте</a:t>
            </a:r>
            <a:r>
              <a:rPr lang="uk-UA" dirty="0" smtClean="0"/>
              <a:t> запалення, що виникає на фоні набряку шкіри, наприклад, при </a:t>
            </a:r>
            <a:r>
              <a:rPr lang="uk-UA" dirty="0" err="1" smtClean="0"/>
              <a:t>нефрозі</a:t>
            </a:r>
            <a:r>
              <a:rPr lang="uk-UA" dirty="0" smtClean="0"/>
              <a:t>, коли почервоніння не виражене, крайовий валик чітко не сформований, спостерігається лише локальна гіпертермія та болючість.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Лікування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514528" cy="4925144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Антибактеріальну терапію проводять протягом не менше 7 днів із використанням напівсинтетичних, </a:t>
            </a:r>
            <a:r>
              <a:rPr lang="uk-UA" dirty="0" err="1" smtClean="0"/>
              <a:t>інгібіторозахищених</a:t>
            </a:r>
            <a:r>
              <a:rPr lang="uk-UA" dirty="0" smtClean="0"/>
              <a:t> </a:t>
            </a:r>
            <a:r>
              <a:rPr lang="uk-UA" dirty="0" err="1" smtClean="0"/>
              <a:t>пеніцилінів</a:t>
            </a:r>
            <a:r>
              <a:rPr lang="uk-UA" dirty="0" smtClean="0"/>
              <a:t>, </a:t>
            </a:r>
            <a:r>
              <a:rPr lang="uk-UA" dirty="0" err="1" smtClean="0"/>
              <a:t>цефалоспоринів</a:t>
            </a:r>
            <a:r>
              <a:rPr lang="uk-UA" dirty="0" smtClean="0"/>
              <a:t>, </a:t>
            </a:r>
            <a:r>
              <a:rPr lang="uk-UA" dirty="0" err="1" smtClean="0"/>
              <a:t>фторхінолонів</a:t>
            </a:r>
            <a:r>
              <a:rPr lang="uk-UA" dirty="0" smtClean="0"/>
              <a:t>. Враховуючи небезпеку </a:t>
            </a:r>
            <a:r>
              <a:rPr lang="uk-UA" dirty="0" err="1" smtClean="0"/>
              <a:t>рецидивування</a:t>
            </a:r>
            <a:r>
              <a:rPr lang="uk-UA" dirty="0" smtClean="0"/>
              <a:t> захворювання, доцільною є пролонгована антибактеріальна терапія </a:t>
            </a:r>
            <a:r>
              <a:rPr lang="uk-UA" dirty="0" err="1" smtClean="0"/>
              <a:t>ретарпеном</a:t>
            </a:r>
            <a:r>
              <a:rPr lang="uk-UA" dirty="0" smtClean="0"/>
              <a:t>, </a:t>
            </a:r>
            <a:r>
              <a:rPr lang="uk-UA" dirty="0" err="1" smtClean="0"/>
              <a:t>екстенциліном</a:t>
            </a:r>
            <a:r>
              <a:rPr lang="uk-UA" dirty="0" smtClean="0"/>
              <a:t>, біциліном. Наявність токсикозу є показом до проведення </a:t>
            </a:r>
            <a:r>
              <a:rPr lang="uk-UA" dirty="0" err="1" smtClean="0"/>
              <a:t>дезінтоксикаційної</a:t>
            </a:r>
            <a:r>
              <a:rPr lang="uk-UA" dirty="0" smtClean="0"/>
              <a:t> терапії, призначення </a:t>
            </a:r>
            <a:r>
              <a:rPr lang="uk-UA" dirty="0" err="1" smtClean="0"/>
              <a:t>нестероїдних</a:t>
            </a:r>
            <a:r>
              <a:rPr lang="uk-UA" dirty="0" smtClean="0"/>
              <a:t> протизапальних, десенсибілізуючих препаратів.</a:t>
            </a:r>
          </a:p>
          <a:p>
            <a:r>
              <a:rPr lang="uk-UA" dirty="0" smtClean="0"/>
              <a:t>Місцево застосовують сухі пов’язки (при </a:t>
            </a:r>
            <a:r>
              <a:rPr lang="uk-UA" dirty="0" err="1" smtClean="0"/>
              <a:t>еритематозній</a:t>
            </a:r>
            <a:r>
              <a:rPr lang="uk-UA" dirty="0" smtClean="0"/>
              <a:t> формі), захисні </a:t>
            </a:r>
            <a:r>
              <a:rPr lang="uk-UA" dirty="0" err="1" smtClean="0"/>
              <a:t>пов’яки</a:t>
            </a:r>
            <a:r>
              <a:rPr lang="uk-UA" dirty="0" smtClean="0"/>
              <a:t> із мазями на гідрофільній основі, які містять антибіотики (при </a:t>
            </a:r>
            <a:r>
              <a:rPr lang="uk-UA" dirty="0" err="1" smtClean="0"/>
              <a:t>бульозній</a:t>
            </a:r>
            <a:r>
              <a:rPr lang="uk-UA" dirty="0" smtClean="0"/>
              <a:t> формі), кварцове опромінення. Лікування флегмонозної  і гангренозної форм проводять за загальними правилами лікування некротичних ран і флегмон.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Зміст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 smtClean="0"/>
              <a:t>Вступ</a:t>
            </a:r>
          </a:p>
          <a:p>
            <a:r>
              <a:rPr lang="uk-UA" dirty="0" smtClean="0"/>
              <a:t>Особливості шкіри, підшкірно-жирової клітковини у новонароджених</a:t>
            </a:r>
          </a:p>
          <a:p>
            <a:r>
              <a:rPr lang="uk-UA" dirty="0" smtClean="0"/>
              <a:t>Флегмона новонароджених</a:t>
            </a:r>
          </a:p>
          <a:p>
            <a:r>
              <a:rPr lang="uk-UA" dirty="0" err="1" smtClean="0"/>
              <a:t>Омфаліт</a:t>
            </a:r>
            <a:endParaRPr lang="uk-UA" dirty="0" smtClean="0"/>
          </a:p>
          <a:p>
            <a:r>
              <a:rPr lang="uk-UA" dirty="0" smtClean="0"/>
              <a:t>Мастит новонароджених</a:t>
            </a:r>
          </a:p>
          <a:p>
            <a:r>
              <a:rPr lang="uk-UA" dirty="0" smtClean="0"/>
              <a:t>Парапроктит новонароджених</a:t>
            </a:r>
          </a:p>
          <a:p>
            <a:r>
              <a:rPr lang="uk-UA" dirty="0" smtClean="0"/>
              <a:t>Бешиха новонароджених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Актуальність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Гнійно-запальні захворювання залишаються серйозною проблемою у дітей раннього віку. Клінічна картина гнійних захворювань змінилася, що пов'язано з розповсюдженням </a:t>
            </a:r>
            <a:r>
              <a:rPr lang="uk-UA" dirty="0" err="1" smtClean="0"/>
              <a:t>антибіотикорезистентних</a:t>
            </a:r>
            <a:r>
              <a:rPr lang="uk-UA" dirty="0" smtClean="0"/>
              <a:t> форм мікроорганізмів. Змінилася структура гнійно-запальних захворювань новонароджених, досить часто зустрічається </a:t>
            </a:r>
            <a:r>
              <a:rPr lang="uk-UA" dirty="0" err="1" smtClean="0"/>
              <a:t>метаепіфізарний</a:t>
            </a:r>
            <a:r>
              <a:rPr lang="uk-UA" dirty="0" smtClean="0"/>
              <a:t> остеомієліт, флегмона, гнійний мастит та </a:t>
            </a:r>
            <a:r>
              <a:rPr lang="uk-UA" dirty="0" err="1" smtClean="0"/>
              <a:t>омфаліт</a:t>
            </a:r>
            <a:r>
              <a:rPr lang="uk-UA" dirty="0" smtClean="0"/>
              <a:t>. Зросла кількість хворих на гострий парапроктит. Велика питома вага цих захворювань та ускладнення, котрі призводять до </a:t>
            </a:r>
            <a:r>
              <a:rPr lang="uk-UA" dirty="0" err="1" smtClean="0"/>
              <a:t>інвалідізації</a:t>
            </a:r>
            <a:r>
              <a:rPr lang="uk-UA" dirty="0" smtClean="0"/>
              <a:t> в дитячому віці, обумовлює актуальність даної теми.</a:t>
            </a:r>
            <a:r>
              <a:rPr lang="uk-UA" b="1" dirty="0" smtClean="0"/>
              <a:t>       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Флегмона новонароджених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892480" cy="5257800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гостре</a:t>
            </a:r>
            <a:r>
              <a:rPr lang="ru-RU" sz="2400" dirty="0" smtClean="0"/>
              <a:t> </a:t>
            </a:r>
            <a:r>
              <a:rPr lang="ru-RU" sz="2400" dirty="0" err="1" smtClean="0"/>
              <a:t>гнійно-некротичне</a:t>
            </a:r>
            <a:r>
              <a:rPr lang="ru-RU" sz="2400" dirty="0" smtClean="0"/>
              <a:t> </a:t>
            </a:r>
            <a:r>
              <a:rPr lang="ru-RU" sz="2400" dirty="0" err="1" smtClean="0"/>
              <a:t>запалення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підшкірно-жирової</a:t>
            </a:r>
            <a:r>
              <a:rPr lang="ru-RU" sz="2400" dirty="0" smtClean="0"/>
              <a:t> </a:t>
            </a:r>
            <a:r>
              <a:rPr lang="ru-RU" sz="2400" dirty="0" err="1" smtClean="0"/>
              <a:t>клітковини</a:t>
            </a:r>
            <a:r>
              <a:rPr lang="ru-RU" sz="2400" dirty="0" smtClean="0"/>
              <a:t>.</a:t>
            </a:r>
          </a:p>
          <a:p>
            <a:r>
              <a:rPr lang="ru-RU" sz="2400" dirty="0" err="1" smtClean="0"/>
              <a:t>Збудником</a:t>
            </a:r>
            <a:r>
              <a:rPr lang="ru-RU" sz="2400" dirty="0" smtClean="0"/>
              <a:t> </a:t>
            </a:r>
            <a:r>
              <a:rPr lang="ru-RU" sz="2400" dirty="0" err="1" smtClean="0"/>
              <a:t>некротичної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флегмони</a:t>
            </a:r>
            <a:r>
              <a:rPr lang="ru-RU" sz="2400" dirty="0" smtClean="0"/>
              <a:t> </a:t>
            </a:r>
            <a:r>
              <a:rPr lang="ru-RU" sz="2400" dirty="0" err="1" smtClean="0"/>
              <a:t>новонароджених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є</a:t>
            </a:r>
            <a:r>
              <a:rPr lang="ru-RU" sz="2400" dirty="0" smtClean="0"/>
              <a:t>, як правило, </a:t>
            </a:r>
            <a:r>
              <a:rPr lang="ru-RU" sz="2400" dirty="0" err="1" smtClean="0"/>
              <a:t>стафілокок</a:t>
            </a:r>
            <a:r>
              <a:rPr lang="ru-RU" sz="2400" dirty="0" smtClean="0"/>
              <a:t>, </a:t>
            </a:r>
            <a:r>
              <a:rPr lang="ru-RU" sz="2400" dirty="0" err="1" smtClean="0"/>
              <a:t>згодом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може</a:t>
            </a:r>
            <a:r>
              <a:rPr lang="ru-RU" sz="2400" dirty="0" smtClean="0"/>
              <a:t> </a:t>
            </a:r>
            <a:r>
              <a:rPr lang="ru-RU" sz="2400" dirty="0" err="1" smtClean="0"/>
              <a:t>приєднатися</a:t>
            </a:r>
            <a:r>
              <a:rPr lang="ru-RU" sz="2400" dirty="0" smtClean="0"/>
              <a:t> </a:t>
            </a:r>
            <a:r>
              <a:rPr lang="ru-RU" sz="2400" dirty="0" err="1" smtClean="0"/>
              <a:t>грамнегативна</a:t>
            </a:r>
            <a:r>
              <a:rPr lang="ru-RU" sz="2400" dirty="0" smtClean="0"/>
              <a:t>, </a:t>
            </a:r>
            <a:r>
              <a:rPr lang="ru-RU" sz="2400" dirty="0" err="1" smtClean="0"/>
              <a:t>змішана</a:t>
            </a:r>
            <a:r>
              <a:rPr lang="ru-RU" sz="2400" dirty="0" smtClean="0"/>
              <a:t> флора. </a:t>
            </a:r>
            <a:r>
              <a:rPr lang="ru-RU" sz="2400" dirty="0" err="1" smtClean="0"/>
              <a:t>Типова</a:t>
            </a:r>
            <a:r>
              <a:rPr lang="ru-RU" sz="2400" dirty="0" smtClean="0"/>
              <a:t> </a:t>
            </a:r>
            <a:r>
              <a:rPr lang="ru-RU" sz="2400" dirty="0" err="1" smtClean="0"/>
              <a:t>локалізація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процесу</a:t>
            </a:r>
            <a:r>
              <a:rPr lang="ru-RU" sz="2400" dirty="0" smtClean="0"/>
              <a:t> – </a:t>
            </a:r>
            <a:r>
              <a:rPr lang="ru-RU" sz="2400" dirty="0" err="1" smtClean="0"/>
              <a:t>крижово-куприкова</a:t>
            </a:r>
            <a:r>
              <a:rPr lang="ru-RU" sz="2400" dirty="0" smtClean="0"/>
              <a:t>, </a:t>
            </a:r>
            <a:r>
              <a:rPr lang="ru-RU" sz="2400" dirty="0" err="1" smtClean="0"/>
              <a:t>лопаткова</a:t>
            </a:r>
            <a:r>
              <a:rPr lang="ru-RU" sz="2400" dirty="0" smtClean="0"/>
              <a:t> </a:t>
            </a:r>
            <a:r>
              <a:rPr lang="ru-RU" sz="2400" dirty="0" err="1" smtClean="0"/>
              <a:t>ділянки</a:t>
            </a:r>
            <a:r>
              <a:rPr lang="ru-RU" sz="2400" dirty="0" smtClean="0"/>
              <a:t>, </a:t>
            </a:r>
            <a:r>
              <a:rPr lang="ru-RU" sz="2400" dirty="0" err="1" smtClean="0"/>
              <a:t>передня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бокова</a:t>
            </a:r>
            <a:r>
              <a:rPr lang="ru-RU" sz="2400" dirty="0" smtClean="0"/>
              <a:t> </a:t>
            </a:r>
            <a:r>
              <a:rPr lang="ru-RU" sz="2400" dirty="0" err="1" smtClean="0"/>
              <a:t>поверхні</a:t>
            </a:r>
            <a:r>
              <a:rPr lang="ru-RU" sz="2400" dirty="0" smtClean="0"/>
              <a:t> </a:t>
            </a:r>
            <a:r>
              <a:rPr lang="ru-RU" sz="2400" dirty="0" err="1" smtClean="0"/>
              <a:t>грудної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клітки</a:t>
            </a:r>
            <a:r>
              <a:rPr lang="ru-RU" sz="2400" dirty="0" smtClean="0"/>
              <a:t>.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4" name="Рисунок 3" descr="image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4437112"/>
            <a:ext cx="2667000" cy="2114550"/>
          </a:xfrm>
          <a:prstGeom prst="rect">
            <a:avLst/>
          </a:prstGeom>
        </p:spPr>
      </p:pic>
      <p:pic>
        <p:nvPicPr>
          <p:cNvPr id="5" name="Рисунок 4" descr="image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4509120"/>
            <a:ext cx="1786440" cy="2008634"/>
          </a:xfrm>
          <a:prstGeom prst="rect">
            <a:avLst/>
          </a:prstGeom>
        </p:spPr>
      </p:pic>
      <p:pic>
        <p:nvPicPr>
          <p:cNvPr id="6" name="Рисунок 5" descr="image0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4437112"/>
            <a:ext cx="1625173" cy="195664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Клінічна картина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820472" cy="5257800"/>
          </a:xfrm>
        </p:spPr>
        <p:txBody>
          <a:bodyPr>
            <a:normAutofit/>
          </a:bodyPr>
          <a:lstStyle/>
          <a:p>
            <a:r>
              <a:rPr lang="uk-UA" sz="1800" dirty="0" smtClean="0"/>
              <a:t>Типова локалізація: крижово-куприкова,лопаткова ділянка, передня і бокова поверхні грудної клітки.</a:t>
            </a:r>
          </a:p>
          <a:p>
            <a:r>
              <a:rPr lang="uk-UA" sz="1800" dirty="0" smtClean="0"/>
              <a:t>Захворювання починається із загальних проявів. Дитина стає неспокійною, в’ялою, відмовляється від грудей, погано спить. Підвищується температура тіла до </a:t>
            </a:r>
            <a:r>
              <a:rPr lang="uk-UA" sz="1800" dirty="0" err="1" smtClean="0"/>
              <a:t>фебрильних</a:t>
            </a:r>
            <a:r>
              <a:rPr lang="uk-UA" sz="1800" dirty="0" smtClean="0"/>
              <a:t> цифр, можливе повторне блювання, пронос, поступово наростають ознаки інтоксикації та </a:t>
            </a:r>
            <a:r>
              <a:rPr lang="uk-UA" sz="1800" dirty="0" err="1" smtClean="0"/>
              <a:t>ексикозу</a:t>
            </a:r>
            <a:r>
              <a:rPr lang="uk-UA" sz="1800" dirty="0" smtClean="0"/>
              <a:t>.</a:t>
            </a:r>
          </a:p>
          <a:p>
            <a:r>
              <a:rPr lang="uk-UA" sz="1800" dirty="0" smtClean="0"/>
              <a:t>На шкірі з’являється пляма багряного кольору, яка швидко збільшується у розмірах, набуваючи </a:t>
            </a:r>
            <a:r>
              <a:rPr lang="uk-UA" sz="1800" dirty="0" err="1" smtClean="0"/>
              <a:t>ціанотичного</a:t>
            </a:r>
            <a:r>
              <a:rPr lang="uk-UA" sz="1800" dirty="0" smtClean="0"/>
              <a:t> відтінку. М’які тканини набряклі, ущільнені. На другу добу у центрі вогнища визначається флуктуація. Можливий некроз та відшарування значних ділянок шкіри із утворенням дефекту м’яких тканин. При розкритті флегмони виділяється </a:t>
            </a:r>
            <a:r>
              <a:rPr lang="uk-UA" sz="1800" dirty="0" err="1" smtClean="0"/>
              <a:t>камутна</a:t>
            </a:r>
            <a:r>
              <a:rPr lang="uk-UA" sz="1800" dirty="0" smtClean="0"/>
              <a:t> серозна рідина або рідкий гній, який містить шматочки </a:t>
            </a:r>
            <a:r>
              <a:rPr lang="uk-UA" sz="1800" dirty="0" err="1" smtClean="0"/>
              <a:t>некротизованої</a:t>
            </a:r>
            <a:r>
              <a:rPr lang="uk-UA" sz="1800" dirty="0" smtClean="0"/>
              <a:t> підшкірної клітковини сірого кольору.</a:t>
            </a:r>
          </a:p>
          <a:p>
            <a:r>
              <a:rPr lang="uk-UA" sz="1800" dirty="0" smtClean="0"/>
              <a:t>У загальному аналізі крові наявні </a:t>
            </a:r>
            <a:r>
              <a:rPr lang="uk-UA" sz="1800" dirty="0" smtClean="0"/>
              <a:t>ознаки</a:t>
            </a:r>
          </a:p>
          <a:p>
            <a:pPr>
              <a:buNone/>
            </a:pPr>
            <a:r>
              <a:rPr lang="uk-UA" sz="1800" dirty="0" smtClean="0"/>
              <a:t>      анемії</a:t>
            </a:r>
            <a:r>
              <a:rPr lang="uk-UA" sz="1800" dirty="0" smtClean="0"/>
              <a:t>, лейкоцитозу із зсувом </a:t>
            </a:r>
            <a:r>
              <a:rPr lang="uk-UA" sz="1800" dirty="0" smtClean="0"/>
              <a:t>лейкоцитарної</a:t>
            </a:r>
          </a:p>
          <a:p>
            <a:pPr>
              <a:buNone/>
            </a:pPr>
            <a:r>
              <a:rPr lang="uk-UA" sz="1800" dirty="0" smtClean="0"/>
              <a:t>       формули </a:t>
            </a:r>
            <a:r>
              <a:rPr lang="uk-UA" sz="1800" dirty="0" smtClean="0"/>
              <a:t>вліво.</a:t>
            </a:r>
          </a:p>
          <a:p>
            <a:endParaRPr lang="ru-RU" dirty="0"/>
          </a:p>
        </p:txBody>
      </p:sp>
      <p:pic>
        <p:nvPicPr>
          <p:cNvPr id="4" name="Рисунок 3" descr="image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5193173"/>
            <a:ext cx="3143051" cy="166482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Диференційний діагноз</a:t>
            </a:r>
            <a:r>
              <a:rPr lang="uk-UA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712968" cy="2980928"/>
          </a:xfrm>
        </p:spPr>
        <p:txBody>
          <a:bodyPr>
            <a:normAutofit fontScale="92500" lnSpcReduction="20000"/>
          </a:bodyPr>
          <a:lstStyle/>
          <a:p>
            <a:r>
              <a:rPr lang="uk-UA" sz="2000" dirty="0" smtClean="0"/>
              <a:t>У </a:t>
            </a:r>
            <a:r>
              <a:rPr lang="uk-UA" sz="2000" dirty="0" smtClean="0"/>
              <a:t>ранній стадії флегмони новонароджених </a:t>
            </a:r>
            <a:r>
              <a:rPr lang="uk-UA" sz="2000" dirty="0" err="1" smtClean="0"/>
              <a:t>виявляюить</a:t>
            </a:r>
            <a:r>
              <a:rPr lang="uk-UA" sz="2000" dirty="0" smtClean="0"/>
              <a:t> ознаки, які є також характерними для </a:t>
            </a:r>
            <a:r>
              <a:rPr lang="uk-UA" sz="2000" dirty="0" err="1" smtClean="0"/>
              <a:t>рожистого</a:t>
            </a:r>
            <a:r>
              <a:rPr lang="uk-UA" sz="2000" dirty="0" smtClean="0"/>
              <a:t> запалення: гострий початок, гіпертермію, наявність ознак інтоксикації, зміни в крові, локальну гіперемію та блідість неуражених ділянок шкіри. Для бешихи характерна інша локалізація (на обличчі, у </a:t>
            </a:r>
            <a:r>
              <a:rPr lang="uk-UA" sz="2000" dirty="0" err="1" smtClean="0"/>
              <a:t>навколопупковій</a:t>
            </a:r>
            <a:r>
              <a:rPr lang="uk-UA" sz="2000" dirty="0" smtClean="0"/>
              <a:t> ділянці, на нижніх кінцівках), чіткі контури ділянки гіперемії, що оточені </a:t>
            </a:r>
            <a:r>
              <a:rPr lang="uk-UA" sz="2000" dirty="0" err="1" smtClean="0"/>
              <a:t>припіднятим</a:t>
            </a:r>
            <a:r>
              <a:rPr lang="uk-UA" sz="2000" dirty="0" smtClean="0"/>
              <a:t> шкірним валиком, ділянка ураженої шкіри є напруженою, блискучою</a:t>
            </a:r>
            <a:r>
              <a:rPr lang="uk-UA" sz="2000" dirty="0" smtClean="0"/>
              <a:t>.</a:t>
            </a:r>
          </a:p>
          <a:p>
            <a:r>
              <a:rPr lang="ru-RU" sz="2000" dirty="0" err="1" smtClean="0"/>
              <a:t>Адипонекроз</a:t>
            </a:r>
            <a:r>
              <a:rPr lang="ru-RU" sz="2000" dirty="0" smtClean="0"/>
              <a:t> </a:t>
            </a:r>
            <a:r>
              <a:rPr lang="ru-RU" sz="2000" dirty="0" err="1" smtClean="0"/>
              <a:t>виникає</a:t>
            </a:r>
            <a:r>
              <a:rPr lang="ru-RU" sz="2000" dirty="0" smtClean="0"/>
              <a:t> в </a:t>
            </a:r>
            <a:r>
              <a:rPr lang="ru-RU" sz="2000" dirty="0" err="1" smtClean="0"/>
              <a:t>результаті</a:t>
            </a:r>
            <a:r>
              <a:rPr lang="ru-RU" sz="2000" dirty="0" smtClean="0"/>
              <a:t> </a:t>
            </a:r>
            <a:r>
              <a:rPr lang="ru-RU" sz="2000" dirty="0" err="1" smtClean="0"/>
              <a:t>стиснення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м’яких</a:t>
            </a:r>
            <a:r>
              <a:rPr lang="ru-RU" sz="2000" dirty="0" smtClean="0"/>
              <a:t> тканин в </a:t>
            </a:r>
            <a:r>
              <a:rPr lang="ru-RU" sz="2000" dirty="0" err="1" smtClean="0"/>
              <a:t>родових</a:t>
            </a:r>
            <a:r>
              <a:rPr lang="ru-RU" sz="2000" dirty="0" smtClean="0"/>
              <a:t> шляхах при </a:t>
            </a:r>
            <a:r>
              <a:rPr lang="ru-RU" sz="2000" dirty="0" err="1" smtClean="0"/>
              <a:t>патологічному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перебігу</a:t>
            </a:r>
            <a:r>
              <a:rPr lang="ru-RU" sz="2000" dirty="0" smtClean="0"/>
              <a:t> </a:t>
            </a:r>
            <a:r>
              <a:rPr lang="ru-RU" sz="2000" dirty="0" err="1" smtClean="0"/>
              <a:t>пологів</a:t>
            </a:r>
            <a:r>
              <a:rPr lang="ru-RU" sz="2000" dirty="0" smtClean="0"/>
              <a:t>, </a:t>
            </a:r>
            <a:r>
              <a:rPr lang="ru-RU" sz="2000" dirty="0" err="1" smtClean="0"/>
              <a:t>клінічно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лабораторно не </a:t>
            </a:r>
            <a:r>
              <a:rPr lang="ru-RU" sz="2000" dirty="0" err="1" smtClean="0"/>
              <a:t>супроводжується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місцевими</a:t>
            </a:r>
            <a:r>
              <a:rPr lang="ru-RU" sz="2000" dirty="0" smtClean="0"/>
              <a:t> </a:t>
            </a:r>
            <a:r>
              <a:rPr lang="ru-RU" sz="2000" dirty="0" err="1" smtClean="0"/>
              <a:t>чи</a:t>
            </a:r>
            <a:r>
              <a:rPr lang="ru-RU" sz="2000" dirty="0" smtClean="0"/>
              <a:t> </a:t>
            </a:r>
            <a:r>
              <a:rPr lang="ru-RU" sz="2000" dirty="0" err="1" smtClean="0"/>
              <a:t>загальними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ознаками</a:t>
            </a:r>
            <a:r>
              <a:rPr lang="ru-RU" sz="2000" dirty="0" smtClean="0"/>
              <a:t> </a:t>
            </a:r>
            <a:r>
              <a:rPr lang="ru-RU" sz="2000" dirty="0" err="1" smtClean="0"/>
              <a:t>запалення</a:t>
            </a:r>
            <a:r>
              <a:rPr lang="ru-RU" sz="2000" dirty="0" smtClean="0"/>
              <a:t>. </a:t>
            </a:r>
            <a:r>
              <a:rPr lang="ru-RU" sz="2000" dirty="0" err="1" smtClean="0"/>
              <a:t>Характерними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горбиста</a:t>
            </a:r>
            <a:r>
              <a:rPr lang="ru-RU" sz="2000" dirty="0" smtClean="0"/>
              <a:t> </a:t>
            </a:r>
            <a:r>
              <a:rPr lang="ru-RU" sz="2000" dirty="0" err="1" smtClean="0"/>
              <a:t>інфільтрація</a:t>
            </a:r>
            <a:r>
              <a:rPr lang="ru-RU" sz="2000" dirty="0" smtClean="0"/>
              <a:t> </a:t>
            </a:r>
            <a:r>
              <a:rPr lang="ru-RU" sz="2000" dirty="0" err="1" smtClean="0"/>
              <a:t>м’яких</a:t>
            </a:r>
            <a:r>
              <a:rPr lang="ru-RU" sz="2000" dirty="0" smtClean="0"/>
              <a:t> тканин та </a:t>
            </a:r>
            <a:r>
              <a:rPr lang="ru-RU" sz="2000" dirty="0" err="1" smtClean="0"/>
              <a:t>плямиста</a:t>
            </a:r>
            <a:r>
              <a:rPr lang="ru-RU" sz="2000" dirty="0" smtClean="0"/>
              <a:t> </a:t>
            </a:r>
            <a:r>
              <a:rPr lang="ru-RU" sz="2000" dirty="0" err="1" smtClean="0"/>
              <a:t>гіперемія</a:t>
            </a:r>
            <a:r>
              <a:rPr lang="ru-RU" sz="2000" dirty="0" smtClean="0"/>
              <a:t> </a:t>
            </a:r>
            <a:r>
              <a:rPr lang="ru-RU" sz="2000" dirty="0" err="1" smtClean="0"/>
              <a:t>зони</a:t>
            </a:r>
            <a:r>
              <a:rPr lang="ru-RU" sz="2000" dirty="0" smtClean="0"/>
              <a:t> </a:t>
            </a:r>
            <a:r>
              <a:rPr lang="ru-RU" sz="2000" dirty="0" err="1" smtClean="0"/>
              <a:t>ураження</a:t>
            </a:r>
            <a:r>
              <a:rPr lang="ru-RU" sz="2000" dirty="0" smtClean="0"/>
              <a:t>.</a:t>
            </a:r>
            <a:endParaRPr lang="uk-UA" sz="20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653136"/>
            <a:ext cx="3421757" cy="2022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653136"/>
            <a:ext cx="3093715" cy="203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Лікування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dirty="0" smtClean="0"/>
              <a:t>Призначають антибактеріальні препарати за загальними правилами (у перші дні емпірично, у подальшому – на основі мікробного моніторингу), проводиться </a:t>
            </a:r>
            <a:r>
              <a:rPr lang="uk-UA" dirty="0" err="1" smtClean="0"/>
              <a:t>посиндромна</a:t>
            </a:r>
            <a:r>
              <a:rPr lang="uk-UA" dirty="0" smtClean="0"/>
              <a:t> терапія, яка включає пасивну імунотерапію, корекцію розладів гомеостазу, </a:t>
            </a:r>
            <a:r>
              <a:rPr lang="uk-UA" dirty="0" err="1" smtClean="0"/>
              <a:t>регідратацію</a:t>
            </a:r>
            <a:r>
              <a:rPr lang="uk-UA" dirty="0" smtClean="0"/>
              <a:t>, за необхідності – респіраторна підтримка, корекція імунних порушень.</a:t>
            </a:r>
          </a:p>
          <a:p>
            <a:r>
              <a:rPr lang="uk-UA" dirty="0" smtClean="0"/>
              <a:t>Місцеве лікування полягає у нанесенні множинних розрізів у зоні ураження </a:t>
            </a:r>
            <a:r>
              <a:rPr lang="uk-UA" dirty="0" err="1" smtClean="0"/>
              <a:t>тана</a:t>
            </a:r>
            <a:r>
              <a:rPr lang="uk-UA" dirty="0" smtClean="0"/>
              <a:t> межі із здоровими тканинами, що дозволяє зменшити набряк у пограничній ділянці та попередити розповсюдження процесу. Після операції першу перев’язку проводять через 4 – 6 год. За наявності ознак поширення вогнища негайно знову наносять множинні дрібні розрізи, які захоплюють здорові ділянки шкіри. На рану накладають пов’язку із антисептичним розчином (1 % розчин </a:t>
            </a:r>
            <a:r>
              <a:rPr lang="uk-UA" dirty="0" err="1" smtClean="0"/>
              <a:t>хлорофіліпту</a:t>
            </a:r>
            <a:r>
              <a:rPr lang="uk-UA" dirty="0" smtClean="0"/>
              <a:t>, </a:t>
            </a:r>
            <a:r>
              <a:rPr lang="uk-UA" dirty="0" err="1" smtClean="0"/>
              <a:t>діоксідину</a:t>
            </a:r>
            <a:r>
              <a:rPr lang="uk-UA" dirty="0" smtClean="0"/>
              <a:t>, гіпертонічний розчин натрію хлориду). За наявності некрозів проводять </a:t>
            </a:r>
            <a:r>
              <a:rPr lang="uk-UA" dirty="0" err="1" smtClean="0"/>
              <a:t>некректомію</a:t>
            </a:r>
            <a:r>
              <a:rPr lang="uk-UA" dirty="0" smtClean="0"/>
              <a:t>, після якої залишається </a:t>
            </a:r>
            <a:r>
              <a:rPr lang="uk-UA" dirty="0" err="1" smtClean="0"/>
              <a:t>ранева</a:t>
            </a:r>
            <a:r>
              <a:rPr lang="uk-UA" dirty="0" smtClean="0"/>
              <a:t> </a:t>
            </a:r>
            <a:r>
              <a:rPr lang="uk-UA" dirty="0" smtClean="0"/>
              <a:t>поверхня.</a:t>
            </a:r>
          </a:p>
          <a:p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Омфаліт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6120680" cy="5257800"/>
          </a:xfrm>
        </p:spPr>
        <p:txBody>
          <a:bodyPr>
            <a:normAutofit fontScale="55000" lnSpcReduction="20000"/>
          </a:bodyPr>
          <a:lstStyle/>
          <a:p>
            <a:r>
              <a:rPr lang="uk-UA" b="1" dirty="0" err="1" smtClean="0"/>
              <a:t>Омфаліт</a:t>
            </a:r>
            <a:r>
              <a:rPr lang="uk-UA" dirty="0" smtClean="0"/>
              <a:t> – це запалення пупкової ямки, що викає в період її загоєння після відпадання пуповини.</a:t>
            </a:r>
          </a:p>
          <a:p>
            <a:r>
              <a:rPr lang="uk-UA" dirty="0" smtClean="0"/>
              <a:t>Розрізняють просту, некротичну і флегмонозну форми </a:t>
            </a:r>
            <a:r>
              <a:rPr lang="uk-UA" dirty="0" err="1" smtClean="0"/>
              <a:t>омфаліту</a:t>
            </a:r>
            <a:r>
              <a:rPr lang="uk-UA" dirty="0" smtClean="0"/>
              <a:t>.</a:t>
            </a:r>
          </a:p>
          <a:p>
            <a:r>
              <a:rPr lang="uk-UA" dirty="0" smtClean="0"/>
              <a:t>Для простої форми характерним є тривале загоєння пупкової ямки, постійне </a:t>
            </a:r>
            <a:r>
              <a:rPr lang="uk-UA" dirty="0" err="1" smtClean="0"/>
              <a:t>мокнення</a:t>
            </a:r>
            <a:r>
              <a:rPr lang="uk-UA" dirty="0" smtClean="0"/>
              <a:t> пупка, незначні серозні або </a:t>
            </a:r>
            <a:r>
              <a:rPr lang="uk-UA" dirty="0" err="1" smtClean="0"/>
              <a:t>сереозно-гнійні</a:t>
            </a:r>
            <a:r>
              <a:rPr lang="uk-UA" dirty="0" smtClean="0"/>
              <a:t> виділення, які утворюють кірочки. Загальний стан дитини не змінений: вона активна, прибавляє у вазі.</a:t>
            </a:r>
          </a:p>
          <a:p>
            <a:r>
              <a:rPr lang="uk-UA" dirty="0" smtClean="0"/>
              <a:t>При флегмонозній формі пупкова ямка являє собою виразку, дно якої інфільтроване, вкрите фібринозно-гнійними нашаруваннями, оточене потовщеним, ущільненим шкірним валиком. Шкіра навколо пупка </a:t>
            </a:r>
            <a:r>
              <a:rPr lang="uk-UA" dirty="0" err="1" smtClean="0"/>
              <a:t>гіперемована</a:t>
            </a:r>
            <a:r>
              <a:rPr lang="uk-UA" dirty="0" smtClean="0"/>
              <a:t>, набрякла. Іноді розвивається флегмона передньої черевної стінки, що веде за собою погіршення загального стану дитини. Такі діти неспокійні, погано сплять, порушується процес смоктання, наростають явища інтоксикації, температура тіла підвищується до </a:t>
            </a:r>
            <a:r>
              <a:rPr lang="uk-UA" dirty="0" err="1" smtClean="0"/>
              <a:t>фебрильних</a:t>
            </a:r>
            <a:r>
              <a:rPr lang="uk-UA" dirty="0" smtClean="0"/>
              <a:t> цифр.</a:t>
            </a:r>
          </a:p>
          <a:p>
            <a:r>
              <a:rPr lang="uk-UA" dirty="0" smtClean="0"/>
              <a:t>Некротична форма </a:t>
            </a:r>
            <a:r>
              <a:rPr lang="uk-UA" dirty="0" err="1" smtClean="0"/>
              <a:t>омфаліту</a:t>
            </a:r>
            <a:r>
              <a:rPr lang="uk-UA" dirty="0" smtClean="0"/>
              <a:t> зазвичай розвивається в ослаблених дітей. Запальний процес поширюється в глибину м’яких тканин, шкіра </a:t>
            </a:r>
            <a:r>
              <a:rPr lang="uk-UA" dirty="0" err="1" smtClean="0"/>
              <a:t>некротизується</a:t>
            </a:r>
            <a:r>
              <a:rPr lang="uk-UA" dirty="0" smtClean="0"/>
              <a:t> і відшаровується. Іноді некроз уражає всю товщу передньої черевної стінки, спричинюючи </a:t>
            </a:r>
            <a:r>
              <a:rPr lang="uk-UA" dirty="0" err="1" smtClean="0"/>
              <a:t>евентерацію</a:t>
            </a:r>
            <a:r>
              <a:rPr lang="uk-UA" dirty="0" smtClean="0"/>
              <a:t> кишкових петель</a:t>
            </a:r>
            <a:r>
              <a:rPr lang="uk-UA" dirty="0" smtClean="0"/>
              <a:t>.</a:t>
            </a:r>
            <a:endParaRPr lang="ru-RU" dirty="0" smtClean="0"/>
          </a:p>
          <a:p>
            <a:r>
              <a:rPr lang="ru-RU" i="1" dirty="0" smtClean="0"/>
              <a:t> </a:t>
            </a:r>
            <a:r>
              <a:rPr lang="ru-RU" i="1" dirty="0" err="1" smtClean="0"/>
              <a:t>Вік</a:t>
            </a:r>
            <a:r>
              <a:rPr lang="ru-RU" i="1" dirty="0" smtClean="0"/>
              <a:t>: 5-9 </a:t>
            </a:r>
            <a:r>
              <a:rPr lang="ru-RU" i="1" dirty="0" err="1" smtClean="0"/>
              <a:t>днів</a:t>
            </a:r>
            <a:r>
              <a:rPr lang="ru-RU" i="1" dirty="0" smtClean="0"/>
              <a:t>, у </a:t>
            </a:r>
            <a:r>
              <a:rPr lang="ru-RU" i="1" dirty="0" err="1" smtClean="0"/>
              <a:t>недоношених</a:t>
            </a:r>
            <a:r>
              <a:rPr lang="ru-RU" i="1" dirty="0" smtClean="0"/>
              <a:t> 3 – 5 </a:t>
            </a:r>
            <a:r>
              <a:rPr lang="ru-RU" i="1" dirty="0" err="1" smtClean="0"/>
              <a:t>днів</a:t>
            </a:r>
            <a:endParaRPr lang="uk-UA" dirty="0" smtClean="0"/>
          </a:p>
        </p:txBody>
      </p:sp>
      <p:pic>
        <p:nvPicPr>
          <p:cNvPr id="4" name="Рисунок 3" descr="gnojnyj-omfali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1628800"/>
            <a:ext cx="2555776" cy="1685829"/>
          </a:xfrm>
          <a:prstGeom prst="rect">
            <a:avLst/>
          </a:prstGeom>
        </p:spPr>
      </p:pic>
      <p:pic>
        <p:nvPicPr>
          <p:cNvPr id="5" name="Рисунок 4" descr="moknushij-pupok-u-novorozhdennih-lechenie-i-profilaktika-omfalita_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3501008"/>
            <a:ext cx="2687532" cy="30689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Лікування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964488" cy="5257800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При простій формі </a:t>
            </a:r>
            <a:r>
              <a:rPr lang="uk-UA" dirty="0" err="1" smtClean="0"/>
              <a:t>омфаліту</a:t>
            </a:r>
            <a:r>
              <a:rPr lang="uk-UA" dirty="0" smtClean="0"/>
              <a:t> проводиться місцеве лікування: ретельний туалет пупкової ямки, щоденна обробка розчином </a:t>
            </a:r>
            <a:r>
              <a:rPr lang="uk-UA" dirty="0" err="1" smtClean="0"/>
              <a:t>перикису</a:t>
            </a:r>
            <a:r>
              <a:rPr lang="uk-UA" dirty="0" smtClean="0"/>
              <a:t> водню, перманганату калію, застосування антисептиків (</a:t>
            </a:r>
            <a:r>
              <a:rPr lang="uk-UA" dirty="0" err="1" smtClean="0"/>
              <a:t>діоксидін</a:t>
            </a:r>
            <a:r>
              <a:rPr lang="uk-UA" dirty="0" smtClean="0"/>
              <a:t>, </a:t>
            </a:r>
            <a:r>
              <a:rPr lang="uk-UA" dirty="0" err="1" smtClean="0"/>
              <a:t>діоксизоль</a:t>
            </a:r>
            <a:r>
              <a:rPr lang="uk-UA" dirty="0" smtClean="0"/>
              <a:t>).</a:t>
            </a:r>
          </a:p>
          <a:p>
            <a:r>
              <a:rPr lang="uk-UA" dirty="0" smtClean="0"/>
              <a:t>При флегмонозній та некротичній формі </a:t>
            </a:r>
            <a:r>
              <a:rPr lang="uk-UA" dirty="0" err="1" smtClean="0"/>
              <a:t>омфаліту</a:t>
            </a:r>
            <a:r>
              <a:rPr lang="uk-UA" dirty="0" smtClean="0"/>
              <a:t> необхідна госпіталізація дитини у хірургічне відділення, проведення місцевої та загальної терапії. У стадії інфільтрації лікування включає туалет пупкової ранки та фізіотерапевтичні процедури (сухе тепло, УВЧ, УФО). У разі появи флуктуації показане хірургічне втручання: при флегмонозній формі проводять 2 – 3 розрізи із наступним дренуванням гумовими смужками, при некротичній формі застосовують множинні насічки шкіри на всій площі ураженої поверхні і на межі із здоровими тканинами. На рану накладають пов’язку із гіпертонічним розчином. Після санації рани використовують мазеві пов’язки із </a:t>
            </a:r>
            <a:r>
              <a:rPr lang="uk-UA" dirty="0" err="1" smtClean="0"/>
              <a:t>антибактерільними</a:t>
            </a:r>
            <a:r>
              <a:rPr lang="uk-UA" dirty="0" smtClean="0"/>
              <a:t> мазями на гідрофільній основі, фізіотерапевтичні процедури.</a:t>
            </a:r>
          </a:p>
          <a:p>
            <a:r>
              <a:rPr lang="uk-UA" dirty="0" smtClean="0"/>
              <a:t>Комплекс загальних заходів визначається </a:t>
            </a:r>
            <a:r>
              <a:rPr lang="uk-UA" dirty="0" err="1" smtClean="0"/>
              <a:t>вираженістю</a:t>
            </a:r>
            <a:r>
              <a:rPr lang="uk-UA" dirty="0" smtClean="0"/>
              <a:t> симптомів інтоксикації та проводиться за загальними принципами лікування гнійної хірургічної інфекції: антибактеріальна, </a:t>
            </a:r>
            <a:r>
              <a:rPr lang="uk-UA" dirty="0" err="1" smtClean="0"/>
              <a:t>дезінтоксикаційна</a:t>
            </a:r>
            <a:r>
              <a:rPr lang="uk-UA" dirty="0" smtClean="0"/>
              <a:t> терапія, імунотерапія, гіпербарична </a:t>
            </a:r>
            <a:r>
              <a:rPr lang="uk-UA" dirty="0" err="1" smtClean="0"/>
              <a:t>оксигенація</a:t>
            </a:r>
            <a:r>
              <a:rPr lang="uk-UA" dirty="0" smtClean="0"/>
              <a:t>.</a:t>
            </a:r>
          </a:p>
          <a:p>
            <a:r>
              <a:rPr lang="uk-UA" dirty="0" smtClean="0"/>
              <a:t>Прогноз при флегмонозній та некротичній формі </a:t>
            </a:r>
            <a:r>
              <a:rPr lang="uk-UA" dirty="0" err="1" smtClean="0"/>
              <a:t>омфаліту</a:t>
            </a:r>
            <a:r>
              <a:rPr lang="uk-UA" dirty="0" smtClean="0"/>
              <a:t> залежить від ефективності проведеної терапії та приєднання ускладнень</a:t>
            </a:r>
            <a:r>
              <a:rPr lang="uk-UA" dirty="0" smtClean="0"/>
              <a:t>.</a:t>
            </a:r>
          </a:p>
          <a:p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61</TotalTime>
  <Words>1366</Words>
  <Application>Microsoft Office PowerPoint</Application>
  <PresentationFormat>Экран (4:3)</PresentationFormat>
  <Paragraphs>79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Обычная</vt:lpstr>
      <vt:lpstr>Гнійні захворювання новонароджених</vt:lpstr>
      <vt:lpstr>Зміст</vt:lpstr>
      <vt:lpstr>Актуальність</vt:lpstr>
      <vt:lpstr>Флегмона новонароджених</vt:lpstr>
      <vt:lpstr>Клінічна картина</vt:lpstr>
      <vt:lpstr>Диференційний діагноз </vt:lpstr>
      <vt:lpstr>Лікування</vt:lpstr>
      <vt:lpstr>Омфаліт</vt:lpstr>
      <vt:lpstr>Лікування </vt:lpstr>
      <vt:lpstr>Мастит новонароджених</vt:lpstr>
      <vt:lpstr>Клінічна картина</vt:lpstr>
      <vt:lpstr>Лікування</vt:lpstr>
      <vt:lpstr>Парапроктит новонароджених</vt:lpstr>
      <vt:lpstr>Особливості перебігу</vt:lpstr>
      <vt:lpstr>Бешиха новонароджених </vt:lpstr>
      <vt:lpstr>Клінічна картина</vt:lpstr>
      <vt:lpstr>Форми перебігу</vt:lpstr>
      <vt:lpstr>Дяференційний діагноз</vt:lpstr>
      <vt:lpstr>Лікування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Гнійні захворювання новонароджених</dc:title>
  <dc:creator>katya</dc:creator>
  <cp:lastModifiedBy>katya</cp:lastModifiedBy>
  <cp:revision>7</cp:revision>
  <dcterms:created xsi:type="dcterms:W3CDTF">2020-06-04T15:36:57Z</dcterms:created>
  <dcterms:modified xsi:type="dcterms:W3CDTF">2020-06-04T16:38:55Z</dcterms:modified>
</cp:coreProperties>
</file>