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8" r:id="rId12"/>
    <p:sldId id="270" r:id="rId13"/>
    <p:sldId id="272" r:id="rId14"/>
    <p:sldId id="271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2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2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65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162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2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14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5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1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1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6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5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0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8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3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C4842E-2990-41DA-897F-373128DBDCE3}" type="datetimeFigureOut">
              <a:rPr lang="ru-RU" smtClean="0"/>
              <a:t>чт 04.06.20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816844-505D-4DE6-B897-365E3567B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1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880316"/>
            <a:ext cx="8689976" cy="2612264"/>
          </a:xfrm>
        </p:spPr>
        <p:txBody>
          <a:bodyPr/>
          <a:lstStyle/>
          <a:p>
            <a:r>
              <a:rPr lang="uk-UA" b="1" dirty="0"/>
              <a:t>ТЕМА ЛЕКЦІЇ: ЗЛОЯКІСНІ І ДОБРОЯКІСНІ ПУХЛИНИ ГРУДНОЇ ПОРОЖНИНИ.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1310426"/>
            <a:ext cx="8689976" cy="569890"/>
          </a:xfrm>
        </p:spPr>
        <p:txBody>
          <a:bodyPr>
            <a:normAutofit/>
          </a:bodyPr>
          <a:lstStyle/>
          <a:p>
            <a:r>
              <a:rPr lang="uk-UA" b="1" dirty="0"/>
              <a:t>Кафедра дитячої хірургії з травматологією та ортопедією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0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8159"/>
          </a:xfrm>
        </p:spPr>
        <p:txBody>
          <a:bodyPr/>
          <a:lstStyle/>
          <a:p>
            <a:r>
              <a:rPr lang="ru-RU" b="1" dirty="0"/>
              <a:t>ТИМОМИ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0591" y="1442434"/>
            <a:ext cx="6868955" cy="5215944"/>
          </a:xfrm>
        </p:spPr>
        <p:txBody>
          <a:bodyPr>
            <a:normAutofit lnSpcReduction="10000"/>
          </a:bodyPr>
          <a:lstStyle/>
          <a:p>
            <a:r>
              <a:rPr lang="uk-UA" b="1" dirty="0" err="1"/>
              <a:t>Тимома</a:t>
            </a:r>
            <a:r>
              <a:rPr lang="uk-UA" dirty="0"/>
              <a:t> – це пухлина </a:t>
            </a:r>
            <a:r>
              <a:rPr lang="uk-UA" dirty="0" err="1"/>
              <a:t>вилочкової</a:t>
            </a:r>
            <a:r>
              <a:rPr lang="uk-UA" dirty="0"/>
              <a:t> залози. </a:t>
            </a:r>
            <a:r>
              <a:rPr lang="uk-UA" dirty="0" err="1"/>
              <a:t>Тимоми</a:t>
            </a:r>
            <a:r>
              <a:rPr lang="uk-UA" dirty="0"/>
              <a:t> є найбільш частими пухлинами середостіння (просто</a:t>
            </a:r>
            <a:r>
              <a:rPr lang="ru-RU" dirty="0" err="1"/>
              <a:t>ру</a:t>
            </a:r>
            <a:r>
              <a:rPr lang="ru-RU" dirty="0"/>
              <a:t> в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 за грудиною). </a:t>
            </a:r>
            <a:r>
              <a:rPr lang="ru-RU" dirty="0" err="1"/>
              <a:t>Вилочкова</a:t>
            </a:r>
            <a:r>
              <a:rPr lang="ru-RU" dirty="0"/>
              <a:t> </a:t>
            </a:r>
            <a:r>
              <a:rPr lang="ru-RU" dirty="0" err="1"/>
              <a:t>залоза</a:t>
            </a:r>
            <a:r>
              <a:rPr lang="ru-RU" dirty="0"/>
              <a:t>, яка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тимусом.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дозрівання</a:t>
            </a:r>
            <a:r>
              <a:rPr lang="ru-RU" dirty="0"/>
              <a:t> Т-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  <a:p>
            <a:r>
              <a:rPr lang="ru-RU" dirty="0" err="1"/>
              <a:t>Тимоми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злоякісними</a:t>
            </a:r>
            <a:r>
              <a:rPr lang="ru-RU" dirty="0"/>
              <a:t> (</a:t>
            </a:r>
            <a:r>
              <a:rPr lang="ru-RU" dirty="0" err="1"/>
              <a:t>інвазивними</a:t>
            </a:r>
            <a:r>
              <a:rPr lang="ru-RU" dirty="0"/>
              <a:t>) і </a:t>
            </a:r>
            <a:r>
              <a:rPr lang="ru-RU" dirty="0" err="1"/>
              <a:t>доброякісними</a:t>
            </a:r>
            <a:r>
              <a:rPr lang="ru-RU" dirty="0"/>
              <a:t> (</a:t>
            </a:r>
            <a:r>
              <a:rPr lang="ru-RU" dirty="0" err="1"/>
              <a:t>неінвазивними</a:t>
            </a:r>
            <a:r>
              <a:rPr lang="ru-RU" dirty="0"/>
              <a:t>).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з </a:t>
            </a:r>
            <a:r>
              <a:rPr lang="ru-RU" dirty="0" err="1"/>
              <a:t>однаковою</a:t>
            </a:r>
            <a:r>
              <a:rPr lang="ru-RU" dirty="0"/>
              <a:t> частотою. </a:t>
            </a:r>
          </a:p>
          <a:p>
            <a:r>
              <a:rPr lang="ru-RU" b="1" dirty="0" err="1"/>
              <a:t>Тимоми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в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у 20–30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первинна</a:t>
            </a:r>
            <a:r>
              <a:rPr lang="ru-RU" dirty="0"/>
              <a:t> </a:t>
            </a:r>
            <a:r>
              <a:rPr lang="ru-RU" dirty="0" err="1"/>
              <a:t>пухлина</a:t>
            </a:r>
            <a:r>
              <a:rPr lang="ru-RU" dirty="0"/>
              <a:t> </a:t>
            </a:r>
            <a:r>
              <a:rPr lang="ru-RU" dirty="0" err="1"/>
              <a:t>середостіння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трапляється</a:t>
            </a:r>
            <a:r>
              <a:rPr lang="ru-RU" dirty="0"/>
              <a:t> (20 %).</a:t>
            </a:r>
          </a:p>
          <a:p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лімфоїдні</a:t>
            </a:r>
            <a:r>
              <a:rPr lang="ru-RU" dirty="0"/>
              <a:t>, </a:t>
            </a:r>
            <a:r>
              <a:rPr lang="ru-RU" dirty="0" err="1"/>
              <a:t>епітеліальні</a:t>
            </a:r>
            <a:r>
              <a:rPr lang="ru-RU" dirty="0"/>
              <a:t>, веретено-</a:t>
            </a:r>
            <a:r>
              <a:rPr lang="ru-RU" dirty="0" err="1"/>
              <a:t>клітинні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змішані</a:t>
            </a:r>
            <a:r>
              <a:rPr lang="ru-RU" dirty="0"/>
              <a:t> </a:t>
            </a:r>
            <a:r>
              <a:rPr lang="ru-RU" dirty="0" err="1"/>
              <a:t>тимоми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 descr="Тимома (опухоль вилочковой железы) - понятие, развитие, симптом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46" y="2395802"/>
            <a:ext cx="4409271" cy="22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047" y="270787"/>
            <a:ext cx="10364451" cy="798159"/>
          </a:xfrm>
        </p:spPr>
        <p:txBody>
          <a:bodyPr/>
          <a:lstStyle/>
          <a:p>
            <a:r>
              <a:rPr lang="ru-RU" b="1" dirty="0"/>
              <a:t>ТИМОМИ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0591" y="1068946"/>
            <a:ext cx="10767364" cy="55894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/>
              <a:t>Клінічна</a:t>
            </a:r>
            <a:r>
              <a:rPr lang="ru-RU" b="1" dirty="0"/>
              <a:t> картина</a:t>
            </a:r>
            <a:r>
              <a:rPr lang="ru-RU" dirty="0"/>
              <a:t> </a:t>
            </a:r>
            <a:r>
              <a:rPr lang="ru-RU" dirty="0" err="1"/>
              <a:t>тимом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різноманітна</a:t>
            </a:r>
            <a:r>
              <a:rPr lang="ru-RU" dirty="0"/>
              <a:t>.</a:t>
            </a:r>
            <a:r>
              <a:rPr lang="uk-UA" dirty="0"/>
              <a:t> Майже в половині випадків перебіг </a:t>
            </a:r>
            <a:r>
              <a:rPr lang="uk-UA" dirty="0" err="1"/>
              <a:t>безсимптомний</a:t>
            </a:r>
            <a:r>
              <a:rPr lang="uk-UA" dirty="0"/>
              <a:t>, звичайно пухлина випадково виявляється під час профілактичного рентгенологічного обстеження або у зв’язку з появою симптомів стиснення органів переднього середостіння. При значному стисненні з’являються почуття стиснення за грудниною, неприємні відчуття і біль, задишка, набрякання шийних вен, одутлість і ціаноз обличчя. </a:t>
            </a:r>
            <a:r>
              <a:rPr lang="ru-RU" dirty="0"/>
              <a:t>У </a:t>
            </a:r>
            <a:r>
              <a:rPr lang="ru-RU" dirty="0" err="1"/>
              <a:t>дітей</a:t>
            </a:r>
            <a:r>
              <a:rPr lang="ru-RU" dirty="0"/>
              <a:t> особливо </a:t>
            </a:r>
            <a:r>
              <a:rPr lang="ru-RU" dirty="0" err="1"/>
              <a:t>виражені</a:t>
            </a:r>
            <a:r>
              <a:rPr lang="ru-RU" dirty="0"/>
              <a:t> </a:t>
            </a:r>
            <a:r>
              <a:rPr lang="ru-RU" dirty="0" err="1"/>
              <a:t>респіраторні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стиснення</a:t>
            </a:r>
            <a:r>
              <a:rPr lang="ru-RU" dirty="0"/>
              <a:t> </a:t>
            </a:r>
            <a:r>
              <a:rPr lang="ru-RU" dirty="0" err="1"/>
              <a:t>вузької</a:t>
            </a:r>
            <a:r>
              <a:rPr lang="ru-RU" dirty="0"/>
              <a:t>, </a:t>
            </a:r>
            <a:r>
              <a:rPr lang="ru-RU" dirty="0" err="1"/>
              <a:t>податливої</a:t>
            </a:r>
            <a:r>
              <a:rPr lang="ru-RU" dirty="0"/>
              <a:t> </a:t>
            </a:r>
            <a:r>
              <a:rPr lang="ru-RU" dirty="0" err="1"/>
              <a:t>трахеї</a:t>
            </a:r>
            <a:r>
              <a:rPr lang="ru-RU" dirty="0"/>
              <a:t>. </a:t>
            </a:r>
            <a:r>
              <a:rPr lang="ru-RU" dirty="0" err="1"/>
              <a:t>Пухлини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безсимптомно</a:t>
            </a:r>
            <a:r>
              <a:rPr lang="ru-RU" dirty="0"/>
              <a:t> і до моменту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великих </a:t>
            </a:r>
            <a:r>
              <a:rPr lang="ru-RU" dirty="0" err="1"/>
              <a:t>розмірів</a:t>
            </a:r>
            <a:r>
              <a:rPr lang="ru-RU" dirty="0"/>
              <a:t>.</a:t>
            </a:r>
            <a:r>
              <a:rPr lang="uk-UA" dirty="0"/>
              <a:t> </a:t>
            </a:r>
            <a:r>
              <a:rPr lang="uk-UA" dirty="0" err="1"/>
              <a:t>Тимоми</a:t>
            </a:r>
            <a:r>
              <a:rPr lang="uk-UA" dirty="0"/>
              <a:t> можуть поєднуватися з міастенією.</a:t>
            </a:r>
            <a:endParaRPr lang="ru-RU" dirty="0"/>
          </a:p>
          <a:p>
            <a:r>
              <a:rPr lang="uk-UA" dirty="0"/>
              <a:t>Найбільш поширений симптом – </a:t>
            </a:r>
            <a:r>
              <a:rPr lang="uk-UA" b="1" dirty="0"/>
              <a:t>біль в грудній клітці</a:t>
            </a:r>
            <a:r>
              <a:rPr lang="uk-UA" dirty="0"/>
              <a:t>, яка може віддавати в шию, плече, між лопатками. Через стискання певних нервів виникає осиплість голосу, опущення верхньої повіки, розширення зіниці і </a:t>
            </a:r>
            <a:r>
              <a:rPr lang="uk-UA" dirty="0" err="1"/>
              <a:t>т.д</a:t>
            </a:r>
            <a:r>
              <a:rPr lang="uk-UA" dirty="0"/>
              <a:t>.</a:t>
            </a:r>
            <a:endParaRPr lang="ru-RU" dirty="0"/>
          </a:p>
          <a:p>
            <a:r>
              <a:rPr lang="ru-RU" dirty="0" err="1"/>
              <a:t>Пухлина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b="1" dirty="0" err="1"/>
              <a:t>порушення</a:t>
            </a:r>
            <a:r>
              <a:rPr lang="ru-RU" b="1" dirty="0"/>
              <a:t> </a:t>
            </a:r>
            <a:r>
              <a:rPr lang="ru-RU" b="1" dirty="0" err="1"/>
              <a:t>відтоку</a:t>
            </a:r>
            <a:r>
              <a:rPr lang="ru-RU" b="1" dirty="0"/>
              <a:t> </a:t>
            </a:r>
            <a:r>
              <a:rPr lang="ru-RU" b="1" dirty="0" err="1"/>
              <a:t>венозної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верхньої</a:t>
            </a:r>
            <a:r>
              <a:rPr lang="ru-RU" b="1" dirty="0"/>
              <a:t> </a:t>
            </a:r>
            <a:r>
              <a:rPr lang="ru-RU" b="1" dirty="0" err="1"/>
              <a:t>частини</a:t>
            </a:r>
            <a:r>
              <a:rPr lang="ru-RU" b="1" dirty="0"/>
              <a:t> </a:t>
            </a:r>
            <a:r>
              <a:rPr lang="ru-RU" b="1" dirty="0" err="1"/>
              <a:t>тулуба</a:t>
            </a:r>
            <a:r>
              <a:rPr lang="ru-RU" dirty="0"/>
              <a:t>.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скаржиться</a:t>
            </a:r>
            <a:r>
              <a:rPr lang="ru-RU" dirty="0"/>
              <a:t> на шум і </a:t>
            </a:r>
            <a:r>
              <a:rPr lang="ru-RU" dirty="0" err="1"/>
              <a:t>важкість</a:t>
            </a:r>
            <a:r>
              <a:rPr lang="ru-RU" dirty="0"/>
              <a:t> в </a:t>
            </a:r>
            <a:r>
              <a:rPr lang="ru-RU" dirty="0" err="1"/>
              <a:t>голові</a:t>
            </a:r>
            <a:r>
              <a:rPr lang="ru-RU" dirty="0"/>
              <a:t>, </a:t>
            </a:r>
            <a:r>
              <a:rPr lang="ru-RU" dirty="0" err="1"/>
              <a:t>посиніння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, </a:t>
            </a:r>
            <a:r>
              <a:rPr lang="ru-RU" dirty="0" err="1"/>
              <a:t>набухання</a:t>
            </a:r>
            <a:r>
              <a:rPr lang="ru-RU" dirty="0"/>
              <a:t> вен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шиї</a:t>
            </a:r>
            <a:r>
              <a:rPr lang="ru-RU" dirty="0"/>
              <a:t> і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. </a:t>
            </a:r>
            <a:r>
              <a:rPr lang="ru-RU" b="1" dirty="0" err="1"/>
              <a:t>Стискання</a:t>
            </a:r>
            <a:r>
              <a:rPr lang="ru-RU" b="1" dirty="0"/>
              <a:t> </a:t>
            </a:r>
            <a:r>
              <a:rPr lang="ru-RU" b="1" dirty="0" err="1"/>
              <a:t>трахеї</a:t>
            </a:r>
            <a:r>
              <a:rPr lang="ru-RU" b="1" dirty="0"/>
              <a:t>, </a:t>
            </a:r>
            <a:r>
              <a:rPr lang="ru-RU" b="1" dirty="0" err="1"/>
              <a:t>крупних</a:t>
            </a:r>
            <a:r>
              <a:rPr lang="ru-RU" b="1" dirty="0"/>
              <a:t> </a:t>
            </a:r>
            <a:r>
              <a:rPr lang="ru-RU" b="1" dirty="0" err="1"/>
              <a:t>бронхів</a:t>
            </a:r>
            <a:r>
              <a:rPr lang="ru-RU" b="1" dirty="0"/>
              <a:t> </a:t>
            </a:r>
            <a:r>
              <a:rPr lang="ru-RU" dirty="0" err="1"/>
              <a:t>викликає</a:t>
            </a:r>
            <a:r>
              <a:rPr lang="ru-RU" dirty="0"/>
              <a:t> кашель та </a:t>
            </a:r>
            <a:r>
              <a:rPr lang="ru-RU" dirty="0" err="1"/>
              <a:t>задишку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пізніх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</a:t>
            </a:r>
            <a:r>
              <a:rPr lang="ru-RU" dirty="0" err="1"/>
              <a:t>злоякісної</a:t>
            </a:r>
            <a:r>
              <a:rPr lang="ru-RU" dirty="0"/>
              <a:t> </a:t>
            </a:r>
            <a:r>
              <a:rPr lang="ru-RU" dirty="0" err="1"/>
              <a:t>тимоми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відчуває</a:t>
            </a:r>
            <a:r>
              <a:rPr lang="ru-RU" dirty="0"/>
              <a:t> </a:t>
            </a:r>
            <a:r>
              <a:rPr lang="ru-RU" b="1" dirty="0" err="1"/>
              <a:t>загальну</a:t>
            </a:r>
            <a:r>
              <a:rPr lang="ru-RU" b="1" dirty="0"/>
              <a:t> </a:t>
            </a:r>
            <a:r>
              <a:rPr lang="ru-RU" b="1" dirty="0" err="1"/>
              <a:t>слабкість</a:t>
            </a:r>
            <a:r>
              <a:rPr lang="ru-RU" dirty="0"/>
              <a:t>.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b="1" dirty="0" err="1"/>
              <a:t>інтоксикація</a:t>
            </a:r>
            <a:r>
              <a:rPr lang="ru-RU" b="1" dirty="0"/>
              <a:t> </a:t>
            </a:r>
            <a:r>
              <a:rPr lang="ru-RU" b="1" dirty="0" err="1"/>
              <a:t>організму</a:t>
            </a:r>
            <a:r>
              <a:rPr lang="ru-RU" dirty="0"/>
              <a:t> продуктами,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виділяє</a:t>
            </a:r>
            <a:r>
              <a:rPr lang="ru-RU" dirty="0"/>
              <a:t> </a:t>
            </a:r>
            <a:r>
              <a:rPr lang="ru-RU" dirty="0" err="1"/>
              <a:t>зростаюча</a:t>
            </a:r>
            <a:r>
              <a:rPr lang="ru-RU" dirty="0"/>
              <a:t> </a:t>
            </a:r>
            <a:r>
              <a:rPr lang="ru-RU" dirty="0" err="1"/>
              <a:t>пухлина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і </a:t>
            </a:r>
            <a:r>
              <a:rPr lang="ru-RU" dirty="0" err="1"/>
              <a:t>припухлість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, </a:t>
            </a:r>
            <a:r>
              <a:rPr lang="ru-RU" dirty="0" err="1"/>
              <a:t>набряклість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серцевого</a:t>
            </a:r>
            <a:r>
              <a:rPr lang="ru-RU" dirty="0"/>
              <a:t> ритму.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2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047" y="270787"/>
            <a:ext cx="10364451" cy="798159"/>
          </a:xfrm>
        </p:spPr>
        <p:txBody>
          <a:bodyPr/>
          <a:lstStyle/>
          <a:p>
            <a:r>
              <a:rPr lang="ru-RU" b="1" dirty="0"/>
              <a:t>ТИМОМИ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0590" y="1519707"/>
            <a:ext cx="10767364" cy="3477296"/>
          </a:xfrm>
        </p:spPr>
        <p:txBody>
          <a:bodyPr>
            <a:normAutofit/>
          </a:bodyPr>
          <a:lstStyle/>
          <a:p>
            <a:r>
              <a:rPr lang="uk-UA" dirty="0"/>
              <a:t>Злоякісна форма, що відрізняється високою </a:t>
            </a:r>
            <a:r>
              <a:rPr lang="uk-UA" dirty="0" err="1"/>
              <a:t>інвазивністю</a:t>
            </a:r>
            <a:r>
              <a:rPr lang="uk-UA" dirty="0"/>
              <a:t> в навколишні тканини, трапляється майже так само часто, як і доброякісна (35–50 % хворих). </a:t>
            </a:r>
            <a:r>
              <a:rPr lang="ru-RU" dirty="0" err="1"/>
              <a:t>Характерне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тимоми</a:t>
            </a:r>
            <a:r>
              <a:rPr lang="ru-RU" dirty="0"/>
              <a:t> плеврою,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гематогенні</a:t>
            </a:r>
            <a:r>
              <a:rPr lang="ru-RU" dirty="0"/>
              <a:t> та </a:t>
            </a:r>
            <a:r>
              <a:rPr lang="ru-RU" dirty="0" err="1"/>
              <a:t>лімфогенні</a:t>
            </a:r>
            <a:r>
              <a:rPr lang="ru-RU" dirty="0"/>
              <a:t> </a:t>
            </a:r>
            <a:r>
              <a:rPr lang="ru-RU" dirty="0" err="1"/>
              <a:t>метастази</a:t>
            </a:r>
            <a:r>
              <a:rPr lang="ru-RU" dirty="0"/>
              <a:t> </a:t>
            </a:r>
            <a:r>
              <a:rPr lang="ru-RU" dirty="0" err="1"/>
              <a:t>рідкісні</a:t>
            </a:r>
            <a:r>
              <a:rPr lang="ru-RU" dirty="0"/>
              <a:t>. </a:t>
            </a:r>
            <a:r>
              <a:rPr lang="ru-RU" dirty="0" err="1"/>
              <a:t>Тимома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в 15 % </a:t>
            </a:r>
            <a:r>
              <a:rPr lang="ru-RU" dirty="0" err="1"/>
              <a:t>пацієнтів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міастенією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міастенія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в 50 % </a:t>
            </a:r>
            <a:r>
              <a:rPr lang="ru-RU" dirty="0" err="1"/>
              <a:t>пацієнтів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тимомою</a:t>
            </a:r>
            <a:r>
              <a:rPr lang="ru-RU" dirty="0"/>
              <a:t>. </a:t>
            </a:r>
            <a:r>
              <a:rPr lang="ru-RU" dirty="0" err="1"/>
              <a:t>Описані</a:t>
            </a:r>
            <a:r>
              <a:rPr lang="ru-RU" dirty="0"/>
              <a:t> </a:t>
            </a:r>
            <a:r>
              <a:rPr lang="ru-RU" dirty="0" err="1"/>
              <a:t>випадки</a:t>
            </a:r>
            <a:r>
              <a:rPr lang="ru-RU" dirty="0"/>
              <a:t> </a:t>
            </a:r>
            <a:r>
              <a:rPr lang="ru-RU" dirty="0" err="1"/>
              <a:t>тимом</a:t>
            </a:r>
            <a:r>
              <a:rPr lang="ru-RU" dirty="0"/>
              <a:t> </a:t>
            </a:r>
            <a:r>
              <a:rPr lang="ru-RU" dirty="0" err="1"/>
              <a:t>заднього</a:t>
            </a:r>
            <a:r>
              <a:rPr lang="ru-RU" dirty="0"/>
              <a:t> </a:t>
            </a:r>
            <a:r>
              <a:rPr lang="ru-RU" dirty="0" err="1"/>
              <a:t>середостіння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4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047" y="270787"/>
            <a:ext cx="10364451" cy="798159"/>
          </a:xfrm>
        </p:spPr>
        <p:txBody>
          <a:bodyPr/>
          <a:lstStyle/>
          <a:p>
            <a:r>
              <a:rPr lang="ru-RU" b="1" dirty="0"/>
              <a:t>ТИМОМИ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22046" y="901521"/>
            <a:ext cx="10364452" cy="901521"/>
          </a:xfrm>
        </p:spPr>
        <p:txBody>
          <a:bodyPr>
            <a:normAutofit/>
          </a:bodyPr>
          <a:lstStyle/>
          <a:p>
            <a:r>
              <a:rPr lang="ru-RU" b="1" dirty="0" err="1"/>
              <a:t>Диференціальна</a:t>
            </a:r>
            <a:r>
              <a:rPr lang="ru-RU" b="1" dirty="0"/>
              <a:t> </a:t>
            </a:r>
            <a:r>
              <a:rPr lang="ru-RU" b="1" dirty="0" err="1"/>
              <a:t>діагностика</a:t>
            </a:r>
            <a:r>
              <a:rPr lang="ru-RU" b="1" dirty="0"/>
              <a:t> </a:t>
            </a:r>
            <a:r>
              <a:rPr lang="ru-RU" b="1" dirty="0" err="1"/>
              <a:t>деяких</a:t>
            </a:r>
            <a:r>
              <a:rPr lang="ru-RU" b="1" dirty="0"/>
              <a:t> </a:t>
            </a:r>
            <a:r>
              <a:rPr lang="ru-RU" b="1" dirty="0" err="1"/>
              <a:t>кулястих</a:t>
            </a:r>
            <a:r>
              <a:rPr lang="ru-RU" b="1" dirty="0"/>
              <a:t> </a:t>
            </a:r>
            <a:r>
              <a:rPr lang="ru-RU" b="1" dirty="0" err="1"/>
              <a:t>утворень</a:t>
            </a:r>
            <a:r>
              <a:rPr lang="ru-RU" b="1" dirty="0"/>
              <a:t> за </a:t>
            </a:r>
            <a:r>
              <a:rPr lang="ru-RU" b="1" dirty="0" err="1"/>
              <a:t>клінічними</a:t>
            </a:r>
            <a:r>
              <a:rPr lang="ru-RU" b="1" dirty="0"/>
              <a:t> </a:t>
            </a:r>
            <a:r>
              <a:rPr lang="ru-RU" b="1" dirty="0" err="1"/>
              <a:t>ознаками</a:t>
            </a:r>
            <a:r>
              <a:rPr lang="ru-RU" b="1" dirty="0"/>
              <a:t> та параметрами </a:t>
            </a:r>
            <a:r>
              <a:rPr lang="ru-RU" b="1" dirty="0" err="1"/>
              <a:t>периферичної</a:t>
            </a:r>
            <a:r>
              <a:rPr lang="ru-RU" b="1" dirty="0"/>
              <a:t> </a:t>
            </a:r>
            <a:r>
              <a:rPr lang="ru-RU" b="1" dirty="0" err="1"/>
              <a:t>венозної</a:t>
            </a:r>
            <a:r>
              <a:rPr lang="ru-RU" b="1" dirty="0"/>
              <a:t> </a:t>
            </a:r>
            <a:r>
              <a:rPr lang="ru-RU" b="1" dirty="0" err="1" smtClean="0"/>
              <a:t>крові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76091"/>
              </p:ext>
            </p:extLst>
          </p:nvPr>
        </p:nvGraphicFramePr>
        <p:xfrm>
          <a:off x="2356834" y="1803042"/>
          <a:ext cx="7626660" cy="4222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0566">
                  <a:extLst>
                    <a:ext uri="{9D8B030D-6E8A-4147-A177-3AD203B41FA5}">
                      <a16:colId xmlns:a16="http://schemas.microsoft.com/office/drawing/2014/main" val="3622095873"/>
                    </a:ext>
                  </a:extLst>
                </a:gridCol>
                <a:gridCol w="1270566">
                  <a:extLst>
                    <a:ext uri="{9D8B030D-6E8A-4147-A177-3AD203B41FA5}">
                      <a16:colId xmlns:a16="http://schemas.microsoft.com/office/drawing/2014/main" val="2025646443"/>
                    </a:ext>
                  </a:extLst>
                </a:gridCol>
                <a:gridCol w="1271382">
                  <a:extLst>
                    <a:ext uri="{9D8B030D-6E8A-4147-A177-3AD203B41FA5}">
                      <a16:colId xmlns:a16="http://schemas.microsoft.com/office/drawing/2014/main" val="4231655063"/>
                    </a:ext>
                  </a:extLst>
                </a:gridCol>
                <a:gridCol w="1271382">
                  <a:extLst>
                    <a:ext uri="{9D8B030D-6E8A-4147-A177-3AD203B41FA5}">
                      <a16:colId xmlns:a16="http://schemas.microsoft.com/office/drawing/2014/main" val="3270401327"/>
                    </a:ext>
                  </a:extLst>
                </a:gridCol>
                <a:gridCol w="1271382">
                  <a:extLst>
                    <a:ext uri="{9D8B030D-6E8A-4147-A177-3AD203B41FA5}">
                      <a16:colId xmlns:a16="http://schemas.microsoft.com/office/drawing/2014/main" val="1841954462"/>
                    </a:ext>
                  </a:extLst>
                </a:gridCol>
                <a:gridCol w="1271382">
                  <a:extLst>
                    <a:ext uri="{9D8B030D-6E8A-4147-A177-3AD203B41FA5}">
                      <a16:colId xmlns:a16="http://schemas.microsoft.com/office/drawing/2014/main" val="3731015449"/>
                    </a:ext>
                  </a:extLst>
                </a:gridCol>
              </a:tblGrid>
              <a:tr h="183604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Ознаки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/>
                </a:tc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Захворювання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980860"/>
                  </a:ext>
                </a:extLst>
              </a:tr>
              <a:tr h="550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Медіастинальні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зоби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Новоутворення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тимусу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Тератоїдно-дермоїдні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утворення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Лімфоми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Медіастинальні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туберкульо</a:t>
                      </a:r>
                      <a:r>
                        <a:rPr lang="uk-UA" sz="1000" dirty="0">
                          <a:effectLst/>
                        </a:rPr>
                        <a:t>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/>
                </a:tc>
                <a:extLst>
                  <a:ext uri="{0D108BD9-81ED-4DB2-BD59-A6C34878D82A}">
                    <a16:rowId xmlns:a16="http://schemas.microsoft.com/office/drawing/2014/main" val="2060947399"/>
                  </a:ext>
                </a:extLst>
              </a:tr>
              <a:tr h="550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Біль</a:t>
                      </a:r>
                      <a:r>
                        <a:rPr lang="ru-RU" sz="1000" dirty="0">
                          <a:effectLst/>
                        </a:rPr>
                        <a:t> у грудях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Нерідко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загрудинний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тупий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 </a:t>
                      </a:r>
                      <a:r>
                        <a:rPr lang="ru-RU" sz="1000" dirty="0" err="1">
                          <a:effectLst/>
                        </a:rPr>
                        <a:t>злоякісних</a:t>
                      </a:r>
                      <a:r>
                        <a:rPr lang="ru-RU" sz="1000" dirty="0">
                          <a:effectLst/>
                        </a:rPr>
                        <a:t> часто </a:t>
                      </a:r>
                      <a:r>
                        <a:rPr lang="ru-RU" sz="1000" dirty="0" err="1">
                          <a:effectLst/>
                        </a:rPr>
                        <a:t>інтенсивний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Часто тупий, стисний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Спостерігається нечасто, тупий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характерний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extLst>
                  <a:ext uri="{0D108BD9-81ED-4DB2-BD59-A6C34878D82A}">
                    <a16:rowId xmlns:a16="http://schemas.microsoft.com/office/drawing/2014/main" val="3089422779"/>
                  </a:ext>
                </a:extLst>
              </a:tr>
              <a:tr h="550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Задишка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Часто, </a:t>
                      </a:r>
                      <a:r>
                        <a:rPr lang="ru-RU" sz="1000" dirty="0" err="1">
                          <a:effectLst/>
                        </a:rPr>
                        <a:t>нерідко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стенотичне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дихання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Нерізко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виражена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Спостерігається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нерідко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Зазвичай незначна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характерна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extLst>
                  <a:ext uri="{0D108BD9-81ED-4DB2-BD59-A6C34878D82A}">
                    <a16:rowId xmlns:a16="http://schemas.microsoft.com/office/drawing/2014/main" val="2022648146"/>
                  </a:ext>
                </a:extLst>
              </a:tr>
              <a:tr h="550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Кашель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Часто сухий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Спостерігається не часто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Часто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Зазвичай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слабко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виражений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Незначний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extLst>
                  <a:ext uri="{0D108BD9-81ED-4DB2-BD59-A6C34878D82A}">
                    <a16:rowId xmlns:a16="http://schemas.microsoft.com/office/drawing/2014/main" val="625013497"/>
                  </a:ext>
                </a:extLst>
              </a:tr>
              <a:tr h="918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Зміни</a:t>
                      </a:r>
                      <a:r>
                        <a:rPr lang="ru-RU" sz="1000" dirty="0">
                          <a:effectLst/>
                        </a:rPr>
                        <a:t> в </a:t>
                      </a:r>
                      <a:r>
                        <a:rPr lang="ru-RU" sz="1000" dirty="0" err="1">
                          <a:effectLst/>
                        </a:rPr>
                        <a:t>периферичній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крові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характерні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Мінливо: прискорення ШОЕ, лімфоцитоз і нейтропенія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характерні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Лейкоцитоз </a:t>
                      </a:r>
                      <a:r>
                        <a:rPr lang="ru-RU" sz="1000" dirty="0" err="1">
                          <a:effectLst/>
                        </a:rPr>
                        <a:t>із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зсувом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вліво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прискорення</a:t>
                      </a:r>
                      <a:r>
                        <a:rPr lang="ru-RU" sz="1000" dirty="0">
                          <a:effectLst/>
                        </a:rPr>
                        <a:t> ШОЕ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</a:t>
                      </a:r>
                      <a:r>
                        <a:rPr lang="ru-RU" sz="1000" dirty="0" err="1">
                          <a:effectLst/>
                        </a:rPr>
                        <a:t>характерні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extLst>
                  <a:ext uri="{0D108BD9-81ED-4DB2-BD59-A6C34878D82A}">
                    <a16:rowId xmlns:a16="http://schemas.microsoft.com/office/drawing/2014/main" val="3857773925"/>
                  </a:ext>
                </a:extLst>
              </a:tr>
              <a:tr h="918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Синдром </a:t>
                      </a:r>
                      <a:r>
                        <a:rPr lang="ru-RU" sz="1000" dirty="0" err="1">
                          <a:effectLst/>
                        </a:rPr>
                        <a:t>стискання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верхньої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порожнистої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вени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Рідко, на пізніх стадіях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Трапляється на пізніх стадіях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спостерігається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Нерідко виражений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</a:t>
                      </a:r>
                      <a:r>
                        <a:rPr lang="ru-RU" sz="1000" dirty="0" err="1">
                          <a:effectLst/>
                        </a:rPr>
                        <a:t>трапляється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96" marR="66996" marT="0" marB="0" anchor="ctr"/>
                </a:tc>
                <a:extLst>
                  <a:ext uri="{0D108BD9-81ED-4DB2-BD59-A6C34878D82A}">
                    <a16:rowId xmlns:a16="http://schemas.microsoft.com/office/drawing/2014/main" val="1310772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1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65855"/>
            <a:ext cx="10364451" cy="777146"/>
          </a:xfrm>
        </p:spPr>
        <p:txBody>
          <a:bodyPr/>
          <a:lstStyle/>
          <a:p>
            <a:r>
              <a:rPr lang="uk-UA" b="1" dirty="0"/>
              <a:t>Рак стравоходу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87380"/>
            <a:ext cx="4849352" cy="4351539"/>
          </a:xfrm>
        </p:spPr>
        <p:txBody>
          <a:bodyPr/>
          <a:lstStyle/>
          <a:p>
            <a:r>
              <a:rPr lang="ru-RU" b="1" dirty="0"/>
              <a:t>Рак </a:t>
            </a:r>
            <a:r>
              <a:rPr lang="ru-RU" b="1" dirty="0" err="1"/>
              <a:t>стравоходу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пухлина</a:t>
            </a:r>
            <a:r>
              <a:rPr lang="ru-RU" dirty="0"/>
              <a:t>, яка </a:t>
            </a:r>
            <a:r>
              <a:rPr lang="ru-RU" dirty="0" err="1"/>
              <a:t>формується</a:t>
            </a:r>
            <a:r>
              <a:rPr lang="ru-RU" dirty="0"/>
              <a:t> в тканинах,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вистеляють</a:t>
            </a:r>
            <a:r>
              <a:rPr lang="ru-RU" dirty="0"/>
              <a:t> </a:t>
            </a:r>
            <a:r>
              <a:rPr lang="ru-RU" dirty="0" err="1"/>
              <a:t>стравохід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розповсюдженими</a:t>
            </a:r>
            <a:r>
              <a:rPr lang="ru-RU" dirty="0"/>
              <a:t> є два </a:t>
            </a:r>
            <a:r>
              <a:rPr lang="ru-RU" dirty="0" err="1"/>
              <a:t>типи</a:t>
            </a:r>
            <a:r>
              <a:rPr lang="ru-RU" dirty="0"/>
              <a:t> раку </a:t>
            </a:r>
            <a:r>
              <a:rPr lang="ru-RU" dirty="0" err="1"/>
              <a:t>стравоходу</a:t>
            </a:r>
            <a:r>
              <a:rPr lang="ru-RU" dirty="0"/>
              <a:t> – </a:t>
            </a:r>
            <a:r>
              <a:rPr lang="ru-RU" dirty="0" err="1"/>
              <a:t>плоскоклітинна</a:t>
            </a:r>
            <a:r>
              <a:rPr lang="ru-RU" dirty="0"/>
              <a:t> карцинома і </a:t>
            </a:r>
            <a:r>
              <a:rPr lang="ru-RU" dirty="0" err="1"/>
              <a:t>аденокарцинома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Рак стравоходу: симптоми, діагностика та лікування раку стравоход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38" y="1143000"/>
            <a:ext cx="5397834" cy="449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65855"/>
            <a:ext cx="10364451" cy="777146"/>
          </a:xfrm>
        </p:spPr>
        <p:txBody>
          <a:bodyPr/>
          <a:lstStyle/>
          <a:p>
            <a:r>
              <a:rPr lang="uk-UA" b="1" dirty="0"/>
              <a:t>Рак стравоходу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3" y="1287380"/>
            <a:ext cx="10215437" cy="4571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/>
              <a:t>Причини раку стравоходу</a:t>
            </a:r>
            <a:endParaRPr lang="ru-RU" dirty="0"/>
          </a:p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плоскоклітинної</a:t>
            </a:r>
            <a:r>
              <a:rPr lang="ru-RU" dirty="0"/>
              <a:t> </a:t>
            </a:r>
            <a:r>
              <a:rPr lang="ru-RU" dirty="0" err="1"/>
              <a:t>карциноми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паління</a:t>
            </a:r>
            <a:r>
              <a:rPr lang="ru-RU" dirty="0"/>
              <a:t>, алкоголь, </a:t>
            </a:r>
            <a:r>
              <a:rPr lang="ru-RU" dirty="0" err="1"/>
              <a:t>недостатнє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фруктів</a:t>
            </a:r>
            <a:r>
              <a:rPr lang="ru-RU" dirty="0"/>
              <a:t> та </a:t>
            </a:r>
            <a:r>
              <a:rPr lang="ru-RU" dirty="0" err="1"/>
              <a:t>овочів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ахалазія</a:t>
            </a:r>
            <a:r>
              <a:rPr lang="ru-RU" dirty="0"/>
              <a:t> </a:t>
            </a:r>
            <a:r>
              <a:rPr lang="ru-RU" dirty="0" err="1"/>
              <a:t>кардії</a:t>
            </a:r>
            <a:r>
              <a:rPr lang="ru-RU" dirty="0"/>
              <a:t> (</a:t>
            </a:r>
            <a:r>
              <a:rPr lang="ru-RU" dirty="0" err="1"/>
              <a:t>захворювання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стравохідний</a:t>
            </a:r>
            <a:r>
              <a:rPr lang="ru-RU" dirty="0"/>
              <a:t> </a:t>
            </a:r>
            <a:r>
              <a:rPr lang="ru-RU" dirty="0" err="1"/>
              <a:t>сфінктер</a:t>
            </a:r>
            <a:r>
              <a:rPr lang="ru-RU" dirty="0"/>
              <a:t> не </a:t>
            </a:r>
            <a:r>
              <a:rPr lang="ru-RU" dirty="0" err="1"/>
              <a:t>здатен</a:t>
            </a:r>
            <a:r>
              <a:rPr lang="ru-RU" dirty="0"/>
              <a:t> </a:t>
            </a:r>
            <a:r>
              <a:rPr lang="ru-RU" dirty="0" err="1"/>
              <a:t>повноцінно</a:t>
            </a:r>
            <a:r>
              <a:rPr lang="ru-RU" dirty="0"/>
              <a:t> </a:t>
            </a:r>
            <a:r>
              <a:rPr lang="ru-RU" dirty="0" err="1"/>
              <a:t>розслабитися</a:t>
            </a:r>
            <a:r>
              <a:rPr lang="ru-RU" dirty="0"/>
              <a:t>). </a:t>
            </a:r>
            <a:r>
              <a:rPr lang="ru-RU" dirty="0" err="1"/>
              <a:t>Підвищений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аденокарциноми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пацієнти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стравоходом</a:t>
            </a:r>
            <a:r>
              <a:rPr lang="ru-RU" dirty="0"/>
              <a:t> </a:t>
            </a:r>
            <a:r>
              <a:rPr lang="ru-RU" dirty="0" err="1"/>
              <a:t>Барретта</a:t>
            </a:r>
            <a:r>
              <a:rPr lang="ru-RU" dirty="0"/>
              <a:t>, коли </a:t>
            </a:r>
            <a:r>
              <a:rPr lang="ru-RU" dirty="0" err="1"/>
              <a:t>нормальні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епітелію</a:t>
            </a:r>
            <a:r>
              <a:rPr lang="ru-RU" dirty="0"/>
              <a:t> </a:t>
            </a:r>
            <a:r>
              <a:rPr lang="ru-RU" dirty="0" err="1"/>
              <a:t>стравоходу</a:t>
            </a:r>
            <a:r>
              <a:rPr lang="ru-RU" dirty="0"/>
              <a:t> </a:t>
            </a:r>
            <a:r>
              <a:rPr lang="ru-RU" dirty="0" err="1"/>
              <a:t>заміщуються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типом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характерним</a:t>
            </a:r>
            <a:r>
              <a:rPr lang="ru-RU" dirty="0"/>
              <a:t> для </a:t>
            </a:r>
            <a:r>
              <a:rPr lang="ru-RU" dirty="0" err="1"/>
              <a:t>кишківника</a:t>
            </a:r>
            <a:r>
              <a:rPr lang="ru-RU" dirty="0"/>
              <a:t>.</a:t>
            </a:r>
          </a:p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метаплазією</a:t>
            </a:r>
            <a:r>
              <a:rPr lang="ru-RU" dirty="0"/>
              <a:t>. По </a:t>
            </a:r>
            <a:r>
              <a:rPr lang="ru-RU" dirty="0" err="1"/>
              <a:t>суті</a:t>
            </a:r>
            <a:r>
              <a:rPr lang="ru-RU" dirty="0"/>
              <a:t>, </a:t>
            </a:r>
            <a:r>
              <a:rPr lang="ru-RU" dirty="0" err="1"/>
              <a:t>метаплазія</a:t>
            </a:r>
            <a:r>
              <a:rPr lang="ru-RU" dirty="0"/>
              <a:t> є способом </a:t>
            </a:r>
            <a:r>
              <a:rPr lang="ru-RU" dirty="0" err="1"/>
              <a:t>адаптації</a:t>
            </a:r>
            <a:r>
              <a:rPr lang="ru-RU" dirty="0"/>
              <a:t>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стравоходу</a:t>
            </a:r>
            <a:r>
              <a:rPr lang="ru-RU" dirty="0"/>
              <a:t> до </a:t>
            </a:r>
            <a:r>
              <a:rPr lang="ru-RU" dirty="0" err="1"/>
              <a:t>закидання</a:t>
            </a:r>
            <a:r>
              <a:rPr lang="ru-RU" dirty="0"/>
              <a:t> (рефлюксу)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шлунку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часу. </a:t>
            </a:r>
            <a:r>
              <a:rPr lang="ru-RU" dirty="0" err="1"/>
              <a:t>Метаплазія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на </a:t>
            </a:r>
            <a:r>
              <a:rPr lang="ru-RU" dirty="0" err="1"/>
              <a:t>дисплазію</a:t>
            </a:r>
            <a:r>
              <a:rPr lang="ru-RU" dirty="0"/>
              <a:t>, яка, в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стати раком. </a:t>
            </a:r>
            <a:r>
              <a:rPr lang="ru-RU" dirty="0" err="1"/>
              <a:t>Стравохід</a:t>
            </a:r>
            <a:r>
              <a:rPr lang="ru-RU" dirty="0"/>
              <a:t> </a:t>
            </a:r>
            <a:r>
              <a:rPr lang="ru-RU" dirty="0" err="1"/>
              <a:t>Барретта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ГЕРХ. У людей з </a:t>
            </a:r>
            <a:r>
              <a:rPr lang="ru-RU" dirty="0" err="1"/>
              <a:t>ожирінням</a:t>
            </a:r>
            <a:r>
              <a:rPr lang="ru-RU" dirty="0"/>
              <a:t> рефлюкс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і </a:t>
            </a:r>
            <a:r>
              <a:rPr lang="ru-RU" dirty="0" err="1"/>
              <a:t>активніше</a:t>
            </a:r>
            <a:r>
              <a:rPr lang="ru-RU" dirty="0"/>
              <a:t>, особливо при </a:t>
            </a:r>
            <a:r>
              <a:rPr lang="ru-RU" dirty="0" err="1"/>
              <a:t>абдомінальному</a:t>
            </a:r>
            <a:r>
              <a:rPr lang="ru-RU" dirty="0"/>
              <a:t> </a:t>
            </a:r>
            <a:r>
              <a:rPr lang="ru-RU" dirty="0" err="1"/>
              <a:t>типі</a:t>
            </a:r>
            <a:r>
              <a:rPr lang="ru-RU" dirty="0"/>
              <a:t> </a:t>
            </a:r>
            <a:r>
              <a:rPr lang="ru-RU" dirty="0" err="1"/>
              <a:t>ожиріння</a:t>
            </a:r>
            <a:r>
              <a:rPr lang="ru-RU" dirty="0"/>
              <a:t> (коли жир </a:t>
            </a:r>
            <a:r>
              <a:rPr lang="ru-RU" dirty="0" err="1"/>
              <a:t>зосереджений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в </a:t>
            </a:r>
            <a:r>
              <a:rPr lang="ru-RU" dirty="0" err="1"/>
              <a:t>животі</a:t>
            </a:r>
            <a:r>
              <a:rPr lang="ru-RU" dirty="0"/>
              <a:t>).</a:t>
            </a:r>
          </a:p>
          <a:p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 з </a:t>
            </a:r>
            <a:r>
              <a:rPr lang="ru-RU" dirty="0" err="1"/>
              <a:t>стравоходом</a:t>
            </a:r>
            <a:r>
              <a:rPr lang="ru-RU" dirty="0"/>
              <a:t> </a:t>
            </a:r>
            <a:r>
              <a:rPr lang="ru-RU" dirty="0" err="1"/>
              <a:t>Барретта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виникне</a:t>
            </a:r>
            <a:r>
              <a:rPr lang="ru-RU" dirty="0"/>
              <a:t> рак, вони повинно регулярно </a:t>
            </a:r>
            <a:r>
              <a:rPr lang="ru-RU" dirty="0" err="1"/>
              <a:t>проходити</a:t>
            </a:r>
            <a:r>
              <a:rPr lang="ru-RU" dirty="0"/>
              <a:t> </a:t>
            </a:r>
            <a:r>
              <a:rPr lang="ru-RU" dirty="0" err="1"/>
              <a:t>гастроскопію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дисплазії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карциноми</a:t>
            </a:r>
            <a:r>
              <a:rPr lang="ru-RU" dirty="0"/>
              <a:t> на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. З </a:t>
            </a:r>
            <a:r>
              <a:rPr lang="ru-RU" dirty="0" err="1"/>
              <a:t>розвитком</a:t>
            </a:r>
            <a:r>
              <a:rPr lang="ru-RU" dirty="0"/>
              <a:t> раку </a:t>
            </a:r>
            <a:r>
              <a:rPr lang="ru-RU" dirty="0" err="1"/>
              <a:t>стравоходу</a:t>
            </a:r>
            <a:r>
              <a:rPr lang="ru-RU" dirty="0"/>
              <a:t> </a:t>
            </a:r>
            <a:r>
              <a:rPr lang="ru-RU" dirty="0" err="1"/>
              <a:t>пов’язане</a:t>
            </a:r>
            <a:r>
              <a:rPr lang="ru-RU" dirty="0"/>
              <a:t> </a:t>
            </a:r>
            <a:r>
              <a:rPr lang="ru-RU" dirty="0" err="1"/>
              <a:t>часте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червоного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переробленого</a:t>
            </a:r>
            <a:r>
              <a:rPr lang="ru-RU" dirty="0"/>
              <a:t> </a:t>
            </a:r>
            <a:r>
              <a:rPr lang="ru-RU" dirty="0" err="1"/>
              <a:t>м’яса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гарячих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4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65855"/>
            <a:ext cx="10364451" cy="777146"/>
          </a:xfrm>
        </p:spPr>
        <p:txBody>
          <a:bodyPr/>
          <a:lstStyle/>
          <a:p>
            <a:r>
              <a:rPr lang="uk-UA" b="1" dirty="0"/>
              <a:t>Рак стравоходу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3" y="1287380"/>
            <a:ext cx="10215437" cy="45719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/>
              <a:t>Діагностика раку стравоходу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 рак </a:t>
            </a:r>
            <a:r>
              <a:rPr lang="ru-RU" dirty="0" err="1"/>
              <a:t>стравоходу</a:t>
            </a:r>
            <a:r>
              <a:rPr lang="ru-RU" dirty="0"/>
              <a:t> </a:t>
            </a:r>
            <a:r>
              <a:rPr lang="ru-RU" dirty="0" err="1"/>
              <a:t>вказують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:</a:t>
            </a:r>
          </a:p>
          <a:p>
            <a:r>
              <a:rPr lang="ru-RU" dirty="0" err="1"/>
              <a:t>Ускладнення</a:t>
            </a:r>
            <a:r>
              <a:rPr lang="ru-RU" dirty="0"/>
              <a:t> </a:t>
            </a:r>
            <a:r>
              <a:rPr lang="ru-RU" dirty="0" err="1"/>
              <a:t>ковтання</a:t>
            </a:r>
            <a:r>
              <a:rPr lang="ru-RU" dirty="0"/>
              <a:t> (</a:t>
            </a:r>
            <a:r>
              <a:rPr lang="ru-RU" dirty="0" err="1"/>
              <a:t>дисфагія</a:t>
            </a:r>
            <a:r>
              <a:rPr lang="ru-RU" dirty="0"/>
              <a:t>), </a:t>
            </a:r>
            <a:r>
              <a:rPr lang="ru-RU" dirty="0" err="1" smtClean="0"/>
              <a:t>відрижка</a:t>
            </a:r>
            <a:r>
              <a:rPr lang="ru-RU" dirty="0" smtClean="0"/>
              <a:t>; </a:t>
            </a:r>
            <a:r>
              <a:rPr lang="ru-RU" dirty="0" err="1" smtClean="0"/>
              <a:t>Незрозуміла</a:t>
            </a:r>
            <a:r>
              <a:rPr lang="ru-RU" dirty="0" smtClean="0"/>
              <a:t>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; </a:t>
            </a:r>
            <a:r>
              <a:rPr lang="ru-RU" dirty="0" err="1" smtClean="0"/>
              <a:t>Біль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дискомфорт за грудиною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спині</a:t>
            </a:r>
            <a:r>
              <a:rPr lang="ru-RU" dirty="0" smtClean="0"/>
              <a:t>; </a:t>
            </a:r>
            <a:r>
              <a:rPr lang="ru-RU" dirty="0" err="1" smtClean="0"/>
              <a:t>Охриплість</a:t>
            </a:r>
            <a:r>
              <a:rPr lang="ru-RU" dirty="0" smtClean="0"/>
              <a:t> голосу; </a:t>
            </a:r>
            <a:r>
              <a:rPr lang="ru-RU" dirty="0" err="1" smtClean="0"/>
              <a:t>Тривалий</a:t>
            </a:r>
            <a:r>
              <a:rPr lang="ru-RU" dirty="0" smtClean="0"/>
              <a:t> кашель; </a:t>
            </a:r>
            <a:r>
              <a:rPr lang="ru-RU" dirty="0" err="1" smtClean="0"/>
              <a:t>Блювання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кашель з </a:t>
            </a:r>
            <a:r>
              <a:rPr lang="ru-RU" dirty="0" err="1"/>
              <a:t>кров’ю</a:t>
            </a:r>
            <a:r>
              <a:rPr lang="ru-RU" dirty="0"/>
              <a:t>.</a:t>
            </a:r>
          </a:p>
          <a:p>
            <a:r>
              <a:rPr lang="ru-RU" dirty="0" err="1"/>
              <a:t>Основний</a:t>
            </a:r>
            <a:r>
              <a:rPr lang="ru-RU" dirty="0"/>
              <a:t> метод </a:t>
            </a:r>
            <a:r>
              <a:rPr lang="ru-RU" dirty="0" err="1"/>
              <a:t>діагностики</a:t>
            </a:r>
            <a:r>
              <a:rPr lang="ru-RU" dirty="0"/>
              <a:t> раку </a:t>
            </a:r>
            <a:r>
              <a:rPr lang="ru-RU" dirty="0" err="1"/>
              <a:t>стравоходу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гастроскопія</a:t>
            </a:r>
            <a:r>
              <a:rPr lang="ru-RU" dirty="0"/>
              <a:t>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ендоскопічного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лікар</a:t>
            </a:r>
            <a:r>
              <a:rPr lang="ru-RU" dirty="0"/>
              <a:t> </a:t>
            </a:r>
            <a:r>
              <a:rPr lang="ru-RU" dirty="0" err="1"/>
              <a:t>оглядає</a:t>
            </a:r>
            <a:r>
              <a:rPr lang="ru-RU" dirty="0"/>
              <a:t> </a:t>
            </a:r>
            <a:r>
              <a:rPr lang="ru-RU" dirty="0" err="1"/>
              <a:t>слизову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 </a:t>
            </a:r>
            <a:r>
              <a:rPr lang="ru-RU" dirty="0" err="1"/>
              <a:t>стравоходу</a:t>
            </a:r>
            <a:r>
              <a:rPr lang="ru-RU" dirty="0"/>
              <a:t>, </a:t>
            </a:r>
            <a:r>
              <a:rPr lang="ru-RU" dirty="0" err="1"/>
              <a:t>шлунку</a:t>
            </a:r>
            <a:r>
              <a:rPr lang="ru-RU" dirty="0"/>
              <a:t> і </a:t>
            </a:r>
            <a:r>
              <a:rPr lang="ru-RU" dirty="0" err="1"/>
              <a:t>дванадцятипалої</a:t>
            </a:r>
            <a:r>
              <a:rPr lang="ru-RU" dirty="0"/>
              <a:t> кишки. На </a:t>
            </a:r>
            <a:r>
              <a:rPr lang="ru-RU" dirty="0" err="1"/>
              <a:t>підозрілих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 </a:t>
            </a:r>
            <a:r>
              <a:rPr lang="ru-RU" dirty="0" err="1"/>
              <a:t>береться</a:t>
            </a:r>
            <a:r>
              <a:rPr lang="ru-RU" dirty="0"/>
              <a:t> </a:t>
            </a:r>
            <a:r>
              <a:rPr lang="ru-RU" dirty="0" err="1"/>
              <a:t>біопсія</a:t>
            </a:r>
            <a:r>
              <a:rPr lang="ru-RU" dirty="0"/>
              <a:t> – </a:t>
            </a:r>
            <a:r>
              <a:rPr lang="ru-RU" dirty="0" err="1"/>
              <a:t>зразок</a:t>
            </a:r>
            <a:r>
              <a:rPr lang="ru-RU" dirty="0"/>
              <a:t> тканин для </a:t>
            </a:r>
            <a:r>
              <a:rPr lang="ru-RU" dirty="0" err="1"/>
              <a:t>гістологічного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</a:t>
            </a:r>
          </a:p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гастроскопії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виконано</a:t>
            </a:r>
            <a:r>
              <a:rPr lang="ru-RU" dirty="0"/>
              <a:t> </a:t>
            </a:r>
            <a:r>
              <a:rPr lang="ru-RU" dirty="0" err="1"/>
              <a:t>ендоскопічне</a:t>
            </a:r>
            <a:r>
              <a:rPr lang="ru-RU" dirty="0"/>
              <a:t> </a:t>
            </a:r>
            <a:r>
              <a:rPr lang="ru-RU" dirty="0" err="1"/>
              <a:t>ультразвукове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яке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вивчити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шари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стравоходу</a:t>
            </a:r>
            <a:r>
              <a:rPr lang="ru-RU" dirty="0"/>
              <a:t> і </a:t>
            </a:r>
            <a:r>
              <a:rPr lang="ru-RU" dirty="0" err="1"/>
              <a:t>прилеглі</a:t>
            </a:r>
            <a:r>
              <a:rPr lang="ru-RU" dirty="0"/>
              <a:t> </a:t>
            </a:r>
            <a:r>
              <a:rPr lang="ru-RU" dirty="0" err="1"/>
              <a:t>лімфатичні</a:t>
            </a:r>
            <a:r>
              <a:rPr lang="ru-RU" dirty="0"/>
              <a:t> </a:t>
            </a:r>
            <a:r>
              <a:rPr lang="ru-RU" dirty="0" err="1"/>
              <a:t>вузли</a:t>
            </a:r>
            <a:r>
              <a:rPr lang="ru-RU" dirty="0"/>
              <a:t> з метою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пухлини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необхідну</a:t>
            </a:r>
            <a:r>
              <a:rPr lang="ru-RU" dirty="0"/>
              <a:t> при </a:t>
            </a:r>
            <a:r>
              <a:rPr lang="ru-RU" dirty="0" err="1"/>
              <a:t>плануванні</a:t>
            </a:r>
            <a:r>
              <a:rPr lang="ru-RU" dirty="0"/>
              <a:t> </a:t>
            </a:r>
            <a:r>
              <a:rPr lang="ru-RU" dirty="0" err="1"/>
              <a:t>хірургічного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.</a:t>
            </a:r>
          </a:p>
          <a:p>
            <a:r>
              <a:rPr lang="ru-RU" dirty="0" err="1"/>
              <a:t>Також</a:t>
            </a:r>
            <a:r>
              <a:rPr lang="ru-RU" dirty="0"/>
              <a:t> для </a:t>
            </a:r>
            <a:r>
              <a:rPr lang="ru-RU" dirty="0" err="1"/>
              <a:t>правильної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радіологічні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виконується</a:t>
            </a:r>
            <a:r>
              <a:rPr lang="ru-RU" dirty="0"/>
              <a:t> КТ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 і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.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призначена</a:t>
            </a:r>
            <a:r>
              <a:rPr lang="ru-RU" dirty="0"/>
              <a:t> </a:t>
            </a:r>
            <a:r>
              <a:rPr lang="ru-RU" dirty="0" err="1"/>
              <a:t>рентгенографія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контрастної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– </a:t>
            </a:r>
            <a:r>
              <a:rPr lang="ru-RU" dirty="0" err="1"/>
              <a:t>барія</a:t>
            </a:r>
            <a:r>
              <a:rPr lang="ru-RU" dirty="0"/>
              <a:t>.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випиває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 з </a:t>
            </a:r>
            <a:r>
              <a:rPr lang="ru-RU" dirty="0" err="1"/>
              <a:t>барієм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</a:t>
            </a:r>
            <a:r>
              <a:rPr lang="ru-RU" dirty="0" err="1"/>
              <a:t>знімки</a:t>
            </a:r>
            <a:r>
              <a:rPr lang="ru-RU" dirty="0"/>
              <a:t>. ПЕТ- </a:t>
            </a:r>
            <a:r>
              <a:rPr lang="ru-RU" dirty="0" err="1"/>
              <a:t>сканування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метастазів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органах.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знадобитись</a:t>
            </a:r>
            <a:r>
              <a:rPr lang="ru-RU" dirty="0"/>
              <a:t> </a:t>
            </a:r>
            <a:r>
              <a:rPr lang="ru-RU" dirty="0" err="1"/>
              <a:t>бронхоскопія</a:t>
            </a:r>
            <a:r>
              <a:rPr lang="ru-RU" dirty="0"/>
              <a:t>.</a:t>
            </a:r>
          </a:p>
          <a:p>
            <a:r>
              <a:rPr lang="ru-RU" dirty="0" err="1"/>
              <a:t>Діагноз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патогістологічного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зразку</a:t>
            </a:r>
            <a:r>
              <a:rPr lang="ru-RU" dirty="0"/>
              <a:t> тканин, </a:t>
            </a:r>
            <a:r>
              <a:rPr lang="ru-RU" dirty="0" err="1"/>
              <a:t>отриманих</a:t>
            </a:r>
            <a:r>
              <a:rPr lang="ru-RU" dirty="0"/>
              <a:t> при </a:t>
            </a:r>
            <a:r>
              <a:rPr lang="ru-RU" dirty="0" err="1"/>
              <a:t>гастроскопії</a:t>
            </a:r>
            <a:r>
              <a:rPr lang="ru-RU" dirty="0"/>
              <a:t>. </a:t>
            </a:r>
            <a:r>
              <a:rPr lang="ru-RU" dirty="0" err="1"/>
              <a:t>Патогістолог</a:t>
            </a:r>
            <a:r>
              <a:rPr lang="ru-RU" dirty="0"/>
              <a:t> </a:t>
            </a:r>
            <a:r>
              <a:rPr lang="ru-RU" dirty="0" err="1"/>
              <a:t>підтверджує</a:t>
            </a:r>
            <a:r>
              <a:rPr lang="ru-RU" dirty="0"/>
              <a:t> </a:t>
            </a:r>
            <a:r>
              <a:rPr lang="ru-RU" dirty="0" err="1"/>
              <a:t>діагноз</a:t>
            </a:r>
            <a:r>
              <a:rPr lang="ru-RU" dirty="0"/>
              <a:t> раку,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характеристики раку, в тому </a:t>
            </a:r>
            <a:r>
              <a:rPr lang="ru-RU" dirty="0" err="1"/>
              <a:t>числі</a:t>
            </a:r>
            <a:r>
              <a:rPr lang="ru-RU" dirty="0"/>
              <a:t>, </a:t>
            </a:r>
            <a:r>
              <a:rPr lang="ru-RU" dirty="0" err="1"/>
              <a:t>визначає</a:t>
            </a:r>
            <a:r>
              <a:rPr lang="ru-RU" dirty="0"/>
              <a:t> вид </a:t>
            </a:r>
            <a:r>
              <a:rPr lang="ru-RU" dirty="0" err="1"/>
              <a:t>захворювання</a:t>
            </a:r>
            <a:r>
              <a:rPr lang="ru-RU" dirty="0"/>
              <a:t> – </a:t>
            </a:r>
            <a:r>
              <a:rPr lang="ru-RU" dirty="0" err="1"/>
              <a:t>плоскоклітинний</a:t>
            </a:r>
            <a:r>
              <a:rPr lang="ru-RU" dirty="0"/>
              <a:t> рак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аденокарцинома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видалені</a:t>
            </a:r>
            <a:r>
              <a:rPr lang="ru-RU" dirty="0"/>
              <a:t> </a:t>
            </a:r>
            <a:r>
              <a:rPr lang="ru-RU" dirty="0" err="1"/>
              <a:t>пухлина</a:t>
            </a:r>
            <a:r>
              <a:rPr lang="ru-RU" dirty="0"/>
              <a:t> та </a:t>
            </a:r>
            <a:r>
              <a:rPr lang="ru-RU" dirty="0" err="1"/>
              <a:t>лімфатичні</a:t>
            </a:r>
            <a:r>
              <a:rPr lang="ru-RU" dirty="0"/>
              <a:t> </a:t>
            </a:r>
            <a:r>
              <a:rPr lang="ru-RU" dirty="0" err="1"/>
              <a:t>вузли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досліджуються</a:t>
            </a:r>
            <a:r>
              <a:rPr lang="ru-RU" dirty="0"/>
              <a:t> </a:t>
            </a:r>
            <a:r>
              <a:rPr lang="ru-RU" dirty="0" err="1"/>
              <a:t>патогістологом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65855"/>
            <a:ext cx="10364451" cy="777146"/>
          </a:xfrm>
        </p:spPr>
        <p:txBody>
          <a:bodyPr/>
          <a:lstStyle/>
          <a:p>
            <a:r>
              <a:rPr lang="uk-UA" b="1" dirty="0"/>
              <a:t>Рак стравоходу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3" y="1287380"/>
            <a:ext cx="10215437" cy="4571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/>
              <a:t>Способи лікування раку стравоходу</a:t>
            </a:r>
            <a:endParaRPr lang="ru-RU" dirty="0"/>
          </a:p>
          <a:p>
            <a:r>
              <a:rPr lang="ru-RU" dirty="0" err="1"/>
              <a:t>Лікуванням</a:t>
            </a:r>
            <a:r>
              <a:rPr lang="ru-RU" dirty="0"/>
              <a:t> раку </a:t>
            </a:r>
            <a:r>
              <a:rPr lang="ru-RU" dirty="0" err="1"/>
              <a:t>стравоходу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міждисциплінарна</a:t>
            </a:r>
            <a:r>
              <a:rPr lang="ru-RU" dirty="0"/>
              <a:t> команда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спеціалістів</a:t>
            </a:r>
            <a:r>
              <a:rPr lang="ru-RU" dirty="0"/>
              <a:t>.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комбінація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:</a:t>
            </a:r>
          </a:p>
          <a:p>
            <a:r>
              <a:rPr lang="ru-RU" dirty="0" err="1"/>
              <a:t>Впливати</a:t>
            </a:r>
            <a:r>
              <a:rPr lang="ru-RU" dirty="0"/>
              <a:t> на рак локально –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хірургічної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радіотерапії</a:t>
            </a:r>
            <a:r>
              <a:rPr lang="ru-RU" dirty="0"/>
              <a:t>;</a:t>
            </a:r>
          </a:p>
          <a:p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ракові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тілу</a:t>
            </a:r>
            <a:r>
              <a:rPr lang="ru-RU" dirty="0"/>
              <a:t> –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системної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хіміотерапії</a:t>
            </a:r>
            <a:r>
              <a:rPr lang="ru-RU" dirty="0"/>
              <a:t>.</a:t>
            </a:r>
          </a:p>
          <a:p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підбирається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раку, характеристик </a:t>
            </a:r>
            <a:r>
              <a:rPr lang="ru-RU" dirty="0" err="1"/>
              <a:t>пухлини</a:t>
            </a:r>
            <a:r>
              <a:rPr lang="ru-RU" dirty="0"/>
              <a:t> і </a:t>
            </a:r>
            <a:r>
              <a:rPr lang="ru-RU" dirty="0" err="1"/>
              <a:t>ступеню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для </a:t>
            </a:r>
            <a:r>
              <a:rPr lang="ru-RU" dirty="0" err="1"/>
              <a:t>пацієнта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пухлина</a:t>
            </a:r>
            <a:r>
              <a:rPr lang="ru-RU" dirty="0"/>
              <a:t> </a:t>
            </a:r>
            <a:r>
              <a:rPr lang="ru-RU" dirty="0" err="1"/>
              <a:t>визнана</a:t>
            </a:r>
            <a:r>
              <a:rPr lang="ru-RU" dirty="0"/>
              <a:t> </a:t>
            </a:r>
            <a:r>
              <a:rPr lang="ru-RU" dirty="0" err="1"/>
              <a:t>резектабельною</a:t>
            </a:r>
            <a:r>
              <a:rPr lang="ru-RU" dirty="0"/>
              <a:t>, а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достатній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лікуванням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є </a:t>
            </a:r>
            <a:r>
              <a:rPr lang="ru-RU" dirty="0" err="1"/>
              <a:t>хірургічна</a:t>
            </a:r>
            <a:r>
              <a:rPr lang="ru-RU" dirty="0"/>
              <a:t> </a:t>
            </a:r>
            <a:r>
              <a:rPr lang="ru-RU" dirty="0" err="1"/>
              <a:t>операція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локалізованого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.</a:t>
            </a:r>
          </a:p>
          <a:p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операція</a:t>
            </a:r>
            <a:r>
              <a:rPr lang="ru-RU" dirty="0"/>
              <a:t> на </a:t>
            </a:r>
            <a:r>
              <a:rPr lang="ru-RU" dirty="0" err="1"/>
              <a:t>стравоході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, не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пацієнти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перенести </a:t>
            </a:r>
            <a:r>
              <a:rPr lang="ru-RU" dirty="0" err="1"/>
              <a:t>хірургічне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рак </a:t>
            </a:r>
            <a:r>
              <a:rPr lang="ru-RU" dirty="0" err="1"/>
              <a:t>поширився</a:t>
            </a:r>
            <a:r>
              <a:rPr lang="ru-RU" dirty="0"/>
              <a:t> на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операція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не проводиться. Для </a:t>
            </a:r>
            <a:r>
              <a:rPr lang="ru-RU" dirty="0" err="1"/>
              <a:t>хіміотерапії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, як </a:t>
            </a:r>
            <a:r>
              <a:rPr lang="ru-RU" dirty="0" err="1"/>
              <a:t>цисплатин</a:t>
            </a:r>
            <a:r>
              <a:rPr lang="ru-RU" dirty="0"/>
              <a:t> і 5-фторурацил.</a:t>
            </a:r>
          </a:p>
        </p:txBody>
      </p:sp>
    </p:spTree>
    <p:extLst>
      <p:ext uri="{BB962C8B-B14F-4D97-AF65-F5344CB8AC3E}">
        <p14:creationId xmlns:p14="http://schemas.microsoft.com/office/powerpoint/2010/main" val="17582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6948"/>
          </a:xfrm>
        </p:spPr>
        <p:txBody>
          <a:bodyPr/>
          <a:lstStyle/>
          <a:p>
            <a:r>
              <a:rPr lang="uk-UA" dirty="0" smtClean="0"/>
              <a:t>План лекції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45466"/>
            <a:ext cx="10363826" cy="4245733"/>
          </a:xfrm>
        </p:spPr>
        <p:txBody>
          <a:bodyPr/>
          <a:lstStyle/>
          <a:p>
            <a:pPr lvl="0"/>
            <a:r>
              <a:rPr lang="uk-UA" dirty="0" smtClean="0"/>
              <a:t>1. Загальні </a:t>
            </a:r>
            <a:r>
              <a:rPr lang="uk-UA" dirty="0"/>
              <a:t>відомості про пухлини</a:t>
            </a:r>
            <a:endParaRPr lang="ru-RU" dirty="0"/>
          </a:p>
          <a:p>
            <a:pPr lvl="0"/>
            <a:r>
              <a:rPr lang="uk-UA" dirty="0" smtClean="0"/>
              <a:t>2. </a:t>
            </a:r>
            <a:r>
              <a:rPr lang="uk-UA" dirty="0" err="1" smtClean="0"/>
              <a:t>Тимома</a:t>
            </a:r>
            <a:endParaRPr lang="ru-RU" dirty="0"/>
          </a:p>
          <a:p>
            <a:pPr lvl="0"/>
            <a:r>
              <a:rPr lang="uk-UA" dirty="0" smtClean="0"/>
              <a:t>3. Рак </a:t>
            </a:r>
            <a:r>
              <a:rPr lang="uk-UA" dirty="0"/>
              <a:t>стравоходу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7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425335"/>
            <a:ext cx="10364451" cy="785280"/>
          </a:xfrm>
        </p:spPr>
        <p:txBody>
          <a:bodyPr/>
          <a:lstStyle/>
          <a:p>
            <a:r>
              <a:rPr lang="ru-RU" b="1" dirty="0" err="1"/>
              <a:t>Загальні</a:t>
            </a:r>
            <a:r>
              <a:rPr lang="ru-RU" b="1" dirty="0"/>
              <a:t> </a:t>
            </a:r>
            <a:r>
              <a:rPr lang="ru-RU" b="1" dirty="0" err="1"/>
              <a:t>відомості</a:t>
            </a:r>
            <a:r>
              <a:rPr lang="ru-RU" b="1" dirty="0"/>
              <a:t> про </a:t>
            </a:r>
            <a:r>
              <a:rPr lang="ru-RU" b="1" dirty="0" err="1"/>
              <a:t>пухлини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10616"/>
            <a:ext cx="10363826" cy="4580584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Пухлина </a:t>
            </a:r>
            <a:r>
              <a:rPr lang="uk-UA" dirty="0"/>
              <a:t>– патологічний процес, що характеризується нестримним, безконтрольним автономним розмноженням клітин.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В залежності від подібності клітин пухлини до будови похідної тканини розрізняють:</a:t>
            </a:r>
            <a:endParaRPr lang="ru-RU" dirty="0"/>
          </a:p>
          <a:p>
            <a:pPr lvl="0"/>
            <a:r>
              <a:rPr lang="uk-UA" dirty="0"/>
              <a:t>Гомологічні пухлини (доброякісні) – зрілі, диференційовані, схожі з паренхімою органу.</a:t>
            </a:r>
            <a:endParaRPr lang="ru-RU" dirty="0"/>
          </a:p>
          <a:p>
            <a:pPr lvl="0"/>
            <a:r>
              <a:rPr lang="uk-UA" dirty="0" err="1"/>
              <a:t>Гетерологічні</a:t>
            </a:r>
            <a:r>
              <a:rPr lang="uk-UA" dirty="0"/>
              <a:t> (злоякісні) – незрілі, </a:t>
            </a:r>
            <a:r>
              <a:rPr lang="uk-UA" dirty="0" err="1"/>
              <a:t>малодиференційовані</a:t>
            </a:r>
            <a:r>
              <a:rPr lang="uk-UA" dirty="0"/>
              <a:t>, втрачена схожість з органом через високий ступінь атипії клітин.</a:t>
            </a:r>
            <a:endParaRPr lang="ru-RU" dirty="0"/>
          </a:p>
          <a:p>
            <a:pPr lvl="0"/>
            <a:r>
              <a:rPr lang="uk-UA" dirty="0" err="1"/>
              <a:t>Гетеротопічні</a:t>
            </a:r>
            <a:r>
              <a:rPr lang="uk-UA" dirty="0"/>
              <a:t> (тератоми) – виникають в результаті ембріональних зсувів тканин, що не нагадують похідну тканину (гетеротопії) – зуби, волосся, наприклад, в кісті яєчника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5909"/>
            <a:ext cx="10364451" cy="5589432"/>
          </a:xfrm>
        </p:spPr>
        <p:txBody>
          <a:bodyPr>
            <a:normAutofit/>
          </a:bodyPr>
          <a:lstStyle/>
          <a:p>
            <a:r>
              <a:rPr lang="uk-UA" b="1" dirty="0" err="1"/>
              <a:t>Атипізм</a:t>
            </a:r>
            <a:r>
              <a:rPr lang="uk-UA" b="1" dirty="0"/>
              <a:t> – </a:t>
            </a:r>
            <a:r>
              <a:rPr lang="uk-UA" dirty="0"/>
              <a:t>властивість пухлини, що характеризується порушенням будови, обміну речовин, функції, антигенної структури, розмноженням, затримкою диференціювання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13774" y="425003"/>
            <a:ext cx="5106026" cy="61432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300" b="1" dirty="0"/>
              <a:t>Види </a:t>
            </a:r>
            <a:r>
              <a:rPr lang="uk-UA" sz="1300" b="1" dirty="0" err="1"/>
              <a:t>атипізму</a:t>
            </a:r>
            <a:r>
              <a:rPr lang="uk-UA" sz="1300" b="1" dirty="0"/>
              <a:t>:</a:t>
            </a:r>
            <a:endParaRPr lang="ru-RU" sz="1300" dirty="0"/>
          </a:p>
          <a:p>
            <a:pPr marL="0" lvl="0" indent="0">
              <a:buNone/>
            </a:pPr>
            <a:r>
              <a:rPr lang="uk-UA" sz="1300" dirty="0" smtClean="0"/>
              <a:t>А) Морфологічний </a:t>
            </a:r>
            <a:endParaRPr lang="ru-RU" sz="1300" dirty="0"/>
          </a:p>
          <a:p>
            <a:pPr marL="0" lvl="0" indent="0">
              <a:buNone/>
            </a:pPr>
            <a:r>
              <a:rPr lang="uk-UA" sz="1300" dirty="0" smtClean="0"/>
              <a:t>1) Тканинний </a:t>
            </a:r>
            <a:r>
              <a:rPr lang="uk-UA" sz="1300" dirty="0"/>
              <a:t>– характерний як для доброякісних, так і для злоякісних пухлин:</a:t>
            </a:r>
            <a:endParaRPr lang="ru-RU" sz="1300" dirty="0"/>
          </a:p>
          <a:p>
            <a:pPr lvl="1"/>
            <a:r>
              <a:rPr lang="uk-UA" sz="1300" dirty="0" smtClean="0"/>
              <a:t>1.1 Зміна </a:t>
            </a:r>
            <a:r>
              <a:rPr lang="uk-UA" sz="1300" dirty="0"/>
              <a:t>співвідношення паренхіми і строми</a:t>
            </a:r>
            <a:endParaRPr lang="ru-RU" sz="1300" dirty="0"/>
          </a:p>
          <a:p>
            <a:pPr lvl="1"/>
            <a:r>
              <a:rPr lang="uk-UA" sz="1300" dirty="0" smtClean="0"/>
              <a:t>1.2. Зміна </a:t>
            </a:r>
            <a:r>
              <a:rPr lang="uk-UA" sz="1300" dirty="0"/>
              <a:t>співвідношення між кількість та компоновкою окремих структурних компонентів клітини (клітин та </a:t>
            </a:r>
            <a:r>
              <a:rPr lang="uk-UA" sz="1300" dirty="0" err="1"/>
              <a:t>фібрилярних</a:t>
            </a:r>
            <a:r>
              <a:rPr lang="uk-UA" sz="1300" dirty="0"/>
              <a:t> структур).</a:t>
            </a:r>
            <a:endParaRPr lang="ru-RU" sz="1300" dirty="0"/>
          </a:p>
          <a:p>
            <a:pPr marL="0" lvl="0" indent="0">
              <a:buNone/>
            </a:pPr>
            <a:r>
              <a:rPr lang="uk-UA" sz="1300" dirty="0" smtClean="0"/>
              <a:t>2) Клітинний </a:t>
            </a:r>
            <a:r>
              <a:rPr lang="uk-UA" sz="1300" dirty="0" err="1"/>
              <a:t>атипізм</a:t>
            </a:r>
            <a:r>
              <a:rPr lang="uk-UA" sz="1300" dirty="0"/>
              <a:t>  - для незрілих, злоякісних пухлин:</a:t>
            </a:r>
            <a:endParaRPr lang="ru-RU" sz="1300" dirty="0"/>
          </a:p>
          <a:p>
            <a:pPr marL="0" indent="0">
              <a:buNone/>
            </a:pPr>
            <a:r>
              <a:rPr lang="uk-UA" sz="1300" dirty="0"/>
              <a:t>2.1. підвищення мітотичної активності, поява патологічних </a:t>
            </a:r>
            <a:r>
              <a:rPr lang="uk-UA" sz="1300" dirty="0" err="1"/>
              <a:t>мітозів</a:t>
            </a:r>
            <a:endParaRPr lang="ru-RU" sz="1300" dirty="0"/>
          </a:p>
          <a:p>
            <a:pPr marL="0" indent="0">
              <a:buNone/>
            </a:pPr>
            <a:r>
              <a:rPr lang="uk-UA" sz="1300" dirty="0"/>
              <a:t>2.2. поліморфізм клітин, </a:t>
            </a:r>
            <a:r>
              <a:rPr lang="uk-UA" sz="1300" dirty="0" err="1"/>
              <a:t>ядер</a:t>
            </a:r>
            <a:r>
              <a:rPr lang="uk-UA" sz="1300" dirty="0"/>
              <a:t> і ядерець за формою, величиною</a:t>
            </a:r>
            <a:endParaRPr lang="ru-RU" sz="1300" dirty="0"/>
          </a:p>
          <a:p>
            <a:pPr marL="0" indent="0">
              <a:buNone/>
            </a:pPr>
            <a:r>
              <a:rPr lang="uk-UA" sz="1300" dirty="0"/>
              <a:t>2.3. Збільшення ядерно-цитоплазматичного співвідношення на користь ядра (в нормі 1/3)</a:t>
            </a:r>
            <a:endParaRPr lang="ru-RU" sz="1300" dirty="0"/>
          </a:p>
          <a:p>
            <a:pPr marL="0" indent="0">
              <a:buNone/>
            </a:pPr>
            <a:r>
              <a:rPr lang="uk-UA" sz="1300" dirty="0"/>
              <a:t>2.4. порушення ділення статевого хроматину</a:t>
            </a:r>
            <a:endParaRPr lang="ru-RU" sz="1300" dirty="0"/>
          </a:p>
          <a:p>
            <a:pPr marL="0" indent="0">
              <a:buNone/>
            </a:pPr>
            <a:r>
              <a:rPr lang="uk-UA" sz="1300" dirty="0"/>
              <a:t>2.5. гіперхромія </a:t>
            </a:r>
            <a:r>
              <a:rPr lang="uk-UA" sz="1300" dirty="0" err="1"/>
              <a:t>ядер</a:t>
            </a:r>
            <a:r>
              <a:rPr lang="uk-UA" sz="1300" dirty="0"/>
              <a:t>.</a:t>
            </a:r>
            <a:endParaRPr lang="ru-RU" sz="1300" dirty="0"/>
          </a:p>
          <a:p>
            <a:pPr lvl="0"/>
            <a:endParaRPr lang="ru-RU" sz="9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172200" y="425004"/>
            <a:ext cx="5105400" cy="6143221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uk-UA" dirty="0" smtClean="0"/>
              <a:t>Б) Біохімічний </a:t>
            </a:r>
            <a:r>
              <a:rPr lang="uk-UA" dirty="0"/>
              <a:t>– проявляється метаболічними змінами пухлинної тканини:</a:t>
            </a:r>
            <a:endParaRPr lang="ru-RU" dirty="0"/>
          </a:p>
          <a:p>
            <a:pPr lvl="0"/>
            <a:r>
              <a:rPr lang="uk-UA" dirty="0" smtClean="0"/>
              <a:t>1. Переважання </a:t>
            </a:r>
            <a:r>
              <a:rPr lang="uk-UA" dirty="0" err="1"/>
              <a:t>гліколітичних</a:t>
            </a:r>
            <a:r>
              <a:rPr lang="uk-UA" dirty="0"/>
              <a:t> процесів над окисними</a:t>
            </a:r>
            <a:endParaRPr lang="ru-RU" dirty="0"/>
          </a:p>
          <a:p>
            <a:pPr lvl="0"/>
            <a:r>
              <a:rPr lang="uk-UA" dirty="0" smtClean="0"/>
              <a:t>2. Незначний </a:t>
            </a:r>
            <a:r>
              <a:rPr lang="uk-UA" dirty="0"/>
              <a:t>вміст анаеробних ферментних систем (каталази, </a:t>
            </a:r>
            <a:r>
              <a:rPr lang="uk-UA" dirty="0" err="1"/>
              <a:t>цитохромоксидази</a:t>
            </a:r>
            <a:r>
              <a:rPr lang="uk-UA" dirty="0"/>
              <a:t>)</a:t>
            </a:r>
            <a:endParaRPr lang="ru-RU" dirty="0"/>
          </a:p>
          <a:p>
            <a:pPr lvl="0"/>
            <a:r>
              <a:rPr lang="uk-UA" dirty="0" smtClean="0"/>
              <a:t>3. Накопичення </a:t>
            </a:r>
            <a:r>
              <a:rPr lang="uk-UA" dirty="0"/>
              <a:t>в тканинах молочної кислоти, нуклеопротеїдів, глікогену, ліпідів, </a:t>
            </a:r>
            <a:r>
              <a:rPr lang="uk-UA" dirty="0" err="1"/>
              <a:t>глікозаміногліканів</a:t>
            </a:r>
            <a:r>
              <a:rPr lang="uk-UA" dirty="0"/>
              <a:t>.</a:t>
            </a:r>
            <a:endParaRPr lang="ru-RU" dirty="0"/>
          </a:p>
          <a:p>
            <a:pPr marL="0" lvl="0" indent="0">
              <a:buNone/>
            </a:pPr>
            <a:r>
              <a:rPr lang="uk-UA" dirty="0" smtClean="0"/>
              <a:t>В) Гістохімічний </a:t>
            </a:r>
            <a:r>
              <a:rPr lang="uk-UA" dirty="0"/>
              <a:t>– виявлення порушень обміну в клітині за допомогою гістохімічних методів дослідження. </a:t>
            </a:r>
            <a:endParaRPr lang="ru-RU" dirty="0"/>
          </a:p>
          <a:p>
            <a:pPr marL="0" lvl="0" indent="0">
              <a:buNone/>
            </a:pPr>
            <a:r>
              <a:rPr lang="uk-UA" dirty="0" smtClean="0"/>
              <a:t>Г) Антигенний </a:t>
            </a:r>
            <a:r>
              <a:rPr lang="uk-UA" dirty="0"/>
              <a:t>– в пухлинах клітин виявляється 5 типів антигенів:</a:t>
            </a:r>
            <a:endParaRPr lang="ru-RU" dirty="0"/>
          </a:p>
          <a:p>
            <a:pPr lvl="0"/>
            <a:r>
              <a:rPr lang="uk-UA" dirty="0"/>
              <a:t>Антигени пухлин, пов’язаних з вірусами</a:t>
            </a:r>
            <a:endParaRPr lang="ru-RU" dirty="0"/>
          </a:p>
          <a:p>
            <a:pPr lvl="0"/>
            <a:r>
              <a:rPr lang="uk-UA" dirty="0"/>
              <a:t>Антигени пухлин, пов’язаних з канцерогенами</a:t>
            </a:r>
            <a:endParaRPr lang="ru-RU" dirty="0"/>
          </a:p>
          <a:p>
            <a:pPr lvl="0"/>
            <a:r>
              <a:rPr lang="uk-UA" dirty="0" err="1"/>
              <a:t>Ізоантигени</a:t>
            </a:r>
            <a:r>
              <a:rPr lang="uk-UA" dirty="0"/>
              <a:t> трансплантаційного типу – </a:t>
            </a:r>
            <a:r>
              <a:rPr lang="uk-UA" dirty="0" err="1"/>
              <a:t>пухлиноспецифічні</a:t>
            </a:r>
            <a:r>
              <a:rPr lang="uk-UA" dirty="0"/>
              <a:t> антигени</a:t>
            </a:r>
            <a:endParaRPr lang="ru-RU" dirty="0"/>
          </a:p>
          <a:p>
            <a:pPr lvl="0"/>
            <a:r>
              <a:rPr lang="uk-UA" dirty="0" err="1"/>
              <a:t>Онкофетальні</a:t>
            </a:r>
            <a:r>
              <a:rPr lang="uk-UA" dirty="0"/>
              <a:t> (ембріональні) антигени</a:t>
            </a:r>
            <a:endParaRPr lang="ru-RU" dirty="0"/>
          </a:p>
          <a:p>
            <a:pPr lvl="0"/>
            <a:r>
              <a:rPr lang="uk-UA" dirty="0" err="1"/>
              <a:t>Гетероорганні</a:t>
            </a:r>
            <a:r>
              <a:rPr lang="uk-UA" dirty="0"/>
              <a:t> антигени.</a:t>
            </a:r>
            <a:endParaRPr lang="ru-RU" dirty="0"/>
          </a:p>
          <a:p>
            <a:pPr marL="0" lvl="0" indent="0">
              <a:buNone/>
            </a:pPr>
            <a:r>
              <a:rPr lang="uk-UA" dirty="0" smtClean="0"/>
              <a:t>Д) Функціональний </a:t>
            </a:r>
            <a:r>
              <a:rPr lang="uk-UA" dirty="0"/>
              <a:t>– зниження (втрата) пухлинними клітинами спеціалізованих функцій, властивих зрілій тканині або поява нової функції, що не властива клітинам даного типу.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8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пухоли. Классификация опухолей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0" y="552450"/>
            <a:ext cx="8139135" cy="60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пухоли. Классификация опухолей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53" y="566670"/>
            <a:ext cx="7790595" cy="58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57908"/>
            <a:ext cx="10364451" cy="643613"/>
          </a:xfrm>
        </p:spPr>
        <p:txBody>
          <a:bodyPr/>
          <a:lstStyle/>
          <a:p>
            <a:r>
              <a:rPr lang="ru-RU" b="1" dirty="0" err="1"/>
              <a:t>Ріст</a:t>
            </a:r>
            <a:r>
              <a:rPr lang="ru-RU" b="1" dirty="0"/>
              <a:t> </a:t>
            </a:r>
            <a:r>
              <a:rPr lang="ru-RU" b="1" dirty="0" err="1"/>
              <a:t>пухлин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13774" y="1081825"/>
            <a:ext cx="10363826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150" dirty="0"/>
              <a:t>Залежно від числа вогнищ виникнення:</a:t>
            </a:r>
            <a:endParaRPr lang="ru-RU" sz="1150" dirty="0"/>
          </a:p>
          <a:p>
            <a:pPr lvl="0"/>
            <a:r>
              <a:rPr lang="uk-UA" sz="1150" dirty="0" err="1"/>
              <a:t>Уніцентричний</a:t>
            </a:r>
            <a:endParaRPr lang="ru-RU" sz="1150" dirty="0"/>
          </a:p>
          <a:p>
            <a:pPr lvl="0"/>
            <a:r>
              <a:rPr lang="uk-UA" sz="1150" dirty="0" err="1"/>
              <a:t>Мультицентричний</a:t>
            </a:r>
            <a:r>
              <a:rPr lang="uk-UA" sz="1150" dirty="0"/>
              <a:t>.</a:t>
            </a:r>
            <a:endParaRPr lang="ru-RU" sz="1150" dirty="0"/>
          </a:p>
          <a:p>
            <a:pPr marL="0" indent="0">
              <a:buNone/>
            </a:pPr>
            <a:r>
              <a:rPr lang="uk-UA" sz="1150" dirty="0"/>
              <a:t>По відношенню до просвіту порожнистого </a:t>
            </a:r>
            <a:r>
              <a:rPr lang="uk-UA" sz="1150" dirty="0" err="1"/>
              <a:t>органа</a:t>
            </a:r>
            <a:r>
              <a:rPr lang="uk-UA" sz="1150" dirty="0"/>
              <a:t>: </a:t>
            </a:r>
            <a:endParaRPr lang="ru-RU" sz="1150" dirty="0"/>
          </a:p>
          <a:p>
            <a:pPr lvl="0"/>
            <a:r>
              <a:rPr lang="uk-UA" sz="1150" dirty="0" err="1"/>
              <a:t>Ендофітний</a:t>
            </a:r>
            <a:r>
              <a:rPr lang="uk-UA" sz="1150" dirty="0"/>
              <a:t> – </a:t>
            </a:r>
            <a:r>
              <a:rPr lang="uk-UA" sz="1150" dirty="0" err="1"/>
              <a:t>інфільтруючий</a:t>
            </a:r>
            <a:r>
              <a:rPr lang="uk-UA" sz="1150" dirty="0"/>
              <a:t> ріст пухлини в стінку </a:t>
            </a:r>
            <a:r>
              <a:rPr lang="uk-UA" sz="1150" dirty="0" err="1"/>
              <a:t>органа</a:t>
            </a:r>
            <a:endParaRPr lang="ru-RU" sz="1150" dirty="0"/>
          </a:p>
          <a:p>
            <a:pPr lvl="0"/>
            <a:r>
              <a:rPr lang="uk-UA" sz="1150" dirty="0" err="1"/>
              <a:t>Екзофітний</a:t>
            </a:r>
            <a:r>
              <a:rPr lang="uk-UA" sz="1150" dirty="0"/>
              <a:t> –ріст пухлини в порожнину </a:t>
            </a:r>
            <a:r>
              <a:rPr lang="uk-UA" sz="1150" dirty="0" err="1"/>
              <a:t>органа</a:t>
            </a:r>
            <a:endParaRPr lang="ru-RU" sz="1150" dirty="0"/>
          </a:p>
          <a:p>
            <a:pPr lvl="0"/>
            <a:r>
              <a:rPr lang="uk-UA" sz="1150" dirty="0" err="1"/>
              <a:t>Екзо-ендофітний</a:t>
            </a:r>
            <a:r>
              <a:rPr lang="uk-UA" sz="1150" dirty="0"/>
              <a:t>.</a:t>
            </a:r>
            <a:endParaRPr lang="ru-RU" sz="1150" dirty="0"/>
          </a:p>
          <a:p>
            <a:pPr marL="0" indent="0">
              <a:buNone/>
            </a:pPr>
            <a:r>
              <a:rPr lang="uk-UA" sz="1150" dirty="0"/>
              <a:t>По відношенню до оточуючий тканин: </a:t>
            </a:r>
            <a:endParaRPr lang="ru-RU" sz="1150" dirty="0"/>
          </a:p>
          <a:p>
            <a:pPr lvl="0"/>
            <a:r>
              <a:rPr lang="uk-UA" sz="1150" dirty="0"/>
              <a:t>Експансивний (відмежований </a:t>
            </a:r>
            <a:r>
              <a:rPr lang="uk-UA" sz="1150" dirty="0" err="1"/>
              <a:t>псевдокапсулою</a:t>
            </a:r>
            <a:r>
              <a:rPr lang="uk-UA" sz="1150" dirty="0"/>
              <a:t>) – пухлина росте «сама з себе», повільно, стискаючи навколишні тканини, що викликає в них атрофію і фіброз. Характерний для доброякісних пухлин. </a:t>
            </a:r>
            <a:endParaRPr lang="ru-RU" sz="1150" dirty="0"/>
          </a:p>
          <a:p>
            <a:pPr lvl="0"/>
            <a:r>
              <a:rPr lang="uk-UA" sz="1150" dirty="0" err="1"/>
              <a:t>Інфільтруючий</a:t>
            </a:r>
            <a:r>
              <a:rPr lang="uk-UA" sz="1150" dirty="0"/>
              <a:t> (</a:t>
            </a:r>
            <a:r>
              <a:rPr lang="uk-UA" sz="1150" dirty="0" err="1"/>
              <a:t>інвазивний</a:t>
            </a:r>
            <a:r>
              <a:rPr lang="uk-UA" sz="1150" dirty="0"/>
              <a:t>) – клітини пухлини вростають в оточуючі тканини і </a:t>
            </a:r>
            <a:r>
              <a:rPr lang="uk-UA" sz="1150" dirty="0" err="1"/>
              <a:t>руйнюють</a:t>
            </a:r>
            <a:r>
              <a:rPr lang="uk-UA" sz="1150" dirty="0"/>
              <a:t> їх (</a:t>
            </a:r>
            <a:r>
              <a:rPr lang="uk-UA" sz="1150" dirty="0" err="1"/>
              <a:t>деструюючий</a:t>
            </a:r>
            <a:r>
              <a:rPr lang="uk-UA" sz="1150" dirty="0"/>
              <a:t> ріст). </a:t>
            </a:r>
            <a:r>
              <a:rPr lang="uk-UA" sz="1150" dirty="0" err="1"/>
              <a:t>Характериний</a:t>
            </a:r>
            <a:r>
              <a:rPr lang="uk-UA" sz="1150" dirty="0"/>
              <a:t> для злоякісних пухлин. </a:t>
            </a:r>
            <a:endParaRPr lang="ru-RU" sz="1150" dirty="0"/>
          </a:p>
          <a:p>
            <a:pPr lvl="0"/>
            <a:r>
              <a:rPr lang="uk-UA" sz="1150" dirty="0" err="1"/>
              <a:t>Апозиційний</a:t>
            </a:r>
            <a:r>
              <a:rPr lang="uk-UA" sz="1150" dirty="0"/>
              <a:t> – можливість </a:t>
            </a:r>
            <a:r>
              <a:rPr lang="uk-UA" sz="1150" dirty="0" err="1"/>
              <a:t>неопластичної</a:t>
            </a:r>
            <a:r>
              <a:rPr lang="uk-UA" sz="1150" dirty="0"/>
              <a:t> трансформації нормальних клітин в пухлинному полі. Характерний для злоякісних пухлин.</a:t>
            </a:r>
            <a:endParaRPr lang="ru-RU" sz="1150" dirty="0"/>
          </a:p>
          <a:p>
            <a:pPr marL="0" lvl="0" indent="0">
              <a:buNone/>
            </a:pPr>
            <a:r>
              <a:rPr lang="uk-UA" sz="1150" dirty="0" err="1"/>
              <a:t>Місцеводеструюючий</a:t>
            </a:r>
            <a:r>
              <a:rPr lang="uk-UA" sz="1150" dirty="0"/>
              <a:t>: </a:t>
            </a:r>
            <a:endParaRPr lang="ru-RU" sz="1150" dirty="0"/>
          </a:p>
          <a:p>
            <a:pPr lvl="0"/>
            <a:r>
              <a:rPr lang="uk-UA" sz="1150" dirty="0"/>
              <a:t>Займає проміжне положення між ростом добро- і злоякісних пухлин</a:t>
            </a:r>
            <a:endParaRPr lang="ru-RU" sz="1150" dirty="0"/>
          </a:p>
          <a:p>
            <a:pPr lvl="0"/>
            <a:r>
              <a:rPr lang="uk-UA" sz="1150" dirty="0"/>
              <a:t>Має ознаки </a:t>
            </a:r>
            <a:r>
              <a:rPr lang="uk-UA" sz="1150" dirty="0" err="1"/>
              <a:t>інфільтруючого</a:t>
            </a:r>
            <a:r>
              <a:rPr lang="uk-UA" sz="1150" dirty="0"/>
              <a:t> росту, але не проростає базальну мембрану і судини</a:t>
            </a:r>
            <a:endParaRPr lang="ru-RU" sz="1150" dirty="0"/>
          </a:p>
          <a:p>
            <a:pPr lvl="0"/>
            <a:r>
              <a:rPr lang="uk-UA" sz="1150" dirty="0"/>
              <a:t>Пухлина не метастазує (при доброякісному рості з </a:t>
            </a:r>
            <a:r>
              <a:rPr lang="uk-UA" sz="1150" dirty="0" err="1"/>
              <a:t>амелобластоми</a:t>
            </a:r>
            <a:r>
              <a:rPr lang="uk-UA" sz="1150" dirty="0" smtClean="0"/>
              <a:t>).</a:t>
            </a:r>
            <a:endParaRPr lang="ru-RU" sz="1150" dirty="0"/>
          </a:p>
        </p:txBody>
      </p:sp>
      <p:pic>
        <p:nvPicPr>
          <p:cNvPr id="5122" name="Picture 2" descr="Пухлини. Лекція друга - загальні відомості про пухл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6" y="915220"/>
            <a:ext cx="3875690" cy="290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3765"/>
          </a:xfrm>
        </p:spPr>
        <p:txBody>
          <a:bodyPr/>
          <a:lstStyle/>
          <a:p>
            <a:r>
              <a:rPr lang="ru-RU" b="1" dirty="0" err="1"/>
              <a:t>Метастазування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93950"/>
            <a:ext cx="10363826" cy="4297250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Метастазування </a:t>
            </a:r>
            <a:r>
              <a:rPr lang="uk-UA" dirty="0"/>
              <a:t>– поширення пухлинних клітин з первинної пухлини в інші органи з утворенням вторинних пухлинних вузлів (метастазів).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Шляхи метастазування:</a:t>
            </a:r>
            <a:endParaRPr lang="ru-RU" dirty="0"/>
          </a:p>
          <a:p>
            <a:pPr lvl="0"/>
            <a:r>
              <a:rPr lang="uk-UA" dirty="0" err="1"/>
              <a:t>Лімфогенний</a:t>
            </a:r>
            <a:endParaRPr lang="ru-RU" dirty="0"/>
          </a:p>
          <a:p>
            <a:pPr lvl="0"/>
            <a:r>
              <a:rPr lang="uk-UA" dirty="0"/>
              <a:t>Гематогенний</a:t>
            </a:r>
            <a:endParaRPr lang="ru-RU" dirty="0"/>
          </a:p>
          <a:p>
            <a:pPr lvl="0"/>
            <a:r>
              <a:rPr lang="uk-UA" dirty="0" err="1"/>
              <a:t>Імплантаційний</a:t>
            </a:r>
            <a:endParaRPr lang="ru-RU" dirty="0"/>
          </a:p>
          <a:p>
            <a:pPr lvl="0"/>
            <a:r>
              <a:rPr lang="uk-UA" dirty="0" err="1"/>
              <a:t>Периневральний</a:t>
            </a:r>
            <a:endParaRPr lang="ru-RU" dirty="0"/>
          </a:p>
          <a:p>
            <a:pPr lvl="0"/>
            <a:r>
              <a:rPr lang="uk-UA" dirty="0" err="1"/>
              <a:t>Лікворний</a:t>
            </a:r>
            <a:r>
              <a:rPr lang="uk-UA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7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38</TotalTime>
  <Words>1589</Words>
  <Application>Microsoft Office PowerPoint</Application>
  <PresentationFormat>Широкоэкранный</PresentationFormat>
  <Paragraphs>134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Tw Cen MT</vt:lpstr>
      <vt:lpstr>Капля</vt:lpstr>
      <vt:lpstr>ТЕМА ЛЕКЦІЇ: ЗЛОЯКІСНІ І ДОБРОЯКІСНІ ПУХЛИНИ ГРУДНОЇ ПОРОЖНИНИ.</vt:lpstr>
      <vt:lpstr>План лекції</vt:lpstr>
      <vt:lpstr>Загальні відомості про пухлини</vt:lpstr>
      <vt:lpstr>Атипізм – властивість пухлини, що характеризується порушенням будови, обміну речовин, функції, антигенної структури, розмноженням, затримкою диференціювання.</vt:lpstr>
      <vt:lpstr>Презентация PowerPoint</vt:lpstr>
      <vt:lpstr>Презентация PowerPoint</vt:lpstr>
      <vt:lpstr>Презентация PowerPoint</vt:lpstr>
      <vt:lpstr>Ріст пухлин</vt:lpstr>
      <vt:lpstr>Метастазування</vt:lpstr>
      <vt:lpstr>ТИМОМИ</vt:lpstr>
      <vt:lpstr>ТИМОМИ</vt:lpstr>
      <vt:lpstr>ТИМОМИ</vt:lpstr>
      <vt:lpstr>ТИМОМИ</vt:lpstr>
      <vt:lpstr>Рак стравоходу</vt:lpstr>
      <vt:lpstr>Рак стравоходу</vt:lpstr>
      <vt:lpstr>Рак стравоходу</vt:lpstr>
      <vt:lpstr>Рак стравоходу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ЛЕКЦІЇ: ЗЛОЯКІСНІ І ДОБРОЯКІСНІ ПУХЛИНИ ГРУДНОЇ ПОРОЖНИНИ.</dc:title>
  <dc:creator>Пользователь</dc:creator>
  <cp:lastModifiedBy>Пользователь</cp:lastModifiedBy>
  <cp:revision>4</cp:revision>
  <dcterms:created xsi:type="dcterms:W3CDTF">2020-06-04T19:55:44Z</dcterms:created>
  <dcterms:modified xsi:type="dcterms:W3CDTF">2020-06-04T20:34:26Z</dcterms:modified>
</cp:coreProperties>
</file>