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4653136"/>
            <a:ext cx="5105400" cy="1959496"/>
          </a:xfrm>
        </p:spPr>
        <p:txBody>
          <a:bodyPr>
            <a:normAutofit fontScale="90000"/>
          </a:bodyPr>
          <a:lstStyle/>
          <a:p>
            <a:r>
              <a:rPr lang="uk-UA" dirty="0" err="1"/>
              <a:t>Лапароскопічні</a:t>
            </a:r>
            <a:r>
              <a:rPr lang="uk-UA" dirty="0"/>
              <a:t>, </a:t>
            </a:r>
            <a:r>
              <a:rPr lang="uk-UA" dirty="0" err="1"/>
              <a:t>торакоскопічні</a:t>
            </a:r>
            <a:r>
              <a:rPr lang="uk-UA" dirty="0"/>
              <a:t>, </a:t>
            </a:r>
            <a:r>
              <a:rPr lang="uk-UA" dirty="0" err="1"/>
              <a:t>артроскопічні</a:t>
            </a:r>
            <a:r>
              <a:rPr lang="uk-UA" dirty="0"/>
              <a:t> методи діагностики та </a:t>
            </a:r>
            <a:r>
              <a:rPr lang="uk-UA" dirty="0" smtClean="0"/>
              <a:t>лікування в дитячій хірургії.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1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i="1" dirty="0"/>
              <a:t>Ендоскопічні методи дослідження.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704856" cy="5544616"/>
          </a:xfrm>
        </p:spPr>
        <p:txBody>
          <a:bodyPr>
            <a:normAutofit fontScale="62500" lnSpcReduction="20000"/>
          </a:bodyPr>
          <a:lstStyle/>
          <a:p>
            <a:r>
              <a:rPr lang="uk-UA" b="1" u="sng" dirty="0"/>
              <a:t>Капсульна </a:t>
            </a:r>
            <a:r>
              <a:rPr lang="uk-UA" b="1" u="sng" dirty="0" err="1"/>
              <a:t>інтестіноскопія</a:t>
            </a:r>
            <a:r>
              <a:rPr lang="uk-UA" b="1" dirty="0"/>
              <a:t> </a:t>
            </a:r>
            <a:r>
              <a:rPr lang="uk-UA" dirty="0"/>
              <a:t>полягає в проковтуванні хворим спеціальної капсули, яка має в собі мініатюрну відеокамеру, процесор, систему для передачі інформації. Під час проходження по кишечнику капсула постійно, із швидкістю 2 кадри в секунду, передає </a:t>
            </a:r>
            <a:r>
              <a:rPr lang="uk-UA" dirty="0" err="1"/>
              <a:t>відеозображення</a:t>
            </a:r>
            <a:r>
              <a:rPr lang="uk-UA" dirty="0"/>
              <a:t> на напівпровідниковий записуючий пристрій через систему датчиків, прикріплених до шкіри живота. Пізніше, запис пристрою </a:t>
            </a:r>
            <a:r>
              <a:rPr lang="uk-UA" dirty="0" err="1"/>
              <a:t>під'єднується</a:t>
            </a:r>
            <a:r>
              <a:rPr lang="uk-UA" dirty="0"/>
              <a:t> до комп'ютерної робочої станції, на якій зображення обробляється і може бути проглянуто на моніторі та </a:t>
            </a:r>
            <a:r>
              <a:rPr lang="uk-UA" dirty="0" err="1"/>
              <a:t>роздруковано</a:t>
            </a:r>
            <a:r>
              <a:rPr lang="uk-UA" dirty="0"/>
              <a:t>. Загальна кількість знімків - більше 50000. Даним методом можна виявити виразкові ураження тонкої кишки, гельмінтоз, кровотечі з тонкої кишки або функціональні порушення моторики </a:t>
            </a:r>
            <a:r>
              <a:rPr lang="uk-UA" dirty="0" err="1"/>
              <a:t>кишечника</a:t>
            </a:r>
            <a:r>
              <a:rPr lang="uk-UA" dirty="0"/>
              <a:t>. Сучасні капсули володіють можливістю управління за допомогою зміни магнітного поля, що подається на черевну стінку</a:t>
            </a:r>
            <a:r>
              <a:rPr lang="uk-UA" dirty="0" smtClean="0"/>
              <a:t>.</a:t>
            </a:r>
          </a:p>
          <a:p>
            <a:endParaRPr lang="ru-RU" dirty="0"/>
          </a:p>
          <a:p>
            <a:r>
              <a:rPr lang="uk-UA" b="1" u="sng" dirty="0" err="1"/>
              <a:t>Колоноскопія</a:t>
            </a:r>
            <a:r>
              <a:rPr lang="uk-UA" dirty="0"/>
              <a:t> - це метод огляду слизистої оболонки товстої кишки за допомогою гнучких </a:t>
            </a:r>
            <a:r>
              <a:rPr lang="uk-UA" dirty="0" err="1"/>
              <a:t>колоноскопів</a:t>
            </a:r>
            <a:r>
              <a:rPr lang="uk-UA" dirty="0"/>
              <a:t>. Основні вимоги до ендоскопів, обумовлені анатомією товстої кишки (вигини): наявність </a:t>
            </a:r>
            <a:r>
              <a:rPr lang="uk-UA" dirty="0" err="1"/>
              <a:t>торцової</a:t>
            </a:r>
            <a:r>
              <a:rPr lang="uk-UA" dirty="0"/>
              <a:t> оптики, можливість управління рухомим кінцем ендоскопу з метою проведення апарату в кишці та подолання анатомічних згинів при постійному візуальному контролі, достатня еластичність інструмента, можливість очищення оптичного вікна та аспірації невеликої кількості кишкового вмісту. Всім цим вимогам відповідають сучасні </a:t>
            </a:r>
            <a:r>
              <a:rPr lang="uk-UA" dirty="0" err="1"/>
              <a:t>колоноскопи</a:t>
            </a:r>
            <a:r>
              <a:rPr lang="uk-UA" dirty="0"/>
              <a:t>: мають керований дистальний кінець з можливістю вигину в двох площинах на 160-180 градусів, а також градуйовану жорсткість – тобто впродовж гнучкої частини ендоскопа жорсткість змінюється, що забезпечує мінімальне утворення загинів, прискорення введення в кишку і мінімальну </a:t>
            </a:r>
            <a:r>
              <a:rPr lang="uk-UA" dirty="0" err="1"/>
              <a:t>травматичність</a:t>
            </a:r>
            <a:r>
              <a:rPr lang="uk-UA" dirty="0"/>
              <a:t>. Також </a:t>
            </a:r>
            <a:r>
              <a:rPr lang="uk-UA" dirty="0" err="1"/>
              <a:t>колоноскопи</a:t>
            </a:r>
            <a:r>
              <a:rPr lang="uk-UA" dirty="0"/>
              <a:t> мають додаткові можливості, як і гастроскопи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71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Ендоскопічні методи дослідження.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u="sng" dirty="0" err="1"/>
              <a:t>Ректороманоскопія</a:t>
            </a:r>
            <a:r>
              <a:rPr lang="uk-UA" dirty="0"/>
              <a:t> – це метод ендоскопічного обстеження прямої кишки і дистального відділу </a:t>
            </a:r>
            <a:r>
              <a:rPr lang="uk-UA" dirty="0" err="1"/>
              <a:t>сигмовидної</a:t>
            </a:r>
            <a:r>
              <a:rPr lang="uk-UA" dirty="0"/>
              <a:t> кишки шляхом огляду їх внутрішньої поверхні за допомогою </a:t>
            </a:r>
            <a:r>
              <a:rPr lang="uk-UA" dirty="0" err="1"/>
              <a:t>ректороманоскопа</a:t>
            </a:r>
            <a:r>
              <a:rPr lang="uk-UA" dirty="0"/>
              <a:t>, введеного через задній прохід. </a:t>
            </a:r>
            <a:r>
              <a:rPr lang="uk-UA" dirty="0" err="1"/>
              <a:t>Ректороманоскопія</a:t>
            </a:r>
            <a:r>
              <a:rPr lang="uk-UA" dirty="0"/>
              <a:t> — найбільш поширений, точний і достовірний метод дослідження прямої кишки і нижнього відділу </a:t>
            </a:r>
            <a:r>
              <a:rPr lang="uk-UA" dirty="0" err="1"/>
              <a:t>сигмовидної</a:t>
            </a:r>
            <a:r>
              <a:rPr lang="uk-UA" dirty="0"/>
              <a:t> кишки. За допомогою </a:t>
            </a:r>
            <a:r>
              <a:rPr lang="uk-UA" dirty="0" err="1"/>
              <a:t>ректороманоскопа</a:t>
            </a:r>
            <a:r>
              <a:rPr lang="uk-UA" dirty="0"/>
              <a:t> можна обстежувати слизисту оболонку кишки на глибину 30-35 см від заднього проходу.</a:t>
            </a:r>
            <a:endParaRPr lang="ru-RU" dirty="0"/>
          </a:p>
          <a:p>
            <a:pPr marL="0" indent="0">
              <a:buNone/>
            </a:pPr>
            <a:r>
              <a:rPr lang="uk-UA" dirty="0" err="1"/>
              <a:t>Ректороманоскоп</a:t>
            </a:r>
            <a:r>
              <a:rPr lang="uk-UA" dirty="0"/>
              <a:t> (відноситься до групи жорстких ендоскопів без волоконної оптики) - прилад, що є металевою трубкою (тубус) з вмонтованою в неї освітлювальною системою і спеціальним краном. На кран надівається спеціальна трубка для нагнітання повітря. У тубус вставляють спеціальний </a:t>
            </a:r>
            <a:r>
              <a:rPr lang="uk-UA" dirty="0" err="1"/>
              <a:t>обтуратор</a:t>
            </a:r>
            <a:r>
              <a:rPr lang="uk-UA" dirty="0"/>
              <a:t> із закругленим кінцем. Прилад ретельно змащують вазеліновим маслом і в зібраному вигляді просувають через анальний канал на глибину 5-6см. Після цього витягують </a:t>
            </a:r>
            <a:r>
              <a:rPr lang="uk-UA" dirty="0" err="1"/>
              <a:t>обтуратор</a:t>
            </a:r>
            <a:r>
              <a:rPr lang="uk-UA" dirty="0"/>
              <a:t>. Надівають окуляр, включають освітлювальну систему і під контролем зору просувають тубус на 25-30см. Дослідження проводять в ліктьовому - колінному положенні хворого з добре прогнутою в поперековому відділі спиною.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457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err="1"/>
              <a:t>Артроскопія</a:t>
            </a:r>
            <a:r>
              <a:rPr lang="uk-UA" i="1" dirty="0"/>
              <a:t>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err="1"/>
              <a:t>Малоінвазивне</a:t>
            </a:r>
            <a:r>
              <a:rPr lang="uk-UA" dirty="0"/>
              <a:t> ендоскопічне втручання виконується через мінімальний доступ до травмованої чи запаленої ділянки. Якщо говорити про операцію на суглобах, то цей метод дозволяє, у прямому сенсі, поставити пацієнта на ноги вже наступного після операції дня.</a:t>
            </a:r>
            <a:endParaRPr lang="ru-RU" dirty="0"/>
          </a:p>
          <a:p>
            <a:r>
              <a:rPr lang="uk-UA" dirty="0"/>
              <a:t>Показом для </a:t>
            </a:r>
            <a:r>
              <a:rPr lang="uk-UA" dirty="0" err="1"/>
              <a:t>артроскопії</a:t>
            </a:r>
            <a:r>
              <a:rPr lang="uk-UA" dirty="0"/>
              <a:t> є діагнози, побудовані на клінічних та інструментальних методах дослідження. Наприклад, на колінному суглобі найчастіше її рекомендують при пошкодженнях менісків, хрящів, суглобовому </a:t>
            </a:r>
            <a:r>
              <a:rPr lang="uk-UA" dirty="0" err="1"/>
              <a:t>випіті</a:t>
            </a:r>
            <a:r>
              <a:rPr lang="uk-UA" dirty="0"/>
              <a:t>, який має рецидив, кисті </a:t>
            </a:r>
            <a:r>
              <a:rPr lang="uk-UA" dirty="0" err="1"/>
              <a:t>Бейкера</a:t>
            </a:r>
            <a:r>
              <a:rPr lang="uk-UA" dirty="0"/>
              <a:t>, </a:t>
            </a:r>
            <a:r>
              <a:rPr lang="uk-UA" dirty="0" err="1"/>
              <a:t>остеоартрозі</a:t>
            </a:r>
            <a:r>
              <a:rPr lang="uk-UA" dirty="0"/>
              <a:t>, звиху </a:t>
            </a:r>
            <a:r>
              <a:rPr lang="uk-UA" dirty="0" err="1"/>
              <a:t>надколінника</a:t>
            </a:r>
            <a:r>
              <a:rPr lang="uk-UA" dirty="0"/>
              <a:t>, розривах схрещених зв’язок тощо. Навіть </a:t>
            </a:r>
            <a:r>
              <a:rPr lang="uk-UA" dirty="0" err="1"/>
              <a:t>внутрішньосуглобова</a:t>
            </a:r>
            <a:r>
              <a:rPr lang="uk-UA" dirty="0"/>
              <a:t> інфекція є показом для неї.</a:t>
            </a:r>
            <a:endParaRPr lang="ru-RU" dirty="0"/>
          </a:p>
          <a:p>
            <a:r>
              <a:rPr lang="uk-UA" dirty="0"/>
              <a:t>Натомість протипоказань є дуже мало. Перш за все, це загальний стан пацієнта. До прикладу, людина може мати цукровий діабет або гіпертонію. І до того, як зважитись на операцію, потрібно стабілізувати її соматичний стан. По-друге, це локальне інфекційне ураження шкіри. Час проведення самої операції залежить від діагнозу, але у середньому вона триває 30-40 хвилин проти години при звичайному оперативному втручанні.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32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ru-RU" dirty="0"/>
              <a:t>План та </a:t>
            </a:r>
            <a:r>
              <a:rPr lang="ru-RU" dirty="0" err="1"/>
              <a:t>організаційна</a:t>
            </a:r>
            <a:r>
              <a:rPr lang="ru-RU" dirty="0"/>
              <a:t> структура </a:t>
            </a:r>
            <a:r>
              <a:rPr lang="ru-RU" dirty="0" err="1"/>
              <a:t>лекції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err="1"/>
              <a:t>Визначення</a:t>
            </a:r>
            <a:r>
              <a:rPr lang="ru-RU" dirty="0"/>
              <a:t> понять і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uk-UA" dirty="0"/>
              <a:t>Визначення обсягу і </a:t>
            </a:r>
            <a:r>
              <a:rPr lang="uk-UA" dirty="0" err="1"/>
              <a:t>послідовністі</a:t>
            </a:r>
            <a:r>
              <a:rPr lang="uk-UA" dirty="0"/>
              <a:t> необхідних досліджень в дитячій хірургії.</a:t>
            </a:r>
            <a:endParaRPr lang="ru-RU" dirty="0"/>
          </a:p>
          <a:p>
            <a:pPr lvl="0"/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діагностичного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ru-RU" dirty="0" err="1"/>
              <a:t>Інтерпретування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pPr lvl="0"/>
            <a:r>
              <a:rPr lang="uk-UA" dirty="0"/>
              <a:t>Д</a:t>
            </a:r>
            <a:r>
              <a:rPr lang="ru-RU" dirty="0" err="1"/>
              <a:t>иференційн</a:t>
            </a:r>
            <a:r>
              <a:rPr lang="uk-UA" dirty="0"/>
              <a:t>а </a:t>
            </a:r>
            <a:r>
              <a:rPr lang="ru-RU" dirty="0" err="1"/>
              <a:t>діагностик</a:t>
            </a:r>
            <a:r>
              <a:rPr lang="uk-UA" dirty="0"/>
              <a:t>а</a:t>
            </a:r>
            <a:r>
              <a:rPr lang="ru-RU" dirty="0"/>
              <a:t>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клінічних</a:t>
            </a:r>
            <a:r>
              <a:rPr lang="ru-RU" dirty="0"/>
              <a:t> і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Клінічні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Ендоскопічні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дослідженн</a:t>
            </a:r>
            <a:r>
              <a:rPr lang="ru-RU" dirty="0"/>
              <a:t> (</a:t>
            </a:r>
            <a:r>
              <a:rPr lang="ru-RU" dirty="0" err="1"/>
              <a:t>Бронхоскопія</a:t>
            </a:r>
            <a:r>
              <a:rPr lang="ru-RU" dirty="0"/>
              <a:t>. </a:t>
            </a:r>
            <a:r>
              <a:rPr lang="ru-RU" dirty="0" err="1"/>
              <a:t>Ректороманоскопія</a:t>
            </a:r>
            <a:r>
              <a:rPr lang="ru-RU" dirty="0"/>
              <a:t> </a:t>
            </a:r>
            <a:r>
              <a:rPr lang="ru-RU" dirty="0" err="1"/>
              <a:t>Фіброезофагогастродуоденоскопія</a:t>
            </a:r>
            <a:r>
              <a:rPr lang="ru-RU" dirty="0"/>
              <a:t>. </a:t>
            </a:r>
            <a:r>
              <a:rPr lang="ru-RU" dirty="0" err="1"/>
              <a:t>Колоноскопія</a:t>
            </a:r>
            <a:r>
              <a:rPr lang="ru-RU" dirty="0"/>
              <a:t>. </a:t>
            </a:r>
            <a:r>
              <a:rPr lang="ru-RU" dirty="0" err="1"/>
              <a:t>Лапароскопія</a:t>
            </a:r>
            <a:r>
              <a:rPr lang="ru-RU" dirty="0"/>
              <a:t>. </a:t>
            </a:r>
            <a:r>
              <a:rPr lang="ru-RU" dirty="0" err="1"/>
              <a:t>Торакоскоп</a:t>
            </a:r>
            <a:r>
              <a:rPr lang="uk-UA" dirty="0"/>
              <a:t>і</a:t>
            </a:r>
            <a:r>
              <a:rPr lang="ru-RU" dirty="0"/>
              <a:t>я. </a:t>
            </a:r>
            <a:r>
              <a:rPr lang="ru-RU" dirty="0" err="1"/>
              <a:t>Артроскоп</a:t>
            </a:r>
            <a:r>
              <a:rPr lang="uk-UA" dirty="0" err="1"/>
              <a:t>ія</a:t>
            </a:r>
            <a:r>
              <a:rPr lang="ru-RU" dirty="0"/>
              <a:t>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78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7920880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дитячої</a:t>
            </a:r>
            <a:r>
              <a:rPr lang="ru-RU" dirty="0"/>
              <a:t>, </a:t>
            </a:r>
            <a:r>
              <a:rPr lang="ru-RU" dirty="0" err="1"/>
              <a:t>неможливий</a:t>
            </a:r>
            <a:r>
              <a:rPr lang="ru-RU" dirty="0"/>
              <a:t> без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новітніх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а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малоінвазійних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. </a:t>
            </a:r>
            <a:r>
              <a:rPr lang="ru-RU" dirty="0" err="1"/>
              <a:t>Запровадження</a:t>
            </a:r>
            <a:r>
              <a:rPr lang="ru-RU" dirty="0"/>
              <a:t> у </a:t>
            </a:r>
            <a:r>
              <a:rPr lang="ru-RU" dirty="0" err="1"/>
              <a:t>клінічну</a:t>
            </a:r>
            <a:r>
              <a:rPr lang="ru-RU" dirty="0"/>
              <a:t> практику </a:t>
            </a:r>
            <a:r>
              <a:rPr lang="ru-RU" dirty="0" err="1"/>
              <a:t>дитячих</a:t>
            </a:r>
            <a:r>
              <a:rPr lang="ru-RU" dirty="0"/>
              <a:t> </a:t>
            </a:r>
            <a:r>
              <a:rPr lang="ru-RU" dirty="0" err="1"/>
              <a:t>хірургів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торако</a:t>
            </a:r>
            <a:r>
              <a:rPr lang="ru-RU" dirty="0"/>
              <a:t>- та </a:t>
            </a:r>
            <a:r>
              <a:rPr lang="ru-RU" dirty="0" err="1"/>
              <a:t>лапароскопічних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повільніше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хірургів</a:t>
            </a:r>
            <a:r>
              <a:rPr lang="ru-RU" dirty="0"/>
              <a:t>, — першу </a:t>
            </a:r>
            <a:r>
              <a:rPr lang="ru-RU" dirty="0" err="1"/>
              <a:t>лапароскопічну</a:t>
            </a:r>
            <a:r>
              <a:rPr lang="ru-RU" dirty="0"/>
              <a:t> </a:t>
            </a:r>
            <a:r>
              <a:rPr lang="ru-RU" dirty="0" err="1"/>
              <a:t>апендектомію</a:t>
            </a:r>
            <a:r>
              <a:rPr lang="ru-RU" dirty="0"/>
              <a:t> в </a:t>
            </a:r>
            <a:r>
              <a:rPr lang="ru-RU" dirty="0" err="1"/>
              <a:t>дорослих</a:t>
            </a:r>
            <a:r>
              <a:rPr lang="ru-RU" dirty="0"/>
              <a:t> </a:t>
            </a:r>
            <a:r>
              <a:rPr lang="ru-RU" dirty="0" err="1"/>
              <a:t>виконано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1983 р. (</a:t>
            </a:r>
            <a:r>
              <a:rPr lang="ru-RU" dirty="0" err="1"/>
              <a:t>Semm</a:t>
            </a:r>
            <a:r>
              <a:rPr lang="ru-RU" dirty="0"/>
              <a:t>, 1983) і </a:t>
            </a:r>
            <a:r>
              <a:rPr lang="ru-RU" dirty="0" err="1"/>
              <a:t>лише</a:t>
            </a:r>
            <a:r>
              <a:rPr lang="ru-RU" dirty="0"/>
              <a:t> в 1992 р. — в </a:t>
            </a:r>
            <a:r>
              <a:rPr lang="ru-RU" dirty="0" err="1"/>
              <a:t>дитини</a:t>
            </a:r>
            <a:r>
              <a:rPr lang="ru-RU" dirty="0"/>
              <a:t> (</a:t>
            </a:r>
            <a:r>
              <a:rPr lang="ru-RU" dirty="0" err="1"/>
              <a:t>Ure</a:t>
            </a:r>
            <a:r>
              <a:rPr lang="ru-RU" dirty="0"/>
              <a:t>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., 1992).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2312"/>
            <a:ext cx="3096344" cy="159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0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3"/>
          <p:cNvSpPr>
            <a:spLocks noGrp="1"/>
          </p:cNvSpPr>
          <p:nvPr>
            <p:ph sz="half" idx="1"/>
          </p:nvPr>
        </p:nvSpPr>
        <p:spPr>
          <a:xfrm>
            <a:off x="251520" y="476672"/>
            <a:ext cx="7776864" cy="56060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повільне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лапароскопічних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у </a:t>
            </a:r>
            <a:r>
              <a:rPr lang="ru-RU" dirty="0" err="1"/>
              <a:t>дитячій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 </a:t>
            </a:r>
            <a:r>
              <a:rPr lang="ru-RU" dirty="0" err="1"/>
              <a:t>зумовлено</a:t>
            </a:r>
            <a:r>
              <a:rPr lang="ru-RU" dirty="0"/>
              <a:t> </a:t>
            </a:r>
            <a:r>
              <a:rPr lang="ru-RU" dirty="0" err="1"/>
              <a:t>кількома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: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через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розрізи</a:t>
            </a:r>
            <a:r>
              <a:rPr lang="ru-RU" dirty="0"/>
              <a:t>, </a:t>
            </a:r>
            <a:r>
              <a:rPr lang="ru-RU" dirty="0" err="1"/>
              <a:t>тривалішою</a:t>
            </a:r>
            <a:r>
              <a:rPr lang="ru-RU" dirty="0"/>
              <a:t> кривою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хірургів</a:t>
            </a:r>
            <a:r>
              <a:rPr lang="ru-RU" dirty="0"/>
              <a:t>, 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педіатричного</a:t>
            </a:r>
            <a:r>
              <a:rPr lang="ru-RU" dirty="0"/>
              <a:t> </a:t>
            </a:r>
            <a:r>
              <a:rPr lang="ru-RU" dirty="0" err="1"/>
              <a:t>інструментарію</a:t>
            </a:r>
            <a:r>
              <a:rPr lang="ru-RU" dirty="0"/>
              <a:t>,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малим</a:t>
            </a:r>
            <a:r>
              <a:rPr lang="ru-RU" dirty="0"/>
              <a:t> </a:t>
            </a:r>
            <a:r>
              <a:rPr lang="ru-RU" dirty="0" err="1"/>
              <a:t>об’ємом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в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, </a:t>
            </a:r>
            <a:r>
              <a:rPr lang="ru-RU" dirty="0" err="1"/>
              <a:t>більшим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карбоксиперитонеуму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 </a:t>
            </a:r>
            <a:r>
              <a:rPr lang="ru-RU" dirty="0" err="1"/>
              <a:t>емболічних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. Та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чинником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хірургам</a:t>
            </a:r>
            <a:r>
              <a:rPr lang="ru-RU" dirty="0"/>
              <a:t> тяжко перейти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 до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лапароскопічних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Мало того, </a:t>
            </a:r>
            <a:r>
              <a:rPr lang="ru-RU" dirty="0" err="1"/>
              <a:t>суттєвий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малоінвазійних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 у </a:t>
            </a:r>
            <a:r>
              <a:rPr lang="ru-RU" dirty="0" err="1"/>
              <a:t>щоденній</a:t>
            </a:r>
            <a:r>
              <a:rPr lang="ru-RU" dirty="0"/>
              <a:t> </a:t>
            </a:r>
            <a:r>
              <a:rPr lang="ru-RU" dirty="0" err="1"/>
              <a:t>хірургічній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соціально-економічні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у </a:t>
            </a:r>
            <a:r>
              <a:rPr lang="ru-RU" dirty="0" err="1"/>
              <a:t>високорозвинутих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переважну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апендектомій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лапароскопічно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у </a:t>
            </a:r>
            <a:r>
              <a:rPr lang="ru-RU" dirty="0" err="1"/>
              <a:t>країнах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не так часто.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0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Невідкладна</a:t>
            </a:r>
            <a:r>
              <a:rPr lang="ru-RU" i="1" dirty="0"/>
              <a:t> </a:t>
            </a:r>
            <a:r>
              <a:rPr lang="ru-RU" i="1" dirty="0" err="1"/>
              <a:t>малоінвазійна</a:t>
            </a:r>
            <a:r>
              <a:rPr lang="ru-RU" i="1" dirty="0"/>
              <a:t> </a:t>
            </a:r>
            <a:r>
              <a:rPr lang="ru-RU" i="1" dirty="0" err="1"/>
              <a:t>дитяча</a:t>
            </a:r>
            <a:r>
              <a:rPr lang="ru-RU" i="1" dirty="0"/>
              <a:t> </a:t>
            </a:r>
            <a:r>
              <a:rPr lang="ru-RU" i="1" dirty="0" err="1"/>
              <a:t>хірургія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Гострий</a:t>
            </a:r>
            <a:r>
              <a:rPr lang="ru-RU" dirty="0"/>
              <a:t> </a:t>
            </a:r>
            <a:r>
              <a:rPr lang="ru-RU" dirty="0" err="1"/>
              <a:t>апендицит</a:t>
            </a:r>
            <a:r>
              <a:rPr lang="ru-RU" dirty="0"/>
              <a:t> є </a:t>
            </a:r>
            <a:r>
              <a:rPr lang="ru-RU" dirty="0" err="1"/>
              <a:t>найчастішою</a:t>
            </a:r>
            <a:r>
              <a:rPr lang="ru-RU" dirty="0"/>
              <a:t> </a:t>
            </a:r>
            <a:r>
              <a:rPr lang="ru-RU" dirty="0" err="1"/>
              <a:t>патологією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яка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хірургічного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. </a:t>
            </a:r>
            <a:r>
              <a:rPr lang="ru-RU" dirty="0" err="1"/>
              <a:t>Більш</a:t>
            </a:r>
            <a:r>
              <a:rPr lang="ru-RU" dirty="0"/>
              <a:t> як 200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відкрита</a:t>
            </a:r>
            <a:r>
              <a:rPr lang="ru-RU" dirty="0"/>
              <a:t> </a:t>
            </a:r>
            <a:r>
              <a:rPr lang="ru-RU" dirty="0" err="1"/>
              <a:t>апендектомія</a:t>
            </a:r>
            <a:r>
              <a:rPr lang="ru-RU" dirty="0"/>
              <a:t> </a:t>
            </a:r>
            <a:r>
              <a:rPr lang="ru-RU" dirty="0" err="1"/>
              <a:t>залишалася</a:t>
            </a:r>
            <a:r>
              <a:rPr lang="ru-RU" dirty="0"/>
              <a:t> стандартом </a:t>
            </a:r>
            <a:r>
              <a:rPr lang="ru-RU" dirty="0" err="1"/>
              <a:t>лікування</a:t>
            </a:r>
            <a:r>
              <a:rPr lang="ru-RU" dirty="0"/>
              <a:t> в </a:t>
            </a:r>
            <a:r>
              <a:rPr lang="ru-RU" dirty="0" err="1"/>
              <a:t>дітей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1992 р. </a:t>
            </a:r>
            <a:r>
              <a:rPr lang="ru-RU" dirty="0" err="1"/>
              <a:t>лапароскопічну</a:t>
            </a:r>
            <a:r>
              <a:rPr lang="ru-RU" dirty="0"/>
              <a:t> </a:t>
            </a:r>
            <a:r>
              <a:rPr lang="ru-RU" dirty="0" err="1"/>
              <a:t>апендектомію</a:t>
            </a:r>
            <a:r>
              <a:rPr lang="ru-RU" dirty="0"/>
              <a:t> 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і </a:t>
            </a:r>
            <a:r>
              <a:rPr lang="ru-RU" dirty="0" err="1"/>
              <a:t>дитячі</a:t>
            </a:r>
            <a:r>
              <a:rPr lang="ru-RU" dirty="0"/>
              <a:t> </a:t>
            </a:r>
            <a:r>
              <a:rPr lang="ru-RU" dirty="0" err="1"/>
              <a:t>хірурги</a:t>
            </a:r>
            <a:r>
              <a:rPr lang="ru-RU" dirty="0"/>
              <a:t>. </a:t>
            </a:r>
          </a:p>
          <a:p>
            <a:r>
              <a:rPr lang="ru-RU" dirty="0" err="1"/>
              <a:t>Лапароскопічні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і в </a:t>
            </a:r>
            <a:r>
              <a:rPr lang="ru-RU" dirty="0" err="1"/>
              <a:t>дітей</a:t>
            </a:r>
            <a:r>
              <a:rPr lang="ru-RU" dirty="0"/>
              <a:t> з травмою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 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лапароскопію</a:t>
            </a:r>
            <a:r>
              <a:rPr lang="ru-RU" dirty="0"/>
              <a:t> </a:t>
            </a:r>
            <a:r>
              <a:rPr lang="ru-RU" dirty="0" err="1"/>
              <a:t>виконували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як </a:t>
            </a:r>
            <a:r>
              <a:rPr lang="ru-RU" dirty="0" err="1"/>
              <a:t>діагностичну</a:t>
            </a:r>
            <a:r>
              <a:rPr lang="ru-RU" dirty="0"/>
              <a:t> процедуру, а </a:t>
            </a:r>
            <a:r>
              <a:rPr lang="ru-RU" dirty="0" err="1"/>
              <a:t>згодом</a:t>
            </a:r>
            <a:r>
              <a:rPr lang="ru-RU" dirty="0"/>
              <a:t> вона стала й </a:t>
            </a:r>
            <a:r>
              <a:rPr lang="ru-RU" dirty="0" err="1"/>
              <a:t>лікувальною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гемостаз і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резекції</a:t>
            </a:r>
            <a:r>
              <a:rPr lang="ru-RU" dirty="0"/>
              <a:t> </a:t>
            </a:r>
            <a:r>
              <a:rPr lang="ru-RU" dirty="0" err="1"/>
              <a:t>травмованої</a:t>
            </a:r>
            <a:r>
              <a:rPr lang="ru-RU" dirty="0"/>
              <a:t> </a:t>
            </a:r>
            <a:r>
              <a:rPr lang="ru-RU" dirty="0" err="1"/>
              <a:t>селезінки</a:t>
            </a:r>
            <a:r>
              <a:rPr lang="ru-RU" dirty="0"/>
              <a:t>). </a:t>
            </a:r>
            <a:r>
              <a:rPr lang="ru-RU" dirty="0" err="1"/>
              <a:t>Лапароскопічні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в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травмою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в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дозволили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лапаротомних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констатували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сучасним</a:t>
            </a:r>
            <a:r>
              <a:rPr lang="ru-RU" dirty="0"/>
              <a:t> </a:t>
            </a:r>
            <a:r>
              <a:rPr lang="ru-RU" dirty="0" err="1"/>
              <a:t>тенденціям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закритою</a:t>
            </a:r>
            <a:r>
              <a:rPr lang="ru-RU" dirty="0"/>
              <a:t> травмою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хірургічної</a:t>
            </a:r>
            <a:r>
              <a:rPr lang="ru-RU" dirty="0"/>
              <a:t> </a:t>
            </a:r>
            <a:r>
              <a:rPr lang="ru-RU" dirty="0" err="1"/>
              <a:t>патології</a:t>
            </a:r>
            <a:r>
              <a:rPr lang="ru-RU" dirty="0"/>
              <a:t>, яка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невідкладного</a:t>
            </a:r>
            <a:r>
              <a:rPr lang="ru-RU" dirty="0"/>
              <a:t> </a:t>
            </a:r>
            <a:r>
              <a:rPr lang="ru-RU" dirty="0" err="1"/>
              <a:t>хірургічного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, є </a:t>
            </a:r>
            <a:r>
              <a:rPr lang="ru-RU" dirty="0" err="1"/>
              <a:t>інвагінація</a:t>
            </a:r>
            <a:r>
              <a:rPr lang="ru-RU" dirty="0"/>
              <a:t> та 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спайкова</a:t>
            </a:r>
            <a:r>
              <a:rPr lang="ru-RU" dirty="0"/>
              <a:t> </a:t>
            </a:r>
            <a:r>
              <a:rPr lang="ru-RU" dirty="0" err="1"/>
              <a:t>кишкова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r>
              <a:rPr lang="ru-RU" dirty="0"/>
              <a:t>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лапароскопічні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5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Планова</a:t>
            </a:r>
            <a:r>
              <a:rPr lang="ru-RU" i="1" dirty="0"/>
              <a:t> </a:t>
            </a:r>
            <a:r>
              <a:rPr lang="ru-RU" i="1" dirty="0" err="1"/>
              <a:t>малоінвазійна</a:t>
            </a:r>
            <a:r>
              <a:rPr lang="ru-RU" i="1" dirty="0"/>
              <a:t> </a:t>
            </a:r>
            <a:r>
              <a:rPr lang="ru-RU" i="1" dirty="0" err="1"/>
              <a:t>дитяча</a:t>
            </a:r>
            <a:r>
              <a:rPr lang="ru-RU" i="1" dirty="0"/>
              <a:t> </a:t>
            </a:r>
            <a:r>
              <a:rPr lang="ru-RU" i="1" dirty="0" err="1"/>
              <a:t>хірургія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4042792" cy="504296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 </a:t>
            </a:r>
            <a:r>
              <a:rPr lang="ru-RU" dirty="0" err="1"/>
              <a:t>пахвинних</a:t>
            </a:r>
            <a:r>
              <a:rPr lang="ru-RU" dirty="0"/>
              <a:t> </a:t>
            </a:r>
            <a:r>
              <a:rPr lang="ru-RU" dirty="0" err="1"/>
              <a:t>гриж</a:t>
            </a:r>
            <a:r>
              <a:rPr lang="ru-RU" dirty="0"/>
              <a:t> є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найчастіших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 у </a:t>
            </a:r>
            <a:r>
              <a:rPr lang="ru-RU" dirty="0" err="1"/>
              <a:t>дитячій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. </a:t>
            </a:r>
            <a:r>
              <a:rPr lang="ru-RU" dirty="0" err="1"/>
              <a:t>Виконуэться</a:t>
            </a:r>
            <a:r>
              <a:rPr lang="ru-RU" dirty="0"/>
              <a:t> </a:t>
            </a:r>
            <a:r>
              <a:rPr lang="ru-RU" dirty="0" err="1"/>
              <a:t>лапароскопічне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пахвинних</a:t>
            </a:r>
            <a:r>
              <a:rPr lang="ru-RU" dirty="0"/>
              <a:t> </a:t>
            </a:r>
            <a:r>
              <a:rPr lang="ru-RU" dirty="0" err="1"/>
              <a:t>гриж</a:t>
            </a:r>
            <a:r>
              <a:rPr lang="ru-RU" dirty="0"/>
              <a:t> за методом </a:t>
            </a:r>
            <a:r>
              <a:rPr lang="ru-RU" dirty="0" err="1"/>
              <a:t>черезшкірного</a:t>
            </a:r>
            <a:r>
              <a:rPr lang="ru-RU" dirty="0"/>
              <a:t> </a:t>
            </a:r>
            <a:r>
              <a:rPr lang="ru-RU" dirty="0" err="1"/>
              <a:t>вшивання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 </a:t>
            </a:r>
            <a:r>
              <a:rPr lang="ru-RU" i="1" dirty="0"/>
              <a:t>(PIRS — </a:t>
            </a:r>
            <a:r>
              <a:rPr lang="ru-RU" i="1" dirty="0" err="1"/>
              <a:t>Percutaneous</a:t>
            </a:r>
            <a:r>
              <a:rPr lang="ru-RU" i="1" dirty="0"/>
              <a:t> </a:t>
            </a:r>
            <a:r>
              <a:rPr lang="ru-RU" i="1" dirty="0" err="1"/>
              <a:t>Internal</a:t>
            </a:r>
            <a:r>
              <a:rPr lang="ru-RU" i="1" dirty="0"/>
              <a:t> </a:t>
            </a:r>
            <a:r>
              <a:rPr lang="ru-RU" i="1" dirty="0" err="1"/>
              <a:t>Ring</a:t>
            </a:r>
            <a:r>
              <a:rPr lang="ru-RU" i="1" dirty="0"/>
              <a:t> </a:t>
            </a:r>
            <a:r>
              <a:rPr lang="ru-RU" i="1" dirty="0" err="1"/>
              <a:t>Suturing</a:t>
            </a:r>
            <a:r>
              <a:rPr lang="ru-RU" i="1" dirty="0"/>
              <a:t>)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розробив</a:t>
            </a:r>
            <a:r>
              <a:rPr lang="ru-RU" dirty="0"/>
              <a:t> і </a:t>
            </a:r>
            <a:r>
              <a:rPr lang="ru-RU" dirty="0" err="1"/>
              <a:t>допоміг</a:t>
            </a:r>
            <a:r>
              <a:rPr lang="ru-RU" dirty="0"/>
              <a:t> </a:t>
            </a:r>
            <a:r>
              <a:rPr lang="ru-RU" dirty="0" err="1"/>
              <a:t>запровадити</a:t>
            </a:r>
            <a:r>
              <a:rPr lang="ru-RU" dirty="0"/>
              <a:t> в </a:t>
            </a:r>
            <a:r>
              <a:rPr lang="ru-RU" dirty="0" err="1"/>
              <a:t>щоденну</a:t>
            </a:r>
            <a:r>
              <a:rPr lang="ru-RU" dirty="0"/>
              <a:t> </a:t>
            </a:r>
            <a:r>
              <a:rPr lang="ru-RU" dirty="0" err="1"/>
              <a:t>клінічну</a:t>
            </a:r>
            <a:r>
              <a:rPr lang="ru-RU" dirty="0"/>
              <a:t> практику </a:t>
            </a:r>
            <a:r>
              <a:rPr lang="ru-RU" dirty="0" err="1"/>
              <a:t>професор</a:t>
            </a:r>
            <a:r>
              <a:rPr lang="ru-RU" dirty="0"/>
              <a:t> </a:t>
            </a:r>
            <a:r>
              <a:rPr lang="ru-RU" dirty="0" err="1"/>
              <a:t>Даріуш</a:t>
            </a:r>
            <a:r>
              <a:rPr lang="ru-RU" dirty="0"/>
              <a:t> </a:t>
            </a:r>
            <a:r>
              <a:rPr lang="ru-RU" dirty="0" err="1"/>
              <a:t>Патковський</a:t>
            </a:r>
            <a:r>
              <a:rPr lang="ru-RU" dirty="0"/>
              <a:t> </a:t>
            </a:r>
            <a:r>
              <a:rPr lang="ru-RU" i="1" dirty="0"/>
              <a:t>(</a:t>
            </a:r>
            <a:r>
              <a:rPr lang="ru-RU" i="1" dirty="0" err="1"/>
              <a:t>Dariusz</a:t>
            </a:r>
            <a:r>
              <a:rPr lang="ru-RU" i="1" dirty="0"/>
              <a:t> </a:t>
            </a:r>
            <a:r>
              <a:rPr lang="ru-RU" i="1" dirty="0" err="1"/>
              <a:t>Patkowski</a:t>
            </a:r>
            <a:r>
              <a:rPr lang="ru-RU" i="1" dirty="0"/>
              <a:t>)</a:t>
            </a:r>
            <a:r>
              <a:rPr lang="ru-RU" dirty="0"/>
              <a:t>, </a:t>
            </a:r>
            <a:r>
              <a:rPr lang="ru-RU" dirty="0" err="1"/>
              <a:t>завідувач</a:t>
            </a:r>
            <a:r>
              <a:rPr lang="ru-RU" dirty="0"/>
              <a:t> </a:t>
            </a:r>
            <a:r>
              <a:rPr lang="ru-RU" dirty="0" err="1"/>
              <a:t>кафедри</a:t>
            </a:r>
            <a:r>
              <a:rPr lang="ru-RU" dirty="0"/>
              <a:t> і </a:t>
            </a:r>
            <a:r>
              <a:rPr lang="ru-RU" dirty="0" err="1"/>
              <a:t>клініки</a:t>
            </a:r>
            <a:r>
              <a:rPr lang="ru-RU" dirty="0"/>
              <a:t> </a:t>
            </a:r>
            <a:r>
              <a:rPr lang="ru-RU" dirty="0" err="1"/>
              <a:t>дитячої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 та </a:t>
            </a:r>
            <a:r>
              <a:rPr lang="ru-RU" dirty="0" err="1"/>
              <a:t>урології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у </a:t>
            </a:r>
            <a:r>
              <a:rPr lang="ru-RU" dirty="0" err="1"/>
              <a:t>Вроцлаві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712" y="836713"/>
            <a:ext cx="3459844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712" y="3508230"/>
            <a:ext cx="4281760" cy="30358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0499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85" y="65647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Планова</a:t>
            </a:r>
            <a:r>
              <a:rPr lang="ru-RU" i="1" dirty="0"/>
              <a:t> </a:t>
            </a:r>
            <a:r>
              <a:rPr lang="ru-RU" i="1" dirty="0" err="1"/>
              <a:t>малоінвазійна</a:t>
            </a:r>
            <a:r>
              <a:rPr lang="ru-RU" i="1" dirty="0"/>
              <a:t> </a:t>
            </a:r>
            <a:r>
              <a:rPr lang="ru-RU" i="1" dirty="0" err="1"/>
              <a:t>дитяча</a:t>
            </a:r>
            <a:r>
              <a:rPr lang="ru-RU" i="1" dirty="0"/>
              <a:t> </a:t>
            </a:r>
            <a:r>
              <a:rPr lang="ru-RU" i="1" dirty="0" err="1"/>
              <a:t>хірургія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/>
              <a:t>Малоінвазійна</a:t>
            </a:r>
            <a:r>
              <a:rPr lang="ru-RU" dirty="0"/>
              <a:t> </a:t>
            </a:r>
            <a:r>
              <a:rPr lang="ru-RU" dirty="0" err="1"/>
              <a:t>хірургія</a:t>
            </a:r>
            <a:r>
              <a:rPr lang="ru-RU" dirty="0"/>
              <a:t> </a:t>
            </a:r>
            <a:r>
              <a:rPr lang="ru-RU" dirty="0" err="1"/>
              <a:t>стравоходу</a:t>
            </a:r>
            <a:r>
              <a:rPr lang="ru-RU" dirty="0"/>
              <a:t>:  </a:t>
            </a:r>
            <a:r>
              <a:rPr lang="ru-RU" dirty="0" err="1"/>
              <a:t>торакоскопічного</a:t>
            </a:r>
            <a:r>
              <a:rPr lang="ru-RU" dirty="0"/>
              <a:t>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трахео-стравохідних</a:t>
            </a:r>
            <a:r>
              <a:rPr lang="ru-RU" dirty="0"/>
              <a:t> </a:t>
            </a:r>
            <a:r>
              <a:rPr lang="ru-RU" dirty="0" err="1"/>
              <a:t>нориць</a:t>
            </a:r>
            <a:r>
              <a:rPr lang="ru-RU" dirty="0"/>
              <a:t>,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езофаго-езофагоанастомозу</a:t>
            </a:r>
            <a:r>
              <a:rPr lang="ru-RU" dirty="0"/>
              <a:t>.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вродженою</a:t>
            </a:r>
            <a:r>
              <a:rPr lang="ru-RU" dirty="0"/>
              <a:t> </a:t>
            </a:r>
            <a:r>
              <a:rPr lang="ru-RU" dirty="0" err="1"/>
              <a:t>патологією</a:t>
            </a:r>
            <a:r>
              <a:rPr lang="ru-RU" dirty="0"/>
              <a:t>, </a:t>
            </a:r>
            <a:r>
              <a:rPr lang="ru-RU" dirty="0" err="1"/>
              <a:t>хірургічну</a:t>
            </a:r>
            <a:r>
              <a:rPr lang="ru-RU" dirty="0"/>
              <a:t> </a:t>
            </a:r>
            <a:r>
              <a:rPr lang="ru-RU" dirty="0" err="1"/>
              <a:t>корекцію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малоінвазійної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є </a:t>
            </a:r>
            <a:r>
              <a:rPr lang="ru-RU" dirty="0" err="1"/>
              <a:t>вроджені</a:t>
            </a:r>
            <a:r>
              <a:rPr lang="ru-RU" dirty="0"/>
              <a:t> </a:t>
            </a:r>
            <a:r>
              <a:rPr lang="ru-RU" dirty="0" err="1"/>
              <a:t>діафрагмальні</a:t>
            </a:r>
            <a:r>
              <a:rPr lang="ru-RU" dirty="0"/>
              <a:t> </a:t>
            </a:r>
            <a:r>
              <a:rPr lang="ru-RU" dirty="0" err="1"/>
              <a:t>грижі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при </a:t>
            </a:r>
            <a:r>
              <a:rPr lang="ru-RU" dirty="0" err="1"/>
              <a:t>ретельному</a:t>
            </a:r>
            <a:r>
              <a:rPr lang="ru-RU" dirty="0"/>
              <a:t>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показань</a:t>
            </a:r>
            <a:r>
              <a:rPr lang="ru-RU" dirty="0"/>
              <a:t> </a:t>
            </a:r>
            <a:r>
              <a:rPr lang="ru-RU" dirty="0" err="1"/>
              <a:t>безпечні</a:t>
            </a:r>
            <a:r>
              <a:rPr lang="ru-RU" dirty="0"/>
              <a:t> й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добрі</a:t>
            </a:r>
            <a:r>
              <a:rPr lang="ru-RU" dirty="0"/>
              <a:t> </a:t>
            </a:r>
            <a:r>
              <a:rPr lang="ru-RU" dirty="0" err="1"/>
              <a:t>післяопераційні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.</a:t>
            </a:r>
          </a:p>
          <a:p>
            <a:r>
              <a:rPr lang="ru-RU" dirty="0" err="1"/>
              <a:t>Лапароскопічні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при </a:t>
            </a:r>
            <a:r>
              <a:rPr lang="ru-RU" dirty="0" err="1"/>
              <a:t>вродженому</a:t>
            </a:r>
            <a:r>
              <a:rPr lang="ru-RU" dirty="0"/>
              <a:t> </a:t>
            </a:r>
            <a:r>
              <a:rPr lang="ru-RU" dirty="0" err="1"/>
              <a:t>гідронефрозі</a:t>
            </a:r>
            <a:r>
              <a:rPr lang="ru-RU" dirty="0"/>
              <a:t> є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перспективних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дитячої</a:t>
            </a:r>
            <a:r>
              <a:rPr lang="ru-RU" dirty="0"/>
              <a:t> </a:t>
            </a:r>
            <a:r>
              <a:rPr lang="ru-RU" dirty="0" err="1"/>
              <a:t>малоінвазійної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лапароскопічного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гідронефрозу</a:t>
            </a:r>
            <a:r>
              <a:rPr lang="ru-RU" dirty="0"/>
              <a:t>, </a:t>
            </a:r>
            <a:r>
              <a:rPr lang="ru-RU" dirty="0" err="1"/>
              <a:t>лапароскопічні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і при </a:t>
            </a:r>
            <a:r>
              <a:rPr lang="ru-RU" dirty="0" err="1"/>
              <a:t>абдомінальній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.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лапароскопія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локалізацію</a:t>
            </a:r>
            <a:r>
              <a:rPr lang="ru-RU" dirty="0"/>
              <a:t> </a:t>
            </a:r>
            <a:r>
              <a:rPr lang="ru-RU" dirty="0" err="1"/>
              <a:t>неопущеного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а й </a:t>
            </a:r>
            <a:r>
              <a:rPr lang="ru-RU" dirty="0" err="1"/>
              <a:t>оцінити</a:t>
            </a:r>
            <a:r>
              <a:rPr lang="ru-RU" dirty="0"/>
              <a:t> стан </a:t>
            </a:r>
            <a:r>
              <a:rPr lang="ru-RU" dirty="0" err="1"/>
              <a:t>сім’яного</a:t>
            </a:r>
            <a:r>
              <a:rPr lang="ru-RU" dirty="0"/>
              <a:t> канатика й обрати </a:t>
            </a:r>
            <a:r>
              <a:rPr lang="ru-RU" dirty="0" err="1"/>
              <a:t>відповідну</a:t>
            </a:r>
            <a:r>
              <a:rPr lang="ru-RU" dirty="0"/>
              <a:t> тактику </a:t>
            </a:r>
            <a:r>
              <a:rPr lang="ru-RU" dirty="0" err="1"/>
              <a:t>лікування</a:t>
            </a:r>
            <a:r>
              <a:rPr lang="ru-RU" dirty="0"/>
              <a:t> — одно-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двохетапну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2188840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операцією</a:t>
            </a:r>
            <a:r>
              <a:rPr lang="ru-RU" dirty="0"/>
              <a:t> при </a:t>
            </a:r>
            <a:r>
              <a:rPr lang="ru-RU" dirty="0" err="1"/>
              <a:t>урологічній</a:t>
            </a:r>
            <a:r>
              <a:rPr lang="ru-RU" dirty="0"/>
              <a:t> </a:t>
            </a:r>
            <a:r>
              <a:rPr lang="ru-RU" dirty="0" err="1"/>
              <a:t>патології</a:t>
            </a:r>
            <a:r>
              <a:rPr lang="ru-RU" dirty="0"/>
              <a:t> в </a:t>
            </a:r>
            <a:r>
              <a:rPr lang="ru-RU" dirty="0" err="1"/>
              <a:t>дітей</a:t>
            </a:r>
            <a:r>
              <a:rPr lang="ru-RU" dirty="0"/>
              <a:t> є </a:t>
            </a:r>
            <a:r>
              <a:rPr lang="ru-RU" dirty="0" err="1"/>
              <a:t>лапароскопічна</a:t>
            </a:r>
            <a:r>
              <a:rPr lang="ru-RU" dirty="0"/>
              <a:t> </a:t>
            </a:r>
            <a:r>
              <a:rPr lang="ru-RU" dirty="0" err="1"/>
              <a:t>перев’язка</a:t>
            </a:r>
            <a:r>
              <a:rPr lang="ru-RU" dirty="0"/>
              <a:t> </a:t>
            </a:r>
            <a:r>
              <a:rPr lang="ru-RU" dirty="0" err="1"/>
              <a:t>гонадних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при </a:t>
            </a:r>
            <a:r>
              <a:rPr lang="ru-RU" dirty="0" err="1"/>
              <a:t>лівобічному</a:t>
            </a:r>
            <a:r>
              <a:rPr lang="ru-RU" dirty="0"/>
              <a:t> </a:t>
            </a:r>
            <a:r>
              <a:rPr lang="ru-RU" dirty="0" err="1"/>
              <a:t>варикоцелє</a:t>
            </a:r>
            <a:r>
              <a:rPr lang="ru-RU" dirty="0"/>
              <a:t>.</a:t>
            </a:r>
          </a:p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малоінвазійних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торако</a:t>
            </a:r>
            <a:r>
              <a:rPr lang="ru-RU" dirty="0"/>
              <a:t>- і </a:t>
            </a:r>
            <a:r>
              <a:rPr lang="ru-RU" dirty="0" err="1"/>
              <a:t>лапароскопічні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: при </a:t>
            </a:r>
            <a:r>
              <a:rPr lang="ru-RU" dirty="0" err="1"/>
              <a:t>емпіємі</a:t>
            </a:r>
            <a:r>
              <a:rPr lang="ru-RU" dirty="0"/>
              <a:t> </a:t>
            </a:r>
            <a:r>
              <a:rPr lang="ru-RU" dirty="0" err="1"/>
              <a:t>плеври</a:t>
            </a:r>
            <a:r>
              <a:rPr lang="ru-RU" dirty="0"/>
              <a:t>, </a:t>
            </a:r>
            <a:r>
              <a:rPr lang="ru-RU" dirty="0" err="1"/>
              <a:t>пальмарному</a:t>
            </a:r>
            <a:r>
              <a:rPr lang="ru-RU" dirty="0"/>
              <a:t> </a:t>
            </a:r>
            <a:r>
              <a:rPr lang="ru-RU" dirty="0" err="1"/>
              <a:t>гіпергідрозі</a:t>
            </a:r>
            <a:r>
              <a:rPr lang="ru-RU" dirty="0"/>
              <a:t>, </a:t>
            </a:r>
            <a:r>
              <a:rPr lang="ru-RU" dirty="0" err="1"/>
              <a:t>вродженій</a:t>
            </a:r>
            <a:r>
              <a:rPr lang="ru-RU" dirty="0"/>
              <a:t> </a:t>
            </a:r>
            <a:r>
              <a:rPr lang="ru-RU" dirty="0" err="1"/>
              <a:t>лобарній</a:t>
            </a:r>
            <a:r>
              <a:rPr lang="ru-RU" dirty="0"/>
              <a:t> </a:t>
            </a:r>
            <a:r>
              <a:rPr lang="ru-RU" dirty="0" err="1"/>
              <a:t>емфіземі</a:t>
            </a:r>
            <a:r>
              <a:rPr lang="ru-RU" dirty="0"/>
              <a:t>, </a:t>
            </a:r>
            <a:r>
              <a:rPr lang="ru-RU" dirty="0" err="1"/>
              <a:t>пухлинах</a:t>
            </a:r>
            <a:r>
              <a:rPr lang="ru-RU" dirty="0"/>
              <a:t> </a:t>
            </a:r>
            <a:r>
              <a:rPr lang="ru-RU" dirty="0" err="1"/>
              <a:t>наднирників</a:t>
            </a:r>
            <a:r>
              <a:rPr lang="ru-RU" dirty="0"/>
              <a:t>, </a:t>
            </a:r>
            <a:r>
              <a:rPr lang="ru-RU" dirty="0" err="1"/>
              <a:t>патології</a:t>
            </a:r>
            <a:r>
              <a:rPr lang="ru-RU" dirty="0"/>
              <a:t> </a:t>
            </a:r>
            <a:r>
              <a:rPr lang="ru-RU" dirty="0" err="1"/>
              <a:t>яйників</a:t>
            </a:r>
            <a:r>
              <a:rPr lang="ru-RU" dirty="0"/>
              <a:t> (</a:t>
            </a:r>
            <a:r>
              <a:rPr lang="ru-RU" dirty="0" err="1"/>
              <a:t>вродженій</a:t>
            </a:r>
            <a:r>
              <a:rPr lang="ru-RU" dirty="0"/>
              <a:t> та </a:t>
            </a:r>
            <a:r>
              <a:rPr lang="ru-RU" dirty="0" err="1"/>
              <a:t>набутій</a:t>
            </a:r>
            <a:r>
              <a:rPr lang="ru-RU" dirty="0"/>
              <a:t>). 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717032"/>
            <a:ext cx="3730849" cy="275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73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Ендоскопічні методи </a:t>
            </a:r>
            <a:r>
              <a:rPr lang="uk-UA" i="1" dirty="0" smtClean="0"/>
              <a:t>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u="sng" dirty="0"/>
              <a:t>Ендоскопія</a:t>
            </a:r>
            <a:r>
              <a:rPr lang="uk-UA" dirty="0"/>
              <a:t> – це метод дослідження, заснований на введенні в порожнині тіла особливих пристроїв, забезпечених оптичними і освітлювальними системами, а також інструментами для забору матеріалу – ендоскопів. Ендоскопи що використовуються в сучасній медицині діляться на гнучкі і жорсткі.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579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Ендоскопічні методи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03960"/>
          </a:xfrm>
        </p:spPr>
        <p:txBody>
          <a:bodyPr>
            <a:normAutofit fontScale="55000" lnSpcReduction="20000"/>
          </a:bodyPr>
          <a:lstStyle/>
          <a:p>
            <a:r>
              <a:rPr lang="uk-UA" dirty="0"/>
              <a:t>Широке використання в клінічній практиці гнучких ендоскопів з волоконною оптикою (</a:t>
            </a:r>
            <a:r>
              <a:rPr lang="uk-UA" dirty="0" err="1"/>
              <a:t>фіброендоскопів</a:t>
            </a:r>
            <a:r>
              <a:rPr lang="uk-UA" dirty="0"/>
              <a:t>) почалося з </a:t>
            </a:r>
            <a:r>
              <a:rPr lang="uk-UA" dirty="0" err="1"/>
              <a:t>шестидесятих</a:t>
            </a:r>
            <a:r>
              <a:rPr lang="uk-UA" dirty="0"/>
              <a:t> років, коли японські фірми "</a:t>
            </a:r>
            <a:r>
              <a:rPr lang="uk-UA" dirty="0" err="1"/>
              <a:t>Olympus</a:t>
            </a:r>
            <a:r>
              <a:rPr lang="uk-UA" dirty="0"/>
              <a:t>" і "</a:t>
            </a:r>
            <a:r>
              <a:rPr lang="uk-UA" dirty="0" err="1"/>
              <a:t>Machida</a:t>
            </a:r>
            <a:r>
              <a:rPr lang="uk-UA" dirty="0"/>
              <a:t>" стали випускати </a:t>
            </a:r>
            <a:r>
              <a:rPr lang="uk-UA" dirty="0" err="1"/>
              <a:t>езофагогастроскопи</a:t>
            </a:r>
            <a:r>
              <a:rPr lang="uk-UA" dirty="0"/>
              <a:t> на базі волоконної оптики. </a:t>
            </a:r>
            <a:r>
              <a:rPr lang="uk-UA" dirty="0" smtClean="0"/>
              <a:t>Лише </a:t>
            </a:r>
            <a:r>
              <a:rPr lang="uk-UA" dirty="0"/>
              <a:t>пізніше з'явилися </a:t>
            </a:r>
            <a:r>
              <a:rPr lang="uk-UA" dirty="0" err="1"/>
              <a:t>фіброколоноскопи</a:t>
            </a:r>
            <a:r>
              <a:rPr lang="uk-UA" dirty="0"/>
              <a:t> і </a:t>
            </a:r>
            <a:r>
              <a:rPr lang="uk-UA" dirty="0" err="1" smtClean="0"/>
              <a:t>фібробронхоскопи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Сучасні </a:t>
            </a:r>
            <a:r>
              <a:rPr lang="uk-UA" dirty="0" err="1"/>
              <a:t>фіброендоскопи</a:t>
            </a:r>
            <a:r>
              <a:rPr lang="uk-UA" dirty="0"/>
              <a:t> складні по своїй конструкції, в них передача світла відбувається по волокну - світлопроводу, діаметром в декілька десятків мікрон, волокна складаються в джгути, з них формують волоконно-оптичну систему ендоскопа, яку покривають захисною оболонкою і розміщують усередині гнучкого тубуса.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/>
              <a:t>волоконно-оптичних деталях світлові сигнали передаються по світлопроводах з однієї поверхні (торця світлопроводу) на іншу — вихідну, як сукупність елементів зображення, кожен з яких передається по своїй жилі. У волоконних деталях зазвичай застосовують скляне волокно, світлова жила якого (серцевина) має високий показник заломлення і оточена склом — оболонкою з нижчим показником заломлення. Внаслідок цього на поверхні розділу серцевини і оболонки промені зазнають повне внутрішнє віддзеркалення і поширюються лише по світловій жилі.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/>
              <a:t>передачі зображення застосовуються жорсткі багатожильні світлопроводи і джгути з регулярним укладанням волокон. На вхідний торець зображення проектується об'єктивом, а на вихідному спостерігається в окуляр. Якість зображення в таких приладах визначається діаметром світлових жил, їх загальним числом і досконалістю виготовлення. Роздільна здатність сучасних гнучких ендоскопів складає 2-5 </a:t>
            </a:r>
            <a:r>
              <a:rPr lang="uk-UA" dirty="0" err="1"/>
              <a:t>лін</a:t>
            </a:r>
            <a:r>
              <a:rPr lang="uk-UA" dirty="0"/>
              <a:t>/мм з відстані 15 мм (це означає, що можна розглянути об'єкт діаметром 1мм), оптичне збільшення – 1,5 раз. На дистальній частині ендоскопа розташовується кінцеве вікно світлопроводу, об'єктив, отвір каналів для введення інструментів, аспірації рідини і повітря. Розташування оптики може бути бічним, скошеним і торцевим. Призначення ендоскопа визначає його довжину, зовнішній діаметр, кількість </a:t>
            </a:r>
            <a:r>
              <a:rPr lang="uk-UA" dirty="0" err="1"/>
              <a:t>біопсійних</a:t>
            </a:r>
            <a:r>
              <a:rPr lang="uk-UA" dirty="0"/>
              <a:t> каналів.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90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1296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Лапароскопічні, торакоскопічні, артроскопічні методи діагностики та лікування в дитячій хірургії.   </vt:lpstr>
      <vt:lpstr>План та організаційна структура лекції. </vt:lpstr>
      <vt:lpstr>Презентация PowerPoint</vt:lpstr>
      <vt:lpstr>Презентация PowerPoint</vt:lpstr>
      <vt:lpstr>Невідкладна малоінвазійна дитяча хірургія </vt:lpstr>
      <vt:lpstr>Планова малоінвазійна дитяча хірургія </vt:lpstr>
      <vt:lpstr>Планова малоінвазійна дитяча хірургія </vt:lpstr>
      <vt:lpstr>Ендоскопічні методи дослідження</vt:lpstr>
      <vt:lpstr>Ендоскопічні методи дослідження</vt:lpstr>
      <vt:lpstr>Ендоскопічні методи дослідження. </vt:lpstr>
      <vt:lpstr>Ендоскопічні методи дослідження.</vt:lpstr>
      <vt:lpstr>Артроскопія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Лапароскопічні, торакоскопічні, артроскопічні методи діагностики та лікування в дитячій хірургії.   </dc:title>
  <dc:creator>User 90</dc:creator>
  <cp:lastModifiedBy>User 90</cp:lastModifiedBy>
  <cp:revision>7</cp:revision>
  <dcterms:created xsi:type="dcterms:W3CDTF">2020-06-02T06:07:46Z</dcterms:created>
  <dcterms:modified xsi:type="dcterms:W3CDTF">2020-06-03T07:35:16Z</dcterms:modified>
</cp:coreProperties>
</file>