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C9B2FC-492F-4F65-9822-B9392A59F77A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71DAA65C-A3A8-4891-B321-15D691438864}">
      <dgm:prSet phldrT="[Текст]"/>
      <dgm:spPr/>
      <dgm:t>
        <a:bodyPr/>
        <a:lstStyle/>
        <a:p>
          <a:pPr algn="l"/>
          <a:r>
            <a:rPr lang="uk-UA" b="1" dirty="0" err="1" smtClean="0"/>
            <a:t>Загальноклінічні</a:t>
          </a:r>
          <a:r>
            <a:rPr lang="uk-UA" b="1" dirty="0" smtClean="0"/>
            <a:t>: </a:t>
          </a:r>
        </a:p>
        <a:p>
          <a:pPr algn="l"/>
          <a:r>
            <a:rPr lang="uk-UA" b="1" dirty="0" smtClean="0"/>
            <a:t>скарги, збір анамнезу, огляд хворого, пальпація, перкусія, аускультація. </a:t>
          </a:r>
        </a:p>
        <a:p>
          <a:pPr algn="l"/>
          <a:r>
            <a:rPr lang="ru-RU" b="1" dirty="0" err="1" smtClean="0"/>
            <a:t>Ректальне</a:t>
          </a:r>
          <a:r>
            <a:rPr lang="ru-RU" b="1" dirty="0" smtClean="0"/>
            <a:t> </a:t>
          </a:r>
          <a:r>
            <a:rPr lang="ru-RU" b="1" dirty="0" err="1" smtClean="0"/>
            <a:t>пальцьове</a:t>
          </a:r>
          <a:r>
            <a:rPr lang="ru-RU" b="1" dirty="0" smtClean="0"/>
            <a:t> </a:t>
          </a:r>
          <a:r>
            <a:rPr lang="ru-RU" b="1" dirty="0" err="1" smtClean="0"/>
            <a:t>дослідження</a:t>
          </a:r>
          <a:endParaRPr lang="ru-RU" b="1" dirty="0"/>
        </a:p>
      </dgm:t>
    </dgm:pt>
    <dgm:pt modelId="{C4D6AADC-14C5-45C8-B681-B12EFA4CDB03}" type="parTrans" cxnId="{CDC5C675-2F0E-4558-BBCD-6A83CC7A9AD5}">
      <dgm:prSet/>
      <dgm:spPr/>
      <dgm:t>
        <a:bodyPr/>
        <a:lstStyle/>
        <a:p>
          <a:endParaRPr lang="ru-RU"/>
        </a:p>
      </dgm:t>
    </dgm:pt>
    <dgm:pt modelId="{E01B19B0-015C-4C91-95BD-1C7CDAC25AFA}" type="sibTrans" cxnId="{CDC5C675-2F0E-4558-BBCD-6A83CC7A9AD5}">
      <dgm:prSet/>
      <dgm:spPr/>
      <dgm:t>
        <a:bodyPr/>
        <a:lstStyle/>
        <a:p>
          <a:endParaRPr lang="ru-RU"/>
        </a:p>
      </dgm:t>
    </dgm:pt>
    <dgm:pt modelId="{07CBEC8A-9A51-450A-B191-ACF53758EBCE}">
      <dgm:prSet phldrT="[Текст]"/>
      <dgm:spPr/>
      <dgm:t>
        <a:bodyPr/>
        <a:lstStyle/>
        <a:p>
          <a:r>
            <a:rPr lang="uk-UA" b="1" dirty="0" smtClean="0"/>
            <a:t>Лабораторні методи дослідження (біохімічні, </a:t>
          </a:r>
          <a:r>
            <a:rPr lang="uk-UA" b="1" dirty="0" err="1" smtClean="0"/>
            <a:t>коагулограмма</a:t>
          </a:r>
          <a:r>
            <a:rPr lang="uk-UA" b="1" dirty="0" smtClean="0"/>
            <a:t>, бактеріологічні, імунологічні).</a:t>
          </a:r>
          <a:endParaRPr lang="ru-RU" b="1" dirty="0"/>
        </a:p>
      </dgm:t>
    </dgm:pt>
    <dgm:pt modelId="{55476E2B-C17A-4F29-AC12-4510CCC59B21}" type="parTrans" cxnId="{E06C3CA2-3E41-4048-B0F6-7FC9036DF003}">
      <dgm:prSet/>
      <dgm:spPr/>
      <dgm:t>
        <a:bodyPr/>
        <a:lstStyle/>
        <a:p>
          <a:endParaRPr lang="ru-RU"/>
        </a:p>
      </dgm:t>
    </dgm:pt>
    <dgm:pt modelId="{F3D6D2F1-9C8B-4B00-BF09-FE4A625CC109}" type="sibTrans" cxnId="{E06C3CA2-3E41-4048-B0F6-7FC9036DF003}">
      <dgm:prSet/>
      <dgm:spPr/>
      <dgm:t>
        <a:bodyPr/>
        <a:lstStyle/>
        <a:p>
          <a:endParaRPr lang="ru-RU"/>
        </a:p>
      </dgm:t>
    </dgm:pt>
    <dgm:pt modelId="{1D53C412-871F-4D32-849A-9CA18DA0B320}">
      <dgm:prSet phldrT="[Текст]"/>
      <dgm:spPr/>
      <dgm:t>
        <a:bodyPr/>
        <a:lstStyle/>
        <a:p>
          <a:r>
            <a:rPr lang="uk-UA" b="1" dirty="0" smtClean="0"/>
            <a:t>Спеціальні методи дослідження</a:t>
          </a:r>
          <a:endParaRPr lang="ru-RU" dirty="0"/>
        </a:p>
      </dgm:t>
    </dgm:pt>
    <dgm:pt modelId="{AA4C36B8-CA10-4C04-B4D0-FB246FEA2C69}" type="parTrans" cxnId="{1B7FFCFE-2F52-48D9-A033-D5267039F264}">
      <dgm:prSet/>
      <dgm:spPr/>
      <dgm:t>
        <a:bodyPr/>
        <a:lstStyle/>
        <a:p>
          <a:endParaRPr lang="ru-RU"/>
        </a:p>
      </dgm:t>
    </dgm:pt>
    <dgm:pt modelId="{0743B0D9-7EC4-490F-9CD6-5C525DAE017C}" type="sibTrans" cxnId="{1B7FFCFE-2F52-48D9-A033-D5267039F264}">
      <dgm:prSet/>
      <dgm:spPr/>
      <dgm:t>
        <a:bodyPr/>
        <a:lstStyle/>
        <a:p>
          <a:endParaRPr lang="ru-RU"/>
        </a:p>
      </dgm:t>
    </dgm:pt>
    <dgm:pt modelId="{AD805CEC-2852-4007-88E0-DD9E29117C41}" type="pres">
      <dgm:prSet presAssocID="{28C9B2FC-492F-4F65-9822-B9392A59F77A}" presName="compositeShape" presStyleCnt="0">
        <dgm:presLayoutVars>
          <dgm:dir/>
          <dgm:resizeHandles/>
        </dgm:presLayoutVars>
      </dgm:prSet>
      <dgm:spPr/>
    </dgm:pt>
    <dgm:pt modelId="{7271745C-439C-4CCD-86DF-3261D8472B1B}" type="pres">
      <dgm:prSet presAssocID="{28C9B2FC-492F-4F65-9822-B9392A59F77A}" presName="pyramid" presStyleLbl="node1" presStyleIdx="0" presStyleCnt="1" custScaleX="67090" custLinFactNeighborX="2332" custLinFactNeighborY="-1493"/>
      <dgm:spPr/>
    </dgm:pt>
    <dgm:pt modelId="{96BEC75A-6381-4D4C-ABE2-5D10FB9168F4}" type="pres">
      <dgm:prSet presAssocID="{28C9B2FC-492F-4F65-9822-B9392A59F77A}" presName="theList" presStyleCnt="0"/>
      <dgm:spPr/>
    </dgm:pt>
    <dgm:pt modelId="{1BFDA5C3-91CD-4F80-817D-C9BDC63160C2}" type="pres">
      <dgm:prSet presAssocID="{71DAA65C-A3A8-4891-B321-15D691438864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D55CAB-9799-4BFA-835C-DAA75822B0F8}" type="pres">
      <dgm:prSet presAssocID="{71DAA65C-A3A8-4891-B321-15D691438864}" presName="aSpace" presStyleCnt="0"/>
      <dgm:spPr/>
    </dgm:pt>
    <dgm:pt modelId="{9F1119A4-947D-4F83-B0AE-2260DC92C432}" type="pres">
      <dgm:prSet presAssocID="{07CBEC8A-9A51-450A-B191-ACF53758EBCE}" presName="aNode" presStyleLbl="fgAcc1" presStyleIdx="1" presStyleCnt="3" custLinFactNeighborX="86" custLinFactNeighborY="-291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2C6343-F078-44AB-99D9-FEF37B1B19EE}" type="pres">
      <dgm:prSet presAssocID="{07CBEC8A-9A51-450A-B191-ACF53758EBCE}" presName="aSpace" presStyleCnt="0"/>
      <dgm:spPr/>
    </dgm:pt>
    <dgm:pt modelId="{B924847F-D6A7-4C4F-8D72-2022DAAACD50}" type="pres">
      <dgm:prSet presAssocID="{1D53C412-871F-4D32-849A-9CA18DA0B320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947145-6BE7-4EF0-B1BB-743BC4009F49}" type="pres">
      <dgm:prSet presAssocID="{1D53C412-871F-4D32-849A-9CA18DA0B320}" presName="aSpace" presStyleCnt="0"/>
      <dgm:spPr/>
    </dgm:pt>
  </dgm:ptLst>
  <dgm:cxnLst>
    <dgm:cxn modelId="{CDC5C675-2F0E-4558-BBCD-6A83CC7A9AD5}" srcId="{28C9B2FC-492F-4F65-9822-B9392A59F77A}" destId="{71DAA65C-A3A8-4891-B321-15D691438864}" srcOrd="0" destOrd="0" parTransId="{C4D6AADC-14C5-45C8-B681-B12EFA4CDB03}" sibTransId="{E01B19B0-015C-4C91-95BD-1C7CDAC25AFA}"/>
    <dgm:cxn modelId="{52162643-62A8-4804-A0BA-7668207F52D9}" type="presOf" srcId="{28C9B2FC-492F-4F65-9822-B9392A59F77A}" destId="{AD805CEC-2852-4007-88E0-DD9E29117C41}" srcOrd="0" destOrd="0" presId="urn:microsoft.com/office/officeart/2005/8/layout/pyramid2"/>
    <dgm:cxn modelId="{43A2BC54-4148-47FC-A0F4-76AD02C53F1F}" type="presOf" srcId="{07CBEC8A-9A51-450A-B191-ACF53758EBCE}" destId="{9F1119A4-947D-4F83-B0AE-2260DC92C432}" srcOrd="0" destOrd="0" presId="urn:microsoft.com/office/officeart/2005/8/layout/pyramid2"/>
    <dgm:cxn modelId="{1B7FFCFE-2F52-48D9-A033-D5267039F264}" srcId="{28C9B2FC-492F-4F65-9822-B9392A59F77A}" destId="{1D53C412-871F-4D32-849A-9CA18DA0B320}" srcOrd="2" destOrd="0" parTransId="{AA4C36B8-CA10-4C04-B4D0-FB246FEA2C69}" sibTransId="{0743B0D9-7EC4-490F-9CD6-5C525DAE017C}"/>
    <dgm:cxn modelId="{012960E7-5873-45D4-956A-715527FA97D6}" type="presOf" srcId="{71DAA65C-A3A8-4891-B321-15D691438864}" destId="{1BFDA5C3-91CD-4F80-817D-C9BDC63160C2}" srcOrd="0" destOrd="0" presId="urn:microsoft.com/office/officeart/2005/8/layout/pyramid2"/>
    <dgm:cxn modelId="{20CFE85C-0C5F-4BA6-A801-60411FCF1132}" type="presOf" srcId="{1D53C412-871F-4D32-849A-9CA18DA0B320}" destId="{B924847F-D6A7-4C4F-8D72-2022DAAACD50}" srcOrd="0" destOrd="0" presId="urn:microsoft.com/office/officeart/2005/8/layout/pyramid2"/>
    <dgm:cxn modelId="{E06C3CA2-3E41-4048-B0F6-7FC9036DF003}" srcId="{28C9B2FC-492F-4F65-9822-B9392A59F77A}" destId="{07CBEC8A-9A51-450A-B191-ACF53758EBCE}" srcOrd="1" destOrd="0" parTransId="{55476E2B-C17A-4F29-AC12-4510CCC59B21}" sibTransId="{F3D6D2F1-9C8B-4B00-BF09-FE4A625CC109}"/>
    <dgm:cxn modelId="{A039D92B-618D-4580-B378-9E4F89587CC0}" type="presParOf" srcId="{AD805CEC-2852-4007-88E0-DD9E29117C41}" destId="{7271745C-439C-4CCD-86DF-3261D8472B1B}" srcOrd="0" destOrd="0" presId="urn:microsoft.com/office/officeart/2005/8/layout/pyramid2"/>
    <dgm:cxn modelId="{43A797FB-9DE8-439C-AB3D-8E5781F4EDAD}" type="presParOf" srcId="{AD805CEC-2852-4007-88E0-DD9E29117C41}" destId="{96BEC75A-6381-4D4C-ABE2-5D10FB9168F4}" srcOrd="1" destOrd="0" presId="urn:microsoft.com/office/officeart/2005/8/layout/pyramid2"/>
    <dgm:cxn modelId="{091D6903-F623-4E74-A8C2-711C5DD789FD}" type="presParOf" srcId="{96BEC75A-6381-4D4C-ABE2-5D10FB9168F4}" destId="{1BFDA5C3-91CD-4F80-817D-C9BDC63160C2}" srcOrd="0" destOrd="0" presId="urn:microsoft.com/office/officeart/2005/8/layout/pyramid2"/>
    <dgm:cxn modelId="{E5EE3A46-4976-4D88-9089-091010E829CD}" type="presParOf" srcId="{96BEC75A-6381-4D4C-ABE2-5D10FB9168F4}" destId="{6FD55CAB-9799-4BFA-835C-DAA75822B0F8}" srcOrd="1" destOrd="0" presId="urn:microsoft.com/office/officeart/2005/8/layout/pyramid2"/>
    <dgm:cxn modelId="{2DA6BEE1-5F4C-4D1F-9D78-A9BBFC16D0F5}" type="presParOf" srcId="{96BEC75A-6381-4D4C-ABE2-5D10FB9168F4}" destId="{9F1119A4-947D-4F83-B0AE-2260DC92C432}" srcOrd="2" destOrd="0" presId="urn:microsoft.com/office/officeart/2005/8/layout/pyramid2"/>
    <dgm:cxn modelId="{77F9E33E-9C88-42CA-A01A-5B6441E9975E}" type="presParOf" srcId="{96BEC75A-6381-4D4C-ABE2-5D10FB9168F4}" destId="{CF2C6343-F078-44AB-99D9-FEF37B1B19EE}" srcOrd="3" destOrd="0" presId="urn:microsoft.com/office/officeart/2005/8/layout/pyramid2"/>
    <dgm:cxn modelId="{F7B7B657-F6CC-4096-8729-63201353A083}" type="presParOf" srcId="{96BEC75A-6381-4D4C-ABE2-5D10FB9168F4}" destId="{B924847F-D6A7-4C4F-8D72-2022DAAACD50}" srcOrd="4" destOrd="0" presId="urn:microsoft.com/office/officeart/2005/8/layout/pyramid2"/>
    <dgm:cxn modelId="{A3437752-78E5-4FB1-AE01-B2067C88794B}" type="presParOf" srcId="{96BEC75A-6381-4D4C-ABE2-5D10FB9168F4}" destId="{BA947145-6BE7-4EF0-B1BB-743BC4009F49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71745C-439C-4CCD-86DF-3261D8472B1B}">
      <dsp:nvSpPr>
        <dsp:cNvPr id="0" name=""/>
        <dsp:cNvSpPr/>
      </dsp:nvSpPr>
      <dsp:spPr>
        <a:xfrm>
          <a:off x="1875798" y="0"/>
          <a:ext cx="3236781" cy="4824536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FDA5C3-91CD-4F80-817D-C9BDC63160C2}">
      <dsp:nvSpPr>
        <dsp:cNvPr id="0" name=""/>
        <dsp:cNvSpPr/>
      </dsp:nvSpPr>
      <dsp:spPr>
        <a:xfrm>
          <a:off x="3381681" y="485044"/>
          <a:ext cx="3135948" cy="114205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kern="1200" dirty="0" err="1" smtClean="0"/>
            <a:t>Загальноклінічні</a:t>
          </a:r>
          <a:r>
            <a:rPr lang="uk-UA" sz="1100" b="1" kern="1200" dirty="0" smtClean="0"/>
            <a:t>: 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kern="1200" dirty="0" smtClean="0"/>
            <a:t>скарги, збір анамнезу, огляд хворого, пальпація, перкусія, аускультація. 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err="1" smtClean="0"/>
            <a:t>Ректальне</a:t>
          </a:r>
          <a:r>
            <a:rPr lang="ru-RU" sz="1100" b="1" kern="1200" dirty="0" smtClean="0"/>
            <a:t> </a:t>
          </a:r>
          <a:r>
            <a:rPr lang="ru-RU" sz="1100" b="1" kern="1200" dirty="0" err="1" smtClean="0"/>
            <a:t>пальцьове</a:t>
          </a:r>
          <a:r>
            <a:rPr lang="ru-RU" sz="1100" b="1" kern="1200" dirty="0" smtClean="0"/>
            <a:t> </a:t>
          </a:r>
          <a:r>
            <a:rPr lang="ru-RU" sz="1100" b="1" kern="1200" dirty="0" err="1" smtClean="0"/>
            <a:t>дослідження</a:t>
          </a:r>
          <a:endParaRPr lang="ru-RU" sz="1100" b="1" kern="1200" dirty="0"/>
        </a:p>
      </dsp:txBody>
      <dsp:txXfrm>
        <a:off x="3437432" y="540795"/>
        <a:ext cx="3024446" cy="1030556"/>
      </dsp:txXfrm>
    </dsp:sp>
    <dsp:sp modelId="{9F1119A4-947D-4F83-B0AE-2260DC92C432}">
      <dsp:nvSpPr>
        <dsp:cNvPr id="0" name=""/>
        <dsp:cNvSpPr/>
      </dsp:nvSpPr>
      <dsp:spPr>
        <a:xfrm>
          <a:off x="3384378" y="1728192"/>
          <a:ext cx="3135948" cy="114205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kern="1200" dirty="0" smtClean="0"/>
            <a:t>Лабораторні методи дослідження (біохімічні, </a:t>
          </a:r>
          <a:r>
            <a:rPr lang="uk-UA" sz="1100" b="1" kern="1200" dirty="0" err="1" smtClean="0"/>
            <a:t>коагулограмма</a:t>
          </a:r>
          <a:r>
            <a:rPr lang="uk-UA" sz="1100" b="1" kern="1200" dirty="0" smtClean="0"/>
            <a:t>, бактеріологічні, імунологічні).</a:t>
          </a:r>
          <a:endParaRPr lang="ru-RU" sz="1100" b="1" kern="1200" dirty="0"/>
        </a:p>
      </dsp:txBody>
      <dsp:txXfrm>
        <a:off x="3440129" y="1783943"/>
        <a:ext cx="3024446" cy="1030556"/>
      </dsp:txXfrm>
    </dsp:sp>
    <dsp:sp modelId="{B924847F-D6A7-4C4F-8D72-2022DAAACD50}">
      <dsp:nvSpPr>
        <dsp:cNvPr id="0" name=""/>
        <dsp:cNvSpPr/>
      </dsp:nvSpPr>
      <dsp:spPr>
        <a:xfrm>
          <a:off x="3381681" y="3054675"/>
          <a:ext cx="3135948" cy="114205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kern="1200" dirty="0" smtClean="0"/>
            <a:t>Спеціальні методи дослідження</a:t>
          </a:r>
          <a:endParaRPr lang="ru-RU" sz="1100" kern="1200" dirty="0"/>
        </a:p>
      </dsp:txBody>
      <dsp:txXfrm>
        <a:off x="3437432" y="3110426"/>
        <a:ext cx="3024446" cy="10305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1" y="2708476"/>
            <a:ext cx="3672408" cy="1702160"/>
          </a:xfrm>
        </p:spPr>
        <p:txBody>
          <a:bodyPr>
            <a:normAutofit fontScale="90000"/>
          </a:bodyPr>
          <a:lstStyle/>
          <a:p>
            <a:r>
              <a:rPr lang="ru-RU" b="1" dirty="0" err="1">
                <a:solidFill>
                  <a:srgbClr val="7030A0"/>
                </a:solidFill>
              </a:rPr>
              <a:t>Інструментальні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методи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дослідження</a:t>
            </a:r>
            <a:r>
              <a:rPr lang="ru-RU" b="1" dirty="0">
                <a:solidFill>
                  <a:srgbClr val="7030A0"/>
                </a:solidFill>
              </a:rPr>
              <a:t> в </a:t>
            </a:r>
            <a:r>
              <a:rPr lang="ru-RU" b="1" dirty="0" err="1">
                <a:solidFill>
                  <a:srgbClr val="7030A0"/>
                </a:solidFill>
              </a:rPr>
              <a:t>дитячій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хірургії</a:t>
            </a:r>
            <a:endParaRPr lang="ru-RU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02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16016" y="-5493"/>
            <a:ext cx="24111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solidFill>
                  <a:schemeClr val="bg2"/>
                </a:solidFill>
              </a:rPr>
              <a:t>Променеві методи дослідження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45352" y="1124744"/>
            <a:ext cx="770485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uk-UA" dirty="0"/>
              <a:t>Комп’ютерна томографія є найбільш чутливим та високоінформативним методом рентгенодіагностики і являє собою пошарове рентгенологічне дослідження, в основі якого є комп’ютерна реконструкція зображення, отримане при круговому скануванні об’єкту вузьким пучком рентгенівського випромінювання. Винахідники А.</a:t>
            </a:r>
            <a:r>
              <a:rPr lang="uk-UA" dirty="0" err="1"/>
              <a:t>Кормак</a:t>
            </a:r>
            <a:r>
              <a:rPr lang="uk-UA" dirty="0"/>
              <a:t> і Г.</a:t>
            </a:r>
            <a:r>
              <a:rPr lang="uk-UA" dirty="0" err="1"/>
              <a:t>Хаусфілд</a:t>
            </a:r>
            <a:r>
              <a:rPr lang="uk-UA" dirty="0"/>
              <a:t> у 1979 році були нагороджені Нобелівською премією. Вузький пучок рентгенівського випромінювання сканує людське тіло по колу. По іншу сторону пацієнта встановлена система датчиків (їх кількість може досягати декількох тисяч), кожен з яких перетворює енергію випромінювання в електричні сигнали. Після посилення ці сигнали утворюють цифровий код, який поступає в пам'ять комп'ютера.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233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11960" y="-23996"/>
            <a:ext cx="4104456" cy="105273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11960" y="40707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b="1" dirty="0">
                <a:solidFill>
                  <a:schemeClr val="bg2"/>
                </a:solidFill>
              </a:rPr>
              <a:t>Додаткові (апаратні) та інструментальні методи дослідження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412776"/>
            <a:ext cx="8316416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u="sng" dirty="0"/>
              <a:t>Ультразвукові методи дослідження.</a:t>
            </a:r>
            <a:r>
              <a:rPr lang="uk-UA" sz="1600" dirty="0"/>
              <a:t> </a:t>
            </a:r>
            <a:endParaRPr lang="uk-UA" sz="1600" dirty="0" smtClean="0"/>
          </a:p>
          <a:p>
            <a:endParaRPr lang="uk-UA" sz="1600" dirty="0"/>
          </a:p>
          <a:p>
            <a:r>
              <a:rPr lang="uk-UA" sz="1600" dirty="0" smtClean="0"/>
              <a:t>Ультразвукове </a:t>
            </a:r>
            <a:r>
              <a:rPr lang="uk-UA" sz="1600" dirty="0"/>
              <a:t>дослідження є методом медичної візуалізації, який почав застосовуватися більше 40 років тому. В даний час медицина вже не представляє своє існування без даного методу діагностики. Сфери застосування ультразвуку в медицині надзвичайно широкі. У діагностичних цілях його використовують для виявлення захворювань органів черевної порожнини і нирок, органів малого тазу, щитовидної залози, молочних залоз, лімфатичної системи, серця, судин, в акушерській і педіатричній практиці. </a:t>
            </a:r>
            <a:endParaRPr lang="ru-RU" sz="1600" dirty="0"/>
          </a:p>
          <a:p>
            <a:r>
              <a:rPr lang="uk-UA" sz="1600" dirty="0"/>
              <a:t>Ультразвуком взагалі називаються високочастотні звукові хвилі з частотою понад 20 кГц. У медицині застосовуються частоти в діапазоні 2-10 Мгц. Особливістю ультразвукових хвиль є здатність відбиватися від кордонів середовищ, що відрізняються один від одного по щільності. </a:t>
            </a:r>
            <a:endParaRPr lang="uk-UA" sz="1600" dirty="0" smtClean="0"/>
          </a:p>
          <a:p>
            <a:r>
              <a:rPr lang="uk-UA" sz="1600" dirty="0"/>
              <a:t>У абдомінальній практиці, УЗІ дозволяє </a:t>
            </a:r>
            <a:r>
              <a:rPr lang="uk-UA" sz="1600" dirty="0" err="1"/>
              <a:t>візуалізувати</a:t>
            </a:r>
            <a:r>
              <a:rPr lang="uk-UA" sz="1600" dirty="0"/>
              <a:t> і охарактеризувати (розміри, контури, структура, щільність) всі паренхіматозні органи (печінку, селезінку, підшлункову залозу, нирки), наповнені рідиною порожнисті органи (жовчний міхур і протоки), кровоносні судини, фрагменти кишкових петель, вільну рідину в черевній порожнині, збільшені лімфатичні вузли, пухлинні конгломерати, змінений апендикс. Роздільна здатність сучасних апаратів складає 1-2 мм. </a:t>
            </a:r>
            <a:endParaRPr lang="ru-RU" sz="1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4299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337720" y="-40070"/>
            <a:ext cx="3888432" cy="105273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427984" y="24633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b="1" dirty="0">
                <a:solidFill>
                  <a:schemeClr val="bg2"/>
                </a:solidFill>
              </a:rPr>
              <a:t>Додаткові (апаратні) та інструментальні методи дослідження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120676"/>
            <a:ext cx="79928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/>
              <a:t>Ендоскопічні методи дослідження.</a:t>
            </a:r>
            <a:endParaRPr lang="ru-RU" dirty="0"/>
          </a:p>
          <a:p>
            <a:r>
              <a:rPr lang="uk-UA" u="sng" dirty="0"/>
              <a:t>Ендоскопія</a:t>
            </a:r>
            <a:r>
              <a:rPr lang="uk-UA" dirty="0"/>
              <a:t> – це метод дослідження, заснований на введенні в порожнині тіла особливих пристроїв, забезпечених оптичними і освітлювальними системами, а також інструментами для забору матеріалу – ендоскопів. Ендоскопи що використовуються в сучасній медицині діляться на гнучкі і жорсткі.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95736" y="2780927"/>
            <a:ext cx="6282444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000" dirty="0"/>
              <a:t>Широке використання в клінічній практиці гнучких ендоскопів з волоконною оптикою (</a:t>
            </a:r>
            <a:r>
              <a:rPr lang="uk-UA" sz="1000" dirty="0" err="1"/>
              <a:t>фіброендоскопів</a:t>
            </a:r>
            <a:r>
              <a:rPr lang="uk-UA" sz="1000" dirty="0"/>
              <a:t>) почалося з </a:t>
            </a:r>
            <a:r>
              <a:rPr lang="uk-UA" sz="1000" dirty="0" err="1"/>
              <a:t>шестидесятих</a:t>
            </a:r>
            <a:r>
              <a:rPr lang="uk-UA" sz="1000" dirty="0"/>
              <a:t> років, коли японські фірми "</a:t>
            </a:r>
            <a:r>
              <a:rPr lang="uk-UA" sz="1000" dirty="0" err="1"/>
              <a:t>Olympus</a:t>
            </a:r>
            <a:r>
              <a:rPr lang="uk-UA" sz="1000" dirty="0"/>
              <a:t>" і "</a:t>
            </a:r>
            <a:r>
              <a:rPr lang="uk-UA" sz="1000" dirty="0" err="1"/>
              <a:t>Machida</a:t>
            </a:r>
            <a:r>
              <a:rPr lang="uk-UA" sz="1000" dirty="0"/>
              <a:t>" стали випускати </a:t>
            </a:r>
            <a:r>
              <a:rPr lang="uk-UA" sz="1000" dirty="0" err="1"/>
              <a:t>езофагогастроскопи</a:t>
            </a:r>
            <a:r>
              <a:rPr lang="uk-UA" sz="1000" dirty="0"/>
              <a:t> на базі волоконної оптики. Лише пізніше з'явилися </a:t>
            </a:r>
            <a:r>
              <a:rPr lang="uk-UA" sz="1000" dirty="0" err="1"/>
              <a:t>фіброколоноскопи</a:t>
            </a:r>
            <a:r>
              <a:rPr lang="uk-UA" sz="1000" dirty="0"/>
              <a:t> і </a:t>
            </a:r>
            <a:r>
              <a:rPr lang="uk-UA" sz="1000" dirty="0" err="1"/>
              <a:t>фібробронхоскопи</a:t>
            </a:r>
            <a:r>
              <a:rPr lang="uk-UA" sz="1000" dirty="0"/>
              <a:t>. Сучасні </a:t>
            </a:r>
            <a:r>
              <a:rPr lang="uk-UA" sz="1000" dirty="0" err="1"/>
              <a:t>фіброендоскопи</a:t>
            </a:r>
            <a:r>
              <a:rPr lang="uk-UA" sz="1000" dirty="0"/>
              <a:t> складні по своїй конструкції, в них передача світла відбувається по волокну - світлопроводу, діаметром в декілька десятків мікрон, волокна складаються в джгути, з них формують волоконно-оптичну систему ендоскопа, яку покривають захисною оболонкою і розміщують усередині гнучкого тубуса. У волоконно-оптичних деталях світлові сигнали передаються по світлопроводах з однієї поверхні (торця світлопроводу) на іншу — вихідну, як сукупність елементів зображення, кожен з яких передається по своїй жилі. У волоконних деталях зазвичай застосовують скляне волокно, світлова жила якого (серцевина) має високий показник заломлення і оточена склом — оболонкою з нижчим показником заломлення. Внаслідок цього на поверхні розділу серцевини і оболонки промені зазнають повне внутрішнє віддзеркалення і поширюються лише по світловій жилі. Для передачі зображення застосовуються жорсткі багатожильні світлопроводи і джгути з регулярним укладанням волокон. На вхідний торець зображення проектується об'єктивом, а на вихідному спостерігається в окуляр. Якість зображення в таких приладах визначається діаметром світлових жил, їх загальним числом і досконалістю виготовлення. Роздільна здатність сучасних гнучких ендоскопів складає 2-5 </a:t>
            </a:r>
            <a:r>
              <a:rPr lang="uk-UA" sz="1000" dirty="0" err="1"/>
              <a:t>лін</a:t>
            </a:r>
            <a:r>
              <a:rPr lang="uk-UA" sz="1000" dirty="0"/>
              <a:t>/мм з відстані 15 мм (це означає, що можна розглянути об'єкт діаметром 1мм), оптичне збільшення – 1,5 раз. На дистальній частині ендоскопа розташовується кінцеве вікно світлопроводу, об'єктив, отвір каналів для введення інструментів, аспірації рідини і повітря. Розташування оптики може бути бічним, скошеним і торцевим. Призначення ендоскопа визначає його довжину, зовнішній діаметр, кількість </a:t>
            </a:r>
            <a:r>
              <a:rPr lang="uk-UA" sz="1000" dirty="0" err="1"/>
              <a:t>біопсійних</a:t>
            </a:r>
            <a:r>
              <a:rPr lang="uk-UA" sz="1000" dirty="0"/>
              <a:t> каналів. 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10370691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67506" y="0"/>
            <a:ext cx="4032448" cy="112474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467506" y="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b="1" dirty="0">
                <a:solidFill>
                  <a:schemeClr val="bg2"/>
                </a:solidFill>
              </a:rPr>
              <a:t>Додаткові (апаратні) та інструментальні методи дослідження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556792"/>
            <a:ext cx="788839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u="sng" dirty="0"/>
              <a:t>Капсульна </a:t>
            </a:r>
            <a:r>
              <a:rPr lang="uk-UA" u="sng" dirty="0" err="1"/>
              <a:t>інтестіноскопія</a:t>
            </a:r>
            <a:r>
              <a:rPr lang="uk-UA" dirty="0"/>
              <a:t> полягає в проковтуванні хворим спеціальної капсули, яка має в собі мініатюрну відеокамеру, процесор, систему для передачі інформації. Під час проходження по кишечнику капсула постійно, із швидкістю 2 кадри в секунду, передає </a:t>
            </a:r>
            <a:r>
              <a:rPr lang="uk-UA" dirty="0" err="1"/>
              <a:t>відеозображення</a:t>
            </a:r>
            <a:r>
              <a:rPr lang="uk-UA" dirty="0"/>
              <a:t> на напівпровідниковий записуючий пристрій через систему датчиків, прикріплених до шкіри живота. Пізніше, запис пристрою </a:t>
            </a:r>
            <a:r>
              <a:rPr lang="uk-UA" dirty="0" err="1"/>
              <a:t>під'єднується</a:t>
            </a:r>
            <a:r>
              <a:rPr lang="uk-UA" dirty="0"/>
              <a:t> до комп'ютерної робочої станції, на якій зображення обробляється і може бути проглянуто на моніторі та </a:t>
            </a:r>
            <a:r>
              <a:rPr lang="uk-UA" dirty="0" err="1"/>
              <a:t>роздруковано</a:t>
            </a:r>
            <a:r>
              <a:rPr lang="uk-UA" dirty="0"/>
              <a:t>. Загальна кількість знімків - більше 50000. Даним методом можна виявити виразкові ураження тонкої кишки, гельмінтоз, кровотечі з тонкої кишки або функціональні порушення моторики </a:t>
            </a:r>
            <a:r>
              <a:rPr lang="uk-UA" dirty="0" err="1"/>
              <a:t>кишечника</a:t>
            </a:r>
            <a:r>
              <a:rPr lang="uk-UA" dirty="0"/>
              <a:t>. Сучасні капсули володіють можливістю управління за допомогою зміни магнітного поля, що подається на черевну стінку.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35451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21795" y="-13772"/>
            <a:ext cx="4176464" cy="1124744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321795" y="-1548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b="1" dirty="0">
                <a:solidFill>
                  <a:schemeClr val="bg2"/>
                </a:solidFill>
              </a:rPr>
              <a:t>Додаткові (апаратні) та інструментальні методи дослідження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42184" y="1628800"/>
            <a:ext cx="795870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u="sng" dirty="0" err="1"/>
              <a:t>Колоноскопія</a:t>
            </a:r>
            <a:r>
              <a:rPr lang="uk-UA" dirty="0"/>
              <a:t> - це метод огляду слизистої оболонки товстої кишки за допомогою гнучких </a:t>
            </a:r>
            <a:r>
              <a:rPr lang="uk-UA" dirty="0" err="1"/>
              <a:t>колоноскопів</a:t>
            </a:r>
            <a:r>
              <a:rPr lang="uk-UA" dirty="0"/>
              <a:t>. Основні вимоги до ендоскопів, обумовлені анатомією товстої кишки (вигини): наявність </a:t>
            </a:r>
            <a:r>
              <a:rPr lang="uk-UA" dirty="0" err="1"/>
              <a:t>торцової</a:t>
            </a:r>
            <a:r>
              <a:rPr lang="uk-UA" dirty="0"/>
              <a:t> оптики, можливість управління рухомим кінцем ендоскопу з метою проведення апарату в кишці та подолання анатомічних згинів при постійному візуальному контролі, достатня еластичність інструмента, можливість очищення оптичного вікна та аспірації невеликої кількості кишкового вмісту. Всім цим вимогам відповідають сучасні </a:t>
            </a:r>
            <a:r>
              <a:rPr lang="uk-UA" dirty="0" err="1"/>
              <a:t>колоноскопи</a:t>
            </a:r>
            <a:r>
              <a:rPr lang="uk-UA" dirty="0"/>
              <a:t>: мають керований дистальний кінець з можливістю вигину в двох площинах на 160-180 градусів, а також градуйовану жорсткість – тобто впродовж гнучкої частини ендоскопа жорсткість змінюється, що забезпечує мінімальне утворення загинів, прискорення введення в кишку і мінімальну </a:t>
            </a:r>
            <a:r>
              <a:rPr lang="uk-UA" dirty="0" err="1"/>
              <a:t>травматичність</a:t>
            </a:r>
            <a:r>
              <a:rPr lang="uk-UA" dirty="0"/>
              <a:t>. Також </a:t>
            </a:r>
            <a:r>
              <a:rPr lang="uk-UA" dirty="0" err="1"/>
              <a:t>колоноскопи</a:t>
            </a:r>
            <a:r>
              <a:rPr lang="uk-UA" dirty="0"/>
              <a:t> мають додаткові можливості, як і гастроскопи.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1129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55976" y="0"/>
            <a:ext cx="4176464" cy="980728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355976" y="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b="1" dirty="0">
                <a:solidFill>
                  <a:schemeClr val="bg2"/>
                </a:solidFill>
              </a:rPr>
              <a:t>Додаткові (апаратні) та інструментальні методи дослідження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2497" y="1412776"/>
            <a:ext cx="792088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u="sng" dirty="0"/>
              <a:t>Діагностична </a:t>
            </a:r>
            <a:r>
              <a:rPr lang="uk-UA" u="sng" dirty="0" err="1"/>
              <a:t>лапароскопія</a:t>
            </a:r>
            <a:r>
              <a:rPr lang="uk-UA" dirty="0"/>
              <a:t> – це метод дослідження, що полягає у введенні в черевну порожнину спеціального ендоскопа (</a:t>
            </a:r>
            <a:r>
              <a:rPr lang="uk-UA" dirty="0" err="1"/>
              <a:t>лапароскопа</a:t>
            </a:r>
            <a:r>
              <a:rPr lang="uk-UA" dirty="0"/>
              <a:t>) через невеликий розріз з метою безпосередньої візуалізації патологічного процесу. </a:t>
            </a:r>
            <a:r>
              <a:rPr lang="uk-UA" dirty="0" err="1"/>
              <a:t>Лапароскоп</a:t>
            </a:r>
            <a:r>
              <a:rPr lang="uk-UA" dirty="0"/>
              <a:t> це металева трубка діаметром 10 або 5 мм із складною системою лінз і світловодом. Він відноситься до жорстких ендоскопів і використовується для передачі зображення з порожнин людського тіла з використанням лінзової або стержневої оптики. </a:t>
            </a:r>
            <a:r>
              <a:rPr lang="uk-UA" dirty="0" err="1"/>
              <a:t>Лапароскоп</a:t>
            </a:r>
            <a:r>
              <a:rPr lang="uk-UA" dirty="0"/>
              <a:t> дозволяє зсередини досліджувати органи черевної порожнини з метою виявлення патології: очеревини, шлунку, передньої поверхні і краю печінки, дна жовчного міхура, частини товстої та тонку кишку, матки і придатків. </a:t>
            </a:r>
            <a:r>
              <a:rPr lang="uk-UA" dirty="0" err="1"/>
              <a:t>Лапароскопи</a:t>
            </a:r>
            <a:r>
              <a:rPr lang="uk-UA" dirty="0"/>
              <a:t> комплектують наборами інструментів, в мінімальний комплект яких входять стилети, троакари, оптичні трубки, </a:t>
            </a:r>
            <a:r>
              <a:rPr lang="uk-UA" dirty="0" err="1"/>
              <a:t>інсуфлятор</a:t>
            </a:r>
            <a:r>
              <a:rPr lang="uk-UA" dirty="0"/>
              <a:t>, освітлювач і набір інструментів для діагностики і проведення хірургічних маніпуляцій.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3134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136904" cy="432048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План </a:t>
            </a:r>
            <a:r>
              <a:rPr lang="ru-RU" sz="2800" b="1" dirty="0"/>
              <a:t>та </a:t>
            </a:r>
            <a:r>
              <a:rPr lang="ru-RU" sz="2800" b="1" dirty="0" err="1"/>
              <a:t>організаційна</a:t>
            </a:r>
            <a:r>
              <a:rPr lang="ru-RU" sz="2800" b="1" dirty="0"/>
              <a:t> структура </a:t>
            </a:r>
            <a:r>
              <a:rPr lang="ru-RU" sz="2800" b="1" dirty="0" err="1"/>
              <a:t>лекції</a:t>
            </a:r>
            <a:r>
              <a:rPr lang="ru-RU" sz="2800" b="1" dirty="0"/>
              <a:t>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340768"/>
            <a:ext cx="7776864" cy="504056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sz="2600" dirty="0" err="1">
                <a:latin typeface="Bahnschrift" pitchFamily="34" charset="0"/>
              </a:rPr>
              <a:t>Визначення</a:t>
            </a:r>
            <a:r>
              <a:rPr lang="ru-RU" sz="2600" dirty="0">
                <a:latin typeface="Bahnschrift" pitchFamily="34" charset="0"/>
              </a:rPr>
              <a:t> понять і </a:t>
            </a:r>
            <a:r>
              <a:rPr lang="ru-RU" sz="2600" dirty="0" err="1">
                <a:latin typeface="Bahnschrift" pitchFamily="34" charset="0"/>
              </a:rPr>
              <a:t>класифікація</a:t>
            </a:r>
            <a:r>
              <a:rPr lang="ru-RU" sz="2600" dirty="0">
                <a:latin typeface="Bahnschrift" pitchFamily="34" charset="0"/>
              </a:rPr>
              <a:t> </a:t>
            </a:r>
            <a:r>
              <a:rPr lang="ru-RU" sz="2600" dirty="0" err="1">
                <a:latin typeface="Bahnschrift" pitchFamily="34" charset="0"/>
              </a:rPr>
              <a:t>методів</a:t>
            </a:r>
            <a:r>
              <a:rPr lang="ru-RU" sz="2600" dirty="0">
                <a:latin typeface="Bahnschrift" pitchFamily="34" charset="0"/>
              </a:rPr>
              <a:t> </a:t>
            </a:r>
            <a:r>
              <a:rPr lang="ru-RU" sz="2600" dirty="0" err="1">
                <a:latin typeface="Bahnschrift" pitchFamily="34" charset="0"/>
              </a:rPr>
              <a:t>дослідження</a:t>
            </a:r>
            <a:r>
              <a:rPr lang="uk-UA" sz="2600" dirty="0">
                <a:latin typeface="Bahnschrift" pitchFamily="34" charset="0"/>
              </a:rPr>
              <a:t>.</a:t>
            </a:r>
            <a:endParaRPr lang="ru-RU" sz="2600" dirty="0">
              <a:latin typeface="Bahnschrift" pitchFamily="34" charset="0"/>
            </a:endParaRPr>
          </a:p>
          <a:p>
            <a:pPr lvl="0"/>
            <a:r>
              <a:rPr lang="uk-UA" sz="2600" dirty="0">
                <a:latin typeface="Bahnschrift" pitchFamily="34" charset="0"/>
              </a:rPr>
              <a:t>Визначення обсягу і </a:t>
            </a:r>
            <a:r>
              <a:rPr lang="uk-UA" sz="2600" dirty="0" err="1">
                <a:latin typeface="Bahnschrift" pitchFamily="34" charset="0"/>
              </a:rPr>
              <a:t>послідовністі</a:t>
            </a:r>
            <a:r>
              <a:rPr lang="uk-UA" sz="2600" dirty="0">
                <a:latin typeface="Bahnschrift" pitchFamily="34" charset="0"/>
              </a:rPr>
              <a:t> необхідних досліджень в дитячій хірургії.</a:t>
            </a:r>
            <a:endParaRPr lang="ru-RU" sz="2600" dirty="0">
              <a:latin typeface="Bahnschrift" pitchFamily="34" charset="0"/>
            </a:endParaRPr>
          </a:p>
          <a:p>
            <a:pPr lvl="0"/>
            <a:r>
              <a:rPr lang="ru-RU" sz="2600" dirty="0" err="1">
                <a:latin typeface="Bahnschrift" pitchFamily="34" charset="0"/>
              </a:rPr>
              <a:t>Складання</a:t>
            </a:r>
            <a:r>
              <a:rPr lang="ru-RU" sz="2600" dirty="0">
                <a:latin typeface="Bahnschrift" pitchFamily="34" charset="0"/>
              </a:rPr>
              <a:t> </a:t>
            </a:r>
            <a:r>
              <a:rPr lang="ru-RU" sz="2600" dirty="0" err="1">
                <a:latin typeface="Bahnschrift" pitchFamily="34" charset="0"/>
              </a:rPr>
              <a:t>схеми</a:t>
            </a:r>
            <a:r>
              <a:rPr lang="ru-RU" sz="2600" dirty="0">
                <a:latin typeface="Bahnschrift" pitchFamily="34" charset="0"/>
              </a:rPr>
              <a:t> </a:t>
            </a:r>
            <a:r>
              <a:rPr lang="ru-RU" sz="2600" dirty="0" err="1">
                <a:latin typeface="Bahnschrift" pitchFamily="34" charset="0"/>
              </a:rPr>
              <a:t>індивідуального</a:t>
            </a:r>
            <a:r>
              <a:rPr lang="ru-RU" sz="2600" dirty="0">
                <a:latin typeface="Bahnschrift" pitchFamily="34" charset="0"/>
              </a:rPr>
              <a:t> </a:t>
            </a:r>
            <a:r>
              <a:rPr lang="ru-RU" sz="2600" dirty="0" err="1">
                <a:latin typeface="Bahnschrift" pitchFamily="34" charset="0"/>
              </a:rPr>
              <a:t>діагностичного</a:t>
            </a:r>
            <a:r>
              <a:rPr lang="ru-RU" sz="2600" dirty="0">
                <a:latin typeface="Bahnschrift" pitchFamily="34" charset="0"/>
              </a:rPr>
              <a:t> </a:t>
            </a:r>
            <a:r>
              <a:rPr lang="ru-RU" sz="2600" dirty="0" err="1">
                <a:latin typeface="Bahnschrift" pitchFamily="34" charset="0"/>
              </a:rPr>
              <a:t>пошуку</a:t>
            </a:r>
            <a:r>
              <a:rPr lang="uk-UA" sz="2600" dirty="0">
                <a:latin typeface="Bahnschrift" pitchFamily="34" charset="0"/>
              </a:rPr>
              <a:t>.</a:t>
            </a:r>
            <a:endParaRPr lang="ru-RU" sz="2600" dirty="0">
              <a:latin typeface="Bahnschrift" pitchFamily="34" charset="0"/>
            </a:endParaRPr>
          </a:p>
          <a:p>
            <a:pPr lvl="0"/>
            <a:r>
              <a:rPr lang="ru-RU" sz="2600" dirty="0" err="1">
                <a:latin typeface="Bahnschrift" pitchFamily="34" charset="0"/>
              </a:rPr>
              <a:t>Інтерпретування</a:t>
            </a:r>
            <a:r>
              <a:rPr lang="ru-RU" sz="2600" dirty="0">
                <a:latin typeface="Bahnschrift" pitchFamily="34" charset="0"/>
              </a:rPr>
              <a:t> </a:t>
            </a:r>
            <a:r>
              <a:rPr lang="ru-RU" sz="2600" dirty="0" err="1">
                <a:latin typeface="Bahnschrift" pitchFamily="34" charset="0"/>
              </a:rPr>
              <a:t>результатів</a:t>
            </a:r>
            <a:r>
              <a:rPr lang="ru-RU" sz="2600" dirty="0">
                <a:latin typeface="Bahnschrift" pitchFamily="34" charset="0"/>
              </a:rPr>
              <a:t> </a:t>
            </a:r>
            <a:r>
              <a:rPr lang="ru-RU" sz="2600" dirty="0" err="1">
                <a:latin typeface="Bahnschrift" pitchFamily="34" charset="0"/>
              </a:rPr>
              <a:t>додаткових</a:t>
            </a:r>
            <a:r>
              <a:rPr lang="ru-RU" sz="2600" dirty="0">
                <a:latin typeface="Bahnschrift" pitchFamily="34" charset="0"/>
              </a:rPr>
              <a:t> </a:t>
            </a:r>
            <a:r>
              <a:rPr lang="ru-RU" sz="2600" dirty="0" err="1">
                <a:latin typeface="Bahnschrift" pitchFamily="34" charset="0"/>
              </a:rPr>
              <a:t>методів</a:t>
            </a:r>
            <a:r>
              <a:rPr lang="ru-RU" sz="2600" dirty="0">
                <a:latin typeface="Bahnschrift" pitchFamily="34" charset="0"/>
              </a:rPr>
              <a:t> </a:t>
            </a:r>
            <a:r>
              <a:rPr lang="ru-RU" sz="2600" dirty="0" err="1">
                <a:latin typeface="Bahnschrift" pitchFamily="34" charset="0"/>
              </a:rPr>
              <a:t>дослідження</a:t>
            </a:r>
            <a:r>
              <a:rPr lang="ru-RU" sz="2600" dirty="0">
                <a:latin typeface="Bahnschrift" pitchFamily="34" charset="0"/>
              </a:rPr>
              <a:t> у </a:t>
            </a:r>
            <a:r>
              <a:rPr lang="ru-RU" sz="2600" dirty="0" err="1">
                <a:latin typeface="Bahnschrift" pitchFamily="34" charset="0"/>
              </a:rPr>
              <a:t>разі</a:t>
            </a:r>
            <a:r>
              <a:rPr lang="ru-RU" sz="2600" dirty="0">
                <a:latin typeface="Bahnschrift" pitchFamily="34" charset="0"/>
              </a:rPr>
              <a:t> </a:t>
            </a:r>
            <a:r>
              <a:rPr lang="ru-RU" sz="2600" dirty="0" err="1">
                <a:latin typeface="Bahnschrift" pitchFamily="34" charset="0"/>
              </a:rPr>
              <a:t>їх</a:t>
            </a:r>
            <a:r>
              <a:rPr lang="ru-RU" sz="2600" dirty="0">
                <a:latin typeface="Bahnschrift" pitchFamily="34" charset="0"/>
              </a:rPr>
              <a:t> </a:t>
            </a:r>
            <a:r>
              <a:rPr lang="ru-RU" sz="2600" dirty="0" err="1">
                <a:latin typeface="Bahnschrift" pitchFamily="34" charset="0"/>
              </a:rPr>
              <a:t>використання</a:t>
            </a:r>
            <a:r>
              <a:rPr lang="ru-RU" sz="2600" dirty="0">
                <a:latin typeface="Bahnschrift" pitchFamily="34" charset="0"/>
              </a:rPr>
              <a:t>.</a:t>
            </a:r>
          </a:p>
          <a:p>
            <a:pPr lvl="0"/>
            <a:r>
              <a:rPr lang="uk-UA" sz="2600" dirty="0">
                <a:latin typeface="Bahnschrift" pitchFamily="34" charset="0"/>
              </a:rPr>
              <a:t>Д</a:t>
            </a:r>
            <a:r>
              <a:rPr lang="ru-RU" sz="2600" dirty="0" err="1">
                <a:latin typeface="Bahnschrift" pitchFamily="34" charset="0"/>
              </a:rPr>
              <a:t>иференційн</a:t>
            </a:r>
            <a:r>
              <a:rPr lang="uk-UA" sz="2600" dirty="0">
                <a:latin typeface="Bahnschrift" pitchFamily="34" charset="0"/>
              </a:rPr>
              <a:t>а </a:t>
            </a:r>
            <a:r>
              <a:rPr lang="ru-RU" sz="2600" dirty="0" err="1">
                <a:latin typeface="Bahnschrift" pitchFamily="34" charset="0"/>
              </a:rPr>
              <a:t>діагностик</a:t>
            </a:r>
            <a:r>
              <a:rPr lang="uk-UA" sz="2600" dirty="0">
                <a:latin typeface="Bahnschrift" pitchFamily="34" charset="0"/>
              </a:rPr>
              <a:t>а</a:t>
            </a:r>
            <a:r>
              <a:rPr lang="ru-RU" sz="2600" dirty="0">
                <a:latin typeface="Bahnschrift" pitchFamily="34" charset="0"/>
              </a:rPr>
              <a:t> з </a:t>
            </a:r>
            <a:r>
              <a:rPr lang="ru-RU" sz="2600" dirty="0" err="1">
                <a:latin typeface="Bahnschrift" pitchFamily="34" charset="0"/>
              </a:rPr>
              <a:t>допомогою</a:t>
            </a:r>
            <a:r>
              <a:rPr lang="ru-RU" sz="2600" dirty="0">
                <a:latin typeface="Bahnschrift" pitchFamily="34" charset="0"/>
              </a:rPr>
              <a:t> </a:t>
            </a:r>
            <a:r>
              <a:rPr lang="ru-RU" sz="2600" dirty="0" err="1">
                <a:latin typeface="Bahnschrift" pitchFamily="34" charset="0"/>
              </a:rPr>
              <a:t>клінічних</a:t>
            </a:r>
            <a:r>
              <a:rPr lang="ru-RU" sz="2600" dirty="0">
                <a:latin typeface="Bahnschrift" pitchFamily="34" charset="0"/>
              </a:rPr>
              <a:t> і </a:t>
            </a:r>
            <a:r>
              <a:rPr lang="ru-RU" sz="2600" dirty="0" err="1">
                <a:latin typeface="Bahnschrift" pitchFamily="34" charset="0"/>
              </a:rPr>
              <a:t>додаткових</a:t>
            </a:r>
            <a:r>
              <a:rPr lang="ru-RU" sz="2600" dirty="0">
                <a:latin typeface="Bahnschrift" pitchFamily="34" charset="0"/>
              </a:rPr>
              <a:t> </a:t>
            </a:r>
            <a:r>
              <a:rPr lang="ru-RU" sz="2600" dirty="0" err="1">
                <a:latin typeface="Bahnschrift" pitchFamily="34" charset="0"/>
              </a:rPr>
              <a:t>методів</a:t>
            </a:r>
            <a:r>
              <a:rPr lang="ru-RU" sz="2600" dirty="0">
                <a:latin typeface="Bahnschrift" pitchFamily="34" charset="0"/>
              </a:rPr>
              <a:t> </a:t>
            </a:r>
            <a:r>
              <a:rPr lang="ru-RU" sz="2600" dirty="0" err="1">
                <a:latin typeface="Bahnschrift" pitchFamily="34" charset="0"/>
              </a:rPr>
              <a:t>діагностики</a:t>
            </a:r>
            <a:r>
              <a:rPr lang="ru-RU" sz="2600" dirty="0">
                <a:latin typeface="Bahnschrift" pitchFamily="34" charset="0"/>
              </a:rPr>
              <a:t>.</a:t>
            </a:r>
          </a:p>
          <a:p>
            <a:pPr lvl="0"/>
            <a:r>
              <a:rPr lang="ru-RU" sz="2600" dirty="0" err="1">
                <a:latin typeface="Bahnschrift" pitchFamily="34" charset="0"/>
              </a:rPr>
              <a:t>Клінічні</a:t>
            </a:r>
            <a:r>
              <a:rPr lang="ru-RU" sz="2600" dirty="0">
                <a:latin typeface="Bahnschrift" pitchFamily="34" charset="0"/>
              </a:rPr>
              <a:t> </a:t>
            </a:r>
            <a:r>
              <a:rPr lang="ru-RU" sz="2600" dirty="0" err="1">
                <a:latin typeface="Bahnschrift" pitchFamily="34" charset="0"/>
              </a:rPr>
              <a:t>методи</a:t>
            </a:r>
            <a:r>
              <a:rPr lang="ru-RU" sz="2600" dirty="0">
                <a:latin typeface="Bahnschrift" pitchFamily="34" charset="0"/>
              </a:rPr>
              <a:t> </a:t>
            </a:r>
            <a:r>
              <a:rPr lang="ru-RU" sz="2600" dirty="0" err="1">
                <a:latin typeface="Bahnschrift" pitchFamily="34" charset="0"/>
              </a:rPr>
              <a:t>дослідження</a:t>
            </a:r>
            <a:r>
              <a:rPr lang="ru-RU" sz="2600" dirty="0">
                <a:latin typeface="Bahnschrift" pitchFamily="34" charset="0"/>
              </a:rPr>
              <a:t>.</a:t>
            </a:r>
          </a:p>
          <a:p>
            <a:pPr lvl="0"/>
            <a:r>
              <a:rPr lang="ru-RU" sz="2600" dirty="0" err="1">
                <a:latin typeface="Bahnschrift" pitchFamily="34" charset="0"/>
              </a:rPr>
              <a:t>Променеві</a:t>
            </a:r>
            <a:r>
              <a:rPr lang="ru-RU" sz="2600" dirty="0">
                <a:latin typeface="Bahnschrift" pitchFamily="34" charset="0"/>
              </a:rPr>
              <a:t> </a:t>
            </a:r>
            <a:r>
              <a:rPr lang="ru-RU" sz="2600" dirty="0" err="1">
                <a:latin typeface="Bahnschrift" pitchFamily="34" charset="0"/>
              </a:rPr>
              <a:t>методи</a:t>
            </a:r>
            <a:r>
              <a:rPr lang="ru-RU" sz="2600" dirty="0">
                <a:latin typeface="Bahnschrift" pitchFamily="34" charset="0"/>
              </a:rPr>
              <a:t> </a:t>
            </a:r>
            <a:r>
              <a:rPr lang="ru-RU" sz="2600" dirty="0" err="1">
                <a:latin typeface="Bahnschrift" pitchFamily="34" charset="0"/>
              </a:rPr>
              <a:t>дослідження</a:t>
            </a:r>
            <a:r>
              <a:rPr lang="ru-RU" sz="2600" dirty="0">
                <a:latin typeface="Bahnschrift" pitchFamily="34" charset="0"/>
              </a:rPr>
              <a:t> (</a:t>
            </a:r>
            <a:r>
              <a:rPr lang="ru-RU" sz="2600" dirty="0" err="1">
                <a:latin typeface="Bahnschrift" pitchFamily="34" charset="0"/>
              </a:rPr>
              <a:t>Оглядова</a:t>
            </a:r>
            <a:r>
              <a:rPr lang="ru-RU" sz="2600" dirty="0">
                <a:latin typeface="Bahnschrift" pitchFamily="34" charset="0"/>
              </a:rPr>
              <a:t> </a:t>
            </a:r>
            <a:r>
              <a:rPr lang="ru-RU" sz="2600" dirty="0" err="1">
                <a:latin typeface="Bahnschrift" pitchFamily="34" charset="0"/>
              </a:rPr>
              <a:t>рентгенографія</a:t>
            </a:r>
            <a:r>
              <a:rPr lang="ru-RU" sz="2600" dirty="0">
                <a:latin typeface="Bahnschrift" pitchFamily="34" charset="0"/>
              </a:rPr>
              <a:t> </a:t>
            </a:r>
            <a:r>
              <a:rPr lang="ru-RU" sz="2600" dirty="0" err="1">
                <a:latin typeface="Bahnschrift" pitchFamily="34" charset="0"/>
              </a:rPr>
              <a:t>органів</a:t>
            </a:r>
            <a:r>
              <a:rPr lang="ru-RU" sz="2600" dirty="0">
                <a:latin typeface="Bahnschrift" pitchFamily="34" charset="0"/>
              </a:rPr>
              <a:t> </a:t>
            </a:r>
            <a:r>
              <a:rPr lang="ru-RU" sz="2600" dirty="0" err="1">
                <a:latin typeface="Bahnschrift" pitchFamily="34" charset="0"/>
              </a:rPr>
              <a:t>грудної</a:t>
            </a:r>
            <a:r>
              <a:rPr lang="ru-RU" sz="2600" dirty="0">
                <a:latin typeface="Bahnschrift" pitchFamily="34" charset="0"/>
              </a:rPr>
              <a:t> та </a:t>
            </a:r>
            <a:r>
              <a:rPr lang="ru-RU" sz="2600" dirty="0" err="1">
                <a:latin typeface="Bahnschrift" pitchFamily="34" charset="0"/>
              </a:rPr>
              <a:t>черевної</a:t>
            </a:r>
            <a:r>
              <a:rPr lang="ru-RU" sz="2600" dirty="0">
                <a:latin typeface="Bahnschrift" pitchFamily="34" charset="0"/>
              </a:rPr>
              <a:t> </a:t>
            </a:r>
            <a:r>
              <a:rPr lang="ru-RU" sz="2600" dirty="0" err="1">
                <a:latin typeface="Bahnschrift" pitchFamily="34" charset="0"/>
              </a:rPr>
              <a:t>порожнини</a:t>
            </a:r>
            <a:r>
              <a:rPr lang="ru-RU" sz="2600" dirty="0">
                <a:latin typeface="Bahnschrift" pitchFamily="34" charset="0"/>
              </a:rPr>
              <a:t>. </a:t>
            </a:r>
            <a:r>
              <a:rPr lang="ru-RU" sz="2600" dirty="0" err="1">
                <a:latin typeface="Bahnschrift" pitchFamily="34" charset="0"/>
              </a:rPr>
              <a:t>Рентгенологічні</a:t>
            </a:r>
            <a:r>
              <a:rPr lang="ru-RU" sz="2600" dirty="0">
                <a:latin typeface="Bahnschrift" pitchFamily="34" charset="0"/>
              </a:rPr>
              <a:t> </a:t>
            </a:r>
            <a:r>
              <a:rPr lang="ru-RU" sz="2600" dirty="0" err="1">
                <a:latin typeface="Bahnschrift" pitchFamily="34" charset="0"/>
              </a:rPr>
              <a:t>дослідження</a:t>
            </a:r>
            <a:r>
              <a:rPr lang="ru-RU" sz="2600" dirty="0">
                <a:latin typeface="Bahnschrift" pitchFamily="34" charset="0"/>
              </a:rPr>
              <a:t> травного каналу. </a:t>
            </a:r>
            <a:r>
              <a:rPr lang="ru-RU" sz="2600" dirty="0" err="1">
                <a:latin typeface="Bahnschrift" pitchFamily="34" charset="0"/>
              </a:rPr>
              <a:t>Ірігографія</a:t>
            </a:r>
            <a:r>
              <a:rPr lang="ru-RU" sz="2600" dirty="0">
                <a:latin typeface="Bahnschrift" pitchFamily="34" charset="0"/>
              </a:rPr>
              <a:t>. </a:t>
            </a:r>
            <a:r>
              <a:rPr lang="ru-RU" sz="2600" dirty="0" err="1">
                <a:latin typeface="Bahnschrift" pitchFamily="34" charset="0"/>
              </a:rPr>
              <a:t>Пасаж</a:t>
            </a:r>
            <a:r>
              <a:rPr lang="ru-RU" sz="2600" dirty="0">
                <a:latin typeface="Bahnschrift" pitchFamily="34" charset="0"/>
              </a:rPr>
              <a:t> контрасту по травному каналу. </a:t>
            </a:r>
            <a:r>
              <a:rPr lang="ru-RU" sz="2600" dirty="0" err="1">
                <a:latin typeface="Bahnschrift" pitchFamily="34" charset="0"/>
              </a:rPr>
              <a:t>Бронхографія</a:t>
            </a:r>
            <a:r>
              <a:rPr lang="ru-RU" sz="2600" dirty="0">
                <a:latin typeface="Bahnschrift" pitchFamily="34" charset="0"/>
              </a:rPr>
              <a:t>. </a:t>
            </a:r>
            <a:r>
              <a:rPr lang="ru-RU" sz="2600" dirty="0" err="1">
                <a:latin typeface="Bahnschrift" pitchFamily="34" charset="0"/>
              </a:rPr>
              <a:t>Екскреторна</a:t>
            </a:r>
            <a:r>
              <a:rPr lang="ru-RU" sz="2600" dirty="0">
                <a:latin typeface="Bahnschrift" pitchFamily="34" charset="0"/>
              </a:rPr>
              <a:t> </a:t>
            </a:r>
            <a:r>
              <a:rPr lang="ru-RU" sz="2600" dirty="0" err="1">
                <a:latin typeface="Bahnschrift" pitchFamily="34" charset="0"/>
              </a:rPr>
              <a:t>урографія</a:t>
            </a:r>
            <a:r>
              <a:rPr lang="ru-RU" sz="2600" dirty="0">
                <a:latin typeface="Bahnschrift" pitchFamily="34" charset="0"/>
              </a:rPr>
              <a:t>..</a:t>
            </a:r>
            <a:r>
              <a:rPr lang="ru-RU" sz="2600" dirty="0" err="1">
                <a:latin typeface="Bahnschrift" pitchFamily="34" charset="0"/>
              </a:rPr>
              <a:t>Уретрографія</a:t>
            </a:r>
            <a:r>
              <a:rPr lang="ru-RU" sz="2600" dirty="0">
                <a:latin typeface="Bahnschrift" pitchFamily="34" charset="0"/>
              </a:rPr>
              <a:t>. </a:t>
            </a:r>
            <a:r>
              <a:rPr lang="ru-RU" sz="2600" dirty="0" err="1">
                <a:latin typeface="Bahnschrift" pitchFamily="34" charset="0"/>
              </a:rPr>
              <a:t>Цистографія</a:t>
            </a:r>
            <a:r>
              <a:rPr lang="ru-RU" sz="2600" dirty="0">
                <a:latin typeface="Bahnschrift" pitchFamily="34" charset="0"/>
              </a:rPr>
              <a:t>. КТ МРТ </a:t>
            </a:r>
            <a:r>
              <a:rPr lang="ru-RU" sz="2600" dirty="0" err="1">
                <a:latin typeface="Bahnschrift" pitchFamily="34" charset="0"/>
              </a:rPr>
              <a:t>Ангіографія</a:t>
            </a:r>
            <a:r>
              <a:rPr lang="ru-RU" sz="2600" dirty="0">
                <a:latin typeface="Bahnschrift" pitchFamily="34" charset="0"/>
              </a:rPr>
              <a:t>)</a:t>
            </a:r>
          </a:p>
          <a:p>
            <a:pPr lvl="0"/>
            <a:r>
              <a:rPr lang="ru-RU" sz="2600" dirty="0" err="1">
                <a:latin typeface="Bahnschrift" pitchFamily="34" charset="0"/>
              </a:rPr>
              <a:t>Ультразвукові</a:t>
            </a:r>
            <a:r>
              <a:rPr lang="ru-RU" sz="2600" dirty="0">
                <a:latin typeface="Bahnschrift" pitchFamily="34" charset="0"/>
              </a:rPr>
              <a:t> </a:t>
            </a:r>
            <a:r>
              <a:rPr lang="ru-RU" sz="2600" dirty="0" err="1">
                <a:latin typeface="Bahnschrift" pitchFamily="34" charset="0"/>
              </a:rPr>
              <a:t>методи</a:t>
            </a:r>
            <a:r>
              <a:rPr lang="ru-RU" sz="2600" dirty="0">
                <a:latin typeface="Bahnschrift" pitchFamily="34" charset="0"/>
              </a:rPr>
              <a:t> </a:t>
            </a:r>
            <a:r>
              <a:rPr lang="ru-RU" sz="2600" dirty="0" err="1">
                <a:latin typeface="Bahnschrift" pitchFamily="34" charset="0"/>
              </a:rPr>
              <a:t>дослідження</a:t>
            </a:r>
            <a:endParaRPr lang="ru-RU" sz="2600" dirty="0">
              <a:latin typeface="Bahnschrift" pitchFamily="34" charset="0"/>
            </a:endParaRPr>
          </a:p>
          <a:p>
            <a:pPr lvl="0"/>
            <a:r>
              <a:rPr lang="ru-RU" sz="2600" dirty="0" err="1">
                <a:latin typeface="Bahnschrift" pitchFamily="34" charset="0"/>
              </a:rPr>
              <a:t>Ендоскопічні</a:t>
            </a:r>
            <a:r>
              <a:rPr lang="ru-RU" sz="2600" dirty="0">
                <a:latin typeface="Bahnschrift" pitchFamily="34" charset="0"/>
              </a:rPr>
              <a:t> </a:t>
            </a:r>
            <a:r>
              <a:rPr lang="ru-RU" sz="2600" dirty="0" err="1">
                <a:latin typeface="Bahnschrift" pitchFamily="34" charset="0"/>
              </a:rPr>
              <a:t>методи</a:t>
            </a:r>
            <a:r>
              <a:rPr lang="ru-RU" sz="2600" dirty="0">
                <a:latin typeface="Bahnschrift" pitchFamily="34" charset="0"/>
              </a:rPr>
              <a:t> </a:t>
            </a:r>
            <a:r>
              <a:rPr lang="ru-RU" sz="2600" dirty="0" err="1">
                <a:latin typeface="Bahnschrift" pitchFamily="34" charset="0"/>
              </a:rPr>
              <a:t>дослідженн</a:t>
            </a:r>
            <a:r>
              <a:rPr lang="ru-RU" sz="2600" dirty="0">
                <a:latin typeface="Bahnschrift" pitchFamily="34" charset="0"/>
              </a:rPr>
              <a:t> (</a:t>
            </a:r>
            <a:r>
              <a:rPr lang="ru-RU" sz="2600" dirty="0" err="1">
                <a:latin typeface="Bahnschrift" pitchFamily="34" charset="0"/>
              </a:rPr>
              <a:t>Бронхоскопія</a:t>
            </a:r>
            <a:r>
              <a:rPr lang="ru-RU" sz="2600" dirty="0">
                <a:latin typeface="Bahnschrift" pitchFamily="34" charset="0"/>
              </a:rPr>
              <a:t>. </a:t>
            </a:r>
            <a:r>
              <a:rPr lang="ru-RU" sz="2600" dirty="0" err="1">
                <a:latin typeface="Bahnschrift" pitchFamily="34" charset="0"/>
              </a:rPr>
              <a:t>Ректороманоскопія</a:t>
            </a:r>
            <a:r>
              <a:rPr lang="ru-RU" sz="2600" dirty="0">
                <a:latin typeface="Bahnschrift" pitchFamily="34" charset="0"/>
              </a:rPr>
              <a:t> </a:t>
            </a:r>
            <a:r>
              <a:rPr lang="ru-RU" sz="2600" dirty="0" err="1">
                <a:latin typeface="Bahnschrift" pitchFamily="34" charset="0"/>
              </a:rPr>
              <a:t>Фіброезофагогастродуоденоскопія</a:t>
            </a:r>
            <a:r>
              <a:rPr lang="ru-RU" sz="2600" dirty="0">
                <a:latin typeface="Bahnschrift" pitchFamily="34" charset="0"/>
              </a:rPr>
              <a:t>. </a:t>
            </a:r>
            <a:r>
              <a:rPr lang="ru-RU" sz="2600" dirty="0" err="1">
                <a:latin typeface="Bahnschrift" pitchFamily="34" charset="0"/>
              </a:rPr>
              <a:t>Колоноскопія</a:t>
            </a:r>
            <a:r>
              <a:rPr lang="ru-RU" sz="2600" dirty="0">
                <a:latin typeface="Bahnschrift" pitchFamily="34" charset="0"/>
              </a:rPr>
              <a:t>. </a:t>
            </a:r>
            <a:r>
              <a:rPr lang="ru-RU" sz="2600" dirty="0" err="1">
                <a:latin typeface="Bahnschrift" pitchFamily="34" charset="0"/>
              </a:rPr>
              <a:t>Лапароскопія</a:t>
            </a:r>
            <a:r>
              <a:rPr lang="ru-RU" sz="2600" dirty="0">
                <a:latin typeface="Bahnschrift" pitchFamily="34" charset="0"/>
              </a:rPr>
              <a:t>)</a:t>
            </a:r>
          </a:p>
          <a:p>
            <a:pPr lvl="0"/>
            <a:r>
              <a:rPr lang="ru-RU" sz="2600" dirty="0" err="1">
                <a:latin typeface="Bahnschrift" pitchFamily="34" charset="0"/>
              </a:rPr>
              <a:t>Інструментальні</a:t>
            </a:r>
            <a:r>
              <a:rPr lang="ru-RU" sz="2600" dirty="0">
                <a:latin typeface="Bahnschrift" pitchFamily="34" charset="0"/>
              </a:rPr>
              <a:t> </a:t>
            </a:r>
            <a:r>
              <a:rPr lang="ru-RU" sz="2600" dirty="0" err="1">
                <a:latin typeface="Bahnschrift" pitchFamily="34" charset="0"/>
              </a:rPr>
              <a:t>методи</a:t>
            </a:r>
            <a:r>
              <a:rPr lang="ru-RU" sz="2600" dirty="0">
                <a:latin typeface="Bahnschrift" pitchFamily="34" charset="0"/>
              </a:rPr>
              <a:t> </a:t>
            </a:r>
            <a:r>
              <a:rPr lang="ru-RU" sz="2600" dirty="0" err="1">
                <a:latin typeface="Bahnschrift" pitchFamily="34" charset="0"/>
              </a:rPr>
              <a:t>обстеження</a:t>
            </a:r>
            <a:r>
              <a:rPr lang="ru-RU" sz="2600" dirty="0">
                <a:latin typeface="Bahnschrift" pitchFamily="34" charset="0"/>
              </a:rPr>
              <a:t>(</a:t>
            </a:r>
            <a:r>
              <a:rPr lang="ru-RU" sz="2600" dirty="0" err="1">
                <a:latin typeface="Bahnschrift" pitchFamily="34" charset="0"/>
              </a:rPr>
              <a:t>Зондування</a:t>
            </a:r>
            <a:r>
              <a:rPr lang="ru-RU" sz="2600" dirty="0">
                <a:latin typeface="Bahnschrift" pitchFamily="34" charset="0"/>
              </a:rPr>
              <a:t> </a:t>
            </a:r>
            <a:r>
              <a:rPr lang="ru-RU" sz="2600" dirty="0" err="1">
                <a:latin typeface="Bahnschrift" pitchFamily="34" charset="0"/>
              </a:rPr>
              <a:t>стравоходу</a:t>
            </a:r>
            <a:r>
              <a:rPr lang="ru-RU" sz="2600" dirty="0">
                <a:latin typeface="Bahnschrift" pitchFamily="34" charset="0"/>
              </a:rPr>
              <a:t> </a:t>
            </a:r>
            <a:r>
              <a:rPr lang="ru-RU" sz="2600" dirty="0" err="1">
                <a:latin typeface="Bahnschrift" pitchFamily="34" charset="0"/>
              </a:rPr>
              <a:t>новонароджених</a:t>
            </a:r>
            <a:r>
              <a:rPr lang="ru-RU" sz="2600" dirty="0">
                <a:latin typeface="Bahnschrift" pitchFamily="34" charset="0"/>
              </a:rPr>
              <a:t>. Лапароцентез. </a:t>
            </a:r>
            <a:r>
              <a:rPr lang="ru-RU" sz="2600" dirty="0" err="1">
                <a:latin typeface="Bahnschrift" pitchFamily="34" charset="0"/>
              </a:rPr>
              <a:t>Плевральна</a:t>
            </a:r>
            <a:r>
              <a:rPr lang="ru-RU" sz="2600" dirty="0">
                <a:latin typeface="Bahnschrift" pitchFamily="34" charset="0"/>
              </a:rPr>
              <a:t> </a:t>
            </a:r>
            <a:r>
              <a:rPr lang="ru-RU" sz="2600" dirty="0" err="1">
                <a:latin typeface="Bahnschrift" pitchFamily="34" charset="0"/>
              </a:rPr>
              <a:t>пункція</a:t>
            </a:r>
            <a:r>
              <a:rPr lang="ru-RU" sz="2600" dirty="0">
                <a:latin typeface="Bahnschrift" pitchFamily="34" charset="0"/>
              </a:rPr>
              <a:t>.)</a:t>
            </a:r>
          </a:p>
          <a:p>
            <a:pPr marL="6858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5656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7992888" cy="1440160"/>
          </a:xfrm>
        </p:spPr>
        <p:txBody>
          <a:bodyPr>
            <a:noAutofit/>
          </a:bodyPr>
          <a:lstStyle/>
          <a:p>
            <a:r>
              <a:rPr lang="uk-UA" sz="2800" b="1" dirty="0"/>
              <a:t>Методи дослідження в дитячій </a:t>
            </a:r>
            <a:r>
              <a:rPr lang="uk-UA" sz="2800" b="1" dirty="0" smtClean="0"/>
              <a:t>хірургії</a:t>
            </a:r>
            <a:br>
              <a:rPr lang="uk-UA" sz="2800" b="1" dirty="0" smtClean="0"/>
            </a:br>
            <a:r>
              <a:rPr lang="uk-UA" sz="2800" b="1" dirty="0" smtClean="0"/>
              <a:t>«від простого до складного»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885504139"/>
              </p:ext>
            </p:extLst>
          </p:nvPr>
        </p:nvGraphicFramePr>
        <p:xfrm>
          <a:off x="467544" y="1628800"/>
          <a:ext cx="828092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Стрелка вниз 8"/>
          <p:cNvSpPr/>
          <p:nvPr/>
        </p:nvSpPr>
        <p:spPr>
          <a:xfrm>
            <a:off x="5004048" y="3140968"/>
            <a:ext cx="576064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5004048" y="4437112"/>
            <a:ext cx="57606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31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253295"/>
            <a:ext cx="8064896" cy="817160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Спеціальні методи дослідження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21794" y="1052736"/>
            <a:ext cx="2138038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err="1" smtClean="0"/>
              <a:t>Променеві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419872" y="1074719"/>
            <a:ext cx="2016224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 err="1" smtClean="0"/>
              <a:t>Ультразвукові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904148" y="1085710"/>
            <a:ext cx="2412268" cy="1418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 err="1" smtClean="0"/>
              <a:t>Радіоізотопні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77778" y="4077072"/>
            <a:ext cx="2016224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err="1" smtClean="0"/>
              <a:t>Ендоскопічні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203848" y="4104954"/>
            <a:ext cx="2376264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err="1" smtClean="0"/>
              <a:t>Інструментальні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012160" y="4077072"/>
            <a:ext cx="194421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err="1" smtClean="0"/>
              <a:t>Морфологічні</a:t>
            </a:r>
            <a:endParaRPr lang="ru-RU" dirty="0"/>
          </a:p>
        </p:txBody>
      </p:sp>
      <p:sp>
        <p:nvSpPr>
          <p:cNvPr id="15" name="Стрелка вверх 14"/>
          <p:cNvSpPr/>
          <p:nvPr/>
        </p:nvSpPr>
        <p:spPr>
          <a:xfrm>
            <a:off x="4211960" y="2636912"/>
            <a:ext cx="432048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верх 15"/>
          <p:cNvSpPr/>
          <p:nvPr/>
        </p:nvSpPr>
        <p:spPr>
          <a:xfrm>
            <a:off x="6984268" y="2636912"/>
            <a:ext cx="396044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верх 16"/>
          <p:cNvSpPr/>
          <p:nvPr/>
        </p:nvSpPr>
        <p:spPr>
          <a:xfrm>
            <a:off x="1785890" y="2636912"/>
            <a:ext cx="409846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1820260" y="3640540"/>
            <a:ext cx="50405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4157954" y="3645024"/>
            <a:ext cx="46805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6984268" y="3645024"/>
            <a:ext cx="39604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42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1999" y="0"/>
            <a:ext cx="36004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solidFill>
                  <a:schemeClr val="bg2"/>
                </a:solidFill>
              </a:rPr>
              <a:t>Променеві методи </a:t>
            </a:r>
            <a:r>
              <a:rPr lang="uk-UA" b="1" dirty="0" smtClean="0">
                <a:solidFill>
                  <a:schemeClr val="bg2"/>
                </a:solidFill>
              </a:rPr>
              <a:t>дослідження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196752"/>
            <a:ext cx="78488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uk-UA" dirty="0"/>
              <a:t>Рентгенографія (рентгенівська зйомка) – спосіб рентгенологічного дослідження, при якому фіксоване рентгенівське зображення об'єкту виходить на твердому носії, в переважній більшості випадків на рентгенівській плівці (папір, екран монітора). Знімок частини тіла (голова, таз, живіт і ін.) називають оглядовим, а сам метод оглядовою рентгенографією. Зйомки органу, що цікавить, або навіть частини органу, прицільним, а метод - прицільною рентгенографією. </a:t>
            </a:r>
            <a:endParaRPr lang="uk-UA" dirty="0" smtClean="0"/>
          </a:p>
          <a:p>
            <a:endParaRPr lang="ru-RU" dirty="0"/>
          </a:p>
          <a:p>
            <a:pPr marL="285750" indent="-285750">
              <a:buFont typeface="Wingdings" pitchFamily="2" charset="2"/>
              <a:buChar char="q"/>
            </a:pPr>
            <a:r>
              <a:rPr lang="uk-UA" dirty="0"/>
              <a:t>Рентгеноскопія (рентгенівське просвічування) – метод рентгенологічного дослідження, при якому зображення предмету отримують на екрані в процесі дослідження. При цьому пацієнта можна повертати як вам це необхідно для найбільш точної діагностики, але при цьому зростає променеве навантаження.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1014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8024" y="188640"/>
            <a:ext cx="4248590" cy="745152"/>
          </a:xfrm>
        </p:spPr>
        <p:txBody>
          <a:bodyPr>
            <a:noAutofit/>
          </a:bodyPr>
          <a:lstStyle/>
          <a:p>
            <a:r>
              <a:rPr lang="uk-UA" sz="2000" b="1" dirty="0">
                <a:solidFill>
                  <a:schemeClr val="bg2"/>
                </a:solidFill>
              </a:rPr>
              <a:t>Променеві методи дослідження</a:t>
            </a:r>
            <a:r>
              <a:rPr lang="ru-RU" sz="2000" dirty="0">
                <a:solidFill>
                  <a:schemeClr val="bg2"/>
                </a:solidFill>
              </a:rPr>
              <a:t/>
            </a:r>
            <a:br>
              <a:rPr lang="ru-RU" sz="2000" dirty="0">
                <a:solidFill>
                  <a:schemeClr val="bg2"/>
                </a:solidFill>
              </a:rPr>
            </a:b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0718" y="980728"/>
            <a:ext cx="784887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uk-UA" dirty="0"/>
              <a:t>Штучне контрастування органів – використовують, щоб отримати диференціальне зображення тканин, що приблизно однаково поглинають випромінювання. З цією метою в організм вводять речовини, які поглинають рентгенівське випромінювання сильніше або, навпаки, слабше, ніж м'які тканини, і тим самим створюють достатній контраст з досліджуваними органами. Речовини, що затримують випромінювання більше, ніж м'які тканини, називають </a:t>
            </a:r>
            <a:r>
              <a:rPr lang="uk-UA" dirty="0" err="1"/>
              <a:t>рентгенопозитивними</a:t>
            </a:r>
            <a:r>
              <a:rPr lang="uk-UA" dirty="0"/>
              <a:t> (створені на основі важких елементів - барію або йоду). В якості </a:t>
            </a:r>
            <a:r>
              <a:rPr lang="uk-UA" dirty="0" err="1"/>
              <a:t>рентгенонегативних</a:t>
            </a:r>
            <a:r>
              <a:rPr lang="uk-UA" dirty="0"/>
              <a:t> контрастних речовин використовують гази – закис азоту, вуглекислого газу. Існує два принципово різних способи контрастування: перший в прямому механічному введені контрасту в порожнину органу – шлунок </a:t>
            </a:r>
            <a:r>
              <a:rPr lang="uk-UA" dirty="0" err="1"/>
              <a:t>перорально</a:t>
            </a:r>
            <a:r>
              <a:rPr lang="uk-UA" dirty="0"/>
              <a:t>, кишечник за допомогою клізми, кровоносні судини; другий спосіб заснований на здатності деяких органів поглинати з крові введену в неї контрастну речовину, концентрувати і виділяти її (сечовидільна система і жовчні шляхи).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4454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836712"/>
            <a:ext cx="78488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uk-UA" dirty="0"/>
              <a:t>Методи контрастного дослідження судин – ангіографія. У досліджувану судину шляхом пункції або катетеризації, вводять контрастну речовину, роблять знімок. Залежно від того, яку частину судинної системи контрастують, розрізняють </a:t>
            </a:r>
            <a:r>
              <a:rPr lang="uk-UA" dirty="0" err="1"/>
              <a:t>артеріографію</a:t>
            </a:r>
            <a:r>
              <a:rPr lang="uk-UA" dirty="0"/>
              <a:t>, </a:t>
            </a:r>
            <a:r>
              <a:rPr lang="uk-UA" dirty="0" err="1"/>
              <a:t>венографію</a:t>
            </a:r>
            <a:r>
              <a:rPr lang="uk-UA" dirty="0"/>
              <a:t> (</a:t>
            </a:r>
            <a:r>
              <a:rPr lang="uk-UA" dirty="0" err="1"/>
              <a:t>флебографію</a:t>
            </a:r>
            <a:r>
              <a:rPr lang="uk-UA" dirty="0"/>
              <a:t>) і </a:t>
            </a:r>
            <a:r>
              <a:rPr lang="uk-UA" dirty="0" err="1"/>
              <a:t>лімфографію</a:t>
            </a:r>
            <a:r>
              <a:rPr lang="uk-UA" dirty="0"/>
              <a:t>. </a:t>
            </a:r>
            <a:r>
              <a:rPr lang="uk-UA" dirty="0" smtClean="0"/>
              <a:t>Використовують </a:t>
            </a:r>
            <a:r>
              <a:rPr lang="uk-UA" dirty="0"/>
              <a:t>при цьому водорозчинні препарати йоду.</a:t>
            </a:r>
            <a:endParaRPr lang="ru-RU" dirty="0"/>
          </a:p>
          <a:p>
            <a:pPr marL="285750" indent="-285750">
              <a:buFont typeface="Wingdings" pitchFamily="2" charset="2"/>
              <a:buChar char="q"/>
            </a:pPr>
            <a:r>
              <a:rPr lang="uk-UA" dirty="0"/>
              <a:t>Методи контрастного дослідження жовчного міхура і жовчовивідних проток: холецистографія (пероральна): увечері напередодні дослідження пацієнт вживає </a:t>
            </a:r>
            <a:r>
              <a:rPr lang="uk-UA" dirty="0" err="1"/>
              <a:t>йодовмісний</a:t>
            </a:r>
            <a:r>
              <a:rPr lang="uk-UA" dirty="0"/>
              <a:t> </a:t>
            </a:r>
            <a:r>
              <a:rPr lang="uk-UA" dirty="0" err="1"/>
              <a:t>гепатотропний</a:t>
            </a:r>
            <a:r>
              <a:rPr lang="uk-UA" dirty="0"/>
              <a:t> препарат (</a:t>
            </a:r>
            <a:r>
              <a:rPr lang="uk-UA" dirty="0" err="1"/>
              <a:t>Білігност</a:t>
            </a:r>
            <a:r>
              <a:rPr lang="uk-UA" dirty="0"/>
              <a:t>, </a:t>
            </a:r>
            <a:r>
              <a:rPr lang="uk-UA" dirty="0" err="1"/>
              <a:t>Холосас</a:t>
            </a:r>
            <a:r>
              <a:rPr lang="uk-UA" dirty="0"/>
              <a:t>). Він всмоктується в кишечнику, уловлюється з крові печінковими клітками, і виділяється в жовч. Протягом ночі препарат концентрується в жовчному міхурі, вранці роблять оглядові знімки міхура. Нормальний жовчний міхур на </a:t>
            </a:r>
            <a:r>
              <a:rPr lang="uk-UA" dirty="0" err="1"/>
              <a:t>холецистограмі</a:t>
            </a:r>
            <a:r>
              <a:rPr lang="uk-UA" dirty="0"/>
              <a:t> визначається у вигляді подовженої овальної тіні, що звужується догори, з рівними чіткими контурами. Розміри 6-10 на 2-4 см. Тінь міхура однорідна, поступово посилюється в каудальному напрямі. У зв'язку з розвитком </a:t>
            </a:r>
            <a:r>
              <a:rPr lang="uk-UA" dirty="0" err="1"/>
              <a:t>сонографії</a:t>
            </a:r>
            <a:r>
              <a:rPr lang="uk-UA" dirty="0"/>
              <a:t> клінічне значення методу помітно зменшилося. В даний час основне свідчення – визначення необхідності </a:t>
            </a:r>
            <a:r>
              <a:rPr lang="uk-UA" dirty="0" err="1"/>
              <a:t>літотрепсії</a:t>
            </a:r>
            <a:r>
              <a:rPr lang="uk-UA" dirty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716016" y="0"/>
            <a:ext cx="32032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solidFill>
                  <a:schemeClr val="bg2"/>
                </a:solidFill>
              </a:rPr>
              <a:t>Променеві методи дослідження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2669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73336"/>
            <a:ext cx="79928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uk-UA" dirty="0" err="1"/>
              <a:t>Холеграфія</a:t>
            </a:r>
            <a:r>
              <a:rPr lang="uk-UA" dirty="0"/>
              <a:t> (внутрішньовенна </a:t>
            </a:r>
            <a:r>
              <a:rPr lang="uk-UA" dirty="0" err="1"/>
              <a:t>холецістохолангіографія</a:t>
            </a:r>
            <a:r>
              <a:rPr lang="uk-UA" dirty="0"/>
              <a:t>): </a:t>
            </a:r>
            <a:r>
              <a:rPr lang="uk-UA" dirty="0" err="1"/>
              <a:t>гепатотропну</a:t>
            </a:r>
            <a:r>
              <a:rPr lang="uk-UA" dirty="0"/>
              <a:t> </a:t>
            </a:r>
            <a:r>
              <a:rPr lang="uk-UA" dirty="0" err="1"/>
              <a:t>йодовмісну</a:t>
            </a:r>
            <a:r>
              <a:rPr lang="uk-UA" dirty="0"/>
              <a:t> контрастну речовину вводять внутрішньовенно повільно. Препарат захоплюється </a:t>
            </a:r>
            <a:r>
              <a:rPr lang="uk-UA" dirty="0" err="1"/>
              <a:t>гепатоцитами</a:t>
            </a:r>
            <a:r>
              <a:rPr lang="uk-UA" dirty="0"/>
              <a:t> і виділяється з жовчю. На знімках через 5-7 хв. послідовно з'являються тіні спочатку жовчних проток, а потім і жовчного міхура. Основне значення – отримання функціонально–морфологічних даних про стан </a:t>
            </a:r>
            <a:r>
              <a:rPr lang="uk-UA" dirty="0" err="1"/>
              <a:t>жовчевидільної</a:t>
            </a:r>
            <a:r>
              <a:rPr lang="uk-UA" dirty="0"/>
              <a:t> системи.</a:t>
            </a:r>
            <a:endParaRPr lang="ru-RU" dirty="0"/>
          </a:p>
          <a:p>
            <a:pPr marL="285750" indent="-285750">
              <a:buFont typeface="Wingdings" pitchFamily="2" charset="2"/>
              <a:buChar char="q"/>
            </a:pPr>
            <a:r>
              <a:rPr lang="uk-UA" dirty="0" err="1"/>
              <a:t>Холангіографія</a:t>
            </a:r>
            <a:r>
              <a:rPr lang="uk-UA" dirty="0"/>
              <a:t>: група методів (ЧЧХГ, ЕРХПГ) рентгенологічного дослідження жовчних проток після прямого введення в їх просвіт контрастної речовини.</a:t>
            </a:r>
            <a:endParaRPr lang="ru-RU" dirty="0"/>
          </a:p>
          <a:p>
            <a:pPr marL="285750" indent="-285750">
              <a:buFont typeface="Wingdings" pitchFamily="2" charset="2"/>
              <a:buChar char="q"/>
            </a:pPr>
            <a:r>
              <a:rPr lang="uk-UA" dirty="0" err="1"/>
              <a:t>Черезшкірна</a:t>
            </a:r>
            <a:r>
              <a:rPr lang="uk-UA" dirty="0"/>
              <a:t> </a:t>
            </a:r>
            <a:r>
              <a:rPr lang="uk-UA" dirty="0" err="1"/>
              <a:t>черезпечінкова</a:t>
            </a:r>
            <a:r>
              <a:rPr lang="uk-UA" dirty="0"/>
              <a:t> </a:t>
            </a:r>
            <a:r>
              <a:rPr lang="uk-UA" dirty="0" err="1"/>
              <a:t>холангіографія</a:t>
            </a:r>
            <a:r>
              <a:rPr lang="uk-UA" dirty="0"/>
              <a:t> – (коли немає можливості проведення ЕРХПГ) виконують під контролем УЗД </a:t>
            </a:r>
            <a:r>
              <a:rPr lang="uk-UA" dirty="0" err="1"/>
              <a:t>черезшкірний</a:t>
            </a:r>
            <a:r>
              <a:rPr lang="uk-UA" dirty="0"/>
              <a:t> прокол в розширені жовчні протоки або в жовчний міхур, вводять контрастну речовину, роблять знімок.</a:t>
            </a:r>
            <a:endParaRPr lang="ru-RU" dirty="0"/>
          </a:p>
          <a:p>
            <a:pPr marL="285750" indent="-285750">
              <a:buFont typeface="Wingdings" pitchFamily="2" charset="2"/>
              <a:buChar char="q"/>
            </a:pPr>
            <a:r>
              <a:rPr lang="uk-UA" dirty="0"/>
              <a:t>Ендоскопічна ретроградна </a:t>
            </a:r>
            <a:r>
              <a:rPr lang="uk-UA" dirty="0" err="1"/>
              <a:t>холангіопаркреатікографія</a:t>
            </a:r>
            <a:r>
              <a:rPr lang="uk-UA" dirty="0"/>
              <a:t> – (контрастування жовчних проток за допомогою ендоскопічної </a:t>
            </a:r>
            <a:r>
              <a:rPr lang="uk-UA" dirty="0" err="1"/>
              <a:t>канюлізації</a:t>
            </a:r>
            <a:r>
              <a:rPr lang="uk-UA" dirty="0"/>
              <a:t>) контраст вводиться під контролем </a:t>
            </a:r>
            <a:r>
              <a:rPr lang="uk-UA" dirty="0" err="1"/>
              <a:t>дуоденоскопа</a:t>
            </a:r>
            <a:r>
              <a:rPr lang="uk-UA" dirty="0"/>
              <a:t> в отвір великого дуоденального сосочка. Основне призначення – дослідження жовчних шляхів у хворих з механічною жовтяницею.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716016" y="0"/>
            <a:ext cx="269914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solidFill>
                  <a:schemeClr val="bg2"/>
                </a:solidFill>
              </a:rPr>
              <a:t>Променеві методи дослідження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4877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88024" y="-5493"/>
            <a:ext cx="24831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solidFill>
                  <a:schemeClr val="bg2"/>
                </a:solidFill>
              </a:rPr>
              <a:t>Променеві методи дослідження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052736"/>
            <a:ext cx="792088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uk-UA" dirty="0" err="1"/>
              <a:t>Ірігоскопія</a:t>
            </a:r>
            <a:r>
              <a:rPr lang="uk-UA" dirty="0"/>
              <a:t> – метод рентгенологічного дослідження прямої і товстої кишки при введенні в неї контрастної речовини. </a:t>
            </a:r>
            <a:r>
              <a:rPr lang="uk-UA" dirty="0" err="1"/>
              <a:t>Ірігоскопія</a:t>
            </a:r>
            <a:r>
              <a:rPr lang="uk-UA" dirty="0"/>
              <a:t> дає можливість отримати інформацію про морфологічні зміни товстої кишки. </a:t>
            </a:r>
            <a:r>
              <a:rPr lang="uk-UA" dirty="0" err="1"/>
              <a:t>Ірігоскопія</a:t>
            </a:r>
            <a:r>
              <a:rPr lang="uk-UA" dirty="0"/>
              <a:t> часто є вирішальним методом діагностики пухлин, дивертикулів товстої кишки. Збільшує діагностичні можливості </a:t>
            </a:r>
            <a:r>
              <a:rPr lang="uk-UA" dirty="0" err="1"/>
              <a:t>ірігоскопії</a:t>
            </a:r>
            <a:r>
              <a:rPr lang="uk-UA" dirty="0"/>
              <a:t> методика подвійного контрастування. </a:t>
            </a:r>
            <a:r>
              <a:rPr lang="uk-UA" dirty="0" smtClean="0"/>
              <a:t>Під </a:t>
            </a:r>
            <a:r>
              <a:rPr lang="uk-UA" dirty="0"/>
              <a:t>рентгенологічним контролем поступово заповнюють </a:t>
            </a:r>
            <a:r>
              <a:rPr lang="uk-UA" dirty="0" err="1"/>
              <a:t>рентгеноконтрастною</a:t>
            </a:r>
            <a:r>
              <a:rPr lang="uk-UA" dirty="0"/>
              <a:t> суспензією товсту кишку і виробляють оглядові і прицільні знімки всіх її відділів в різних положеннях хворого (фаза тугого наповнення). На наступному етапі, після видалення з товстої кишки </a:t>
            </a:r>
            <a:r>
              <a:rPr lang="uk-UA" dirty="0" err="1"/>
              <a:t>рентгеноконтрастної</a:t>
            </a:r>
            <a:r>
              <a:rPr lang="uk-UA" dirty="0"/>
              <a:t> суспензії, досліджують рельєф слизистої оболонки кишки (фаза спорожнення). На завершальному етапі </a:t>
            </a:r>
            <a:r>
              <a:rPr lang="uk-UA" dirty="0" err="1"/>
              <a:t>ірігоскопії</a:t>
            </a:r>
            <a:r>
              <a:rPr lang="uk-UA" dirty="0"/>
              <a:t>, особливо при підозрінні на пухлину товстої кишки, дослідження проводять при дозованому заповненні кишки повітрям, використовуючи апарат Боброва (подвійне контрастування).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24162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52</TotalTime>
  <Words>1915</Words>
  <Application>Microsoft Office PowerPoint</Application>
  <PresentationFormat>Экран (4:3)</PresentationFormat>
  <Paragraphs>59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Остин</vt:lpstr>
      <vt:lpstr>Інструментальні методи дослідження в дитячій хірургії</vt:lpstr>
      <vt:lpstr>План та організаційна структура лекції.</vt:lpstr>
      <vt:lpstr>Методи дослідження в дитячій хірургії «від простого до складного» </vt:lpstr>
      <vt:lpstr>Спеціальні методи дослідження </vt:lpstr>
      <vt:lpstr>Презентация PowerPoint</vt:lpstr>
      <vt:lpstr>Променеві методи дослідження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Інструментальні методи дослідження в дитячій хірургії</dc:title>
  <dc:creator>User 90</dc:creator>
  <cp:lastModifiedBy>User 90</cp:lastModifiedBy>
  <cp:revision>7</cp:revision>
  <dcterms:created xsi:type="dcterms:W3CDTF">2020-06-01T08:24:55Z</dcterms:created>
  <dcterms:modified xsi:type="dcterms:W3CDTF">2020-06-03T08:45:12Z</dcterms:modified>
</cp:coreProperties>
</file>