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9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0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0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3758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30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44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79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34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8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9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1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1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2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5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8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238EE2-C18D-41FF-8306-CF8E67FFBE5B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3088-F5B7-4E6E-8C75-6460488E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57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4708301"/>
          </a:xfrm>
        </p:spPr>
        <p:txBody>
          <a:bodyPr/>
          <a:lstStyle/>
          <a:p>
            <a:pPr algn="ctr"/>
            <a:r>
              <a:rPr lang="uk-UA" sz="6000" b="1" dirty="0"/>
              <a:t>ТРАНСФУЗІОЛОГІЯ В ДИТЯЧІЙ ХІРУРГІЇ. ОСНОВИ НУТРІЦІОЛОГІЇ В ДИТЯЧІЙ ХІРУРГІЇ</a:t>
            </a:r>
            <a:r>
              <a:rPr lang="uk-UA" sz="6000" b="1" dirty="0" smtClean="0"/>
              <a:t>.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1017" y="205380"/>
            <a:ext cx="8825658" cy="861420"/>
          </a:xfrm>
        </p:spPr>
        <p:txBody>
          <a:bodyPr/>
          <a:lstStyle/>
          <a:p>
            <a:pPr algn="ctr"/>
            <a:r>
              <a:rPr lang="uk-UA" b="1" dirty="0"/>
              <a:t>Кафедра дитячої хірургії з травматологією та ортопедією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45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220898"/>
            <a:ext cx="9404723" cy="1400530"/>
          </a:xfrm>
        </p:spPr>
        <p:txBody>
          <a:bodyPr/>
          <a:lstStyle/>
          <a:p>
            <a:r>
              <a:rPr lang="ru-RU" b="1" dirty="0" err="1"/>
              <a:t>Патологічні</a:t>
            </a:r>
            <a:r>
              <a:rPr lang="ru-RU" b="1" dirty="0"/>
              <a:t> </a:t>
            </a:r>
            <a:r>
              <a:rPr lang="ru-RU" b="1" dirty="0" err="1"/>
              <a:t>стани</a:t>
            </a:r>
            <a:r>
              <a:rPr lang="ru-RU" b="1" dirty="0"/>
              <a:t> й </a:t>
            </a:r>
            <a:r>
              <a:rPr lang="ru-RU" b="1" dirty="0" err="1"/>
              <a:t>синдроми</a:t>
            </a:r>
            <a:r>
              <a:rPr lang="ru-RU" b="1" dirty="0"/>
              <a:t>: </a:t>
            </a:r>
            <a:r>
              <a:rPr lang="ru-RU" b="1" dirty="0" err="1"/>
              <a:t>показання</a:t>
            </a:r>
            <a:r>
              <a:rPr lang="ru-RU" b="1" dirty="0"/>
              <a:t> до </a:t>
            </a:r>
            <a:r>
              <a:rPr lang="ru-RU" b="1" dirty="0" err="1"/>
              <a:t>інфузійної</a:t>
            </a:r>
            <a:r>
              <a:rPr lang="ru-RU" b="1" dirty="0"/>
              <a:t> </a:t>
            </a:r>
            <a:r>
              <a:rPr lang="ru-RU" b="1" dirty="0" err="1"/>
              <a:t>терапії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130" y="1777286"/>
            <a:ext cx="6773101" cy="4365937"/>
          </a:xfrm>
        </p:spPr>
        <p:txBody>
          <a:bodyPr/>
          <a:lstStyle/>
          <a:p>
            <a:pPr algn="ctr"/>
            <a:r>
              <a:rPr lang="ru-RU" b="1" dirty="0" err="1"/>
              <a:t>Гостра</a:t>
            </a:r>
            <a:r>
              <a:rPr lang="ru-RU" b="1" dirty="0"/>
              <a:t> </a:t>
            </a:r>
            <a:r>
              <a:rPr lang="ru-RU" b="1" dirty="0" err="1"/>
              <a:t>крововтрата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гострої</a:t>
            </a:r>
            <a:r>
              <a:rPr lang="ru-RU" dirty="0"/>
              <a:t> </a:t>
            </a:r>
            <a:r>
              <a:rPr lang="ru-RU" dirty="0" err="1"/>
              <a:t>масивної</a:t>
            </a:r>
            <a:r>
              <a:rPr lang="ru-RU" dirty="0"/>
              <a:t> </a:t>
            </a:r>
            <a:r>
              <a:rPr lang="ru-RU" dirty="0" err="1"/>
              <a:t>крововтрати</a:t>
            </a:r>
            <a:r>
              <a:rPr lang="ru-RU" dirty="0"/>
              <a:t> </a:t>
            </a:r>
            <a:r>
              <a:rPr lang="uk-UA" dirty="0"/>
              <a:t>-</a:t>
            </a:r>
            <a:r>
              <a:rPr lang="ru-RU" dirty="0"/>
              <a:t> </a:t>
            </a:r>
            <a:r>
              <a:rPr lang="ru-RU" dirty="0" err="1"/>
              <a:t>абсолютн</a:t>
            </a:r>
            <a:r>
              <a:rPr lang="uk-UA" dirty="0"/>
              <a:t>е</a:t>
            </a:r>
            <a:r>
              <a:rPr lang="ru-RU" dirty="0"/>
              <a:t> </a:t>
            </a:r>
            <a:r>
              <a:rPr lang="ru-RU" dirty="0" err="1"/>
              <a:t>показанн</a:t>
            </a:r>
            <a:r>
              <a:rPr lang="uk-UA" dirty="0"/>
              <a:t>я</a:t>
            </a:r>
            <a:r>
              <a:rPr lang="ru-RU" dirty="0"/>
              <a:t> до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інфузійної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r>
              <a:rPr lang="ru-RU" dirty="0"/>
              <a:t>. На </a:t>
            </a:r>
            <a:r>
              <a:rPr lang="ru-RU" dirty="0" err="1"/>
              <a:t>переносимість</a:t>
            </a:r>
            <a:r>
              <a:rPr lang="ru-RU" dirty="0"/>
              <a:t> </a:t>
            </a:r>
            <a:r>
              <a:rPr lang="ru-RU" dirty="0" err="1"/>
              <a:t>крововтрати</a:t>
            </a:r>
            <a:r>
              <a:rPr lang="ru-RU" dirty="0"/>
              <a:t> </a:t>
            </a:r>
            <a:r>
              <a:rPr lang="ru-RU" dirty="0" err="1"/>
              <a:t>пацієнтом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крововтрати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й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витікання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; </a:t>
            </a:r>
            <a:r>
              <a:rPr lang="ru-RU" dirty="0" err="1"/>
              <a:t>проведені</a:t>
            </a:r>
            <a:r>
              <a:rPr lang="ru-RU" dirty="0"/>
              <a:t> </a:t>
            </a:r>
            <a:r>
              <a:rPr lang="ru-RU" dirty="0" err="1"/>
              <a:t>паралельно</a:t>
            </a:r>
            <a:r>
              <a:rPr lang="ru-RU" dirty="0"/>
              <a:t> </a:t>
            </a:r>
            <a:r>
              <a:rPr lang="ru-RU" dirty="0" err="1"/>
              <a:t>лікувальні</a:t>
            </a:r>
            <a:r>
              <a:rPr lang="ru-RU" dirty="0"/>
              <a:t> заходи,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компенсують</a:t>
            </a:r>
            <a:r>
              <a:rPr lang="ru-RU" dirty="0"/>
              <a:t> </a:t>
            </a:r>
            <a:r>
              <a:rPr lang="ru-RU" dirty="0" err="1"/>
              <a:t>втрату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; </a:t>
            </a:r>
            <a:r>
              <a:rPr lang="ru-RU" dirty="0" err="1"/>
              <a:t>загальний</a:t>
            </a:r>
            <a:r>
              <a:rPr lang="ru-RU" dirty="0"/>
              <a:t> стан, </a:t>
            </a:r>
            <a:r>
              <a:rPr lang="ru-RU" dirty="0" err="1"/>
              <a:t>вік</a:t>
            </a:r>
            <a:r>
              <a:rPr lang="ru-RU" dirty="0"/>
              <a:t>, стать хворого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Гостра</a:t>
            </a:r>
            <a:r>
              <a:rPr lang="ru-RU" dirty="0"/>
              <a:t> </a:t>
            </a:r>
            <a:r>
              <a:rPr lang="ru-RU" dirty="0" err="1"/>
              <a:t>масивна</a:t>
            </a:r>
            <a:r>
              <a:rPr lang="ru-RU" dirty="0"/>
              <a:t> </a:t>
            </a:r>
            <a:r>
              <a:rPr lang="ru-RU" dirty="0" err="1"/>
              <a:t>крововтрата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 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патофізіологічних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: </a:t>
            </a:r>
            <a:r>
              <a:rPr lang="ru-RU" dirty="0" err="1"/>
              <a:t>гострої</a:t>
            </a:r>
            <a:r>
              <a:rPr lang="ru-RU" dirty="0"/>
              <a:t> </a:t>
            </a:r>
            <a:r>
              <a:rPr lang="ru-RU" dirty="0" err="1"/>
              <a:t>гіповолемії</a:t>
            </a:r>
            <a:r>
              <a:rPr lang="ru-RU" dirty="0"/>
              <a:t>, </a:t>
            </a:r>
            <a:r>
              <a:rPr lang="ru-RU" dirty="0" err="1"/>
              <a:t>порушень</a:t>
            </a:r>
            <a:r>
              <a:rPr lang="ru-RU" dirty="0"/>
              <a:t> у </a:t>
            </a:r>
            <a:r>
              <a:rPr lang="ru-RU" dirty="0" err="1"/>
              <a:t>системі</a:t>
            </a:r>
            <a:r>
              <a:rPr lang="ru-RU" dirty="0"/>
              <a:t> гемостазу й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носія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(</a:t>
            </a:r>
            <a:r>
              <a:rPr lang="ru-RU" dirty="0" err="1"/>
              <a:t>еритроцитів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4098" name="Picture 2" descr="Механізми компенсації крововтрати | Кровопедія | Донор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87" y="1727727"/>
            <a:ext cx="4300963" cy="430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99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298171"/>
            <a:ext cx="10032641" cy="1182899"/>
          </a:xfrm>
        </p:spPr>
        <p:txBody>
          <a:bodyPr/>
          <a:lstStyle/>
          <a:p>
            <a:pPr algn="ctr"/>
            <a:r>
              <a:rPr lang="ru-RU" sz="3600" b="1" dirty="0" err="1"/>
              <a:t>Патологічні</a:t>
            </a:r>
            <a:r>
              <a:rPr lang="ru-RU" sz="3600" b="1" dirty="0"/>
              <a:t> </a:t>
            </a:r>
            <a:r>
              <a:rPr lang="ru-RU" sz="3600" b="1" dirty="0" err="1"/>
              <a:t>стани</a:t>
            </a:r>
            <a:r>
              <a:rPr lang="ru-RU" sz="3600" b="1" dirty="0"/>
              <a:t> й </a:t>
            </a:r>
            <a:r>
              <a:rPr lang="ru-RU" sz="3600" b="1" dirty="0" err="1"/>
              <a:t>синдроми</a:t>
            </a:r>
            <a:r>
              <a:rPr lang="ru-RU" sz="3600" b="1" dirty="0"/>
              <a:t>: </a:t>
            </a:r>
            <a:r>
              <a:rPr lang="ru-RU" sz="3600" b="1" dirty="0" err="1"/>
              <a:t>показання</a:t>
            </a:r>
            <a:r>
              <a:rPr lang="ru-RU" sz="3600" b="1" dirty="0"/>
              <a:t> до </a:t>
            </a:r>
            <a:r>
              <a:rPr lang="ru-RU" sz="3600" b="1" dirty="0" err="1"/>
              <a:t>інфузійної</a:t>
            </a:r>
            <a:r>
              <a:rPr lang="ru-RU" sz="3600" b="1" dirty="0"/>
              <a:t> </a:t>
            </a:r>
            <a:r>
              <a:rPr lang="ru-RU" sz="3600" b="1" dirty="0" err="1"/>
              <a:t>терапії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2" y="1481070"/>
            <a:ext cx="11771290" cy="52417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700" b="1" dirty="0" err="1"/>
              <a:t>Гіповолемія</a:t>
            </a:r>
            <a:endParaRPr lang="ru-RU" sz="1700" dirty="0"/>
          </a:p>
          <a:p>
            <a:r>
              <a:rPr lang="ru-RU" sz="1700" dirty="0" err="1"/>
              <a:t>Зниження</a:t>
            </a:r>
            <a:r>
              <a:rPr lang="ru-RU" sz="1700" dirty="0"/>
              <a:t> </a:t>
            </a:r>
            <a:r>
              <a:rPr lang="ru-RU" sz="1700" dirty="0" err="1"/>
              <a:t>об’єму</a:t>
            </a:r>
            <a:r>
              <a:rPr lang="ru-RU" sz="1700" dirty="0"/>
              <a:t> </a:t>
            </a:r>
            <a:r>
              <a:rPr lang="ru-RU" sz="1700" dirty="0" err="1"/>
              <a:t>циркулюючої</a:t>
            </a:r>
            <a:r>
              <a:rPr lang="ru-RU" sz="1700" dirty="0"/>
              <a:t> </a:t>
            </a:r>
            <a:r>
              <a:rPr lang="ru-RU" sz="1700" dirty="0" err="1"/>
              <a:t>крові</a:t>
            </a:r>
            <a:r>
              <a:rPr lang="ru-RU" sz="1700" dirty="0"/>
              <a:t> (ОЦК) — </a:t>
            </a:r>
            <a:r>
              <a:rPr lang="ru-RU" sz="1700" dirty="0" err="1"/>
              <a:t>незмінний</a:t>
            </a:r>
            <a:r>
              <a:rPr lang="ru-RU" sz="1700" dirty="0"/>
              <a:t> </a:t>
            </a:r>
            <a:r>
              <a:rPr lang="ru-RU" sz="1700" dirty="0" err="1"/>
              <a:t>супутник</a:t>
            </a:r>
            <a:r>
              <a:rPr lang="ru-RU" sz="1700" dirty="0"/>
              <a:t> травм, </a:t>
            </a:r>
            <a:r>
              <a:rPr lang="ru-RU" sz="1700" dirty="0" err="1"/>
              <a:t>хірургічних</a:t>
            </a:r>
            <a:r>
              <a:rPr lang="ru-RU" sz="1700" dirty="0"/>
              <a:t> </a:t>
            </a:r>
            <a:r>
              <a:rPr lang="ru-RU" sz="1700" dirty="0" err="1"/>
              <a:t>захворювань</a:t>
            </a:r>
            <a:r>
              <a:rPr lang="ru-RU" sz="1700" dirty="0"/>
              <a:t> і </a:t>
            </a:r>
            <a:r>
              <a:rPr lang="ru-RU" sz="1700" dirty="0" err="1"/>
              <a:t>оперативних</a:t>
            </a:r>
            <a:r>
              <a:rPr lang="ru-RU" sz="1700" dirty="0"/>
              <a:t> </a:t>
            </a:r>
            <a:r>
              <a:rPr lang="ru-RU" sz="1700" dirty="0" err="1"/>
              <a:t>втручань</a:t>
            </a:r>
            <a:r>
              <a:rPr lang="ru-RU" sz="1700" dirty="0"/>
              <a:t>. </a:t>
            </a:r>
            <a:r>
              <a:rPr lang="ru-RU" sz="1700" dirty="0" err="1"/>
              <a:t>Гіповолемія</a:t>
            </a:r>
            <a:r>
              <a:rPr lang="ru-RU" sz="1700" dirty="0"/>
              <a:t> </a:t>
            </a:r>
            <a:r>
              <a:rPr lang="ru-RU" sz="1700" dirty="0" err="1"/>
              <a:t>може</a:t>
            </a:r>
            <a:r>
              <a:rPr lang="ru-RU" sz="1700" dirty="0"/>
              <a:t> бути </a:t>
            </a:r>
            <a:r>
              <a:rPr lang="ru-RU" sz="1700" dirty="0" err="1"/>
              <a:t>гострою</a:t>
            </a:r>
            <a:r>
              <a:rPr lang="ru-RU" sz="1700" dirty="0"/>
              <a:t> (</a:t>
            </a:r>
            <a:r>
              <a:rPr lang="ru-RU" sz="1700" dirty="0" err="1"/>
              <a:t>масивна</a:t>
            </a:r>
            <a:r>
              <a:rPr lang="ru-RU" sz="1700" dirty="0"/>
              <a:t> </a:t>
            </a:r>
            <a:r>
              <a:rPr lang="ru-RU" sz="1700" dirty="0" err="1"/>
              <a:t>крововтрата</a:t>
            </a:r>
            <a:r>
              <a:rPr lang="ru-RU" sz="1700" dirty="0"/>
              <a:t>), </a:t>
            </a:r>
            <a:r>
              <a:rPr lang="ru-RU" sz="1700" dirty="0" err="1"/>
              <a:t>підгострою</a:t>
            </a:r>
            <a:r>
              <a:rPr lang="ru-RU" sz="1700" dirty="0"/>
              <a:t> (</a:t>
            </a:r>
            <a:r>
              <a:rPr lang="ru-RU" sz="1700" dirty="0" err="1"/>
              <a:t>перитоніт</a:t>
            </a:r>
            <a:r>
              <a:rPr lang="ru-RU" sz="1700" dirty="0"/>
              <a:t>, </a:t>
            </a:r>
            <a:r>
              <a:rPr lang="ru-RU" sz="1700" dirty="0" err="1"/>
              <a:t>кишкова</a:t>
            </a:r>
            <a:r>
              <a:rPr lang="ru-RU" sz="1700" dirty="0"/>
              <a:t> </a:t>
            </a:r>
            <a:r>
              <a:rPr lang="ru-RU" sz="1700" dirty="0" err="1"/>
              <a:t>непрохідність</a:t>
            </a:r>
            <a:r>
              <a:rPr lang="ru-RU" sz="1700" dirty="0"/>
              <a:t>, </a:t>
            </a:r>
            <a:r>
              <a:rPr lang="ru-RU" sz="1700" dirty="0" err="1"/>
              <a:t>масивна</a:t>
            </a:r>
            <a:r>
              <a:rPr lang="ru-RU" sz="1700" dirty="0"/>
              <a:t> </a:t>
            </a:r>
            <a:r>
              <a:rPr lang="ru-RU" sz="1700" dirty="0" err="1"/>
              <a:t>діарея</a:t>
            </a:r>
            <a:r>
              <a:rPr lang="ru-RU" sz="1700" dirty="0"/>
              <a:t> </a:t>
            </a:r>
            <a:r>
              <a:rPr lang="ru-RU" sz="1700" dirty="0" err="1"/>
              <a:t>інфекційного</a:t>
            </a:r>
            <a:r>
              <a:rPr lang="ru-RU" sz="1700" dirty="0"/>
              <a:t> генезу) </a:t>
            </a:r>
            <a:r>
              <a:rPr lang="ru-RU" sz="1700" dirty="0" err="1"/>
              <a:t>або</a:t>
            </a:r>
            <a:r>
              <a:rPr lang="ru-RU" sz="1700" dirty="0"/>
              <a:t> </a:t>
            </a:r>
            <a:r>
              <a:rPr lang="ru-RU" sz="1700" dirty="0" err="1"/>
              <a:t>хронічною</a:t>
            </a:r>
            <a:r>
              <a:rPr lang="ru-RU" sz="1700" dirty="0"/>
              <a:t> (</a:t>
            </a:r>
            <a:r>
              <a:rPr lang="ru-RU" sz="1700" dirty="0" err="1"/>
              <a:t>онкологічні</a:t>
            </a:r>
            <a:r>
              <a:rPr lang="ru-RU" sz="1700" dirty="0"/>
              <a:t> </a:t>
            </a:r>
            <a:r>
              <a:rPr lang="ru-RU" sz="1700" dirty="0" err="1"/>
              <a:t>захворювання</a:t>
            </a:r>
            <a:r>
              <a:rPr lang="ru-RU" sz="1700" dirty="0"/>
              <a:t>, </a:t>
            </a:r>
            <a:r>
              <a:rPr lang="ru-RU" sz="1700" dirty="0" err="1"/>
              <a:t>тривала</a:t>
            </a:r>
            <a:r>
              <a:rPr lang="ru-RU" sz="1700" dirty="0"/>
              <a:t> </a:t>
            </a:r>
            <a:r>
              <a:rPr lang="ru-RU" sz="1700" dirty="0" err="1"/>
              <a:t>іммобілізація</a:t>
            </a:r>
            <a:r>
              <a:rPr lang="ru-RU" sz="1700" dirty="0"/>
              <a:t>, </a:t>
            </a:r>
            <a:r>
              <a:rPr lang="ru-RU" sz="1700" dirty="0" err="1"/>
              <a:t>обмеження</a:t>
            </a:r>
            <a:r>
              <a:rPr lang="ru-RU" sz="1700" dirty="0"/>
              <a:t> </a:t>
            </a:r>
            <a:r>
              <a:rPr lang="ru-RU" sz="1700" dirty="0" err="1"/>
              <a:t>прийому</a:t>
            </a:r>
            <a:r>
              <a:rPr lang="ru-RU" sz="1700" dirty="0"/>
              <a:t> </a:t>
            </a:r>
            <a:r>
              <a:rPr lang="ru-RU" sz="1700" dirty="0" err="1"/>
              <a:t>рідини</a:t>
            </a:r>
            <a:r>
              <a:rPr lang="ru-RU" sz="1700" dirty="0"/>
              <a:t> </a:t>
            </a:r>
            <a:r>
              <a:rPr lang="ru-RU" sz="1700" dirty="0" err="1"/>
              <a:t>тощо</a:t>
            </a:r>
            <a:r>
              <a:rPr lang="ru-RU" sz="1700" dirty="0"/>
              <a:t>)</a:t>
            </a:r>
            <a:r>
              <a:rPr lang="uk-UA" sz="1700" dirty="0"/>
              <a:t> перебігу</a:t>
            </a:r>
            <a:r>
              <a:rPr lang="ru-RU" sz="1700" dirty="0"/>
              <a:t>. </a:t>
            </a:r>
            <a:r>
              <a:rPr lang="ru-RU" sz="1700" dirty="0" err="1"/>
              <a:t>Найбільш</a:t>
            </a:r>
            <a:r>
              <a:rPr lang="ru-RU" sz="1700" dirty="0"/>
              <a:t> тяжка </a:t>
            </a:r>
            <a:r>
              <a:rPr lang="ru-RU" sz="1700" dirty="0" err="1"/>
              <a:t>гіповолемія</a:t>
            </a:r>
            <a:r>
              <a:rPr lang="ru-RU" sz="1700" dirty="0"/>
              <a:t> </a:t>
            </a:r>
            <a:r>
              <a:rPr lang="ru-RU" sz="1700" dirty="0" err="1"/>
              <a:t>супроводжує</a:t>
            </a:r>
            <a:r>
              <a:rPr lang="ru-RU" sz="1700" dirty="0"/>
              <a:t> </a:t>
            </a:r>
            <a:r>
              <a:rPr lang="ru-RU" sz="1700" dirty="0" err="1"/>
              <a:t>масивну</a:t>
            </a:r>
            <a:r>
              <a:rPr lang="ru-RU" sz="1700" dirty="0"/>
              <a:t> </a:t>
            </a:r>
            <a:r>
              <a:rPr lang="ru-RU" sz="1700" dirty="0" err="1"/>
              <a:t>крововтрату</a:t>
            </a:r>
            <a:r>
              <a:rPr lang="ru-RU" sz="1700" dirty="0"/>
              <a:t>, </a:t>
            </a:r>
            <a:r>
              <a:rPr lang="ru-RU" sz="1700" dirty="0" err="1"/>
              <a:t>кишкову</a:t>
            </a:r>
            <a:r>
              <a:rPr lang="ru-RU" sz="1700" dirty="0"/>
              <a:t> </a:t>
            </a:r>
            <a:r>
              <a:rPr lang="ru-RU" sz="1700" dirty="0" err="1"/>
              <a:t>непрохідність</a:t>
            </a:r>
            <a:r>
              <a:rPr lang="ru-RU" sz="1700" dirty="0"/>
              <a:t>, </a:t>
            </a:r>
            <a:r>
              <a:rPr lang="ru-RU" sz="1700" dirty="0" err="1"/>
              <a:t>деструктивний</a:t>
            </a:r>
            <a:r>
              <a:rPr lang="ru-RU" sz="1700" dirty="0"/>
              <a:t> панкреатит, </a:t>
            </a:r>
            <a:r>
              <a:rPr lang="ru-RU" sz="1700" dirty="0" err="1"/>
              <a:t>деякі</a:t>
            </a:r>
            <a:r>
              <a:rPr lang="ru-RU" sz="1700" dirty="0"/>
              <a:t> </a:t>
            </a:r>
            <a:r>
              <a:rPr lang="ru-RU" sz="1700" dirty="0" err="1"/>
              <a:t>стани</a:t>
            </a:r>
            <a:r>
              <a:rPr lang="ru-RU" sz="1700" dirty="0"/>
              <a:t> </a:t>
            </a:r>
            <a:r>
              <a:rPr lang="ru-RU" sz="1700" dirty="0" err="1"/>
              <a:t>декомпенсації</a:t>
            </a:r>
            <a:r>
              <a:rPr lang="ru-RU" sz="1700" dirty="0"/>
              <a:t> </a:t>
            </a:r>
            <a:r>
              <a:rPr lang="ru-RU" sz="1700" dirty="0" err="1"/>
              <a:t>обміну</a:t>
            </a:r>
            <a:r>
              <a:rPr lang="ru-RU" sz="1700" dirty="0"/>
              <a:t> </a:t>
            </a:r>
            <a:r>
              <a:rPr lang="ru-RU" sz="1700" dirty="0" err="1"/>
              <a:t>речовин</a:t>
            </a:r>
            <a:r>
              <a:rPr lang="ru-RU" sz="1700" dirty="0"/>
              <a:t> (</a:t>
            </a:r>
            <a:r>
              <a:rPr lang="ru-RU" sz="1700" dirty="0" err="1"/>
              <a:t>кетонемічна</a:t>
            </a:r>
            <a:r>
              <a:rPr lang="ru-RU" sz="1700" dirty="0"/>
              <a:t> та </a:t>
            </a:r>
            <a:r>
              <a:rPr lang="ru-RU" sz="1700" dirty="0" err="1"/>
              <a:t>гіперосмолярна</a:t>
            </a:r>
            <a:r>
              <a:rPr lang="ru-RU" sz="1700" dirty="0"/>
              <a:t> </a:t>
            </a:r>
            <a:r>
              <a:rPr lang="ru-RU" sz="1700" dirty="0" err="1"/>
              <a:t>коми</a:t>
            </a:r>
            <a:r>
              <a:rPr lang="ru-RU" sz="1700" dirty="0"/>
              <a:t>). </a:t>
            </a:r>
            <a:r>
              <a:rPr lang="ru-RU" sz="1700" dirty="0" err="1"/>
              <a:t>Значна</a:t>
            </a:r>
            <a:r>
              <a:rPr lang="ru-RU" sz="1700" dirty="0"/>
              <a:t> </a:t>
            </a:r>
            <a:r>
              <a:rPr lang="ru-RU" sz="1700" dirty="0" err="1"/>
              <a:t>гіповолемія</a:t>
            </a:r>
            <a:r>
              <a:rPr lang="ru-RU" sz="1700" dirty="0"/>
              <a:t> характерна для </a:t>
            </a:r>
            <a:r>
              <a:rPr lang="ru-RU" sz="1700" dirty="0" err="1"/>
              <a:t>захворювань</a:t>
            </a:r>
            <a:r>
              <a:rPr lang="ru-RU" sz="1700" dirty="0"/>
              <a:t> і </a:t>
            </a:r>
            <a:r>
              <a:rPr lang="ru-RU" sz="1700" dirty="0" err="1"/>
              <a:t>станів</a:t>
            </a:r>
            <a:r>
              <a:rPr lang="ru-RU" sz="1700" dirty="0"/>
              <a:t>, </a:t>
            </a:r>
            <a:r>
              <a:rPr lang="ru-RU" sz="1700" dirty="0" err="1"/>
              <a:t>що</a:t>
            </a:r>
            <a:r>
              <a:rPr lang="ru-RU" sz="1700" dirty="0"/>
              <a:t> </a:t>
            </a:r>
            <a:r>
              <a:rPr lang="ru-RU" sz="1700" dirty="0" err="1"/>
              <a:t>супроводжуються</a:t>
            </a:r>
            <a:r>
              <a:rPr lang="ru-RU" sz="1700" dirty="0"/>
              <a:t> </a:t>
            </a:r>
            <a:r>
              <a:rPr lang="ru-RU" sz="1700" dirty="0" err="1"/>
              <a:t>постійною</a:t>
            </a:r>
            <a:r>
              <a:rPr lang="ru-RU" sz="1700" dirty="0"/>
              <a:t> </a:t>
            </a:r>
            <a:r>
              <a:rPr lang="ru-RU" sz="1700" dirty="0" err="1"/>
              <a:t>блювотою</a:t>
            </a:r>
            <a:r>
              <a:rPr lang="ru-RU" sz="1700" dirty="0"/>
              <a:t>, </a:t>
            </a:r>
            <a:r>
              <a:rPr lang="ru-RU" sz="1700" dirty="0" err="1"/>
              <a:t>дисфагією</a:t>
            </a:r>
            <a:r>
              <a:rPr lang="ru-RU" sz="1700" dirty="0"/>
              <a:t>, </a:t>
            </a:r>
            <a:r>
              <a:rPr lang="ru-RU" sz="1700" dirty="0" err="1"/>
              <a:t>системним</a:t>
            </a:r>
            <a:r>
              <a:rPr lang="ru-RU" sz="1700" dirty="0"/>
              <a:t> </a:t>
            </a:r>
            <a:r>
              <a:rPr lang="ru-RU" sz="1700" dirty="0" err="1"/>
              <a:t>запаленням</a:t>
            </a:r>
            <a:r>
              <a:rPr lang="ru-RU" sz="1700" dirty="0"/>
              <a:t> і </a:t>
            </a:r>
            <a:r>
              <a:rPr lang="ru-RU" sz="1700" dirty="0" err="1"/>
              <a:t>інтоксикацією</a:t>
            </a:r>
            <a:r>
              <a:rPr lang="ru-RU" sz="1700" dirty="0"/>
              <a:t>. Для </a:t>
            </a:r>
            <a:r>
              <a:rPr lang="ru-RU" sz="1700" dirty="0" err="1"/>
              <a:t>хворих</a:t>
            </a:r>
            <a:r>
              <a:rPr lang="ru-RU" sz="1700" dirty="0"/>
              <a:t> </a:t>
            </a:r>
            <a:r>
              <a:rPr lang="ru-RU" sz="1700" dirty="0" err="1"/>
              <a:t>зі</a:t>
            </a:r>
            <a:r>
              <a:rPr lang="ru-RU" sz="1700" dirty="0"/>
              <a:t> </a:t>
            </a:r>
            <a:r>
              <a:rPr lang="ru-RU" sz="1700" dirty="0" err="1"/>
              <a:t>злоякісними</a:t>
            </a:r>
            <a:r>
              <a:rPr lang="ru-RU" sz="1700" dirty="0"/>
              <a:t> </a:t>
            </a:r>
            <a:r>
              <a:rPr lang="ru-RU" sz="1700" dirty="0" err="1"/>
              <a:t>пухлинами</a:t>
            </a:r>
            <a:r>
              <a:rPr lang="ru-RU" sz="1700" dirty="0"/>
              <a:t>, </a:t>
            </a:r>
            <a:r>
              <a:rPr lang="ru-RU" sz="1700" dirty="0" err="1"/>
              <a:t>навіть</a:t>
            </a:r>
            <a:r>
              <a:rPr lang="ru-RU" sz="1700" dirty="0"/>
              <a:t> при </a:t>
            </a:r>
            <a:r>
              <a:rPr lang="ru-RU" sz="1700" dirty="0" err="1"/>
              <a:t>неускладненому</a:t>
            </a:r>
            <a:r>
              <a:rPr lang="ru-RU" sz="1700" dirty="0"/>
              <a:t> </a:t>
            </a:r>
            <a:r>
              <a:rPr lang="ru-RU" sz="1700" dirty="0" err="1"/>
              <a:t>перебігу</a:t>
            </a:r>
            <a:r>
              <a:rPr lang="ru-RU" sz="1700" dirty="0"/>
              <a:t>, характерна </a:t>
            </a:r>
            <a:r>
              <a:rPr lang="ru-RU" sz="1700" dirty="0" err="1"/>
              <a:t>гіповолемія</a:t>
            </a:r>
            <a:r>
              <a:rPr lang="ru-RU" sz="1700" dirty="0"/>
              <a:t> </a:t>
            </a:r>
            <a:r>
              <a:rPr lang="ru-RU" sz="1700" dirty="0" err="1"/>
              <a:t>різного</a:t>
            </a:r>
            <a:r>
              <a:rPr lang="ru-RU" sz="1700" dirty="0"/>
              <a:t> </a:t>
            </a:r>
            <a:r>
              <a:rPr lang="ru-RU" sz="1700" dirty="0" err="1"/>
              <a:t>ступеня</a:t>
            </a:r>
            <a:r>
              <a:rPr lang="ru-RU" sz="1700" dirty="0"/>
              <a:t> </a:t>
            </a:r>
            <a:r>
              <a:rPr lang="ru-RU" sz="1700" dirty="0" err="1"/>
              <a:t>тяжкості</a:t>
            </a:r>
            <a:r>
              <a:rPr lang="ru-RU" sz="1700" dirty="0"/>
              <a:t>.</a:t>
            </a:r>
          </a:p>
          <a:p>
            <a:pPr marL="0" indent="0">
              <a:buNone/>
            </a:pPr>
            <a:r>
              <a:rPr lang="ru-RU" sz="1700" dirty="0"/>
              <a:t> </a:t>
            </a:r>
          </a:p>
          <a:p>
            <a:r>
              <a:rPr lang="ru-RU" sz="1700" dirty="0" err="1"/>
              <a:t>Достатній</a:t>
            </a:r>
            <a:r>
              <a:rPr lang="ru-RU" sz="1700" dirty="0"/>
              <a:t> ОЦК є </a:t>
            </a:r>
            <a:r>
              <a:rPr lang="ru-RU" sz="1700" dirty="0" err="1"/>
              <a:t>необхідним</a:t>
            </a:r>
            <a:r>
              <a:rPr lang="ru-RU" sz="1700" dirty="0"/>
              <a:t> для </a:t>
            </a:r>
            <a:r>
              <a:rPr lang="ru-RU" sz="1700" dirty="0" err="1"/>
              <a:t>підтримки</a:t>
            </a:r>
            <a:r>
              <a:rPr lang="ru-RU" sz="1700" dirty="0"/>
              <a:t> нормального </a:t>
            </a:r>
            <a:r>
              <a:rPr lang="ru-RU" sz="1700" dirty="0" err="1"/>
              <a:t>кровообігу</a:t>
            </a:r>
            <a:r>
              <a:rPr lang="ru-RU" sz="1700" dirty="0"/>
              <a:t>. При </a:t>
            </a:r>
            <a:r>
              <a:rPr lang="ru-RU" sz="1700" dirty="0" err="1"/>
              <a:t>зниженні</a:t>
            </a:r>
            <a:r>
              <a:rPr lang="ru-RU" sz="1700" dirty="0"/>
              <a:t> ОЦК </a:t>
            </a:r>
            <a:r>
              <a:rPr lang="ru-RU" sz="1700" dirty="0" err="1"/>
              <a:t>відбувається</a:t>
            </a:r>
            <a:r>
              <a:rPr lang="ru-RU" sz="1700" dirty="0"/>
              <a:t> так звана </a:t>
            </a:r>
            <a:r>
              <a:rPr lang="ru-RU" sz="1700" dirty="0" err="1"/>
              <a:t>централізація</a:t>
            </a:r>
            <a:r>
              <a:rPr lang="ru-RU" sz="1700" dirty="0"/>
              <a:t> </a:t>
            </a:r>
            <a:r>
              <a:rPr lang="ru-RU" sz="1700" dirty="0" err="1"/>
              <a:t>кровообігу</a:t>
            </a:r>
            <a:r>
              <a:rPr lang="ru-RU" sz="1700" dirty="0"/>
              <a:t> — для </a:t>
            </a:r>
            <a:r>
              <a:rPr lang="ru-RU" sz="1700" dirty="0" err="1"/>
              <a:t>підтримки</a:t>
            </a:r>
            <a:r>
              <a:rPr lang="ru-RU" sz="1700" dirty="0"/>
              <a:t> </a:t>
            </a:r>
            <a:r>
              <a:rPr lang="ru-RU" sz="1700" dirty="0" err="1"/>
              <a:t>серцевого</a:t>
            </a:r>
            <a:r>
              <a:rPr lang="ru-RU" sz="1700" dirty="0"/>
              <a:t> </a:t>
            </a:r>
            <a:r>
              <a:rPr lang="ru-RU" sz="1700" dirty="0" err="1"/>
              <a:t>викиду</a:t>
            </a:r>
            <a:r>
              <a:rPr lang="ru-RU" sz="1700" dirty="0"/>
              <a:t>, </a:t>
            </a:r>
            <a:r>
              <a:rPr lang="ru-RU" sz="1700" dirty="0" err="1"/>
              <a:t>достатнього</a:t>
            </a:r>
            <a:r>
              <a:rPr lang="ru-RU" sz="1700" dirty="0"/>
              <a:t> для </a:t>
            </a:r>
            <a:r>
              <a:rPr lang="ru-RU" sz="1700" dirty="0" err="1"/>
              <a:t>функціонування</a:t>
            </a:r>
            <a:r>
              <a:rPr lang="ru-RU" sz="1700" dirty="0"/>
              <a:t> головного </a:t>
            </a:r>
            <a:r>
              <a:rPr lang="ru-RU" sz="1700" dirty="0" err="1"/>
              <a:t>мозку</a:t>
            </a:r>
            <a:r>
              <a:rPr lang="ru-RU" sz="1700" dirty="0"/>
              <a:t>, </a:t>
            </a:r>
            <a:r>
              <a:rPr lang="ru-RU" sz="1700" dirty="0" err="1"/>
              <a:t>серця</a:t>
            </a:r>
            <a:r>
              <a:rPr lang="ru-RU" sz="1700" dirty="0"/>
              <a:t> й </a:t>
            </a:r>
            <a:r>
              <a:rPr lang="ru-RU" sz="1700" dirty="0" err="1"/>
              <a:t>легень</a:t>
            </a:r>
            <a:r>
              <a:rPr lang="ru-RU" sz="1700" dirty="0"/>
              <a:t> за </a:t>
            </a:r>
            <a:r>
              <a:rPr lang="ru-RU" sz="1700" dirty="0" err="1"/>
              <a:t>рахунок</a:t>
            </a:r>
            <a:r>
              <a:rPr lang="ru-RU" sz="1700" dirty="0"/>
              <a:t> </a:t>
            </a:r>
            <a:r>
              <a:rPr lang="ru-RU" sz="1700" dirty="0" err="1"/>
              <a:t>збільшення</a:t>
            </a:r>
            <a:r>
              <a:rPr lang="ru-RU" sz="1700" dirty="0"/>
              <a:t> </a:t>
            </a:r>
            <a:r>
              <a:rPr lang="ru-RU" sz="1700" dirty="0" err="1"/>
              <a:t>периферичного</a:t>
            </a:r>
            <a:r>
              <a:rPr lang="ru-RU" sz="1700" dirty="0"/>
              <a:t> опору </a:t>
            </a:r>
            <a:r>
              <a:rPr lang="ru-RU" sz="1700" dirty="0" err="1"/>
              <a:t>судин</a:t>
            </a:r>
            <a:r>
              <a:rPr lang="ru-RU" sz="1700" dirty="0"/>
              <a:t> </a:t>
            </a:r>
            <a:r>
              <a:rPr lang="ru-RU" sz="1700" dirty="0" err="1"/>
              <a:t>відбувається</a:t>
            </a:r>
            <a:r>
              <a:rPr lang="ru-RU" sz="1700" dirty="0"/>
              <a:t> </a:t>
            </a:r>
            <a:r>
              <a:rPr lang="ru-RU" sz="1700" dirty="0" err="1"/>
              <a:t>переміщення</a:t>
            </a:r>
            <a:r>
              <a:rPr lang="ru-RU" sz="1700" dirty="0"/>
              <a:t> </a:t>
            </a:r>
            <a:r>
              <a:rPr lang="ru-RU" sz="1700" dirty="0" err="1"/>
              <a:t>патологічно</a:t>
            </a:r>
            <a:r>
              <a:rPr lang="ru-RU" sz="1700" dirty="0"/>
              <a:t> </a:t>
            </a:r>
            <a:r>
              <a:rPr lang="ru-RU" sz="1700" dirty="0" err="1"/>
              <a:t>зниженого</a:t>
            </a:r>
            <a:r>
              <a:rPr lang="ru-RU" sz="1700" dirty="0"/>
              <a:t> ОЦК до </a:t>
            </a:r>
            <a:r>
              <a:rPr lang="ru-RU" sz="1700" dirty="0" err="1"/>
              <a:t>магістральних</a:t>
            </a:r>
            <a:r>
              <a:rPr lang="ru-RU" sz="1700" dirty="0"/>
              <a:t> </a:t>
            </a:r>
            <a:r>
              <a:rPr lang="ru-RU" sz="1700" dirty="0" err="1"/>
              <a:t>судин</a:t>
            </a:r>
            <a:r>
              <a:rPr lang="ru-RU" sz="1700" dirty="0"/>
              <a:t> і </a:t>
            </a:r>
            <a:r>
              <a:rPr lang="ru-RU" sz="1700" dirty="0" err="1"/>
              <a:t>серця</a:t>
            </a:r>
            <a:r>
              <a:rPr lang="ru-RU" sz="1700" dirty="0"/>
              <a:t>. В </a:t>
            </a:r>
            <a:r>
              <a:rPr lang="ru-RU" sz="1700" dirty="0" err="1"/>
              <a:t>інших</a:t>
            </a:r>
            <a:r>
              <a:rPr lang="ru-RU" sz="1700" dirty="0"/>
              <a:t> органах і тканинах </a:t>
            </a:r>
            <a:r>
              <a:rPr lang="ru-RU" sz="1700" dirty="0" err="1"/>
              <a:t>організму</a:t>
            </a:r>
            <a:r>
              <a:rPr lang="ru-RU" sz="1700" dirty="0"/>
              <a:t> </a:t>
            </a:r>
            <a:r>
              <a:rPr lang="ru-RU" sz="1700" dirty="0" err="1"/>
              <a:t>розвивається</a:t>
            </a:r>
            <a:r>
              <a:rPr lang="ru-RU" sz="1700" dirty="0"/>
              <a:t> </a:t>
            </a:r>
            <a:r>
              <a:rPr lang="ru-RU" sz="1700" dirty="0" err="1"/>
              <a:t>гіпоперфузія</a:t>
            </a:r>
            <a:r>
              <a:rPr lang="ru-RU" sz="1700" dirty="0"/>
              <a:t>, </a:t>
            </a:r>
            <a:r>
              <a:rPr lang="ru-RU" sz="1700" dirty="0" err="1"/>
              <a:t>наслідки</a:t>
            </a:r>
            <a:r>
              <a:rPr lang="ru-RU" sz="1700" dirty="0"/>
              <a:t> </a:t>
            </a:r>
            <a:r>
              <a:rPr lang="ru-RU" sz="1700" dirty="0" err="1"/>
              <a:t>якої</a:t>
            </a:r>
            <a:r>
              <a:rPr lang="ru-RU" sz="1700" dirty="0"/>
              <a:t> </a:t>
            </a:r>
            <a:r>
              <a:rPr lang="ru-RU" sz="1700" dirty="0" err="1"/>
              <a:t>залежно</a:t>
            </a:r>
            <a:r>
              <a:rPr lang="ru-RU" sz="1700" dirty="0"/>
              <a:t> </a:t>
            </a:r>
            <a:r>
              <a:rPr lang="ru-RU" sz="1700" dirty="0" err="1"/>
              <a:t>від</a:t>
            </a:r>
            <a:r>
              <a:rPr lang="ru-RU" sz="1700" dirty="0"/>
              <a:t> </a:t>
            </a:r>
            <a:r>
              <a:rPr lang="ru-RU" sz="1700" dirty="0" err="1"/>
              <a:t>її</a:t>
            </a:r>
            <a:r>
              <a:rPr lang="ru-RU" sz="1700" dirty="0"/>
              <a:t> </a:t>
            </a:r>
            <a:r>
              <a:rPr lang="ru-RU" sz="1700" dirty="0" err="1"/>
              <a:t>вираженості</a:t>
            </a:r>
            <a:r>
              <a:rPr lang="ru-RU" sz="1700" dirty="0"/>
              <a:t> й </a:t>
            </a:r>
            <a:r>
              <a:rPr lang="ru-RU" sz="1700" dirty="0" err="1"/>
              <a:t>тривалості</a:t>
            </a:r>
            <a:r>
              <a:rPr lang="ru-RU" sz="1700" dirty="0"/>
              <a:t> </a:t>
            </a:r>
            <a:r>
              <a:rPr lang="ru-RU" sz="1700" dirty="0" err="1"/>
              <a:t>можуть</a:t>
            </a:r>
            <a:r>
              <a:rPr lang="ru-RU" sz="1700" dirty="0"/>
              <a:t> </a:t>
            </a:r>
            <a:r>
              <a:rPr lang="ru-RU" sz="1700" dirty="0" err="1"/>
              <a:t>варіювати</a:t>
            </a:r>
            <a:r>
              <a:rPr lang="ru-RU" sz="1700" dirty="0"/>
              <a:t> </a:t>
            </a:r>
            <a:r>
              <a:rPr lang="ru-RU" sz="1700" dirty="0" err="1"/>
              <a:t>від</a:t>
            </a:r>
            <a:r>
              <a:rPr lang="ru-RU" sz="1700" dirty="0"/>
              <a:t> </a:t>
            </a:r>
            <a:r>
              <a:rPr lang="ru-RU" sz="1700" dirty="0" err="1"/>
              <a:t>неприємних</a:t>
            </a:r>
            <a:r>
              <a:rPr lang="ru-RU" sz="1700" dirty="0"/>
              <a:t> до </a:t>
            </a:r>
            <a:r>
              <a:rPr lang="ru-RU" sz="1700" dirty="0" err="1"/>
              <a:t>незворотних</a:t>
            </a:r>
            <a:r>
              <a:rPr lang="ru-RU" sz="1700" dirty="0" smtClean="0"/>
              <a:t>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37167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298171"/>
            <a:ext cx="10032641" cy="1182899"/>
          </a:xfrm>
        </p:spPr>
        <p:txBody>
          <a:bodyPr/>
          <a:lstStyle/>
          <a:p>
            <a:pPr algn="ctr"/>
            <a:r>
              <a:rPr lang="ru-RU" sz="3600" b="1" dirty="0" err="1"/>
              <a:t>Патологічні</a:t>
            </a:r>
            <a:r>
              <a:rPr lang="ru-RU" sz="3600" b="1" dirty="0"/>
              <a:t> </a:t>
            </a:r>
            <a:r>
              <a:rPr lang="ru-RU" sz="3600" b="1" dirty="0" err="1"/>
              <a:t>стани</a:t>
            </a:r>
            <a:r>
              <a:rPr lang="ru-RU" sz="3600" b="1" dirty="0"/>
              <a:t> й </a:t>
            </a:r>
            <a:r>
              <a:rPr lang="ru-RU" sz="3600" b="1" dirty="0" err="1"/>
              <a:t>синдроми</a:t>
            </a:r>
            <a:r>
              <a:rPr lang="ru-RU" sz="3600" b="1" dirty="0"/>
              <a:t>: </a:t>
            </a:r>
            <a:r>
              <a:rPr lang="ru-RU" sz="3600" b="1" dirty="0" err="1"/>
              <a:t>показання</a:t>
            </a:r>
            <a:r>
              <a:rPr lang="ru-RU" sz="3600" b="1" dirty="0"/>
              <a:t> до </a:t>
            </a:r>
            <a:r>
              <a:rPr lang="ru-RU" sz="3600" b="1" dirty="0" err="1"/>
              <a:t>інфузійної</a:t>
            </a:r>
            <a:r>
              <a:rPr lang="ru-RU" sz="3600" b="1" dirty="0"/>
              <a:t> </a:t>
            </a:r>
            <a:r>
              <a:rPr lang="ru-RU" sz="3600" b="1" dirty="0" err="1"/>
              <a:t>терапії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2" y="1481070"/>
            <a:ext cx="11771290" cy="52417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err="1"/>
              <a:t>Перерозподіл</a:t>
            </a:r>
            <a:r>
              <a:rPr lang="ru-RU" b="1" dirty="0"/>
              <a:t> </a:t>
            </a:r>
            <a:r>
              <a:rPr lang="ru-RU" b="1" dirty="0" err="1"/>
              <a:t>рідини</a:t>
            </a:r>
            <a:endParaRPr lang="ru-RU" dirty="0"/>
          </a:p>
          <a:p>
            <a:r>
              <a:rPr lang="ru-RU" dirty="0" err="1"/>
              <a:t>Травмовані</a:t>
            </a:r>
            <a:r>
              <a:rPr lang="ru-RU" dirty="0"/>
              <a:t> й </a:t>
            </a:r>
            <a:r>
              <a:rPr lang="ru-RU" dirty="0" err="1"/>
              <a:t>ушкоджені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притягувати</a:t>
            </a:r>
            <a:r>
              <a:rPr lang="ru-RU" dirty="0"/>
              <a:t> </a:t>
            </a:r>
            <a:r>
              <a:rPr lang="uk-UA" dirty="0"/>
              <a:t>на</a:t>
            </a:r>
            <a:r>
              <a:rPr lang="ru-RU" dirty="0"/>
              <a:t> себе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накопичується</a:t>
            </a:r>
            <a:r>
              <a:rPr lang="ru-RU" dirty="0"/>
              <a:t> в </a:t>
            </a:r>
            <a:r>
              <a:rPr lang="ru-RU" dirty="0" err="1"/>
              <a:t>інтерстиціальному</a:t>
            </a:r>
            <a:r>
              <a:rPr lang="ru-RU" dirty="0"/>
              <a:t> </a:t>
            </a:r>
            <a:r>
              <a:rPr lang="ru-RU" dirty="0" err="1"/>
              <a:t>просторі</a:t>
            </a:r>
            <a:r>
              <a:rPr lang="ru-RU" dirty="0"/>
              <a:t>, </a:t>
            </a:r>
            <a:r>
              <a:rPr lang="ru-RU" dirty="0" err="1"/>
              <a:t>викликаючи</a:t>
            </a:r>
            <a:r>
              <a:rPr lang="ru-RU" dirty="0"/>
              <a:t> </a:t>
            </a:r>
            <a:r>
              <a:rPr lang="ru-RU" dirty="0" err="1"/>
              <a:t>локальний</a:t>
            </a:r>
            <a:r>
              <a:rPr lang="ru-RU" dirty="0"/>
              <a:t> набряк.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 (до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літрів</a:t>
            </a:r>
            <a:r>
              <a:rPr lang="ru-RU" dirty="0"/>
              <a:t>)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перебувати</a:t>
            </a:r>
            <a:r>
              <a:rPr lang="ru-RU" dirty="0"/>
              <a:t> у </a:t>
            </a:r>
            <a:r>
              <a:rPr lang="ru-RU" dirty="0" err="1"/>
              <a:t>порожнині</a:t>
            </a:r>
            <a:r>
              <a:rPr lang="ru-RU" dirty="0"/>
              <a:t> </a:t>
            </a:r>
            <a:r>
              <a:rPr lang="ru-RU" dirty="0" err="1"/>
              <a:t>паретичного</a:t>
            </a:r>
            <a:r>
              <a:rPr lang="ru-RU" dirty="0"/>
              <a:t> кишечника й </a:t>
            </a:r>
            <a:r>
              <a:rPr lang="ru-RU" dirty="0" err="1"/>
              <a:t>шлунка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призводити</a:t>
            </a:r>
            <a:r>
              <a:rPr lang="ru-RU" dirty="0"/>
              <a:t> до </a:t>
            </a:r>
            <a:r>
              <a:rPr lang="ru-RU" dirty="0" err="1"/>
              <a:t>тяжкої</a:t>
            </a:r>
            <a:r>
              <a:rPr lang="ru-RU" dirty="0"/>
              <a:t>, </a:t>
            </a:r>
            <a:r>
              <a:rPr lang="ru-RU" dirty="0" err="1"/>
              <a:t>критичної</a:t>
            </a:r>
            <a:r>
              <a:rPr lang="ru-RU" dirty="0"/>
              <a:t> </a:t>
            </a:r>
            <a:r>
              <a:rPr lang="ru-RU" dirty="0" err="1"/>
              <a:t>дегідратації</a:t>
            </a:r>
            <a:r>
              <a:rPr lang="ru-RU" dirty="0"/>
              <a:t>.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внутрішньоклітинного</a:t>
            </a:r>
            <a:r>
              <a:rPr lang="ru-RU" dirty="0"/>
              <a:t> простору до </a:t>
            </a:r>
            <a:r>
              <a:rPr lang="ru-RU" dirty="0" err="1"/>
              <a:t>інтерстицію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— у </a:t>
            </a:r>
            <a:r>
              <a:rPr lang="ru-RU" dirty="0" err="1"/>
              <a:t>судинне</a:t>
            </a:r>
            <a:r>
              <a:rPr lang="ru-RU" dirty="0"/>
              <a:t> русло. </a:t>
            </a:r>
            <a:r>
              <a:rPr lang="ru-RU" dirty="0" err="1"/>
              <a:t>Якщо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лімфи</a:t>
            </a:r>
            <a:r>
              <a:rPr lang="ru-RU" dirty="0"/>
              <a:t>, </a:t>
            </a:r>
            <a:r>
              <a:rPr lang="ru-RU" dirty="0" err="1"/>
              <a:t>потовиділення</a:t>
            </a:r>
            <a:r>
              <a:rPr lang="ru-RU" dirty="0"/>
              <a:t>, </a:t>
            </a:r>
            <a:r>
              <a:rPr lang="ru-RU" dirty="0" err="1"/>
              <a:t>випарення</a:t>
            </a:r>
            <a:r>
              <a:rPr lang="ru-RU" dirty="0"/>
              <a:t> та </a:t>
            </a:r>
            <a:r>
              <a:rPr lang="ru-RU" dirty="0" err="1"/>
              <a:t>перспірацію</a:t>
            </a:r>
            <a:r>
              <a:rPr lang="ru-RU" dirty="0"/>
              <a:t>, </a:t>
            </a:r>
            <a:r>
              <a:rPr lang="ru-RU" dirty="0" err="1"/>
              <a:t>створюється</a:t>
            </a:r>
            <a:r>
              <a:rPr lang="ru-RU" dirty="0"/>
              <a:t> картина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величезних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й </a:t>
            </a:r>
            <a:r>
              <a:rPr lang="ru-RU" dirty="0" err="1"/>
              <a:t>ретельної</a:t>
            </a:r>
            <a:r>
              <a:rPr lang="ru-RU" dirty="0"/>
              <a:t> </a:t>
            </a:r>
            <a:r>
              <a:rPr lang="ru-RU" dirty="0" err="1"/>
              <a:t>компенсації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27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9" y="146226"/>
            <a:ext cx="9806135" cy="1489391"/>
          </a:xfrm>
        </p:spPr>
        <p:txBody>
          <a:bodyPr/>
          <a:lstStyle/>
          <a:p>
            <a:r>
              <a:rPr lang="ru-RU" sz="4400" b="1" dirty="0" err="1"/>
              <a:t>Патологічні</a:t>
            </a:r>
            <a:r>
              <a:rPr lang="ru-RU" sz="4400" b="1" dirty="0"/>
              <a:t> </a:t>
            </a:r>
            <a:r>
              <a:rPr lang="ru-RU" sz="4400" b="1" dirty="0" err="1"/>
              <a:t>стани</a:t>
            </a:r>
            <a:r>
              <a:rPr lang="ru-RU" sz="4400" b="1" dirty="0"/>
              <a:t> й </a:t>
            </a:r>
            <a:r>
              <a:rPr lang="ru-RU" sz="4400" b="1" dirty="0" err="1"/>
              <a:t>синдроми</a:t>
            </a:r>
            <a:r>
              <a:rPr lang="ru-RU" sz="4400" b="1" dirty="0"/>
              <a:t>: </a:t>
            </a:r>
            <a:r>
              <a:rPr lang="ru-RU" sz="4400" b="1" dirty="0" err="1"/>
              <a:t>показання</a:t>
            </a:r>
            <a:r>
              <a:rPr lang="ru-RU" sz="4400" b="1" dirty="0"/>
              <a:t> до </a:t>
            </a:r>
            <a:r>
              <a:rPr lang="ru-RU" sz="4400" b="1" dirty="0" err="1"/>
              <a:t>інфузійної</a:t>
            </a:r>
            <a:r>
              <a:rPr lang="ru-RU" sz="4400" b="1" dirty="0"/>
              <a:t> </a:t>
            </a:r>
            <a:r>
              <a:rPr lang="ru-RU" sz="4400" b="1" dirty="0" err="1"/>
              <a:t>терапії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700" y="1635618"/>
            <a:ext cx="8358387" cy="4790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/>
              <a:t>Порушення</a:t>
            </a:r>
            <a:r>
              <a:rPr lang="ru-RU" b="1" dirty="0"/>
              <a:t> водно-</a:t>
            </a:r>
            <a:r>
              <a:rPr lang="ru-RU" b="1" dirty="0" err="1"/>
              <a:t>електролітного</a:t>
            </a:r>
            <a:r>
              <a:rPr lang="ru-RU" b="1" dirty="0"/>
              <a:t> балансу</a:t>
            </a:r>
            <a:endParaRPr lang="ru-RU" dirty="0"/>
          </a:p>
          <a:p>
            <a:r>
              <a:rPr lang="ru-RU" dirty="0" err="1"/>
              <a:t>Гіповолемія</a:t>
            </a:r>
            <a:r>
              <a:rPr lang="ru-RU" dirty="0"/>
              <a:t> та </a:t>
            </a:r>
            <a:r>
              <a:rPr lang="ru-RU" dirty="0" err="1"/>
              <a:t>перерозподіл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водно-</a:t>
            </a:r>
            <a:r>
              <a:rPr lang="ru-RU" dirty="0" err="1"/>
              <a:t>електролітного</a:t>
            </a:r>
            <a:r>
              <a:rPr lang="ru-RU" dirty="0"/>
              <a:t> балансу — </a:t>
            </a:r>
            <a:r>
              <a:rPr lang="ru-RU" dirty="0" err="1"/>
              <a:t>важливої</a:t>
            </a:r>
            <a:r>
              <a:rPr lang="ru-RU" dirty="0"/>
              <a:t> ланки патогенезу </a:t>
            </a:r>
            <a:r>
              <a:rPr lang="ru-RU" dirty="0" err="1"/>
              <a:t>серцевої</a:t>
            </a:r>
            <a:r>
              <a:rPr lang="ru-RU" dirty="0"/>
              <a:t> та </a:t>
            </a:r>
            <a:r>
              <a:rPr lang="ru-RU" dirty="0" err="1"/>
              <a:t>ниркової</a:t>
            </a:r>
            <a:r>
              <a:rPr lang="ru-RU" dirty="0"/>
              <a:t> </a:t>
            </a:r>
            <a:r>
              <a:rPr lang="ru-RU" dirty="0" err="1"/>
              <a:t>недостатності</a:t>
            </a:r>
            <a:r>
              <a:rPr lang="ru-RU" dirty="0"/>
              <a:t>, </a:t>
            </a:r>
            <a:r>
              <a:rPr lang="ru-RU" dirty="0" err="1"/>
              <a:t>цирозу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, асциту, токсикозу </a:t>
            </a:r>
            <a:r>
              <a:rPr lang="ru-RU" dirty="0" err="1"/>
              <a:t>вагітних</a:t>
            </a:r>
            <a:r>
              <a:rPr lang="ru-RU" dirty="0"/>
              <a:t> та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. При </a:t>
            </a:r>
            <a:r>
              <a:rPr lang="ru-RU" dirty="0" err="1"/>
              <a:t>порушенні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електролітів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аритмій</a:t>
            </a:r>
            <a:r>
              <a:rPr lang="ru-RU" dirty="0"/>
              <a:t>,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нервово-м’язової</a:t>
            </a:r>
            <a:r>
              <a:rPr lang="ru-RU" dirty="0"/>
              <a:t> </a:t>
            </a:r>
            <a:r>
              <a:rPr lang="ru-RU" dirty="0" err="1"/>
              <a:t>провідності</a:t>
            </a:r>
            <a:r>
              <a:rPr lang="ru-RU" dirty="0"/>
              <a:t>, </a:t>
            </a:r>
            <a:r>
              <a:rPr lang="ru-RU" dirty="0" err="1"/>
              <a:t>ускладнюються</a:t>
            </a:r>
            <a:r>
              <a:rPr lang="ru-RU" dirty="0"/>
              <a:t> </a:t>
            </a:r>
            <a:r>
              <a:rPr lang="ru-RU" dirty="0" err="1"/>
              <a:t>регуляція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рідин</a:t>
            </a:r>
            <a:r>
              <a:rPr lang="ru-RU" dirty="0"/>
              <a:t> та </a:t>
            </a:r>
            <a:r>
              <a:rPr lang="ru-RU" dirty="0" err="1"/>
              <a:t>біологічно-активних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хворий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ліквідувати</a:t>
            </a:r>
            <a:r>
              <a:rPr lang="ru-RU" dirty="0"/>
              <a:t> </a:t>
            </a:r>
            <a:r>
              <a:rPr lang="ru-RU" dirty="0" err="1"/>
              <a:t>тяжкі</a:t>
            </a:r>
            <a:r>
              <a:rPr lang="ru-RU" dirty="0"/>
              <a:t> </a:t>
            </a:r>
            <a:r>
              <a:rPr lang="ru-RU" dirty="0" err="1"/>
              <a:t>розлади</a:t>
            </a:r>
            <a:r>
              <a:rPr lang="ru-RU" dirty="0"/>
              <a:t> водно-</a:t>
            </a:r>
            <a:r>
              <a:rPr lang="ru-RU" dirty="0" err="1"/>
              <a:t>електролітного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. І тут </a:t>
            </a:r>
            <a:r>
              <a:rPr lang="ru-RU" dirty="0" err="1"/>
              <a:t>величезне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адекватна, </a:t>
            </a:r>
            <a:r>
              <a:rPr lang="ru-RU" dirty="0" err="1"/>
              <a:t>раціональн</a:t>
            </a:r>
            <a:r>
              <a:rPr lang="uk-UA" dirty="0"/>
              <a:t>а </a:t>
            </a:r>
            <a:r>
              <a:rPr lang="ru-RU" dirty="0" err="1"/>
              <a:t>інфузійна</a:t>
            </a:r>
            <a:r>
              <a:rPr lang="ru-RU" dirty="0"/>
              <a:t> </a:t>
            </a:r>
            <a:r>
              <a:rPr lang="ru-RU" dirty="0" err="1"/>
              <a:t>терапія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багатокомпонентних</a:t>
            </a:r>
            <a:r>
              <a:rPr lang="ru-RU" dirty="0"/>
              <a:t> </a:t>
            </a:r>
            <a:r>
              <a:rPr lang="ru-RU" dirty="0" err="1"/>
              <a:t>поліелектролітних</a:t>
            </a:r>
            <a:r>
              <a:rPr lang="ru-RU" dirty="0"/>
              <a:t> </a:t>
            </a:r>
            <a:r>
              <a:rPr lang="ru-RU" dirty="0" err="1"/>
              <a:t>сумішей</a:t>
            </a:r>
            <a:r>
              <a:rPr lang="ru-RU" dirty="0"/>
              <a:t> (</a:t>
            </a:r>
            <a:r>
              <a:rPr lang="ru-RU" dirty="0" err="1"/>
              <a:t>розчин</a:t>
            </a:r>
            <a:r>
              <a:rPr lang="ru-RU" dirty="0"/>
              <a:t> </a:t>
            </a:r>
            <a:r>
              <a:rPr lang="ru-RU" dirty="0" err="1"/>
              <a:t>Рінгера-лактату</a:t>
            </a:r>
            <a:r>
              <a:rPr lang="ru-RU" dirty="0"/>
              <a:t>, </a:t>
            </a:r>
            <a:r>
              <a:rPr lang="ru-RU" dirty="0" err="1"/>
              <a:t>реосорбілакт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</a:t>
            </a:r>
          </a:p>
          <a:p>
            <a:endParaRPr lang="ru-RU" dirty="0"/>
          </a:p>
        </p:txBody>
      </p:sp>
      <p:pic>
        <p:nvPicPr>
          <p:cNvPr id="5122" name="Picture 2" descr="Порушення водно — електролітного балансу і методи його корек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369" y="1635616"/>
            <a:ext cx="3494359" cy="38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0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9" y="146226"/>
            <a:ext cx="9806135" cy="1489391"/>
          </a:xfrm>
        </p:spPr>
        <p:txBody>
          <a:bodyPr/>
          <a:lstStyle/>
          <a:p>
            <a:r>
              <a:rPr lang="ru-RU" sz="4400" b="1" dirty="0" err="1"/>
              <a:t>Патологічні</a:t>
            </a:r>
            <a:r>
              <a:rPr lang="ru-RU" sz="4400" b="1" dirty="0"/>
              <a:t> </a:t>
            </a:r>
            <a:r>
              <a:rPr lang="ru-RU" sz="4400" b="1" dirty="0" err="1"/>
              <a:t>стани</a:t>
            </a:r>
            <a:r>
              <a:rPr lang="ru-RU" sz="4400" b="1" dirty="0"/>
              <a:t> й </a:t>
            </a:r>
            <a:r>
              <a:rPr lang="ru-RU" sz="4400" b="1" dirty="0" err="1"/>
              <a:t>синдроми</a:t>
            </a:r>
            <a:r>
              <a:rPr lang="ru-RU" sz="4400" b="1" dirty="0"/>
              <a:t>: </a:t>
            </a:r>
            <a:r>
              <a:rPr lang="ru-RU" sz="4400" b="1" dirty="0" err="1"/>
              <a:t>показання</a:t>
            </a:r>
            <a:r>
              <a:rPr lang="ru-RU" sz="4400" b="1" dirty="0"/>
              <a:t> до </a:t>
            </a:r>
            <a:r>
              <a:rPr lang="ru-RU" sz="4400" b="1" dirty="0" err="1"/>
              <a:t>інфузійної</a:t>
            </a:r>
            <a:r>
              <a:rPr lang="ru-RU" sz="4400" b="1" dirty="0"/>
              <a:t> </a:t>
            </a:r>
            <a:r>
              <a:rPr lang="ru-RU" sz="4400" b="1" dirty="0" err="1"/>
              <a:t>терапії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635617"/>
            <a:ext cx="7881869" cy="522238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err="1"/>
              <a:t>Порушення</a:t>
            </a:r>
            <a:r>
              <a:rPr lang="ru-RU" b="1" dirty="0"/>
              <a:t> </a:t>
            </a:r>
            <a:r>
              <a:rPr lang="ru-RU" b="1" dirty="0" err="1"/>
              <a:t>мікроциркуляції</a:t>
            </a:r>
            <a:endParaRPr lang="ru-RU" dirty="0"/>
          </a:p>
          <a:p>
            <a:r>
              <a:rPr lang="uk-UA" dirty="0"/>
              <a:t>Г</a:t>
            </a:r>
            <a:r>
              <a:rPr lang="ru-RU" dirty="0" err="1"/>
              <a:t>іповолемія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реологічних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приєднуються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ендотелію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,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розладів</a:t>
            </a:r>
            <a:r>
              <a:rPr lang="ru-RU" dirty="0"/>
              <a:t> </a:t>
            </a:r>
            <a:r>
              <a:rPr lang="ru-RU" dirty="0" err="1"/>
              <a:t>мікроциркуляції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стан, у свою </a:t>
            </a:r>
            <a:r>
              <a:rPr lang="ru-RU" dirty="0" err="1"/>
              <a:t>чергу</a:t>
            </a:r>
            <a:r>
              <a:rPr lang="ru-RU" dirty="0"/>
              <a:t>, є </a:t>
            </a:r>
            <a:r>
              <a:rPr lang="ru-RU" dirty="0" err="1"/>
              <a:t>незалежним</a:t>
            </a:r>
            <a:r>
              <a:rPr lang="ru-RU" dirty="0"/>
              <a:t> предиктором </a:t>
            </a:r>
            <a:r>
              <a:rPr lang="ru-RU" dirty="0" err="1"/>
              <a:t>розвитку</a:t>
            </a:r>
            <a:r>
              <a:rPr lang="ru-RU" dirty="0"/>
              <a:t> ряду </a:t>
            </a:r>
            <a:r>
              <a:rPr lang="ru-RU" dirty="0" err="1"/>
              <a:t>захворювань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у 7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охопили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1000 </a:t>
            </a:r>
            <a:r>
              <a:rPr lang="ru-RU" dirty="0" err="1"/>
              <a:t>чоловік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гематокриті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50%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серцево-судинної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в 3 рази, а </a:t>
            </a:r>
            <a:r>
              <a:rPr lang="ru-RU" dirty="0" err="1"/>
              <a:t>смертність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— у 6 </a:t>
            </a:r>
            <a:r>
              <a:rPr lang="ru-RU" dirty="0" err="1"/>
              <a:t>разів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мікроциркуляції</a:t>
            </a:r>
            <a:r>
              <a:rPr lang="ru-RU" dirty="0"/>
              <a:t> є частою причиною </a:t>
            </a:r>
            <a:r>
              <a:rPr lang="ru-RU" dirty="0" err="1"/>
              <a:t>неефективності</a:t>
            </a:r>
            <a:r>
              <a:rPr lang="ru-RU" dirty="0"/>
              <a:t> </a:t>
            </a:r>
            <a:r>
              <a:rPr lang="ru-RU" dirty="0" err="1"/>
              <a:t>інтенсивної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r>
              <a:rPr lang="ru-RU" dirty="0"/>
              <a:t> через </a:t>
            </a:r>
            <a:r>
              <a:rPr lang="ru-RU" dirty="0" err="1"/>
              <a:t>порушення</a:t>
            </a:r>
            <a:r>
              <a:rPr lang="ru-RU" dirty="0"/>
              <a:t> доставки </a:t>
            </a:r>
            <a:r>
              <a:rPr lang="ru-RU" dirty="0" err="1"/>
              <a:t>лікарського</a:t>
            </a:r>
            <a:r>
              <a:rPr lang="ru-RU" dirty="0"/>
              <a:t> препарату у </a:t>
            </a:r>
            <a:r>
              <a:rPr lang="ru-RU" dirty="0" err="1"/>
              <a:t>вогнище</a:t>
            </a:r>
            <a:r>
              <a:rPr lang="ru-RU" dirty="0"/>
              <a:t> </a:t>
            </a:r>
            <a:r>
              <a:rPr lang="ru-RU" dirty="0" err="1"/>
              <a:t>патологічного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</a:t>
            </a:r>
            <a:r>
              <a:rPr lang="ru-RU" dirty="0" err="1"/>
              <a:t>Оптимальним</a:t>
            </a:r>
            <a:r>
              <a:rPr lang="ru-RU" dirty="0"/>
              <a:t> методом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станів</a:t>
            </a:r>
            <a:r>
              <a:rPr lang="ru-RU" dirty="0"/>
              <a:t> є </a:t>
            </a:r>
            <a:r>
              <a:rPr lang="ru-RU" dirty="0" err="1"/>
              <a:t>застосування</a:t>
            </a:r>
            <a:r>
              <a:rPr lang="ru-RU" dirty="0"/>
              <a:t> комплексного </a:t>
            </a:r>
            <a:r>
              <a:rPr lang="ru-RU" dirty="0" err="1"/>
              <a:t>підходу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інфузійної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r>
              <a:rPr lang="ru-RU" dirty="0"/>
              <a:t>, </a:t>
            </a:r>
            <a:r>
              <a:rPr lang="ru-RU" dirty="0" err="1"/>
              <a:t>спрямованої</a:t>
            </a:r>
            <a:r>
              <a:rPr lang="ru-RU" dirty="0"/>
              <a:t> на </a:t>
            </a:r>
            <a:r>
              <a:rPr lang="ru-RU" dirty="0" err="1"/>
              <a:t>різні</a:t>
            </a:r>
            <a:r>
              <a:rPr lang="ru-RU" dirty="0"/>
              <a:t> ланки патогенезу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мікроциркуляції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: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внутрішньосудинні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(</a:t>
            </a:r>
            <a:r>
              <a:rPr lang="ru-RU" dirty="0" err="1"/>
              <a:t>латрен</a:t>
            </a:r>
            <a:r>
              <a:rPr lang="ru-RU" dirty="0"/>
              <a:t>), </a:t>
            </a:r>
            <a:r>
              <a:rPr lang="ru-RU" dirty="0" err="1"/>
              <a:t>нормалізацію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ендотелію</a:t>
            </a:r>
            <a:r>
              <a:rPr lang="ru-RU" dirty="0"/>
              <a:t> (препарат L-</a:t>
            </a:r>
            <a:r>
              <a:rPr lang="ru-RU" dirty="0" err="1"/>
              <a:t>аргініну</a:t>
            </a:r>
            <a:r>
              <a:rPr lang="ru-RU" dirty="0"/>
              <a:t> — </a:t>
            </a:r>
            <a:r>
              <a:rPr lang="ru-RU" dirty="0" err="1"/>
              <a:t>тівортін</a:t>
            </a:r>
            <a:r>
              <a:rPr lang="ru-RU" dirty="0"/>
              <a:t>) та </a:t>
            </a:r>
            <a:r>
              <a:rPr lang="ru-RU" dirty="0" err="1"/>
              <a:t>багатокомпонентний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на </a:t>
            </a:r>
            <a:r>
              <a:rPr lang="ru-RU" dirty="0" err="1"/>
              <a:t>поповнення</a:t>
            </a:r>
            <a:r>
              <a:rPr lang="ru-RU" dirty="0"/>
              <a:t> ОЦК та </a:t>
            </a:r>
            <a:r>
              <a:rPr lang="ru-RU" dirty="0" err="1"/>
              <a:t>гемодилюцію</a:t>
            </a:r>
            <a:r>
              <a:rPr lang="ru-RU" dirty="0"/>
              <a:t> (</a:t>
            </a:r>
            <a:r>
              <a:rPr lang="ru-RU" dirty="0" err="1"/>
              <a:t>реосорбілакт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8194" name="Picture 2" descr="Новый механизм нарушения микроциркуляции под действием пероксид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94" y="1704570"/>
            <a:ext cx="4516506" cy="26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4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9" y="146226"/>
            <a:ext cx="9806135" cy="1489391"/>
          </a:xfrm>
        </p:spPr>
        <p:txBody>
          <a:bodyPr/>
          <a:lstStyle/>
          <a:p>
            <a:r>
              <a:rPr lang="ru-RU" sz="4400" b="1" dirty="0" err="1"/>
              <a:t>Патологічні</a:t>
            </a:r>
            <a:r>
              <a:rPr lang="ru-RU" sz="4400" b="1" dirty="0"/>
              <a:t> </a:t>
            </a:r>
            <a:r>
              <a:rPr lang="ru-RU" sz="4400" b="1" dirty="0" err="1"/>
              <a:t>стани</a:t>
            </a:r>
            <a:r>
              <a:rPr lang="ru-RU" sz="4400" b="1" dirty="0"/>
              <a:t> й </a:t>
            </a:r>
            <a:r>
              <a:rPr lang="ru-RU" sz="4400" b="1" dirty="0" err="1"/>
              <a:t>синдроми</a:t>
            </a:r>
            <a:r>
              <a:rPr lang="ru-RU" sz="4400" b="1" dirty="0"/>
              <a:t>: </a:t>
            </a:r>
            <a:r>
              <a:rPr lang="ru-RU" sz="4400" b="1" dirty="0" err="1"/>
              <a:t>показання</a:t>
            </a:r>
            <a:r>
              <a:rPr lang="ru-RU" sz="4400" b="1" dirty="0"/>
              <a:t> до </a:t>
            </a:r>
            <a:r>
              <a:rPr lang="ru-RU" sz="4400" b="1" dirty="0" err="1"/>
              <a:t>інфузійної</a:t>
            </a:r>
            <a:r>
              <a:rPr lang="ru-RU" sz="4400" b="1" dirty="0"/>
              <a:t> </a:t>
            </a:r>
            <a:r>
              <a:rPr lang="ru-RU" sz="4400" b="1" dirty="0" err="1"/>
              <a:t>терапії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635617"/>
            <a:ext cx="7881869" cy="522238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/>
              <a:t>Інтоксикація</a:t>
            </a:r>
            <a:endParaRPr lang="ru-RU" dirty="0"/>
          </a:p>
          <a:p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токсинів</a:t>
            </a:r>
            <a:r>
              <a:rPr lang="ru-RU" dirty="0"/>
              <a:t> </a:t>
            </a:r>
            <a:r>
              <a:rPr lang="ru-RU" dirty="0" err="1"/>
              <a:t>служать</a:t>
            </a:r>
            <a:r>
              <a:rPr lang="ru-RU" dirty="0"/>
              <a:t> </a:t>
            </a:r>
            <a:r>
              <a:rPr lang="ru-RU" dirty="0" err="1"/>
              <a:t>гнійники</a:t>
            </a:r>
            <a:r>
              <a:rPr lang="ru-RU" dirty="0"/>
              <a:t> (</a:t>
            </a:r>
            <a:r>
              <a:rPr lang="ru-RU" dirty="0" err="1"/>
              <a:t>абсцеси</a:t>
            </a:r>
            <a:r>
              <a:rPr lang="ru-RU" dirty="0"/>
              <a:t> й </a:t>
            </a:r>
            <a:r>
              <a:rPr lang="uk-UA" dirty="0"/>
              <a:t>флегмони</a:t>
            </a:r>
            <a:r>
              <a:rPr lang="ru-RU" dirty="0"/>
              <a:t>), </a:t>
            </a:r>
            <a:r>
              <a:rPr lang="ru-RU" dirty="0" err="1"/>
              <a:t>некротичні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, </a:t>
            </a:r>
            <a:r>
              <a:rPr lang="ru-RU" dirty="0" err="1"/>
              <a:t>кишковий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(у тому </a:t>
            </a:r>
            <a:r>
              <a:rPr lang="ru-RU" dirty="0" err="1"/>
              <a:t>числі</a:t>
            </a:r>
            <a:r>
              <a:rPr lang="ru-RU" dirty="0"/>
              <a:t> при </a:t>
            </a:r>
            <a:r>
              <a:rPr lang="ru-RU" dirty="0" err="1"/>
              <a:t>кишковій</a:t>
            </a:r>
            <a:r>
              <a:rPr lang="ru-RU" dirty="0"/>
              <a:t> </a:t>
            </a:r>
            <a:r>
              <a:rPr lang="ru-RU" dirty="0" err="1"/>
              <a:t>непрохідності</a:t>
            </a:r>
            <a:r>
              <a:rPr lang="ru-RU" dirty="0"/>
              <a:t>), сепсис. </a:t>
            </a:r>
            <a:r>
              <a:rPr lang="ru-RU" dirty="0" err="1"/>
              <a:t>Можлива</a:t>
            </a:r>
            <a:r>
              <a:rPr lang="ru-RU" dirty="0"/>
              <a:t> </a:t>
            </a:r>
            <a:r>
              <a:rPr lang="ru-RU" dirty="0" err="1"/>
              <a:t>інтоксикація</a:t>
            </a:r>
            <a:r>
              <a:rPr lang="ru-RU" dirty="0"/>
              <a:t> </a:t>
            </a:r>
            <a:r>
              <a:rPr lang="ru-RU" dirty="0" err="1"/>
              <a:t>жовчю</a:t>
            </a:r>
            <a:r>
              <a:rPr lang="ru-RU" dirty="0"/>
              <a:t> (</a:t>
            </a:r>
            <a:r>
              <a:rPr lang="ru-RU" dirty="0" err="1"/>
              <a:t>механічн</a:t>
            </a:r>
            <a:r>
              <a:rPr lang="uk-UA" dirty="0"/>
              <a:t>а</a:t>
            </a:r>
            <a:r>
              <a:rPr lang="ru-RU" dirty="0"/>
              <a:t> і </a:t>
            </a:r>
            <a:r>
              <a:rPr lang="ru-RU" dirty="0" err="1"/>
              <a:t>паренхіматоз</a:t>
            </a:r>
            <a:r>
              <a:rPr lang="uk-UA" dirty="0"/>
              <a:t>на</a:t>
            </a:r>
            <a:r>
              <a:rPr lang="ru-RU" dirty="0"/>
              <a:t> </a:t>
            </a:r>
            <a:r>
              <a:rPr lang="ru-RU" dirty="0" err="1"/>
              <a:t>жовтяниці</a:t>
            </a:r>
            <a:r>
              <a:rPr lang="ru-RU" dirty="0"/>
              <a:t>), сечею (</a:t>
            </a:r>
            <a:r>
              <a:rPr lang="ru-RU" dirty="0" err="1"/>
              <a:t>сечовий</a:t>
            </a:r>
            <a:r>
              <a:rPr lang="ru-RU" dirty="0"/>
              <a:t> </a:t>
            </a:r>
            <a:r>
              <a:rPr lang="ru-RU" dirty="0" err="1"/>
              <a:t>перитоніт</a:t>
            </a:r>
            <a:r>
              <a:rPr lang="ru-RU" dirty="0"/>
              <a:t>). </a:t>
            </a:r>
            <a:r>
              <a:rPr lang="ru-RU" dirty="0" err="1"/>
              <a:t>Екзогенна</a:t>
            </a:r>
            <a:r>
              <a:rPr lang="ru-RU" dirty="0"/>
              <a:t> </a:t>
            </a:r>
            <a:r>
              <a:rPr lang="ru-RU" dirty="0" err="1"/>
              <a:t>інтоксикація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попаданням</a:t>
            </a:r>
            <a:r>
              <a:rPr lang="ru-RU" dirty="0"/>
              <a:t> </a:t>
            </a:r>
            <a:r>
              <a:rPr lang="ru-RU" dirty="0" err="1"/>
              <a:t>токсинів</a:t>
            </a:r>
            <a:r>
              <a:rPr lang="ru-RU" dirty="0"/>
              <a:t> </a:t>
            </a:r>
            <a:r>
              <a:rPr lang="ru-RU" dirty="0" err="1"/>
              <a:t>ззовні</a:t>
            </a:r>
            <a:r>
              <a:rPr lang="uk-UA" dirty="0"/>
              <a:t> (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медичними</a:t>
            </a:r>
            <a:r>
              <a:rPr lang="ru-RU" dirty="0"/>
              <a:t> препаратами, </a:t>
            </a:r>
            <a:r>
              <a:rPr lang="ru-RU" dirty="0" err="1"/>
              <a:t>органічними</a:t>
            </a:r>
            <a:r>
              <a:rPr lang="ru-RU" dirty="0"/>
              <a:t> та </a:t>
            </a:r>
            <a:r>
              <a:rPr lang="ru-RU" dirty="0" err="1"/>
              <a:t>неорганічними</a:t>
            </a:r>
            <a:r>
              <a:rPr lang="ru-RU" dirty="0"/>
              <a:t> </a:t>
            </a:r>
            <a:r>
              <a:rPr lang="ru-RU" dirty="0" err="1"/>
              <a:t>сполуками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uk-UA" dirty="0"/>
              <a:t>)</a:t>
            </a:r>
            <a:r>
              <a:rPr lang="ru-RU" dirty="0"/>
              <a:t>.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детоксикації</a:t>
            </a:r>
            <a:r>
              <a:rPr lang="ru-RU" dirty="0"/>
              <a:t> —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токсинів</a:t>
            </a:r>
            <a:r>
              <a:rPr lang="ru-RU" dirty="0"/>
              <a:t> через </a:t>
            </a:r>
            <a:r>
              <a:rPr lang="ru-RU" dirty="0" err="1"/>
              <a:t>нирки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сечею.</a:t>
            </a:r>
          </a:p>
          <a:p>
            <a:r>
              <a:rPr lang="ru-RU" dirty="0" err="1"/>
              <a:t>Обов’язковим</a:t>
            </a:r>
            <a:r>
              <a:rPr lang="ru-RU" dirty="0"/>
              <a:t> у </a:t>
            </a:r>
            <a:r>
              <a:rPr lang="ru-RU" dirty="0" err="1"/>
              <a:t>лікуванні</a:t>
            </a:r>
            <a:r>
              <a:rPr lang="ru-RU" dirty="0"/>
              <a:t> </a:t>
            </a:r>
            <a:r>
              <a:rPr lang="ru-RU" dirty="0" err="1"/>
              <a:t>екзо</a:t>
            </a:r>
            <a:r>
              <a:rPr lang="ru-RU" dirty="0"/>
              <a:t>- та </a:t>
            </a:r>
            <a:r>
              <a:rPr lang="ru-RU" dirty="0" err="1"/>
              <a:t>ендотоксикозів</a:t>
            </a:r>
            <a:r>
              <a:rPr lang="ru-RU" dirty="0"/>
              <a:t> є </a:t>
            </a:r>
            <a:r>
              <a:rPr lang="ru-RU" dirty="0" err="1"/>
              <a:t>гемодилюція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парентеральне</a:t>
            </a:r>
            <a:r>
              <a:rPr lang="ru-RU" dirty="0"/>
              <a:t> </a:t>
            </a:r>
            <a:r>
              <a:rPr lang="ru-RU" dirty="0" err="1"/>
              <a:t>водне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кристалоїдами</a:t>
            </a:r>
            <a:r>
              <a:rPr lang="ru-RU" dirty="0"/>
              <a:t> (</a:t>
            </a:r>
            <a:r>
              <a:rPr lang="ru-RU" dirty="0" err="1"/>
              <a:t>фізіологічний</a:t>
            </a:r>
            <a:r>
              <a:rPr lang="ru-RU" dirty="0"/>
              <a:t> </a:t>
            </a:r>
            <a:r>
              <a:rPr lang="ru-RU" dirty="0" err="1"/>
              <a:t>розчин</a:t>
            </a:r>
            <a:r>
              <a:rPr lang="ru-RU" dirty="0"/>
              <a:t>, </a:t>
            </a:r>
            <a:r>
              <a:rPr lang="ru-RU" dirty="0" err="1"/>
              <a:t>розчин</a:t>
            </a:r>
            <a:r>
              <a:rPr lang="ru-RU" dirty="0"/>
              <a:t> </a:t>
            </a:r>
            <a:r>
              <a:rPr lang="ru-RU" dirty="0" err="1"/>
              <a:t>Рінгера</a:t>
            </a:r>
            <a:r>
              <a:rPr lang="ru-RU" dirty="0"/>
              <a:t>, </a:t>
            </a:r>
            <a:r>
              <a:rPr lang="ru-RU" dirty="0" err="1"/>
              <a:t>розчин</a:t>
            </a:r>
            <a:r>
              <a:rPr lang="ru-RU" dirty="0"/>
              <a:t> </a:t>
            </a:r>
            <a:r>
              <a:rPr lang="ru-RU" dirty="0" err="1"/>
              <a:t>Рінгера-лактатний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колоїдами</a:t>
            </a:r>
            <a:r>
              <a:rPr lang="ru-RU" dirty="0"/>
              <a:t> (</a:t>
            </a:r>
            <a:r>
              <a:rPr lang="ru-RU" dirty="0" err="1"/>
              <a:t>розчини</a:t>
            </a:r>
            <a:r>
              <a:rPr lang="ru-RU" dirty="0"/>
              <a:t> </a:t>
            </a:r>
            <a:r>
              <a:rPr lang="ru-RU" dirty="0" err="1"/>
              <a:t>гідроексиетильованих</a:t>
            </a:r>
            <a:r>
              <a:rPr lang="ru-RU" dirty="0"/>
              <a:t> </a:t>
            </a:r>
            <a:r>
              <a:rPr lang="ru-RU" dirty="0" err="1"/>
              <a:t>крохмалів</a:t>
            </a:r>
            <a:r>
              <a:rPr lang="ru-RU" dirty="0"/>
              <a:t>) та </a:t>
            </a:r>
            <a:r>
              <a:rPr lang="ru-RU" dirty="0" err="1"/>
              <a:t>багатокомпонентними</a:t>
            </a:r>
            <a:r>
              <a:rPr lang="ru-RU" dirty="0"/>
              <a:t> препаратами (</a:t>
            </a:r>
            <a:r>
              <a:rPr lang="ru-RU" dirty="0" err="1"/>
              <a:t>реосорбілакт</a:t>
            </a:r>
            <a:r>
              <a:rPr lang="ru-RU" dirty="0"/>
              <a:t>, </a:t>
            </a:r>
            <a:r>
              <a:rPr lang="ru-RU" dirty="0" err="1"/>
              <a:t>ксилат</a:t>
            </a:r>
            <a:r>
              <a:rPr lang="ru-RU" dirty="0"/>
              <a:t>). </a:t>
            </a:r>
            <a:r>
              <a:rPr lang="ru-RU" dirty="0" err="1"/>
              <a:t>Виконується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наводнення</a:t>
            </a:r>
            <a:r>
              <a:rPr lang="ru-RU" dirty="0"/>
              <a:t> </a:t>
            </a:r>
            <a:r>
              <a:rPr lang="ru-RU" dirty="0" err="1"/>
              <a:t>рідиною</a:t>
            </a:r>
            <a:r>
              <a:rPr lang="ru-RU" dirty="0"/>
              <a:t> перорально </a:t>
            </a:r>
            <a:r>
              <a:rPr lang="ru-RU" dirty="0" err="1"/>
              <a:t>або</a:t>
            </a:r>
            <a:r>
              <a:rPr lang="ru-RU" dirty="0"/>
              <a:t> через зонд.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токсичної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 й </a:t>
            </a:r>
            <a:r>
              <a:rPr lang="ru-RU" dirty="0" err="1"/>
              <a:t>прискорює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 сечею.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токсинів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у </a:t>
            </a:r>
            <a:r>
              <a:rPr lang="ru-RU" dirty="0" err="1"/>
              <a:t>лужному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. З метою </a:t>
            </a:r>
            <a:r>
              <a:rPr lang="ru-RU" dirty="0" err="1"/>
              <a:t>залужнення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 </a:t>
            </a:r>
            <a:r>
              <a:rPr lang="ru-RU" dirty="0" err="1"/>
              <a:t>хворим</a:t>
            </a:r>
            <a:r>
              <a:rPr lang="ru-RU" dirty="0"/>
              <a:t> </a:t>
            </a:r>
            <a:r>
              <a:rPr lang="ru-RU" dirty="0" err="1"/>
              <a:t>внутрішньовенно</a:t>
            </a:r>
            <a:r>
              <a:rPr lang="ru-RU" dirty="0"/>
              <a:t> </a:t>
            </a:r>
            <a:r>
              <a:rPr lang="ru-RU" dirty="0" err="1"/>
              <a:t>вводять</a:t>
            </a:r>
            <a:r>
              <a:rPr lang="ru-RU" dirty="0"/>
              <a:t> </a:t>
            </a:r>
            <a:r>
              <a:rPr lang="ru-RU" dirty="0" err="1"/>
              <a:t>розчини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гідрокарбонат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 (4% </a:t>
            </a:r>
            <a:r>
              <a:rPr lang="ru-RU" dirty="0" err="1"/>
              <a:t>розчин</a:t>
            </a:r>
            <a:r>
              <a:rPr lang="ru-RU" dirty="0"/>
              <a:t> сода-буфер). </a:t>
            </a:r>
            <a:r>
              <a:rPr lang="ru-RU" dirty="0" err="1"/>
              <a:t>Інфузійна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індивідуально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гематокриту, стану хворого, виду </a:t>
            </a:r>
            <a:r>
              <a:rPr lang="ru-RU" dirty="0" err="1"/>
              <a:t>патології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194" name="Picture 2" descr="Новый механизм нарушения микроциркуляции под действием пероксид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94" y="1704570"/>
            <a:ext cx="4516506" cy="26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2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5" y="167425"/>
            <a:ext cx="9883409" cy="1339403"/>
          </a:xfrm>
        </p:spPr>
        <p:txBody>
          <a:bodyPr/>
          <a:lstStyle/>
          <a:p>
            <a:r>
              <a:rPr lang="ru-RU" sz="4000" b="1" dirty="0" err="1"/>
              <a:t>Патологічні</a:t>
            </a:r>
            <a:r>
              <a:rPr lang="ru-RU" sz="4000" b="1" dirty="0"/>
              <a:t> </a:t>
            </a:r>
            <a:r>
              <a:rPr lang="ru-RU" sz="4000" b="1" dirty="0" err="1"/>
              <a:t>стани</a:t>
            </a:r>
            <a:r>
              <a:rPr lang="ru-RU" sz="4000" b="1" dirty="0"/>
              <a:t> й </a:t>
            </a:r>
            <a:r>
              <a:rPr lang="ru-RU" sz="4000" b="1" dirty="0" err="1"/>
              <a:t>синдроми</a:t>
            </a:r>
            <a:r>
              <a:rPr lang="ru-RU" sz="4000" b="1" dirty="0"/>
              <a:t>: </a:t>
            </a:r>
            <a:r>
              <a:rPr lang="ru-RU" sz="4000" b="1" dirty="0" err="1"/>
              <a:t>показання</a:t>
            </a:r>
            <a:r>
              <a:rPr lang="ru-RU" sz="4000" b="1" dirty="0"/>
              <a:t> до </a:t>
            </a:r>
            <a:r>
              <a:rPr lang="ru-RU" sz="4000" b="1" dirty="0" err="1"/>
              <a:t>інфузійної</a:t>
            </a:r>
            <a:r>
              <a:rPr lang="ru-RU" sz="4000" b="1" dirty="0"/>
              <a:t> </a:t>
            </a:r>
            <a:r>
              <a:rPr lang="ru-RU" sz="4000" b="1" dirty="0" err="1"/>
              <a:t>терапії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3527" y="3889420"/>
            <a:ext cx="5743977" cy="2808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/>
              <a:t>умовах</a:t>
            </a:r>
            <a:r>
              <a:rPr lang="ru-RU" dirty="0"/>
              <a:t> ацидозу </a:t>
            </a:r>
            <a:r>
              <a:rPr lang="ru-RU" dirty="0" err="1"/>
              <a:t>знижується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; </a:t>
            </a:r>
            <a:r>
              <a:rPr lang="ru-RU" dirty="0" err="1"/>
              <a:t>аритмії</a:t>
            </a:r>
            <a:r>
              <a:rPr lang="ru-RU" dirty="0"/>
              <a:t> на </a:t>
            </a:r>
            <a:r>
              <a:rPr lang="ru-RU" dirty="0" err="1"/>
              <a:t>фоні</a:t>
            </a:r>
            <a:r>
              <a:rPr lang="ru-RU" dirty="0"/>
              <a:t> ацидозу, </a:t>
            </a:r>
            <a:r>
              <a:rPr lang="ru-RU" dirty="0" err="1"/>
              <a:t>зазвичай</a:t>
            </a:r>
            <a:r>
              <a:rPr lang="ru-RU" dirty="0"/>
              <a:t>, </a:t>
            </a:r>
            <a:r>
              <a:rPr lang="ru-RU" dirty="0" err="1"/>
              <a:t>резистентні</a:t>
            </a:r>
            <a:r>
              <a:rPr lang="ru-RU" dirty="0"/>
              <a:t> до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протиаритмічними</a:t>
            </a:r>
            <a:r>
              <a:rPr lang="ru-RU" dirty="0"/>
              <a:t> препаратами. Таким чином, </a:t>
            </a:r>
            <a:r>
              <a:rPr lang="ru-RU" dirty="0" err="1"/>
              <a:t>порушення</a:t>
            </a:r>
            <a:r>
              <a:rPr lang="ru-RU" dirty="0"/>
              <a:t> КОР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погіршує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патологічних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та </a:t>
            </a:r>
            <a:r>
              <a:rPr lang="ru-RU" dirty="0" err="1"/>
              <a:t>ускладнює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862" y="1506828"/>
            <a:ext cx="5951642" cy="22842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948" y="1600284"/>
            <a:ext cx="58969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Порушення</a:t>
            </a:r>
            <a:r>
              <a:rPr lang="ru-RU" b="1" dirty="0" smtClean="0"/>
              <a:t> кислотно-</a:t>
            </a:r>
            <a:r>
              <a:rPr lang="ru-RU" b="1" dirty="0" err="1" smtClean="0"/>
              <a:t>основної</a:t>
            </a:r>
            <a:r>
              <a:rPr lang="ru-RU" b="1" dirty="0" smtClean="0"/>
              <a:t> </a:t>
            </a:r>
            <a:r>
              <a:rPr lang="ru-RU" b="1" dirty="0" err="1" smtClean="0"/>
              <a:t>рівноваги</a:t>
            </a:r>
            <a:r>
              <a:rPr lang="ru-RU" b="1" dirty="0" smtClean="0"/>
              <a:t> (КОР)</a:t>
            </a:r>
            <a:endParaRPr lang="ru-RU" dirty="0" smtClean="0"/>
          </a:p>
          <a:p>
            <a:r>
              <a:rPr lang="ru-RU" dirty="0" err="1" smtClean="0"/>
              <a:t>Рівень</a:t>
            </a:r>
            <a:r>
              <a:rPr lang="ru-RU" dirty="0" smtClean="0"/>
              <a:t> рН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стану </a:t>
            </a:r>
            <a:r>
              <a:rPr lang="ru-RU" dirty="0" err="1" smtClean="0"/>
              <a:t>буферних</a:t>
            </a:r>
            <a:r>
              <a:rPr lang="ru-RU" dirty="0" smtClean="0"/>
              <a:t> систем </a:t>
            </a:r>
            <a:r>
              <a:rPr lang="ru-RU" dirty="0" err="1" smtClean="0"/>
              <a:t>організму</a:t>
            </a:r>
            <a:r>
              <a:rPr lang="ru-RU" dirty="0" smtClean="0"/>
              <a:t> (</a:t>
            </a:r>
            <a:r>
              <a:rPr lang="ru-RU" dirty="0" err="1" smtClean="0"/>
              <a:t>бікарбонатної</a:t>
            </a:r>
            <a:r>
              <a:rPr lang="ru-RU" dirty="0" smtClean="0"/>
              <a:t>, </a:t>
            </a:r>
            <a:r>
              <a:rPr lang="ru-RU" dirty="0" err="1" smtClean="0"/>
              <a:t>фосфатної</a:t>
            </a:r>
            <a:r>
              <a:rPr lang="ru-RU" dirty="0" smtClean="0"/>
              <a:t>, </a:t>
            </a:r>
            <a:r>
              <a:rPr lang="ru-RU" dirty="0" err="1" smtClean="0"/>
              <a:t>білкової</a:t>
            </a:r>
            <a:r>
              <a:rPr lang="ru-RU" dirty="0" smtClean="0"/>
              <a:t> та </a:t>
            </a:r>
            <a:r>
              <a:rPr lang="ru-RU" dirty="0" err="1" smtClean="0"/>
              <a:t>гемоглобінової</a:t>
            </a:r>
            <a:r>
              <a:rPr lang="ru-RU" dirty="0" smtClean="0"/>
              <a:t>) та </a:t>
            </a:r>
            <a:r>
              <a:rPr lang="ru-RU" dirty="0" err="1" smtClean="0"/>
              <a:t>фізіологічних</a:t>
            </a:r>
            <a:r>
              <a:rPr lang="ru-RU" dirty="0" smtClean="0"/>
              <a:t> </a:t>
            </a:r>
            <a:r>
              <a:rPr lang="ru-RU" dirty="0" err="1" smtClean="0"/>
              <a:t>механізмів</a:t>
            </a:r>
            <a:r>
              <a:rPr lang="ru-RU" dirty="0" smtClean="0"/>
              <a:t> </a:t>
            </a:r>
            <a:r>
              <a:rPr lang="ru-RU" dirty="0" err="1" smtClean="0"/>
              <a:t>підтримання</a:t>
            </a:r>
            <a:r>
              <a:rPr lang="ru-RU" dirty="0" smtClean="0"/>
              <a:t> КОР.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врахувати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в 20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кислих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лужних</a:t>
            </a:r>
            <a:r>
              <a:rPr lang="ru-RU" dirty="0" smtClean="0"/>
              <a:t>,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фізіологічних</a:t>
            </a:r>
            <a:r>
              <a:rPr lang="ru-RU" dirty="0" smtClean="0"/>
              <a:t> </a:t>
            </a:r>
            <a:r>
              <a:rPr lang="ru-RU" dirty="0" err="1" smtClean="0"/>
              <a:t>механізмів</a:t>
            </a:r>
            <a:r>
              <a:rPr lang="ru-RU" dirty="0" smtClean="0"/>
              <a:t> </a:t>
            </a:r>
            <a:r>
              <a:rPr lang="ru-RU" dirty="0" err="1" smtClean="0"/>
              <a:t>компенсації</a:t>
            </a:r>
            <a:r>
              <a:rPr lang="ru-RU" dirty="0" smtClean="0"/>
              <a:t> при </a:t>
            </a:r>
            <a:r>
              <a:rPr lang="ru-RU" dirty="0" err="1" smtClean="0"/>
              <a:t>патології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, в першу </a:t>
            </a:r>
            <a:r>
              <a:rPr lang="ru-RU" dirty="0" err="1" smtClean="0"/>
              <a:t>чергу</a:t>
            </a:r>
            <a:r>
              <a:rPr lang="ru-RU" dirty="0" smtClean="0"/>
              <a:t>, до </a:t>
            </a:r>
            <a:r>
              <a:rPr lang="ru-RU" dirty="0" err="1" smtClean="0"/>
              <a:t>розвитку</a:t>
            </a:r>
            <a:r>
              <a:rPr lang="ru-RU" dirty="0" smtClean="0"/>
              <a:t> ацидозу.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респіраторний</a:t>
            </a:r>
            <a:r>
              <a:rPr lang="ru-RU" dirty="0" smtClean="0"/>
              <a:t> ацидоз </a:t>
            </a:r>
            <a:r>
              <a:rPr lang="ru-RU" dirty="0" err="1" smtClean="0"/>
              <a:t>зумовлений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дихальною</a:t>
            </a:r>
            <a:r>
              <a:rPr lang="ru-RU" dirty="0" smtClean="0"/>
              <a:t> </a:t>
            </a:r>
            <a:r>
              <a:rPr lang="ru-RU" dirty="0" err="1" smtClean="0"/>
              <a:t>недостатністю</a:t>
            </a:r>
            <a:r>
              <a:rPr lang="ru-RU" dirty="0" smtClean="0"/>
              <a:t> </a:t>
            </a:r>
            <a:r>
              <a:rPr lang="ru-RU" dirty="0" err="1" smtClean="0"/>
              <a:t>різного</a:t>
            </a:r>
            <a:r>
              <a:rPr lang="ru-RU" dirty="0" smtClean="0"/>
              <a:t> </a:t>
            </a:r>
            <a:r>
              <a:rPr lang="uk-UA" dirty="0" smtClean="0"/>
              <a:t>г</a:t>
            </a:r>
            <a:r>
              <a:rPr lang="ru-RU" dirty="0" err="1" smtClean="0"/>
              <a:t>енезу</a:t>
            </a:r>
            <a:r>
              <a:rPr lang="ru-RU" dirty="0" smtClean="0"/>
              <a:t>, </a:t>
            </a:r>
            <a:r>
              <a:rPr lang="uk-UA" dirty="0" smtClean="0"/>
              <a:t>а</a:t>
            </a:r>
            <a:r>
              <a:rPr lang="ru-RU" dirty="0" smtClean="0"/>
              <a:t> </a:t>
            </a:r>
            <a:r>
              <a:rPr lang="ru-RU" dirty="0" err="1" smtClean="0"/>
              <a:t>метаболічний</a:t>
            </a:r>
            <a:r>
              <a:rPr lang="ru-RU" dirty="0" smtClean="0"/>
              <a:t> ацидоз </a:t>
            </a:r>
            <a:r>
              <a:rPr lang="ru-RU" dirty="0" err="1" smtClean="0"/>
              <a:t>супроводжує</a:t>
            </a:r>
            <a:r>
              <a:rPr lang="ru-RU" dirty="0" smtClean="0"/>
              <a:t> </a:t>
            </a:r>
            <a:r>
              <a:rPr lang="ru-RU" dirty="0" err="1" smtClean="0"/>
              <a:t>серцеву</a:t>
            </a:r>
            <a:r>
              <a:rPr lang="ru-RU" dirty="0" smtClean="0"/>
              <a:t>, </a:t>
            </a:r>
            <a:r>
              <a:rPr lang="ru-RU" dirty="0" err="1" smtClean="0"/>
              <a:t>дихальну</a:t>
            </a:r>
            <a:r>
              <a:rPr lang="ru-RU" dirty="0" smtClean="0"/>
              <a:t>, </a:t>
            </a:r>
            <a:r>
              <a:rPr lang="ru-RU" dirty="0" err="1" smtClean="0"/>
              <a:t>ниркову</a:t>
            </a:r>
            <a:r>
              <a:rPr lang="ru-RU" dirty="0" smtClean="0"/>
              <a:t> та </a:t>
            </a:r>
            <a:r>
              <a:rPr lang="ru-RU" dirty="0" err="1" smtClean="0"/>
              <a:t>печінкову</a:t>
            </a:r>
            <a:r>
              <a:rPr lang="ru-RU" dirty="0" smtClean="0"/>
              <a:t> </a:t>
            </a:r>
            <a:r>
              <a:rPr lang="ru-RU" dirty="0" err="1" smtClean="0"/>
              <a:t>недостатність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346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8048"/>
          </a:xfrm>
        </p:spPr>
        <p:txBody>
          <a:bodyPr/>
          <a:lstStyle/>
          <a:p>
            <a:pPr algn="ctr"/>
            <a:r>
              <a:rPr lang="uk-UA" b="1" dirty="0"/>
              <a:t>Потреба в рідині (мл/кг маси</a:t>
            </a:r>
            <a:r>
              <a:rPr lang="uk-UA" b="1" dirty="0" smtClean="0"/>
              <a:t>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245" y="3966693"/>
            <a:ext cx="11273347" cy="2395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Необхідну кількість рідини потрібно вводити протягом доби в периферичні вени : 1/3 - 1/2 об'єму – за перші 6 годин; ¼ - за 8 годин. При необхідності </a:t>
            </a:r>
            <a:r>
              <a:rPr lang="uk-UA" sz="2400" dirty="0" err="1"/>
              <a:t>інфузію</a:t>
            </a:r>
            <a:r>
              <a:rPr lang="uk-UA" sz="2400" dirty="0"/>
              <a:t> повторюють через 12 годин. Об'єм рідини, що залишився вводять через рот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636533"/>
              </p:ext>
            </p:extLst>
          </p:nvPr>
        </p:nvGraphicFramePr>
        <p:xfrm>
          <a:off x="1828800" y="1635919"/>
          <a:ext cx="7240431" cy="1867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924">
                  <a:extLst>
                    <a:ext uri="{9D8B030D-6E8A-4147-A177-3AD203B41FA5}">
                      <a16:colId xmlns:a16="http://schemas.microsoft.com/office/drawing/2014/main" val="2949308328"/>
                    </a:ext>
                  </a:extLst>
                </a:gridCol>
                <a:gridCol w="1809924">
                  <a:extLst>
                    <a:ext uri="{9D8B030D-6E8A-4147-A177-3AD203B41FA5}">
                      <a16:colId xmlns:a16="http://schemas.microsoft.com/office/drawing/2014/main" val="2914538750"/>
                    </a:ext>
                  </a:extLst>
                </a:gridCol>
                <a:gridCol w="1809924">
                  <a:extLst>
                    <a:ext uri="{9D8B030D-6E8A-4147-A177-3AD203B41FA5}">
                      <a16:colId xmlns:a16="http://schemas.microsoft.com/office/drawing/2014/main" val="1523055359"/>
                    </a:ext>
                  </a:extLst>
                </a:gridCol>
                <a:gridCol w="1810659">
                  <a:extLst>
                    <a:ext uri="{9D8B030D-6E8A-4147-A177-3AD203B41FA5}">
                      <a16:colId xmlns:a16="http://schemas.microsoft.com/office/drawing/2014/main" val="3360085351"/>
                    </a:ext>
                  </a:extLst>
                </a:gridCol>
              </a:tblGrid>
              <a:tr h="311189"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Вік дитини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 ступінь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ІІ ступінь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ІІІ ступінь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543856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новонароджені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680241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1 року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200-220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470109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 років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556393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 років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761417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більше 10 років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23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607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3" y="257576"/>
            <a:ext cx="10045521" cy="1595671"/>
          </a:xfrm>
        </p:spPr>
        <p:txBody>
          <a:bodyPr/>
          <a:lstStyle/>
          <a:p>
            <a:r>
              <a:rPr lang="uk-UA" sz="3200" b="1" dirty="0"/>
              <a:t>Корекція електролітного балансу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uk-UA" sz="3200" dirty="0"/>
              <a:t>Електролітний дисбаланс виникає на фоні дегідратації, </a:t>
            </a:r>
            <a:r>
              <a:rPr lang="uk-UA" sz="3200" dirty="0" err="1"/>
              <a:t>регідратації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4" y="1853247"/>
            <a:ext cx="11758410" cy="4818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err="1"/>
              <a:t>Гіпокаліємія</a:t>
            </a:r>
            <a:r>
              <a:rPr lang="uk-UA" b="1" dirty="0"/>
              <a:t> – </a:t>
            </a:r>
            <a:r>
              <a:rPr lang="uk-UA" dirty="0"/>
              <a:t>стан, що супроводжується зниженням вмісту калію в сироватці крові. Калій – внутрішньоклітинний катіон.</a:t>
            </a:r>
            <a:endParaRPr lang="ru-RU" dirty="0"/>
          </a:p>
          <a:p>
            <a:r>
              <a:rPr lang="uk-UA" dirty="0"/>
              <a:t>Норма калію – 3,5-6,0 ммоль/л.</a:t>
            </a:r>
            <a:endParaRPr lang="ru-RU" dirty="0"/>
          </a:p>
          <a:p>
            <a:r>
              <a:rPr lang="uk-UA" b="1" i="1" dirty="0"/>
              <a:t>Причини:</a:t>
            </a:r>
            <a:r>
              <a:rPr lang="uk-UA" dirty="0"/>
              <a:t> втрата калію при блюванні, діареї; </a:t>
            </a:r>
            <a:r>
              <a:rPr lang="uk-UA" dirty="0" err="1"/>
              <a:t>пілоростеноз</a:t>
            </a:r>
            <a:r>
              <a:rPr lang="uk-UA" dirty="0"/>
              <a:t>; тяжкий токсикоз;  парез кишок; використання великих доз </a:t>
            </a:r>
            <a:r>
              <a:rPr lang="uk-UA" dirty="0" err="1"/>
              <a:t>салуретиків</a:t>
            </a:r>
            <a:r>
              <a:rPr lang="uk-UA" dirty="0"/>
              <a:t>; лікування серцевими </a:t>
            </a:r>
            <a:r>
              <a:rPr lang="uk-UA" dirty="0" err="1"/>
              <a:t>глікозидами</a:t>
            </a:r>
            <a:r>
              <a:rPr lang="uk-UA" dirty="0"/>
              <a:t>, </a:t>
            </a:r>
            <a:r>
              <a:rPr lang="uk-UA" dirty="0" err="1"/>
              <a:t>глюкокортикоїдами</a:t>
            </a:r>
            <a:r>
              <a:rPr lang="uk-UA" dirty="0"/>
              <a:t>.</a:t>
            </a:r>
            <a:endParaRPr lang="ru-RU" dirty="0"/>
          </a:p>
          <a:p>
            <a:r>
              <a:rPr lang="uk-UA" b="1" i="1" dirty="0"/>
              <a:t>Корекція: </a:t>
            </a:r>
            <a:r>
              <a:rPr lang="uk-UA" dirty="0"/>
              <a:t>4 %, 7,5 % розчин хлориду калію.</a:t>
            </a:r>
            <a:endParaRPr lang="ru-RU" dirty="0"/>
          </a:p>
          <a:p>
            <a:r>
              <a:rPr lang="uk-UA" dirty="0"/>
              <a:t>При неможливості проведення </a:t>
            </a:r>
            <a:r>
              <a:rPr lang="uk-UA" dirty="0" err="1"/>
              <a:t>ентеральної</a:t>
            </a:r>
            <a:r>
              <a:rPr lang="uk-UA" dirty="0"/>
              <a:t> корекції, проводять </a:t>
            </a:r>
            <a:r>
              <a:rPr lang="uk-UA" dirty="0" err="1"/>
              <a:t>парентеральним</a:t>
            </a:r>
            <a:r>
              <a:rPr lang="uk-UA" dirty="0"/>
              <a:t> шляхом – в/в </a:t>
            </a:r>
            <a:r>
              <a:rPr lang="uk-UA" dirty="0" err="1"/>
              <a:t>крапельно</a:t>
            </a:r>
            <a:r>
              <a:rPr lang="uk-UA" dirty="0"/>
              <a:t> на глюкозі у вигляді 1% розчину.</a:t>
            </a:r>
            <a:endParaRPr lang="ru-RU" dirty="0"/>
          </a:p>
          <a:p>
            <a:r>
              <a:rPr lang="uk-UA" dirty="0"/>
              <a:t>Добова потреба –1- 2 ммоль/кг маси (40-60 мг сухої речовини на кг маси).</a:t>
            </a:r>
            <a:endParaRPr lang="ru-RU" dirty="0"/>
          </a:p>
          <a:p>
            <a:r>
              <a:rPr lang="uk-UA" dirty="0"/>
              <a:t>1 мл 7,5 % розчину хлориду калію становить 1 ммоль калію;</a:t>
            </a:r>
            <a:endParaRPr lang="ru-RU" dirty="0"/>
          </a:p>
          <a:p>
            <a:r>
              <a:rPr lang="uk-UA" dirty="0"/>
              <a:t>1 мл 4 % розчину хлориду калію становить 0,5 ммоль калію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519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3" y="257576"/>
            <a:ext cx="10045521" cy="1595671"/>
          </a:xfrm>
        </p:spPr>
        <p:txBody>
          <a:bodyPr/>
          <a:lstStyle/>
          <a:p>
            <a:pPr algn="ctr"/>
            <a:r>
              <a:rPr lang="uk-UA" sz="3200" b="1" dirty="0"/>
              <a:t>Корекція електролітного балансу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uk-UA" sz="3200" dirty="0"/>
              <a:t>Електролітний дисбаланс виникає на фоні дегідратації, </a:t>
            </a:r>
            <a:r>
              <a:rPr lang="uk-UA" sz="3200" dirty="0" err="1"/>
              <a:t>регідратації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4" y="1947934"/>
            <a:ext cx="6001554" cy="287329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b="1" dirty="0" err="1"/>
              <a:t>Гіперкаліємія</a:t>
            </a:r>
            <a:r>
              <a:rPr lang="uk-UA" b="1" dirty="0"/>
              <a:t> – </a:t>
            </a:r>
            <a:r>
              <a:rPr lang="uk-UA" dirty="0"/>
              <a:t>виникає при рівні калію більше 5,5-6 ммоль/л. При </a:t>
            </a:r>
            <a:r>
              <a:rPr lang="uk-UA" dirty="0" err="1"/>
              <a:t>гіперкаліемії</a:t>
            </a:r>
            <a:r>
              <a:rPr lang="uk-UA" dirty="0"/>
              <a:t> в плазмі може бути клітинний дефіцит калію.</a:t>
            </a:r>
            <a:endParaRPr lang="ru-RU" dirty="0"/>
          </a:p>
          <a:p>
            <a:r>
              <a:rPr lang="uk-UA" b="1" i="1" dirty="0"/>
              <a:t>Причини:</a:t>
            </a:r>
            <a:endParaRPr lang="ru-RU" dirty="0"/>
          </a:p>
          <a:p>
            <a:r>
              <a:rPr lang="uk-UA" dirty="0"/>
              <a:t>-Тяжка гіпоксія, особливо при  дихальній недостатності у новонароджених;</a:t>
            </a:r>
            <a:endParaRPr lang="ru-RU" dirty="0"/>
          </a:p>
          <a:p>
            <a:r>
              <a:rPr lang="uk-UA" dirty="0"/>
              <a:t>-Тяжкий ацидоз;</a:t>
            </a:r>
            <a:endParaRPr lang="ru-RU" dirty="0"/>
          </a:p>
          <a:p>
            <a:r>
              <a:rPr lang="uk-UA" dirty="0"/>
              <a:t>-Гостра ниркова недостатність, уремія;</a:t>
            </a:r>
            <a:endParaRPr lang="ru-RU" dirty="0"/>
          </a:p>
          <a:p>
            <a:r>
              <a:rPr lang="uk-UA" dirty="0"/>
              <a:t>-Внутрішньовенне введення калію при </a:t>
            </a:r>
            <a:r>
              <a:rPr lang="uk-UA" dirty="0" err="1"/>
              <a:t>олігурії</a:t>
            </a:r>
            <a:r>
              <a:rPr lang="uk-UA" dirty="0"/>
              <a:t>;</a:t>
            </a:r>
            <a:endParaRPr lang="ru-RU" dirty="0"/>
          </a:p>
          <a:p>
            <a:r>
              <a:rPr lang="uk-UA" dirty="0"/>
              <a:t>-</a:t>
            </a:r>
            <a:r>
              <a:rPr lang="uk-UA" dirty="0" err="1"/>
              <a:t>Вододефіцитний</a:t>
            </a:r>
            <a:r>
              <a:rPr lang="uk-UA" dirty="0"/>
              <a:t> тип дегідратації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94738" y="1853247"/>
            <a:ext cx="57225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/>
              <a:t>Клініка:</a:t>
            </a:r>
            <a:endParaRPr lang="ru-RU" sz="2000" dirty="0" smtClean="0"/>
          </a:p>
          <a:p>
            <a:r>
              <a:rPr lang="uk-UA" sz="2000" dirty="0" smtClean="0"/>
              <a:t>-парестезія, парези;</a:t>
            </a:r>
            <a:endParaRPr lang="ru-RU" sz="2000" dirty="0" smtClean="0"/>
          </a:p>
          <a:p>
            <a:r>
              <a:rPr lang="uk-UA" sz="2000" dirty="0" smtClean="0"/>
              <a:t>-помірне підвищення АТ;</a:t>
            </a:r>
            <a:endParaRPr lang="ru-RU" sz="2000" dirty="0" smtClean="0"/>
          </a:p>
          <a:p>
            <a:r>
              <a:rPr lang="uk-UA" sz="2000" dirty="0" smtClean="0"/>
              <a:t>-ослаблені тони серця; аритмії, явища ГСН;</a:t>
            </a:r>
            <a:endParaRPr lang="ru-RU" sz="2000" dirty="0" smtClean="0"/>
          </a:p>
          <a:p>
            <a:r>
              <a:rPr lang="uk-UA" sz="2000" dirty="0" smtClean="0"/>
              <a:t>-підсилення моторики ШКТ, </a:t>
            </a:r>
            <a:r>
              <a:rPr lang="uk-UA" sz="2000" dirty="0" err="1" smtClean="0"/>
              <a:t>коліки</a:t>
            </a:r>
            <a:r>
              <a:rPr lang="uk-UA" sz="2000" dirty="0" smtClean="0"/>
              <a:t>, діарея;</a:t>
            </a:r>
            <a:endParaRPr lang="ru-RU" sz="2000" dirty="0" smtClean="0"/>
          </a:p>
          <a:p>
            <a:r>
              <a:rPr lang="uk-UA" sz="2000" dirty="0" smtClean="0"/>
              <a:t>-параліч дихальної мускулатури;</a:t>
            </a:r>
            <a:endParaRPr lang="ru-RU" sz="2000" dirty="0" smtClean="0"/>
          </a:p>
          <a:p>
            <a:r>
              <a:rPr lang="uk-UA" sz="2000" dirty="0" smtClean="0"/>
              <a:t>-зупинка серця ;</a:t>
            </a:r>
            <a:endParaRPr lang="ru-RU" sz="2000" dirty="0" smtClean="0"/>
          </a:p>
          <a:p>
            <a:r>
              <a:rPr lang="uk-UA" sz="2000" dirty="0" smtClean="0"/>
              <a:t>-зміни на ЕКГ: вузькі гострокінцеві зубці Т, вкорочення інтервалу </a:t>
            </a:r>
            <a:r>
              <a:rPr lang="en-US" sz="2000" dirty="0" smtClean="0"/>
              <a:t>Q</a:t>
            </a:r>
            <a:r>
              <a:rPr lang="uk-UA" sz="2000" dirty="0" smtClean="0"/>
              <a:t>-Т; при рівні калію більше 9 ммоль/л – фібриляція шлуночків, зупинка серця в діастолу.</a:t>
            </a: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93183" y="4822543"/>
            <a:ext cx="1176270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b="1" i="1" dirty="0"/>
              <a:t>Корекція:</a:t>
            </a:r>
            <a:endParaRPr lang="ru-RU" sz="1700" dirty="0"/>
          </a:p>
          <a:p>
            <a:r>
              <a:rPr lang="uk-UA" sz="1700" dirty="0"/>
              <a:t>-припинення введення препаратів калію;</a:t>
            </a:r>
            <a:endParaRPr lang="ru-RU" sz="1700" dirty="0"/>
          </a:p>
          <a:p>
            <a:r>
              <a:rPr lang="uk-UA" sz="1700" b="1" i="1" dirty="0"/>
              <a:t>-</a:t>
            </a:r>
            <a:r>
              <a:rPr lang="uk-UA" sz="1700" dirty="0"/>
              <a:t>10 % розчин глюкози з інсуліном;</a:t>
            </a:r>
            <a:endParaRPr lang="ru-RU" sz="1700" dirty="0"/>
          </a:p>
          <a:p>
            <a:r>
              <a:rPr lang="uk-UA" sz="1700" dirty="0"/>
              <a:t>- антагоністи калію: </a:t>
            </a:r>
            <a:r>
              <a:rPr lang="uk-UA" sz="1700" dirty="0" err="1"/>
              <a:t>глюконат</a:t>
            </a:r>
            <a:r>
              <a:rPr lang="uk-UA" sz="1700" dirty="0"/>
              <a:t> кальцію 0,5-1,5 мл/кг маси на 10 мл/кг ізотонічного розчину натрію хлориду внутрішньовенно </a:t>
            </a:r>
            <a:r>
              <a:rPr lang="uk-UA" sz="1700" dirty="0" err="1"/>
              <a:t>струминно</a:t>
            </a:r>
            <a:r>
              <a:rPr lang="uk-UA" sz="1700" dirty="0"/>
              <a:t> повільно;</a:t>
            </a:r>
            <a:endParaRPr lang="ru-RU" sz="1700" dirty="0"/>
          </a:p>
          <a:p>
            <a:r>
              <a:rPr lang="uk-UA" sz="1700" dirty="0"/>
              <a:t>-для посилення виведення калію – </a:t>
            </a:r>
            <a:r>
              <a:rPr lang="uk-UA" sz="1700" dirty="0" err="1"/>
              <a:t>петлеві</a:t>
            </a:r>
            <a:r>
              <a:rPr lang="uk-UA" sz="1700" dirty="0"/>
              <a:t> та </a:t>
            </a:r>
            <a:r>
              <a:rPr lang="uk-UA" sz="1700" dirty="0" err="1"/>
              <a:t>осмодіуретики</a:t>
            </a:r>
            <a:r>
              <a:rPr lang="uk-UA" sz="1700" dirty="0"/>
              <a:t>;</a:t>
            </a:r>
            <a:endParaRPr lang="ru-RU" sz="1700" dirty="0"/>
          </a:p>
          <a:p>
            <a:r>
              <a:rPr lang="uk-UA" sz="1700" dirty="0"/>
              <a:t>-відсутності ефекту, загрозливих станах – гемодіаліз.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73983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7896"/>
          </a:xfrm>
        </p:spPr>
        <p:txBody>
          <a:bodyPr/>
          <a:lstStyle/>
          <a:p>
            <a:pPr algn="ctr"/>
            <a:r>
              <a:rPr lang="uk-UA" dirty="0" smtClean="0"/>
              <a:t>План лекції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29556"/>
            <a:ext cx="8946541" cy="4818844"/>
          </a:xfrm>
        </p:spPr>
        <p:txBody>
          <a:bodyPr/>
          <a:lstStyle/>
          <a:p>
            <a:pPr lvl="0"/>
            <a:r>
              <a:rPr lang="uk-UA" dirty="0" smtClean="0"/>
              <a:t>1. Рівні </a:t>
            </a:r>
            <a:r>
              <a:rPr lang="uk-UA" dirty="0"/>
              <a:t>рідини в організмі</a:t>
            </a:r>
            <a:endParaRPr lang="ru-RU" dirty="0"/>
          </a:p>
          <a:p>
            <a:pPr lvl="0"/>
            <a:r>
              <a:rPr lang="uk-UA" dirty="0" smtClean="0"/>
              <a:t>2. Показання </a:t>
            </a:r>
            <a:r>
              <a:rPr lang="uk-UA" dirty="0"/>
              <a:t>до </a:t>
            </a:r>
            <a:r>
              <a:rPr lang="uk-UA" dirty="0" err="1"/>
              <a:t>інфузійної</a:t>
            </a:r>
            <a:r>
              <a:rPr lang="uk-UA" dirty="0"/>
              <a:t> терапії</a:t>
            </a:r>
            <a:endParaRPr lang="ru-RU" dirty="0"/>
          </a:p>
          <a:p>
            <a:pPr lvl="0"/>
            <a:r>
              <a:rPr lang="uk-UA" dirty="0" smtClean="0"/>
              <a:t>3. Гостра </a:t>
            </a:r>
            <a:r>
              <a:rPr lang="uk-UA" dirty="0"/>
              <a:t>крововтрата, </a:t>
            </a:r>
            <a:r>
              <a:rPr lang="uk-UA" dirty="0" err="1"/>
              <a:t>гіповолемія</a:t>
            </a:r>
            <a:endParaRPr lang="ru-RU" dirty="0"/>
          </a:p>
          <a:p>
            <a:pPr lvl="0"/>
            <a:r>
              <a:rPr lang="uk-UA" dirty="0" smtClean="0"/>
              <a:t>4. Перерозподіл </a:t>
            </a:r>
            <a:r>
              <a:rPr lang="uk-UA" dirty="0"/>
              <a:t>рідини</a:t>
            </a:r>
            <a:endParaRPr lang="ru-RU" dirty="0"/>
          </a:p>
          <a:p>
            <a:pPr lvl="0"/>
            <a:r>
              <a:rPr lang="uk-UA" dirty="0" smtClean="0"/>
              <a:t>5. </a:t>
            </a:r>
            <a:r>
              <a:rPr lang="uk-UA" dirty="0" err="1" smtClean="0"/>
              <a:t>Порущення</a:t>
            </a:r>
            <a:r>
              <a:rPr lang="uk-UA" dirty="0" smtClean="0"/>
              <a:t> </a:t>
            </a:r>
            <a:r>
              <a:rPr lang="uk-UA" dirty="0"/>
              <a:t>водно-електролітного балансу, </a:t>
            </a:r>
            <a:r>
              <a:rPr lang="uk-UA" dirty="0" err="1"/>
              <a:t>мікроциркуляції</a:t>
            </a:r>
            <a:endParaRPr lang="ru-RU" dirty="0"/>
          </a:p>
          <a:p>
            <a:pPr lvl="0"/>
            <a:r>
              <a:rPr lang="uk-UA" dirty="0" smtClean="0"/>
              <a:t>6. Інтоксикація</a:t>
            </a:r>
            <a:r>
              <a:rPr lang="uk-UA" dirty="0"/>
              <a:t>, порушення кислотно-основної </a:t>
            </a:r>
            <a:r>
              <a:rPr lang="uk-UA" dirty="0" err="1"/>
              <a:t>рівногави</a:t>
            </a:r>
            <a:endParaRPr lang="ru-RU" dirty="0"/>
          </a:p>
          <a:p>
            <a:pPr lvl="0"/>
            <a:r>
              <a:rPr lang="uk-UA" dirty="0" smtClean="0"/>
              <a:t>7. Розчини </a:t>
            </a:r>
            <a:r>
              <a:rPr lang="uk-UA" dirty="0"/>
              <a:t>для </a:t>
            </a:r>
            <a:r>
              <a:rPr lang="uk-UA" dirty="0" err="1"/>
              <a:t>інфузійної</a:t>
            </a:r>
            <a:r>
              <a:rPr lang="uk-UA" dirty="0"/>
              <a:t> терапії</a:t>
            </a:r>
            <a:endParaRPr lang="ru-RU" dirty="0"/>
          </a:p>
          <a:p>
            <a:pPr lvl="0"/>
            <a:r>
              <a:rPr lang="uk-UA" dirty="0" smtClean="0"/>
              <a:t>8. Корекція </a:t>
            </a:r>
            <a:r>
              <a:rPr lang="uk-UA" dirty="0"/>
              <a:t>кислотно основної рівноваги</a:t>
            </a:r>
            <a:endParaRPr lang="ru-RU" dirty="0"/>
          </a:p>
          <a:p>
            <a:pPr lvl="0"/>
            <a:r>
              <a:rPr lang="uk-UA" dirty="0" smtClean="0"/>
              <a:t>9. </a:t>
            </a:r>
            <a:r>
              <a:rPr lang="uk-UA" dirty="0" err="1" smtClean="0"/>
              <a:t>Нутріціологія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618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3" y="257576"/>
            <a:ext cx="10045521" cy="1595671"/>
          </a:xfrm>
        </p:spPr>
        <p:txBody>
          <a:bodyPr/>
          <a:lstStyle/>
          <a:p>
            <a:pPr algn="ctr"/>
            <a:r>
              <a:rPr lang="uk-UA" sz="3200" b="1" dirty="0"/>
              <a:t>Корекція електролітного балансу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uk-UA" sz="3200" dirty="0"/>
              <a:t>Електролітний дисбаланс виникає на фоні дегідратації, </a:t>
            </a:r>
            <a:r>
              <a:rPr lang="uk-UA" sz="3200" dirty="0" err="1"/>
              <a:t>регідратації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4" y="1947934"/>
            <a:ext cx="6001554" cy="47748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 err="1"/>
              <a:t>Гіпонатріемія</a:t>
            </a:r>
            <a:r>
              <a:rPr lang="uk-UA" b="1" dirty="0"/>
              <a:t> </a:t>
            </a:r>
            <a:r>
              <a:rPr lang="uk-UA" dirty="0"/>
              <a:t>– зниження рівня натрію в крові нижче 135 ммоль/л.</a:t>
            </a:r>
            <a:endParaRPr lang="ru-RU" dirty="0"/>
          </a:p>
          <a:p>
            <a:r>
              <a:rPr lang="uk-UA" dirty="0"/>
              <a:t>Норма – 135-145 ммоль/л.</a:t>
            </a:r>
            <a:endParaRPr lang="ru-RU" dirty="0"/>
          </a:p>
          <a:p>
            <a:r>
              <a:rPr lang="uk-UA" b="1" i="1" dirty="0"/>
              <a:t>Причини:</a:t>
            </a:r>
            <a:endParaRPr lang="ru-RU" dirty="0"/>
          </a:p>
          <a:p>
            <a:r>
              <a:rPr lang="uk-UA" dirty="0"/>
              <a:t>-всі тяжкі хронічні захворювання;</a:t>
            </a:r>
            <a:endParaRPr lang="ru-RU" dirty="0"/>
          </a:p>
          <a:p>
            <a:r>
              <a:rPr lang="uk-UA" dirty="0"/>
              <a:t>-багаторазова блювота і діарея;</a:t>
            </a:r>
            <a:endParaRPr lang="ru-RU" dirty="0"/>
          </a:p>
          <a:p>
            <a:r>
              <a:rPr lang="uk-UA" dirty="0"/>
              <a:t>-гостра кишкова непрохідність;</a:t>
            </a:r>
            <a:endParaRPr lang="ru-RU" dirty="0"/>
          </a:p>
          <a:p>
            <a:r>
              <a:rPr lang="uk-UA" dirty="0"/>
              <a:t>-рясне потовиділення;</a:t>
            </a:r>
            <a:endParaRPr lang="ru-RU" dirty="0"/>
          </a:p>
          <a:p>
            <a:r>
              <a:rPr lang="uk-UA" dirty="0"/>
              <a:t>-безконтрольне введення </a:t>
            </a:r>
            <a:r>
              <a:rPr lang="uk-UA" dirty="0" err="1"/>
              <a:t>діуретиків</a:t>
            </a:r>
            <a:r>
              <a:rPr lang="uk-UA" dirty="0"/>
              <a:t>;</a:t>
            </a:r>
            <a:endParaRPr lang="ru-RU" dirty="0"/>
          </a:p>
          <a:p>
            <a:r>
              <a:rPr lang="uk-UA" dirty="0"/>
              <a:t>-</a:t>
            </a:r>
            <a:r>
              <a:rPr lang="uk-UA" dirty="0" err="1"/>
              <a:t>наднирникова</a:t>
            </a:r>
            <a:r>
              <a:rPr lang="uk-UA" dirty="0"/>
              <a:t> недостатність.</a:t>
            </a:r>
            <a:endParaRPr lang="ru-RU" dirty="0"/>
          </a:p>
          <a:p>
            <a:r>
              <a:rPr lang="uk-UA" b="1" i="1" dirty="0"/>
              <a:t>Клініка </a:t>
            </a:r>
            <a:r>
              <a:rPr lang="uk-UA" dirty="0"/>
              <a:t>відповідає гіпотонічній дегідратації (</a:t>
            </a:r>
            <a:r>
              <a:rPr lang="uk-UA" dirty="0" err="1"/>
              <a:t>соледефіцитному</a:t>
            </a:r>
            <a:r>
              <a:rPr lang="uk-UA" dirty="0"/>
              <a:t> </a:t>
            </a:r>
            <a:r>
              <a:rPr lang="uk-UA" dirty="0" err="1"/>
              <a:t>ексикозу</a:t>
            </a:r>
            <a:r>
              <a:rPr lang="uk-UA" dirty="0" smtClean="0"/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6557" y="2137531"/>
            <a:ext cx="55121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/>
              <a:t>Корекція:</a:t>
            </a:r>
            <a:endParaRPr lang="ru-RU" sz="2000" dirty="0" smtClean="0"/>
          </a:p>
          <a:p>
            <a:r>
              <a:rPr lang="uk-UA" sz="2000" dirty="0" smtClean="0"/>
              <a:t>-введення 10 % розчину хлориду натрію.</a:t>
            </a:r>
            <a:endParaRPr lang="ru-RU" sz="2000" dirty="0" smtClean="0"/>
          </a:p>
          <a:p>
            <a:r>
              <a:rPr lang="uk-UA" sz="2000" dirty="0" smtClean="0"/>
              <a:t>добова потреба натрію – 2-3 ммоль/кг маси.</a:t>
            </a:r>
            <a:endParaRPr lang="ru-RU" sz="2000" dirty="0" smtClean="0"/>
          </a:p>
          <a:p>
            <a:r>
              <a:rPr lang="uk-UA" sz="2000" dirty="0" smtClean="0"/>
              <a:t>100 мл 10% розчину хлориду натрію – 171 ммоль натрію</a:t>
            </a:r>
            <a:endParaRPr lang="ru-RU" sz="2000" dirty="0" smtClean="0"/>
          </a:p>
          <a:p>
            <a:r>
              <a:rPr lang="uk-UA" sz="2000" dirty="0" smtClean="0"/>
              <a:t>100 мл фізіологічного розчину – 15,6 ммоль натрію</a:t>
            </a:r>
            <a:endParaRPr lang="ru-RU" sz="2000" dirty="0" smtClean="0"/>
          </a:p>
          <a:p>
            <a:r>
              <a:rPr lang="uk-UA" sz="2000" dirty="0" smtClean="0"/>
              <a:t>100 мл розчину  </a:t>
            </a:r>
            <a:r>
              <a:rPr lang="uk-UA" sz="2000" dirty="0" err="1" smtClean="0"/>
              <a:t>Рінгера</a:t>
            </a:r>
            <a:r>
              <a:rPr lang="uk-UA" sz="2000" dirty="0" smtClean="0"/>
              <a:t> – 14,7 ммоль натрію</a:t>
            </a:r>
            <a:endParaRPr lang="ru-RU" sz="2000" dirty="0" smtClean="0"/>
          </a:p>
          <a:p>
            <a:r>
              <a:rPr lang="uk-UA" sz="2000" dirty="0" smtClean="0"/>
              <a:t>100 мл </a:t>
            </a:r>
            <a:r>
              <a:rPr lang="uk-UA" sz="2000" dirty="0" err="1" smtClean="0"/>
              <a:t>поліглюкіну</a:t>
            </a:r>
            <a:r>
              <a:rPr lang="uk-UA" sz="2000" dirty="0" smtClean="0"/>
              <a:t> чи </a:t>
            </a:r>
            <a:r>
              <a:rPr lang="uk-UA" sz="2000" dirty="0" err="1" smtClean="0"/>
              <a:t>реополіглюкіну</a:t>
            </a:r>
            <a:r>
              <a:rPr lang="uk-UA" sz="2000" dirty="0" smtClean="0"/>
              <a:t> – 15,4 ммоль натрію</a:t>
            </a:r>
            <a:endParaRPr lang="ru-RU" sz="2000" dirty="0" smtClean="0"/>
          </a:p>
          <a:p>
            <a:r>
              <a:rPr lang="uk-UA" sz="2000" dirty="0" smtClean="0"/>
              <a:t>100 мл альбуміну – 17,5 ммоль натрію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62626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3" y="257576"/>
            <a:ext cx="10045521" cy="1595671"/>
          </a:xfrm>
        </p:spPr>
        <p:txBody>
          <a:bodyPr/>
          <a:lstStyle/>
          <a:p>
            <a:pPr algn="ctr"/>
            <a:r>
              <a:rPr lang="uk-UA" sz="3200" b="1" dirty="0"/>
              <a:t>Корекція електролітного балансу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uk-UA" sz="3200" dirty="0"/>
              <a:t>Електролітний дисбаланс виникає на фоні дегідратації, </a:t>
            </a:r>
            <a:r>
              <a:rPr lang="uk-UA" sz="3200" dirty="0" err="1"/>
              <a:t>регідратації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4" y="1947934"/>
            <a:ext cx="11758410" cy="4774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err="1"/>
              <a:t>Гіпернатріємія</a:t>
            </a:r>
            <a:r>
              <a:rPr lang="uk-UA" b="1" dirty="0"/>
              <a:t> </a:t>
            </a:r>
            <a:r>
              <a:rPr lang="uk-UA" dirty="0"/>
              <a:t>– збільшення рівня натрію в сироватці крові більше 150 ммоль/л.</a:t>
            </a:r>
            <a:endParaRPr lang="ru-RU" dirty="0"/>
          </a:p>
          <a:p>
            <a:r>
              <a:rPr lang="uk-UA" b="1" i="1" dirty="0"/>
              <a:t>Причини:</a:t>
            </a:r>
            <a:endParaRPr lang="ru-RU" dirty="0"/>
          </a:p>
          <a:p>
            <a:r>
              <a:rPr lang="uk-UA" dirty="0"/>
              <a:t>-зменшення загальної кількості води в організмі внаслідок обмеженого пиття, недостатнього </a:t>
            </a:r>
            <a:r>
              <a:rPr lang="uk-UA" dirty="0" err="1"/>
              <a:t>парентерального</a:t>
            </a:r>
            <a:r>
              <a:rPr lang="uk-UA" dirty="0"/>
              <a:t> харчування;</a:t>
            </a:r>
            <a:endParaRPr lang="ru-RU" dirty="0"/>
          </a:p>
          <a:p>
            <a:r>
              <a:rPr lang="uk-UA" dirty="0"/>
              <a:t>-втрата води при патологічних реакціях: гіпертермії, діареї, блюванні.</a:t>
            </a:r>
            <a:endParaRPr lang="ru-RU" dirty="0"/>
          </a:p>
          <a:p>
            <a:r>
              <a:rPr lang="uk-UA" b="1" i="1" dirty="0"/>
              <a:t>Клініка </a:t>
            </a:r>
            <a:r>
              <a:rPr lang="uk-UA" dirty="0"/>
              <a:t>відповідає гіпертонічній дегідратації (</a:t>
            </a:r>
            <a:r>
              <a:rPr lang="uk-UA" dirty="0" err="1"/>
              <a:t>вододефіцитному</a:t>
            </a:r>
            <a:r>
              <a:rPr lang="uk-UA" dirty="0"/>
              <a:t> </a:t>
            </a:r>
            <a:r>
              <a:rPr lang="uk-UA" dirty="0" err="1"/>
              <a:t>ексикозу</a:t>
            </a:r>
            <a:r>
              <a:rPr lang="uk-UA" dirty="0"/>
              <a:t>).</a:t>
            </a:r>
            <a:endParaRPr lang="ru-RU" dirty="0"/>
          </a:p>
          <a:p>
            <a:r>
              <a:rPr lang="uk-UA" b="1" i="1" dirty="0"/>
              <a:t>Корекція:</a:t>
            </a:r>
            <a:endParaRPr lang="ru-RU" dirty="0"/>
          </a:p>
          <a:p>
            <a:r>
              <a:rPr lang="uk-UA" dirty="0"/>
              <a:t>-введення 5 % розчину глюкози.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419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Принципи складання тривалої </a:t>
            </a:r>
            <a:r>
              <a:rPr lang="uk-UA" b="1" dirty="0" err="1"/>
              <a:t>інфузійної</a:t>
            </a:r>
            <a:r>
              <a:rPr lang="uk-UA" b="1" dirty="0"/>
              <a:t> терапії у дітей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1</a:t>
            </a:r>
            <a:r>
              <a:rPr lang="uk-UA" dirty="0"/>
              <a:t>. Ретельний облік водно-сольового гомеостазу шляхом строгого клінічного, біохімічного контролю.</a:t>
            </a:r>
            <a:endParaRPr lang="ru-RU" dirty="0"/>
          </a:p>
          <a:p>
            <a:r>
              <a:rPr lang="uk-UA" dirty="0"/>
              <a:t>2. Щоденне зважування дитини (коливання маси в ранньому віці  ± 20-40г, старшому віці - ± 100г).</a:t>
            </a:r>
            <a:endParaRPr lang="ru-RU" dirty="0"/>
          </a:p>
          <a:p>
            <a:r>
              <a:rPr lang="uk-UA" dirty="0"/>
              <a:t>3. Строгий щодобовий баланс рідини - кількість рідини, що вводиться = кількість рідини, що виводиться (діурез, випорожнення, перспірація, патологічні втрати при задишці, гіпертермії, діареї).</a:t>
            </a:r>
            <a:endParaRPr lang="ru-RU" dirty="0"/>
          </a:p>
          <a:p>
            <a:r>
              <a:rPr lang="uk-UA" dirty="0"/>
              <a:t>4. Контроль за адекватністю діурезу (70 % рідини виводиться через 5-7 годин </a:t>
            </a:r>
            <a:r>
              <a:rPr lang="uk-UA" dirty="0" err="1"/>
              <a:t>інфузії</a:t>
            </a:r>
            <a:r>
              <a:rPr lang="uk-UA" dirty="0"/>
              <a:t>; максимальна затримка рідини не повинна перевищувати 1,5-2 % від маси тіла).</a:t>
            </a:r>
            <a:endParaRPr lang="ru-RU" dirty="0"/>
          </a:p>
          <a:p>
            <a:r>
              <a:rPr lang="uk-UA" dirty="0"/>
              <a:t>5. Щодобове визначення найважливіших електролітів, КЛР (при можливості кілька разів на день). Регулярне визначення показників гематокриту, білка, цукру, креатиніну.</a:t>
            </a:r>
            <a:endParaRPr lang="ru-RU" dirty="0"/>
          </a:p>
          <a:p>
            <a:r>
              <a:rPr lang="uk-UA" dirty="0"/>
              <a:t>6. Підтримування </a:t>
            </a:r>
            <a:r>
              <a:rPr lang="uk-UA" dirty="0" err="1"/>
              <a:t>осмолярності</a:t>
            </a:r>
            <a:r>
              <a:rPr lang="uk-UA" dirty="0"/>
              <a:t> крові (310 </a:t>
            </a:r>
            <a:r>
              <a:rPr lang="uk-UA" dirty="0" err="1"/>
              <a:t>мосмоль</a:t>
            </a:r>
            <a:r>
              <a:rPr lang="uk-UA" dirty="0"/>
              <a:t>/л).</a:t>
            </a:r>
            <a:endParaRPr lang="ru-RU" dirty="0"/>
          </a:p>
          <a:p>
            <a:r>
              <a:rPr lang="uk-UA" dirty="0"/>
              <a:t>7. Рівномірне введення внутрішньовенних розчинів.</a:t>
            </a:r>
            <a:endParaRPr lang="ru-RU" dirty="0"/>
          </a:p>
          <a:p>
            <a:r>
              <a:rPr lang="uk-UA" dirty="0"/>
              <a:t>8. Контроль ЦВТ – 40-80 мм вод. ст.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586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5169"/>
          </a:xfrm>
        </p:spPr>
        <p:txBody>
          <a:bodyPr/>
          <a:lstStyle/>
          <a:p>
            <a:pPr algn="ctr"/>
            <a:r>
              <a:rPr lang="ru-RU" b="1" dirty="0" err="1"/>
              <a:t>Нутриціологія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2" y="1287888"/>
            <a:ext cx="11668258" cy="4960512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Нутриціологія</a:t>
            </a:r>
            <a:r>
              <a:rPr lang="ru-RU" sz="2400" b="1" dirty="0"/>
              <a:t> </a:t>
            </a:r>
            <a:r>
              <a:rPr lang="ru-RU" sz="2400" dirty="0"/>
              <a:t>(</a:t>
            </a:r>
            <a:r>
              <a:rPr lang="uk-UA" sz="2400" dirty="0"/>
              <a:t>від лат. </a:t>
            </a:r>
            <a:r>
              <a:rPr lang="ru-RU" sz="2400" dirty="0" err="1"/>
              <a:t>nutritio</a:t>
            </a:r>
            <a:r>
              <a:rPr lang="ru-RU" sz="2400" dirty="0"/>
              <a:t> — </a:t>
            </a:r>
            <a:r>
              <a:rPr lang="ru-RU" sz="2400" dirty="0" err="1"/>
              <a:t>харчування</a:t>
            </a:r>
            <a:r>
              <a:rPr lang="ru-RU" sz="2400" dirty="0"/>
              <a:t>, </a:t>
            </a:r>
            <a:r>
              <a:rPr lang="uk-UA" sz="2400" dirty="0" err="1"/>
              <a:t>грец</a:t>
            </a:r>
            <a:r>
              <a:rPr lang="uk-UA" sz="2400" dirty="0"/>
              <a:t>. </a:t>
            </a:r>
            <a:r>
              <a:rPr lang="ru-RU" sz="2400" dirty="0" err="1"/>
              <a:t>λόγος</a:t>
            </a:r>
            <a:r>
              <a:rPr lang="ru-RU" sz="2400" dirty="0"/>
              <a:t> — </a:t>
            </a:r>
            <a:r>
              <a:rPr lang="ru-RU" sz="2400" dirty="0" err="1"/>
              <a:t>вчення</a:t>
            </a:r>
            <a:r>
              <a:rPr lang="ru-RU" sz="2400" dirty="0"/>
              <a:t>) — </a:t>
            </a:r>
            <a:r>
              <a:rPr lang="ru-RU" sz="2400" dirty="0" err="1"/>
              <a:t>це</a:t>
            </a:r>
            <a:r>
              <a:rPr lang="ru-RU" sz="2400" dirty="0"/>
              <a:t> наука про </a:t>
            </a:r>
            <a:r>
              <a:rPr lang="ru-RU" sz="2400" dirty="0" err="1"/>
              <a:t>їжу</a:t>
            </a:r>
            <a:r>
              <a:rPr lang="ru-RU" sz="2400" dirty="0"/>
              <a:t> та </a:t>
            </a:r>
            <a:r>
              <a:rPr lang="ru-RU" sz="2400" dirty="0" err="1"/>
              <a:t>харчування</a:t>
            </a:r>
            <a:r>
              <a:rPr lang="ru-RU" sz="2400" dirty="0"/>
              <a:t>, про </a:t>
            </a:r>
            <a:r>
              <a:rPr lang="ru-RU" sz="2400" dirty="0" err="1"/>
              <a:t>продукти</a:t>
            </a:r>
            <a:r>
              <a:rPr lang="ru-RU" sz="2400" dirty="0"/>
              <a:t> </a:t>
            </a:r>
            <a:r>
              <a:rPr lang="ru-RU" sz="2400" dirty="0" err="1"/>
              <a:t>харчування</a:t>
            </a:r>
            <a:r>
              <a:rPr lang="ru-RU" sz="2400" dirty="0"/>
              <a:t>, про </a:t>
            </a:r>
            <a:r>
              <a:rPr lang="ru-RU" sz="2400" dirty="0" err="1"/>
              <a:t>харчові</a:t>
            </a:r>
            <a:r>
              <a:rPr lang="ru-RU" sz="2400" dirty="0"/>
              <a:t> </a:t>
            </a:r>
            <a:r>
              <a:rPr lang="ru-RU" sz="2400" dirty="0" err="1"/>
              <a:t>речовини</a:t>
            </a:r>
            <a:r>
              <a:rPr lang="ru-RU" sz="2400" dirty="0"/>
              <a:t> та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компоненти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містяться</a:t>
            </a:r>
            <a:r>
              <a:rPr lang="ru-RU" sz="2400" dirty="0"/>
              <a:t> в </a:t>
            </a:r>
            <a:r>
              <a:rPr lang="ru-RU" sz="2400" dirty="0" err="1"/>
              <a:t>цих</a:t>
            </a:r>
            <a:r>
              <a:rPr lang="ru-RU" sz="2400" dirty="0"/>
              <a:t> продуктах, про </a:t>
            </a:r>
            <a:r>
              <a:rPr lang="ru-RU" sz="2400" dirty="0" err="1"/>
              <a:t>їхню</a:t>
            </a:r>
            <a:r>
              <a:rPr lang="ru-RU" sz="2400" dirty="0"/>
              <a:t> </a:t>
            </a:r>
            <a:r>
              <a:rPr lang="ru-RU" sz="2400" dirty="0" err="1"/>
              <a:t>дію</a:t>
            </a:r>
            <a:r>
              <a:rPr lang="ru-RU" sz="2400" dirty="0"/>
              <a:t> і </a:t>
            </a:r>
            <a:r>
              <a:rPr lang="ru-RU" sz="2400" dirty="0" err="1"/>
              <a:t>взаємодію</a:t>
            </a:r>
            <a:r>
              <a:rPr lang="ru-RU" sz="2400" dirty="0"/>
              <a:t>, про </a:t>
            </a:r>
            <a:r>
              <a:rPr lang="ru-RU" sz="2400" dirty="0" err="1"/>
              <a:t>їхнє</a:t>
            </a:r>
            <a:r>
              <a:rPr lang="ru-RU" sz="2400" dirty="0"/>
              <a:t> </a:t>
            </a:r>
            <a:r>
              <a:rPr lang="ru-RU" sz="2400" dirty="0" err="1"/>
              <a:t>споживання</a:t>
            </a:r>
            <a:r>
              <a:rPr lang="ru-RU" sz="2400" dirty="0"/>
              <a:t>, </a:t>
            </a:r>
            <a:r>
              <a:rPr lang="ru-RU" sz="2400" dirty="0" err="1"/>
              <a:t>засвоєння</a:t>
            </a:r>
            <a:r>
              <a:rPr lang="ru-RU" sz="2400" dirty="0"/>
              <a:t>, </a:t>
            </a:r>
            <a:r>
              <a:rPr lang="ru-RU" sz="2400" dirty="0" err="1"/>
              <a:t>витрачання</a:t>
            </a:r>
            <a:r>
              <a:rPr lang="ru-RU" sz="2400" dirty="0"/>
              <a:t> та </a:t>
            </a:r>
            <a:r>
              <a:rPr lang="ru-RU" sz="2400" dirty="0" err="1"/>
              <a:t>виведення</a:t>
            </a:r>
            <a:r>
              <a:rPr lang="ru-RU" sz="2400" dirty="0"/>
              <a:t> з </a:t>
            </a:r>
            <a:r>
              <a:rPr lang="ru-RU" sz="2400" dirty="0" err="1"/>
              <a:t>організму</a:t>
            </a:r>
            <a:r>
              <a:rPr lang="ru-RU" sz="2400" dirty="0"/>
              <a:t>, про роль в </a:t>
            </a:r>
            <a:r>
              <a:rPr lang="ru-RU" sz="2400" dirty="0" err="1"/>
              <a:t>підтримці</a:t>
            </a:r>
            <a:r>
              <a:rPr lang="ru-RU" sz="2400" dirty="0"/>
              <a:t> </a:t>
            </a:r>
            <a:r>
              <a:rPr lang="ru-RU" sz="2400" dirty="0" err="1"/>
              <a:t>здоров'я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виникненні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1272" name="Picture 8" descr="Нутрициология |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059" y="3286259"/>
            <a:ext cx="2962141" cy="296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995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5169"/>
          </a:xfrm>
        </p:spPr>
        <p:txBody>
          <a:bodyPr/>
          <a:lstStyle/>
          <a:p>
            <a:pPr algn="ctr"/>
            <a:r>
              <a:rPr lang="ru-RU" b="1" dirty="0" err="1"/>
              <a:t>Нутриціологія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2" y="1287888"/>
            <a:ext cx="11668258" cy="4960512"/>
          </a:xfrm>
        </p:spPr>
        <p:txBody>
          <a:bodyPr/>
          <a:lstStyle/>
          <a:p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/>
              <a:t>нутриціологія</a:t>
            </a:r>
            <a:r>
              <a:rPr lang="ru-RU" dirty="0"/>
              <a:t> — </a:t>
            </a:r>
            <a:r>
              <a:rPr lang="ru-RU" dirty="0" err="1"/>
              <a:t>розділ</a:t>
            </a:r>
            <a:r>
              <a:rPr lang="ru-RU" dirty="0"/>
              <a:t> науки про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їжу</a:t>
            </a:r>
            <a:r>
              <a:rPr lang="ru-RU" dirty="0"/>
              <a:t>,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нутрієнти</a:t>
            </a:r>
            <a:r>
              <a:rPr lang="ru-RU" dirty="0"/>
              <a:t>,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,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продуктах та про </a:t>
            </a:r>
            <a:r>
              <a:rPr lang="ru-RU" dirty="0" err="1"/>
              <a:t>метаболізм</a:t>
            </a:r>
            <a:r>
              <a:rPr lang="ru-RU" dirty="0"/>
              <a:t> (</a:t>
            </a:r>
            <a:r>
              <a:rPr lang="ru-RU" dirty="0" err="1"/>
              <a:t>вітамінний</a:t>
            </a:r>
            <a:r>
              <a:rPr lang="ru-RU" dirty="0"/>
              <a:t>, </a:t>
            </a:r>
            <a:r>
              <a:rPr lang="ru-RU" dirty="0" err="1"/>
              <a:t>жировий</a:t>
            </a:r>
            <a:r>
              <a:rPr lang="ru-RU" dirty="0"/>
              <a:t>, </a:t>
            </a:r>
            <a:r>
              <a:rPr lang="ru-RU" dirty="0" err="1"/>
              <a:t>білковий</a:t>
            </a:r>
            <a:r>
              <a:rPr lang="ru-RU" dirty="0"/>
              <a:t> і т. д.)</a:t>
            </a:r>
          </a:p>
          <a:p>
            <a:r>
              <a:rPr lang="ru-RU" dirty="0"/>
              <a:t>Практична </a:t>
            </a:r>
            <a:r>
              <a:rPr lang="ru-RU" dirty="0" err="1"/>
              <a:t>нутриціологія</a:t>
            </a:r>
            <a:r>
              <a:rPr lang="ru-RU" dirty="0"/>
              <a:t> —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розділу</a:t>
            </a:r>
            <a:r>
              <a:rPr lang="ru-RU" dirty="0"/>
              <a:t> </a:t>
            </a:r>
            <a:r>
              <a:rPr lang="ru-RU" dirty="0" err="1"/>
              <a:t>нутриціології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практична сторона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через </a:t>
            </a:r>
            <a:r>
              <a:rPr lang="ru-RU" dirty="0" err="1"/>
              <a:t>неповноцінне</a:t>
            </a:r>
            <a:r>
              <a:rPr lang="ru-RU" dirty="0"/>
              <a:t> і </a:t>
            </a:r>
            <a:r>
              <a:rPr lang="ru-RU" dirty="0" err="1"/>
              <a:t>незбалансоване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лікувальний</a:t>
            </a:r>
            <a:r>
              <a:rPr lang="ru-RU" dirty="0"/>
              <a:t> і </a:t>
            </a:r>
            <a:r>
              <a:rPr lang="ru-RU" dirty="0" err="1"/>
              <a:t>профілактичний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здорової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і здорового способу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1266" name="Picture 2" descr="Нутрициология — правильное питание для здоровья волос и кож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76" y="3469819"/>
            <a:ext cx="3704776" cy="277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51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381" y="182261"/>
            <a:ext cx="6823635" cy="770776"/>
          </a:xfrm>
        </p:spPr>
        <p:txBody>
          <a:bodyPr/>
          <a:lstStyle/>
          <a:p>
            <a:pPr lvl="0" algn="ctr"/>
            <a:r>
              <a:rPr lang="uk-UA" dirty="0"/>
              <a:t>Рівні рідини в </a:t>
            </a:r>
            <a:r>
              <a:rPr lang="uk-UA" dirty="0" smtClean="0"/>
              <a:t>організмі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33" y="2550017"/>
            <a:ext cx="6915954" cy="2962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Відносний </a:t>
            </a:r>
            <a:r>
              <a:rPr lang="uk-UA" dirty="0"/>
              <a:t>вміст води в організмі залежить від віку: </a:t>
            </a:r>
            <a:endParaRPr lang="ru-RU" dirty="0"/>
          </a:p>
          <a:p>
            <a:pPr lvl="0"/>
            <a:r>
              <a:rPr lang="uk-UA" dirty="0"/>
              <a:t>у новонародженого – 80 %;</a:t>
            </a:r>
            <a:endParaRPr lang="ru-RU" dirty="0"/>
          </a:p>
          <a:p>
            <a:pPr lvl="0"/>
            <a:r>
              <a:rPr lang="uk-UA" dirty="0"/>
              <a:t>у дітей перших 6-ти місяців -70 %;</a:t>
            </a:r>
            <a:endParaRPr lang="ru-RU" dirty="0"/>
          </a:p>
          <a:p>
            <a:pPr lvl="0"/>
            <a:r>
              <a:rPr lang="uk-UA" dirty="0"/>
              <a:t>від 6 до 14 років – 60 % маси тіла (без врахування маси жирової тканини, яка бідна на воду);</a:t>
            </a:r>
            <a:endParaRPr lang="ru-RU" dirty="0"/>
          </a:p>
          <a:p>
            <a:pPr lvl="0"/>
            <a:r>
              <a:rPr lang="uk-UA" dirty="0"/>
              <a:t>доросла людина – 60-70% маси тіла</a:t>
            </a:r>
            <a:endParaRPr lang="ru-RU" dirty="0"/>
          </a:p>
          <a:p>
            <a:r>
              <a:rPr lang="uk-UA" dirty="0"/>
              <a:t>люди старші 60 років – 40-45</a:t>
            </a:r>
            <a:r>
              <a:rPr lang="uk-UA" dirty="0" smtClean="0"/>
              <a:t>%. </a:t>
            </a:r>
            <a:endParaRPr lang="ru-RU" dirty="0"/>
          </a:p>
        </p:txBody>
      </p:sp>
      <p:pic>
        <p:nvPicPr>
          <p:cNvPr id="1026" name="Picture 2" descr="Все про воду | IDS Borjomi Ukr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6" y="2757634"/>
            <a:ext cx="5166648" cy="387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381" y="953037"/>
            <a:ext cx="100433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Вода відіграє важливу роль в забезпеченні життєдіяльності організму. Вода є основним структурно-пластичним компонентом живого організму і універсальним біологічним розчинником. Вода є рідким середовищем, в якому здійснюються метаболічні реакції, перетравлення їжі і всмоктування розщеплених продуктів, виведення кінцевих продуктів обміну.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033" y="5631810"/>
            <a:ext cx="6606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Після статевого дозрівання, кількість води у дівчат буде трохи меншою ніж у хлопців, бо у дівчат більше жирової тканини, в ній менше води, ніж у м’язах.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46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 організмі вода міститься в двох основних секторах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425155"/>
          </a:xfrm>
        </p:spPr>
        <p:txBody>
          <a:bodyPr>
            <a:noAutofit/>
          </a:bodyPr>
          <a:lstStyle/>
          <a:p>
            <a:r>
              <a:rPr lang="uk-UA" sz="2400" dirty="0"/>
              <a:t>1. внутрішньоклітинний (</a:t>
            </a:r>
            <a:r>
              <a:rPr lang="uk-UA" sz="2400" dirty="0" err="1"/>
              <a:t>інтрацелюлярний</a:t>
            </a:r>
            <a:r>
              <a:rPr lang="uk-UA" sz="2400" dirty="0"/>
              <a:t>) 40-50%</a:t>
            </a:r>
            <a:endParaRPr lang="ru-RU" sz="2400" dirty="0"/>
          </a:p>
          <a:p>
            <a:r>
              <a:rPr lang="uk-UA" sz="2400" dirty="0"/>
              <a:t>2. позаклітинний (</a:t>
            </a:r>
            <a:r>
              <a:rPr lang="uk-UA" sz="2400" dirty="0" err="1"/>
              <a:t>екстрацелюлярний</a:t>
            </a:r>
            <a:r>
              <a:rPr lang="uk-UA" sz="2400" dirty="0"/>
              <a:t>) – </a:t>
            </a:r>
            <a:r>
              <a:rPr lang="uk-UA" sz="2400" dirty="0" err="1"/>
              <a:t>внутрішнбосудинна</a:t>
            </a:r>
            <a:r>
              <a:rPr lang="uk-UA" sz="2400" dirty="0"/>
              <a:t>, </a:t>
            </a:r>
            <a:r>
              <a:rPr lang="uk-UA" sz="2400" dirty="0" err="1"/>
              <a:t>інтерстиціальна</a:t>
            </a:r>
            <a:r>
              <a:rPr lang="uk-UA" sz="2400" dirty="0"/>
              <a:t> і </a:t>
            </a:r>
            <a:r>
              <a:rPr lang="uk-UA" sz="2400" dirty="0" err="1"/>
              <a:t>трансцелюлярна</a:t>
            </a:r>
            <a:r>
              <a:rPr lang="uk-UA" sz="2400" dirty="0"/>
              <a:t>, приблизно  20% від маси тіла. </a:t>
            </a:r>
            <a:r>
              <a:rPr lang="uk-UA" sz="2400" dirty="0" err="1"/>
              <a:t>Трансцелюлярна</a:t>
            </a:r>
            <a:r>
              <a:rPr lang="uk-UA" sz="2400" dirty="0"/>
              <a:t> рідина – секрети шлунково-кишкового тракту, синовіальні рідини. </a:t>
            </a:r>
            <a:r>
              <a:rPr lang="uk-UA" sz="2400" dirty="0" err="1"/>
              <a:t>Внутрішньосудинна</a:t>
            </a:r>
            <a:r>
              <a:rPr lang="uk-UA" sz="2400" dirty="0"/>
              <a:t> – приблизно 5% від маси тіла. Об’єм рідини в судинному руслі підтримується на сталому рівні.</a:t>
            </a:r>
            <a:endParaRPr lang="ru-RU" sz="2400" dirty="0"/>
          </a:p>
          <a:p>
            <a:r>
              <a:rPr lang="uk-UA" sz="2400" dirty="0"/>
              <a:t>Третій простір – патологічний. Формується при </a:t>
            </a:r>
            <a:r>
              <a:rPr lang="uk-UA" sz="2400" dirty="0" err="1"/>
              <a:t>опіках</a:t>
            </a:r>
            <a:r>
              <a:rPr lang="uk-UA" sz="2400" dirty="0"/>
              <a:t>, </a:t>
            </a:r>
            <a:r>
              <a:rPr lang="uk-UA" sz="2400" dirty="0" err="1"/>
              <a:t>асцитах</a:t>
            </a:r>
            <a:r>
              <a:rPr lang="uk-UA" sz="2400" dirty="0"/>
              <a:t> і </a:t>
            </a:r>
            <a:r>
              <a:rPr lang="uk-UA" sz="2400" dirty="0" err="1"/>
              <a:t>т.д</a:t>
            </a:r>
            <a:r>
              <a:rPr lang="uk-UA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240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1" y="579549"/>
            <a:ext cx="10097035" cy="1738648"/>
          </a:xfrm>
        </p:spPr>
        <p:txBody>
          <a:bodyPr/>
          <a:lstStyle/>
          <a:p>
            <a:r>
              <a:rPr lang="uk-UA" dirty="0"/>
              <a:t>За механізми регуляції води в організмі відповідають гіпоталамус, задня доля гіпофіза (синтез антидіуретичного гормону), нирки, осмотичні та об’ємні рецептори. Вживання води організмом регулюється ренін-</a:t>
            </a:r>
            <a:r>
              <a:rPr lang="uk-UA" dirty="0" err="1"/>
              <a:t>ангіотензин</a:t>
            </a:r>
            <a:r>
              <a:rPr lang="uk-UA" dirty="0"/>
              <a:t>-</a:t>
            </a:r>
            <a:r>
              <a:rPr lang="uk-UA" dirty="0" err="1"/>
              <a:t>альдостероновою</a:t>
            </a:r>
            <a:r>
              <a:rPr lang="uk-UA" dirty="0"/>
              <a:t> системою.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Гипофиз головного мозга, его доли, работа и функ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1" y="3214889"/>
            <a:ext cx="4809985" cy="30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. Строение и функции ренин-ангиотензин-альдостероновой систе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15" y="2517350"/>
            <a:ext cx="6495697" cy="373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2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18" y="117867"/>
            <a:ext cx="10313811" cy="2329120"/>
          </a:xfrm>
        </p:spPr>
        <p:txBody>
          <a:bodyPr/>
          <a:lstStyle/>
          <a:p>
            <a:r>
              <a:rPr lang="uk-UA" sz="2000" dirty="0"/>
              <a:t>Для підтримки адекватного балансу рідини в організмі, необхідно щоденно поповнювати мінімальний об’єм втраченої рідини: випаровування через шкіру, легені, травний тракт, діурез.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>Випаровування рідини через шкіру в нормі приблизно 20-30мл/кг за добу, втрати з калом – 5-8мл/кг. Діурез у дітей раннього віку в нормі становить приблизно 50-90мл/кг.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9042" y="2446988"/>
            <a:ext cx="9392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err="1"/>
              <a:t>Єдиних</a:t>
            </a:r>
            <a:r>
              <a:rPr lang="ru-RU" sz="2000" dirty="0"/>
              <a:t> норм </a:t>
            </a:r>
            <a:r>
              <a:rPr lang="ru-RU" sz="2000" dirty="0" err="1"/>
              <a:t>споживання</a:t>
            </a:r>
            <a:r>
              <a:rPr lang="ru-RU" sz="2000" dirty="0"/>
              <a:t> </a:t>
            </a:r>
            <a:r>
              <a:rPr lang="ru-RU" sz="2000" dirty="0" err="1"/>
              <a:t>рідини</a:t>
            </a:r>
            <a:r>
              <a:rPr lang="ru-RU" sz="2000" dirty="0"/>
              <a:t> </a:t>
            </a:r>
            <a:r>
              <a:rPr lang="ru-RU" sz="2000" dirty="0" err="1"/>
              <a:t>немає</a:t>
            </a:r>
            <a:r>
              <a:rPr lang="ru-RU" sz="2000" dirty="0"/>
              <a:t>, але </a:t>
            </a:r>
            <a:r>
              <a:rPr lang="ru-RU" sz="2000" dirty="0" err="1"/>
              <a:t>ви</a:t>
            </a:r>
            <a:r>
              <a:rPr lang="ru-RU" sz="2000" dirty="0"/>
              <a:t> можете </a:t>
            </a:r>
            <a:r>
              <a:rPr lang="ru-RU" sz="2000" dirty="0" err="1"/>
              <a:t>орієнтуватись</a:t>
            </a:r>
            <a:r>
              <a:rPr lang="ru-RU" sz="2000" dirty="0"/>
              <a:t> на </a:t>
            </a:r>
            <a:r>
              <a:rPr lang="ru-RU" sz="2000" dirty="0" err="1"/>
              <a:t>загальні</a:t>
            </a:r>
            <a:r>
              <a:rPr lang="ru-RU" sz="2000" dirty="0"/>
              <a:t> </a:t>
            </a:r>
            <a:r>
              <a:rPr lang="ru-RU" sz="2000" dirty="0" err="1"/>
              <a:t>рекомендації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питного</a:t>
            </a:r>
            <a:r>
              <a:rPr lang="ru-RU" sz="2000" dirty="0"/>
              <a:t> режиму для </a:t>
            </a:r>
            <a:r>
              <a:rPr lang="ru-RU" sz="2000" dirty="0" err="1"/>
              <a:t>дітей</a:t>
            </a:r>
            <a:r>
              <a:rPr lang="ru-RU" sz="2000" dirty="0"/>
              <a:t>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err="1"/>
              <a:t>діти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1-4 </a:t>
            </a:r>
            <a:r>
              <a:rPr lang="ru-RU" sz="2000" dirty="0" err="1"/>
              <a:t>років</a:t>
            </a:r>
            <a:r>
              <a:rPr lang="ru-RU" sz="2000" dirty="0"/>
              <a:t>: </a:t>
            </a:r>
            <a:r>
              <a:rPr lang="ru-RU" sz="2000" dirty="0" err="1"/>
              <a:t>від</a:t>
            </a:r>
            <a:r>
              <a:rPr lang="ru-RU" sz="2000" dirty="0"/>
              <a:t> 2-4 склянок;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err="1"/>
              <a:t>діти</a:t>
            </a:r>
            <a:r>
              <a:rPr lang="ru-RU" sz="2000" dirty="0"/>
              <a:t> 4-8 </a:t>
            </a:r>
            <a:r>
              <a:rPr lang="ru-RU" sz="2000" dirty="0" err="1"/>
              <a:t>років</a:t>
            </a:r>
            <a:r>
              <a:rPr lang="ru-RU" sz="2000" dirty="0"/>
              <a:t>: 5 склянок;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err="1"/>
              <a:t>діти</a:t>
            </a:r>
            <a:r>
              <a:rPr lang="ru-RU" sz="2000" dirty="0"/>
              <a:t> 9 -13 </a:t>
            </a:r>
            <a:r>
              <a:rPr lang="ru-RU" sz="2000" dirty="0" err="1"/>
              <a:t>років</a:t>
            </a:r>
            <a:r>
              <a:rPr lang="ru-RU" sz="2000" dirty="0"/>
              <a:t>: 7-8 склянок;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/>
              <a:t>14 і </a:t>
            </a:r>
            <a:r>
              <a:rPr lang="ru-RU" sz="2000" dirty="0" err="1"/>
              <a:t>більше</a:t>
            </a:r>
            <a:r>
              <a:rPr lang="ru-RU" sz="2000" dirty="0"/>
              <a:t>: </a:t>
            </a:r>
            <a:r>
              <a:rPr lang="ru-RU" sz="2000" dirty="0" err="1"/>
              <a:t>від</a:t>
            </a:r>
            <a:r>
              <a:rPr lang="ru-RU" sz="2000" dirty="0"/>
              <a:t> 8 до 11 склянок</a:t>
            </a:r>
          </a:p>
        </p:txBody>
      </p:sp>
      <p:pic>
        <p:nvPicPr>
          <p:cNvPr id="3074" name="Picture 2" descr="Скільки людині необхідно рідини в добу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45" y="3256708"/>
            <a:ext cx="6205426" cy="348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6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6647" y="520334"/>
            <a:ext cx="8946541" cy="2390292"/>
          </a:xfrm>
        </p:spPr>
        <p:txBody>
          <a:bodyPr/>
          <a:lstStyle/>
          <a:p>
            <a:r>
              <a:rPr lang="uk-UA" dirty="0"/>
              <a:t>У хворих дітей є додаткові втрати рідини:</a:t>
            </a:r>
            <a:endParaRPr lang="ru-RU" dirty="0"/>
          </a:p>
          <a:p>
            <a:pPr lvl="0"/>
            <a:r>
              <a:rPr lang="uk-UA" dirty="0"/>
              <a:t>при підвищенні температури тіла на 1 градус – 10-12 мл/кг/добу;</a:t>
            </a:r>
            <a:endParaRPr lang="ru-RU" dirty="0"/>
          </a:p>
          <a:p>
            <a:pPr lvl="0"/>
            <a:r>
              <a:rPr lang="uk-UA" dirty="0"/>
              <a:t>парез кишок – 20-30 мл/кг/добу;</a:t>
            </a:r>
            <a:endParaRPr lang="ru-RU" dirty="0"/>
          </a:p>
          <a:p>
            <a:pPr lvl="0"/>
            <a:r>
              <a:rPr lang="uk-UA" dirty="0"/>
              <a:t>патологічна перспірація (синдром дихальних розладів) – при підвищенні частоти дихальних рухів на10 за хвилину – 10 мл/кг/добу.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933" y="2601532"/>
            <a:ext cx="7456825" cy="40761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064" y="3054319"/>
            <a:ext cx="4048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Кількість  рідини, що втрачається, повинна дорівнювати кількості рідини, що вводиться.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31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Мета </a:t>
            </a:r>
            <a:r>
              <a:rPr lang="uk-UA" dirty="0" err="1"/>
              <a:t>інфузійної</a:t>
            </a:r>
            <a:r>
              <a:rPr lang="uk-UA" dirty="0"/>
              <a:t> терапії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/>
              <a:t>Корекція</a:t>
            </a:r>
            <a:r>
              <a:rPr lang="ru-RU" dirty="0"/>
              <a:t> </a:t>
            </a:r>
            <a:r>
              <a:rPr lang="ru-RU" dirty="0" err="1"/>
              <a:t>об'єму</a:t>
            </a:r>
            <a:r>
              <a:rPr lang="ru-RU" dirty="0"/>
              <a:t>, складу і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циркулюючої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Регідратація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Дезінтоксикація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Дегідратація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Парентеральне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03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04" y="334852"/>
            <a:ext cx="10238704" cy="4185633"/>
          </a:xfrm>
        </p:spPr>
        <p:txBody>
          <a:bodyPr>
            <a:normAutofit/>
          </a:bodyPr>
          <a:lstStyle/>
          <a:p>
            <a:r>
              <a:rPr lang="uk-UA" dirty="0"/>
              <a:t>Дезінтоксикація основана на значному посиленні фільтраційної здатності нирок при створенні додаткового водного навантаження, а також здатності деяких </a:t>
            </a:r>
            <a:r>
              <a:rPr lang="uk-UA" dirty="0" err="1"/>
              <a:t>інфузійних</a:t>
            </a:r>
            <a:r>
              <a:rPr lang="uk-UA" dirty="0"/>
              <a:t> препаратів адсорбувати токсини, що знаходяться в крові. Посилений діурез сприяє прискоренню виведення токсичних продуктів, що здійснюється методом форсованого діурезу.</a:t>
            </a:r>
            <a:endParaRPr lang="ru-RU" dirty="0"/>
          </a:p>
          <a:p>
            <a:r>
              <a:rPr lang="uk-UA" dirty="0"/>
              <a:t>Шлях введення рідини – внутрішньовенний.</a:t>
            </a:r>
            <a:endParaRPr lang="ru-RU" dirty="0"/>
          </a:p>
          <a:p>
            <a:r>
              <a:rPr lang="uk-UA" dirty="0"/>
              <a:t> Венозні доступи: пункція периферичних вен, катетеризація центральних вен, </a:t>
            </a:r>
            <a:r>
              <a:rPr lang="uk-UA" dirty="0" err="1"/>
              <a:t>венесекція</a:t>
            </a:r>
            <a:r>
              <a:rPr lang="uk-UA" dirty="0"/>
              <a:t> та ін.</a:t>
            </a:r>
            <a:endParaRPr lang="ru-RU" dirty="0"/>
          </a:p>
          <a:p>
            <a:r>
              <a:rPr lang="uk-UA" dirty="0"/>
              <a:t>Абсолютних протипоказань до </a:t>
            </a:r>
            <a:r>
              <a:rPr lang="uk-UA" dirty="0" err="1"/>
              <a:t>інфузійної</a:t>
            </a:r>
            <a:r>
              <a:rPr lang="uk-UA" dirty="0"/>
              <a:t> терапії нема. З обережністю її треба проводити при серцево-судинній, печінковій і нирковій недостатності, коли необхідно зменшити кількість рідини і здійснювати більш ретельний клініко-лабораторний контроль за станом хворого.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703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</TotalTime>
  <Words>1545</Words>
  <Application>Microsoft Office PowerPoint</Application>
  <PresentationFormat>Широкоэкранный</PresentationFormat>
  <Paragraphs>170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Times New Roman</vt:lpstr>
      <vt:lpstr>Wingdings 3</vt:lpstr>
      <vt:lpstr>Ион</vt:lpstr>
      <vt:lpstr>ТРАНСФУЗІОЛОГІЯ В ДИТЯЧІЙ ХІРУРГІЇ. ОСНОВИ НУТРІЦІОЛОГІЇ В ДИТЯЧІЙ ХІРУРГІЇ.</vt:lpstr>
      <vt:lpstr>План лекції</vt:lpstr>
      <vt:lpstr>Рівні рідини в організмі</vt:lpstr>
      <vt:lpstr>В організмі вода міститься в двох основних секторах:</vt:lpstr>
      <vt:lpstr>Презентация PowerPoint</vt:lpstr>
      <vt:lpstr>Для підтримки адекватного балансу рідини в організмі, необхідно щоденно поповнювати мінімальний об’єм втраченої рідини: випаровування через шкіру, легені, травний тракт, діурез.   Випаровування рідини через шкіру в нормі приблизно 20-30мл/кг за добу, втрати з калом – 5-8мл/кг. Діурез у дітей раннього віку в нормі становить приблизно 50-90мл/кг. </vt:lpstr>
      <vt:lpstr>Презентация PowerPoint</vt:lpstr>
      <vt:lpstr>Мета інфузійної терапії:</vt:lpstr>
      <vt:lpstr>Презентация PowerPoint</vt:lpstr>
      <vt:lpstr>Патологічні стани й синдроми: показання до інфузійної терапії</vt:lpstr>
      <vt:lpstr>Патологічні стани й синдроми: показання до інфузійної терапії</vt:lpstr>
      <vt:lpstr>Патологічні стани й синдроми: показання до інфузійної терапії</vt:lpstr>
      <vt:lpstr>Патологічні стани й синдроми: показання до інфузійної терапії</vt:lpstr>
      <vt:lpstr>Патологічні стани й синдроми: показання до інфузійної терапії</vt:lpstr>
      <vt:lpstr>Патологічні стани й синдроми: показання до інфузійної терапії</vt:lpstr>
      <vt:lpstr>Патологічні стани й синдроми: показання до інфузійної терапії</vt:lpstr>
      <vt:lpstr>Потреба в рідині (мл/кг маси):</vt:lpstr>
      <vt:lpstr>Корекція електролітного балансу Електролітний дисбаланс виникає на фоні дегідратації, регідратації.</vt:lpstr>
      <vt:lpstr>Корекція електролітного балансу Електролітний дисбаланс виникає на фоні дегідратації, регідратації.</vt:lpstr>
      <vt:lpstr>Корекція електролітного балансу Електролітний дисбаланс виникає на фоні дегідратації, регідратації.</vt:lpstr>
      <vt:lpstr>Корекція електролітного балансу Електролітний дисбаланс виникає на фоні дегідратації, регідратації.</vt:lpstr>
      <vt:lpstr>Принципи складання тривалої інфузійної терапії у дітей </vt:lpstr>
      <vt:lpstr>Нутриціологія</vt:lpstr>
      <vt:lpstr>Нутриціологія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ТРАНСФУЗІОЛОГІЯ В ДИТЯЧІЙ ХІРУРГІЇ. ОСНОВИ НУТРІЦІОЛОГІЇ В ДИТЯЧІЙ ХІРУРГІЇ.</dc:title>
  <dc:creator>Пользователь</dc:creator>
  <cp:lastModifiedBy>Пользователь</cp:lastModifiedBy>
  <cp:revision>7</cp:revision>
  <dcterms:created xsi:type="dcterms:W3CDTF">2020-06-01T11:30:50Z</dcterms:created>
  <dcterms:modified xsi:type="dcterms:W3CDTF">2020-06-01T12:46:14Z</dcterms:modified>
</cp:coreProperties>
</file>