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8" r:id="rId4"/>
    <p:sldId id="267" r:id="rId5"/>
    <p:sldId id="266" r:id="rId6"/>
    <p:sldId id="265" r:id="rId7"/>
    <p:sldId id="264" r:id="rId8"/>
    <p:sldId id="263" r:id="rId9"/>
    <p:sldId id="262" r:id="rId10"/>
    <p:sldId id="271" r:id="rId11"/>
    <p:sldId id="272" r:id="rId12"/>
    <p:sldId id="261" r:id="rId13"/>
    <p:sldId id="270" r:id="rId14"/>
    <p:sldId id="269" r:id="rId15"/>
    <p:sldId id="260" r:id="rId16"/>
    <p:sldId id="25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48" autoAdjust="0"/>
    <p:restoredTop sz="94660"/>
  </p:normalViewPr>
  <p:slideViewPr>
    <p:cSldViewPr>
      <p:cViewPr varScale="1">
        <p:scale>
          <a:sx n="104" d="100"/>
          <a:sy n="104" d="100"/>
        </p:scale>
        <p:origin x="-4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oz.gov.ua/article/protocols/test3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medstandart.net/browse/1226" TargetMode="External"/><Relationship Id="rId3" Type="http://schemas.openxmlformats.org/officeDocument/2006/relationships/hyperlink" Target="http://medstandart.net/browse/75" TargetMode="External"/><Relationship Id="rId7" Type="http://schemas.openxmlformats.org/officeDocument/2006/relationships/hyperlink" Target="http://medstandart.net/browse/1225" TargetMode="External"/><Relationship Id="rId2" Type="http://schemas.openxmlformats.org/officeDocument/2006/relationships/hyperlink" Target="http://medstandart.net/browse/22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dstandart.net/browse/1224" TargetMode="External"/><Relationship Id="rId5" Type="http://schemas.openxmlformats.org/officeDocument/2006/relationships/hyperlink" Target="http://medstandart.net/browse/1223" TargetMode="External"/><Relationship Id="rId4" Type="http://schemas.openxmlformats.org/officeDocument/2006/relationships/hyperlink" Target="http://medstandart.net/browse/78" TargetMode="External"/><Relationship Id="rId9" Type="http://schemas.openxmlformats.org/officeDocument/2006/relationships/hyperlink" Target="http://medstandart.net/browse/1227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medstandart.net/browse/1234" TargetMode="External"/><Relationship Id="rId13" Type="http://schemas.openxmlformats.org/officeDocument/2006/relationships/hyperlink" Target="http://medstandart.net/browse/1239" TargetMode="External"/><Relationship Id="rId3" Type="http://schemas.openxmlformats.org/officeDocument/2006/relationships/hyperlink" Target="http://medstandart.net/browse/1229" TargetMode="External"/><Relationship Id="rId7" Type="http://schemas.openxmlformats.org/officeDocument/2006/relationships/hyperlink" Target="http://medstandart.net/browse/1233" TargetMode="External"/><Relationship Id="rId12" Type="http://schemas.openxmlformats.org/officeDocument/2006/relationships/hyperlink" Target="http://medstandart.net/browse/1238" TargetMode="External"/><Relationship Id="rId2" Type="http://schemas.openxmlformats.org/officeDocument/2006/relationships/hyperlink" Target="http://medstandart.net/browse/122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dstandart.net/browse/1232" TargetMode="External"/><Relationship Id="rId11" Type="http://schemas.openxmlformats.org/officeDocument/2006/relationships/hyperlink" Target="http://medstandart.net/browse/1237" TargetMode="External"/><Relationship Id="rId5" Type="http://schemas.openxmlformats.org/officeDocument/2006/relationships/hyperlink" Target="http://medstandart.net/browse/1231" TargetMode="External"/><Relationship Id="rId10" Type="http://schemas.openxmlformats.org/officeDocument/2006/relationships/hyperlink" Target="http://medstandart.net/browse/1236" TargetMode="External"/><Relationship Id="rId4" Type="http://schemas.openxmlformats.org/officeDocument/2006/relationships/hyperlink" Target="http://medstandart.net/browse/1230" TargetMode="External"/><Relationship Id="rId9" Type="http://schemas.openxmlformats.org/officeDocument/2006/relationships/hyperlink" Target="http://medstandart.net/browse/1235" TargetMode="External"/><Relationship Id="rId14" Type="http://schemas.openxmlformats.org/officeDocument/2006/relationships/hyperlink" Target="http://medstandart.net/browse/1240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medstandart.net/browse/1248" TargetMode="External"/><Relationship Id="rId3" Type="http://schemas.openxmlformats.org/officeDocument/2006/relationships/hyperlink" Target="http://medstandart.net/browse/1242" TargetMode="External"/><Relationship Id="rId7" Type="http://schemas.openxmlformats.org/officeDocument/2006/relationships/hyperlink" Target="http://medstandart.net/browse/1246" TargetMode="External"/><Relationship Id="rId2" Type="http://schemas.openxmlformats.org/officeDocument/2006/relationships/hyperlink" Target="http://medstandart.net/browse/124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dstandart.net/browse/1245" TargetMode="External"/><Relationship Id="rId5" Type="http://schemas.openxmlformats.org/officeDocument/2006/relationships/hyperlink" Target="http://medstandart.net/browse/1244" TargetMode="External"/><Relationship Id="rId10" Type="http://schemas.openxmlformats.org/officeDocument/2006/relationships/hyperlink" Target="http://medstandart.net/browse/1250" TargetMode="External"/><Relationship Id="rId4" Type="http://schemas.openxmlformats.org/officeDocument/2006/relationships/hyperlink" Target="http://medstandart.net/browse/1243" TargetMode="External"/><Relationship Id="rId9" Type="http://schemas.openxmlformats.org/officeDocument/2006/relationships/hyperlink" Target="http://medstandart.net/browse/1249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7803" y="3148867"/>
            <a:ext cx="7750621" cy="2584389"/>
          </a:xfrm>
        </p:spPr>
        <p:txBody>
          <a:bodyPr/>
          <a:lstStyle/>
          <a:p>
            <a:r>
              <a:rPr lang="ru-RU" sz="4400" dirty="0" err="1" smtClean="0">
                <a:effectLst/>
              </a:rPr>
              <a:t>Лекція</a:t>
            </a:r>
            <a:r>
              <a:rPr lang="ru-RU" sz="4400" dirty="0" smtClean="0">
                <a:effectLst/>
              </a:rPr>
              <a:t> на тему:</a:t>
            </a:r>
            <a:br>
              <a:rPr lang="ru-RU" sz="4400" dirty="0" smtClean="0">
                <a:effectLst/>
              </a:rPr>
            </a:br>
            <a:r>
              <a:rPr lang="uk-UA" sz="4400" dirty="0"/>
              <a:t>Правові основи хірургічної допомоги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99780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9001000" cy="626469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ru-RU" b="1" dirty="0" err="1"/>
              <a:t>Принципи</a:t>
            </a:r>
            <a:endParaRPr lang="ru-RU" dirty="0"/>
          </a:p>
          <a:p>
            <a:r>
              <a:rPr lang="ru-RU" dirty="0"/>
              <a:t>1.  У будь-</a:t>
            </a:r>
            <a:r>
              <a:rPr lang="ru-RU" dirty="0" err="1"/>
              <a:t>якій</a:t>
            </a:r>
            <a:r>
              <a:rPr lang="ru-RU" dirty="0"/>
              <a:t> </a:t>
            </a:r>
            <a:r>
              <a:rPr lang="ru-RU" dirty="0" err="1"/>
              <a:t>системі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</a:t>
            </a:r>
            <a:r>
              <a:rPr lang="ru-RU" dirty="0" err="1"/>
              <a:t>праці</a:t>
            </a:r>
            <a:r>
              <a:rPr lang="ru-RU" dirty="0"/>
              <a:t> </a:t>
            </a:r>
            <a:r>
              <a:rPr lang="ru-RU" dirty="0" err="1"/>
              <a:t>медиків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визначатися</a:t>
            </a:r>
            <a:r>
              <a:rPr lang="ru-RU" dirty="0"/>
              <a:t> 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позиції</a:t>
            </a:r>
            <a:r>
              <a:rPr lang="ru-RU" dirty="0"/>
              <a:t> </a:t>
            </a:r>
            <a:r>
              <a:rPr lang="ru-RU" dirty="0" err="1"/>
              <a:t>громадських</a:t>
            </a:r>
            <a:r>
              <a:rPr lang="ru-RU" dirty="0"/>
              <a:t> </a:t>
            </a:r>
            <a:r>
              <a:rPr lang="ru-RU" dirty="0" err="1"/>
              <a:t>лікарських</a:t>
            </a:r>
            <a:r>
              <a:rPr lang="ru-RU" dirty="0"/>
              <a:t> </a:t>
            </a:r>
            <a:r>
              <a:rPr lang="ru-RU" dirty="0" err="1"/>
              <a:t>організацій</a:t>
            </a:r>
            <a:r>
              <a:rPr lang="ru-RU" dirty="0"/>
              <a:t>.</a:t>
            </a:r>
          </a:p>
          <a:p>
            <a:r>
              <a:rPr lang="ru-RU" dirty="0"/>
              <a:t>2. </a:t>
            </a:r>
            <a:r>
              <a:rPr lang="ru-RU" dirty="0" err="1"/>
              <a:t>Усяка</a:t>
            </a:r>
            <a:r>
              <a:rPr lang="ru-RU" dirty="0"/>
              <a:t> система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повинна </a:t>
            </a:r>
            <a:r>
              <a:rPr lang="ru-RU" dirty="0" err="1"/>
              <a:t>надавати</a:t>
            </a:r>
            <a:r>
              <a:rPr lang="ru-RU" dirty="0"/>
              <a:t> </a:t>
            </a:r>
            <a:r>
              <a:rPr lang="ru-RU" dirty="0" err="1"/>
              <a:t>пацієнту</a:t>
            </a:r>
            <a:r>
              <a:rPr lang="ru-RU" dirty="0"/>
              <a:t> право </a:t>
            </a:r>
            <a:r>
              <a:rPr lang="ru-RU" dirty="0" err="1"/>
              <a:t>вибору</a:t>
            </a:r>
            <a:r>
              <a:rPr lang="ru-RU" dirty="0"/>
              <a:t> </a:t>
            </a:r>
            <a:r>
              <a:rPr lang="ru-RU" dirty="0" err="1"/>
              <a:t>лікаря</a:t>
            </a:r>
            <a:r>
              <a:rPr lang="ru-RU" dirty="0"/>
              <a:t>, а </a:t>
            </a:r>
            <a:r>
              <a:rPr lang="ru-RU" dirty="0" err="1"/>
              <a:t>лікареві</a:t>
            </a:r>
            <a:r>
              <a:rPr lang="ru-RU" dirty="0"/>
              <a:t> - право </a:t>
            </a:r>
            <a:r>
              <a:rPr lang="ru-RU" dirty="0" err="1"/>
              <a:t>вибору</a:t>
            </a:r>
            <a:r>
              <a:rPr lang="ru-RU" dirty="0"/>
              <a:t> </a:t>
            </a:r>
            <a:r>
              <a:rPr lang="ru-RU" dirty="0" err="1"/>
              <a:t>пацієнта</a:t>
            </a:r>
            <a:r>
              <a:rPr lang="ru-RU" dirty="0"/>
              <a:t>, не </a:t>
            </a:r>
            <a:r>
              <a:rPr lang="ru-RU" dirty="0" err="1"/>
              <a:t>обмежуючи</a:t>
            </a:r>
            <a:r>
              <a:rPr lang="ru-RU" dirty="0"/>
              <a:t>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ні</a:t>
            </a:r>
            <a:r>
              <a:rPr lang="ru-RU" dirty="0"/>
              <a:t> прав </a:t>
            </a:r>
            <a:r>
              <a:rPr lang="ru-RU" dirty="0" err="1"/>
              <a:t>лікаря</a:t>
            </a:r>
            <a:r>
              <a:rPr lang="ru-RU" dirty="0"/>
              <a:t>, </a:t>
            </a:r>
            <a:r>
              <a:rPr lang="ru-RU" dirty="0" err="1"/>
              <a:t>ні</a:t>
            </a:r>
            <a:r>
              <a:rPr lang="ru-RU" dirty="0"/>
              <a:t> прав </a:t>
            </a:r>
            <a:r>
              <a:rPr lang="ru-RU" dirty="0" err="1"/>
              <a:t>пацієнта</a:t>
            </a:r>
            <a:r>
              <a:rPr lang="ru-RU" dirty="0"/>
              <a:t>. Принципу </a:t>
            </a:r>
            <a:r>
              <a:rPr lang="ru-RU" dirty="0" err="1"/>
              <a:t>вільного</a:t>
            </a:r>
            <a:r>
              <a:rPr lang="ru-RU" dirty="0"/>
              <a:t> </a:t>
            </a:r>
            <a:r>
              <a:rPr lang="ru-RU" dirty="0" err="1"/>
              <a:t>вибору</a:t>
            </a:r>
            <a:r>
              <a:rPr lang="ru-RU" dirty="0"/>
              <a:t> </a:t>
            </a:r>
            <a:r>
              <a:rPr lang="ru-RU" dirty="0" err="1"/>
              <a:t>необ­хідно</a:t>
            </a:r>
            <a:r>
              <a:rPr lang="ru-RU" dirty="0"/>
              <a:t> </a:t>
            </a:r>
            <a:r>
              <a:rPr lang="ru-RU" dirty="0" err="1"/>
              <a:t>дотримуватися</a:t>
            </a:r>
            <a:r>
              <a:rPr lang="ru-RU" dirty="0"/>
              <a:t> і в тих </a:t>
            </a:r>
            <a:r>
              <a:rPr lang="ru-RU" dirty="0" err="1"/>
              <a:t>випадках</a:t>
            </a:r>
            <a:r>
              <a:rPr lang="ru-RU" dirty="0"/>
              <a:t>, коли </a:t>
            </a:r>
            <a:r>
              <a:rPr lang="ru-RU" dirty="0" err="1"/>
              <a:t>медична</a:t>
            </a:r>
            <a:r>
              <a:rPr lang="ru-RU" dirty="0"/>
              <a:t> </a:t>
            </a:r>
            <a:r>
              <a:rPr lang="ru-RU" dirty="0" err="1"/>
              <a:t>допомога</a:t>
            </a:r>
            <a:r>
              <a:rPr lang="ru-RU" dirty="0"/>
              <a:t> </a:t>
            </a:r>
            <a:r>
              <a:rPr lang="ru-RU" dirty="0" err="1"/>
              <a:t>надається</a:t>
            </a:r>
            <a:r>
              <a:rPr lang="ru-RU" dirty="0"/>
              <a:t> в </a:t>
            </a:r>
            <a:r>
              <a:rPr lang="ru-RU" dirty="0" err="1"/>
              <a:t>медичних</a:t>
            </a:r>
            <a:r>
              <a:rPr lang="ru-RU" dirty="0"/>
              <a:t> центрах. </a:t>
            </a:r>
            <a:r>
              <a:rPr lang="ru-RU" dirty="0" err="1"/>
              <a:t>Професійний</a:t>
            </a:r>
            <a:r>
              <a:rPr lang="ru-RU" dirty="0"/>
              <a:t> та </a:t>
            </a:r>
            <a:r>
              <a:rPr lang="ru-RU" dirty="0" err="1"/>
              <a:t>етичний</a:t>
            </a:r>
            <a:r>
              <a:rPr lang="ru-RU" dirty="0"/>
              <a:t> </a:t>
            </a:r>
            <a:r>
              <a:rPr lang="ru-RU" dirty="0" err="1"/>
              <a:t>обов'язок</a:t>
            </a:r>
            <a:r>
              <a:rPr lang="ru-RU" dirty="0"/>
              <a:t> </a:t>
            </a:r>
            <a:r>
              <a:rPr lang="ru-RU" dirty="0" err="1"/>
              <a:t>лікаря</a:t>
            </a:r>
            <a:r>
              <a:rPr lang="ru-RU" dirty="0"/>
              <a:t> - </a:t>
            </a:r>
            <a:r>
              <a:rPr lang="ru-RU" dirty="0" err="1"/>
              <a:t>нада­вати</a:t>
            </a:r>
            <a:r>
              <a:rPr lang="ru-RU" dirty="0"/>
              <a:t> </a:t>
            </a:r>
            <a:r>
              <a:rPr lang="ru-RU" dirty="0" err="1"/>
              <a:t>невідкладну</a:t>
            </a:r>
            <a:r>
              <a:rPr lang="ru-RU" dirty="0"/>
              <a:t> </a:t>
            </a:r>
            <a:r>
              <a:rPr lang="ru-RU" dirty="0" err="1"/>
              <a:t>медичну</a:t>
            </a:r>
            <a:r>
              <a:rPr lang="ru-RU" dirty="0"/>
              <a:t> </a:t>
            </a:r>
            <a:r>
              <a:rPr lang="ru-RU" dirty="0" err="1"/>
              <a:t>допомогу</a:t>
            </a:r>
            <a:r>
              <a:rPr lang="ru-RU" dirty="0"/>
              <a:t> </a:t>
            </a:r>
            <a:r>
              <a:rPr lang="ru-RU" dirty="0" err="1"/>
              <a:t>усім</a:t>
            </a:r>
            <a:r>
              <a:rPr lang="ru-RU" dirty="0"/>
              <a:t> без </a:t>
            </a:r>
            <a:r>
              <a:rPr lang="ru-RU" dirty="0" err="1"/>
              <a:t>жодних</a:t>
            </a:r>
            <a:r>
              <a:rPr lang="ru-RU" dirty="0"/>
              <a:t> </a:t>
            </a:r>
            <a:r>
              <a:rPr lang="ru-RU" dirty="0" err="1"/>
              <a:t>винятків</a:t>
            </a:r>
            <a:r>
              <a:rPr lang="ru-RU" dirty="0"/>
              <a:t>.</a:t>
            </a:r>
          </a:p>
          <a:p>
            <a:r>
              <a:rPr lang="ru-RU" dirty="0"/>
              <a:t>3. Будь-яка система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повинна бути </a:t>
            </a:r>
            <a:r>
              <a:rPr lang="ru-RU" dirty="0" err="1"/>
              <a:t>відкритою</a:t>
            </a:r>
            <a:r>
              <a:rPr lang="ru-RU" dirty="0"/>
              <a:t> для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лікарів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право на практику: </a:t>
            </a:r>
            <a:r>
              <a:rPr lang="ru-RU" dirty="0" err="1"/>
              <a:t>ні</a:t>
            </a:r>
            <a:r>
              <a:rPr lang="ru-RU" dirty="0"/>
              <a:t> </a:t>
            </a:r>
            <a:r>
              <a:rPr lang="ru-RU" dirty="0" err="1"/>
              <a:t>медиків</a:t>
            </a:r>
            <a:r>
              <a:rPr lang="ru-RU" dirty="0"/>
              <a:t> </a:t>
            </a:r>
            <a:r>
              <a:rPr lang="ru-RU" dirty="0" err="1"/>
              <a:t>загалом</a:t>
            </a:r>
            <a:r>
              <a:rPr lang="ru-RU" dirty="0"/>
              <a:t>, </a:t>
            </a:r>
            <a:r>
              <a:rPr lang="ru-RU" dirty="0" err="1"/>
              <a:t>ні</a:t>
            </a:r>
            <a:r>
              <a:rPr lang="ru-RU" dirty="0"/>
              <a:t> </a:t>
            </a:r>
            <a:r>
              <a:rPr lang="ru-RU" dirty="0" err="1"/>
              <a:t>окремо­го</a:t>
            </a:r>
            <a:r>
              <a:rPr lang="ru-RU" dirty="0"/>
              <a:t> </a:t>
            </a:r>
            <a:r>
              <a:rPr lang="ru-RU" dirty="0" err="1"/>
              <a:t>лікаря</a:t>
            </a:r>
            <a:r>
              <a:rPr lang="ru-RU" dirty="0"/>
              <a:t> персонально не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примушувати</a:t>
            </a:r>
            <a:r>
              <a:rPr lang="ru-RU" dirty="0"/>
              <a:t> до </a:t>
            </a:r>
            <a:r>
              <a:rPr lang="ru-RU" dirty="0" err="1"/>
              <a:t>праці</a:t>
            </a:r>
            <a:r>
              <a:rPr lang="ru-RU" dirty="0"/>
              <a:t> на </a:t>
            </a:r>
            <a:r>
              <a:rPr lang="ru-RU" dirty="0" err="1"/>
              <a:t>неприйнятних</a:t>
            </a:r>
            <a:r>
              <a:rPr lang="ru-RU" dirty="0"/>
              <a:t> для них </a:t>
            </a:r>
            <a:r>
              <a:rPr lang="ru-RU" dirty="0" err="1"/>
              <a:t>умовах</a:t>
            </a:r>
            <a:r>
              <a:rPr lang="ru-RU" dirty="0"/>
              <a:t>.</a:t>
            </a:r>
          </a:p>
          <a:p>
            <a:r>
              <a:rPr lang="ru-RU" dirty="0"/>
              <a:t>4. </a:t>
            </a:r>
            <a:r>
              <a:rPr lang="ru-RU" dirty="0" err="1"/>
              <a:t>Лікар</a:t>
            </a:r>
            <a:r>
              <a:rPr lang="ru-RU" dirty="0"/>
              <a:t> повинен бути </a:t>
            </a:r>
            <a:r>
              <a:rPr lang="ru-RU" dirty="0" err="1"/>
              <a:t>вільним</a:t>
            </a:r>
            <a:r>
              <a:rPr lang="ru-RU" dirty="0"/>
              <a:t> у </a:t>
            </a:r>
            <a:r>
              <a:rPr lang="ru-RU" dirty="0" err="1"/>
              <a:t>виборі</a:t>
            </a:r>
            <a:r>
              <a:rPr lang="ru-RU" dirty="0"/>
              <a:t> </a:t>
            </a:r>
            <a:r>
              <a:rPr lang="ru-RU" dirty="0" err="1"/>
              <a:t>місця</a:t>
            </a:r>
            <a:r>
              <a:rPr lang="ru-RU" dirty="0"/>
              <a:t> </a:t>
            </a:r>
            <a:r>
              <a:rPr lang="ru-RU" dirty="0" err="1"/>
              <a:t>своєї</a:t>
            </a:r>
            <a:r>
              <a:rPr lang="ru-RU" dirty="0"/>
              <a:t> практики й </a:t>
            </a:r>
            <a:r>
              <a:rPr lang="ru-RU" dirty="0" err="1"/>
              <a:t>обмежуватися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своїм</a:t>
            </a:r>
            <a:r>
              <a:rPr lang="ru-RU" dirty="0"/>
              <a:t> </a:t>
            </a:r>
            <a:r>
              <a:rPr lang="ru-RU" dirty="0" err="1"/>
              <a:t>фахом</a:t>
            </a:r>
            <a:r>
              <a:rPr lang="ru-RU" dirty="0"/>
              <a:t>. </a:t>
            </a:r>
            <a:r>
              <a:rPr lang="ru-RU" dirty="0" err="1"/>
              <a:t>Медична</a:t>
            </a:r>
            <a:r>
              <a:rPr lang="ru-RU" dirty="0"/>
              <a:t> </a:t>
            </a:r>
            <a:r>
              <a:rPr lang="ru-RU" dirty="0" err="1"/>
              <a:t>спільнота</a:t>
            </a:r>
            <a:r>
              <a:rPr lang="ru-RU" dirty="0"/>
              <a:t> повинна </a:t>
            </a:r>
            <a:r>
              <a:rPr lang="ru-RU" dirty="0" err="1"/>
              <a:t>допомагали</a:t>
            </a:r>
            <a:r>
              <a:rPr lang="ru-RU" dirty="0"/>
              <a:t> </a:t>
            </a:r>
            <a:r>
              <a:rPr lang="ru-RU" dirty="0" err="1"/>
              <a:t>державі</a:t>
            </a:r>
            <a:r>
              <a:rPr lang="ru-RU" dirty="0"/>
              <a:t>, </a:t>
            </a:r>
            <a:r>
              <a:rPr lang="ru-RU" dirty="0" err="1"/>
              <a:t>орієнтуючи</a:t>
            </a:r>
            <a:r>
              <a:rPr lang="ru-RU" dirty="0"/>
              <a:t> </a:t>
            </a:r>
            <a:r>
              <a:rPr lang="ru-RU" dirty="0" err="1"/>
              <a:t>молодих</a:t>
            </a:r>
            <a:r>
              <a:rPr lang="ru-RU" dirty="0"/>
              <a:t> </a:t>
            </a:r>
            <a:r>
              <a:rPr lang="ru-RU" dirty="0" err="1"/>
              <a:t>лікарів</a:t>
            </a:r>
            <a:r>
              <a:rPr lang="ru-RU" dirty="0"/>
              <a:t> на </a:t>
            </a:r>
            <a:r>
              <a:rPr lang="ru-RU" dirty="0" err="1"/>
              <a:t>працю</a:t>
            </a:r>
            <a:r>
              <a:rPr lang="ru-RU" dirty="0"/>
              <a:t> в тих </a:t>
            </a:r>
            <a:r>
              <a:rPr lang="ru-RU" dirty="0" err="1"/>
              <a:t>регіонах</a:t>
            </a:r>
            <a:r>
              <a:rPr lang="ru-RU" dirty="0"/>
              <a:t>, де вони </a:t>
            </a:r>
            <a:r>
              <a:rPr lang="ru-RU" dirty="0" err="1"/>
              <a:t>найбільше</a:t>
            </a:r>
            <a:r>
              <a:rPr lang="ru-RU" dirty="0"/>
              <a:t> </a:t>
            </a:r>
            <a:r>
              <a:rPr lang="ru-RU" dirty="0" err="1"/>
              <a:t>потрібні</a:t>
            </a:r>
            <a:r>
              <a:rPr lang="ru-RU" dirty="0"/>
              <a:t>. Тим, </a:t>
            </a:r>
            <a:r>
              <a:rPr lang="ru-RU" dirty="0" err="1"/>
              <a:t>хто</a:t>
            </a:r>
            <a:r>
              <a:rPr lang="ru-RU" dirty="0"/>
              <a:t> </a:t>
            </a:r>
            <a:r>
              <a:rPr lang="ru-RU" dirty="0" err="1"/>
              <a:t>погоджується</a:t>
            </a:r>
            <a:r>
              <a:rPr lang="ru-RU" dirty="0"/>
              <a:t> </a:t>
            </a:r>
            <a:r>
              <a:rPr lang="ru-RU" dirty="0" err="1"/>
              <a:t>працювати</a:t>
            </a:r>
            <a:r>
              <a:rPr lang="ru-RU" dirty="0"/>
              <a:t> в </a:t>
            </a:r>
            <a:r>
              <a:rPr lang="ru-RU" dirty="0" err="1"/>
              <a:t>менш</a:t>
            </a:r>
            <a:r>
              <a:rPr lang="ru-RU" dirty="0"/>
              <a:t> </a:t>
            </a:r>
            <a:r>
              <a:rPr lang="ru-RU" dirty="0" err="1"/>
              <a:t>престижних</a:t>
            </a:r>
            <a:r>
              <a:rPr lang="ru-RU" dirty="0"/>
              <a:t> районах, повинна </a:t>
            </a:r>
            <a:r>
              <a:rPr lang="ru-RU" dirty="0" err="1"/>
              <a:t>надаватися</a:t>
            </a:r>
            <a:r>
              <a:rPr lang="ru-RU" dirty="0"/>
              <a:t> </a:t>
            </a:r>
            <a:r>
              <a:rPr lang="ru-RU" dirty="0" err="1"/>
              <a:t>така</a:t>
            </a:r>
            <a:r>
              <a:rPr lang="ru-RU" dirty="0"/>
              <a:t> </a:t>
            </a:r>
            <a:r>
              <a:rPr lang="ru-RU" dirty="0" err="1"/>
              <a:t>підтримка</a:t>
            </a:r>
            <a:r>
              <a:rPr lang="ru-RU" dirty="0"/>
              <a:t> у </a:t>
            </a:r>
            <a:r>
              <a:rPr lang="ru-RU" dirty="0" err="1"/>
              <a:t>формі</a:t>
            </a:r>
            <a:r>
              <a:rPr lang="ru-RU" dirty="0"/>
              <a:t> </a:t>
            </a:r>
            <a:r>
              <a:rPr lang="ru-RU" dirty="0" err="1"/>
              <a:t>належного</a:t>
            </a:r>
            <a:r>
              <a:rPr lang="ru-RU" dirty="0"/>
              <a:t> </a:t>
            </a:r>
            <a:r>
              <a:rPr lang="ru-RU" dirty="0" err="1"/>
              <a:t>осна­щення</a:t>
            </a:r>
            <a:r>
              <a:rPr lang="ru-RU" dirty="0"/>
              <a:t> практики та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, </a:t>
            </a:r>
            <a:r>
              <a:rPr lang="ru-RU" dirty="0" err="1"/>
              <a:t>відповідних</a:t>
            </a:r>
            <a:r>
              <a:rPr lang="ru-RU" dirty="0"/>
              <a:t> статусу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професії</a:t>
            </a:r>
            <a:r>
              <a:rPr lang="ru-RU" dirty="0"/>
              <a:t>.</a:t>
            </a:r>
          </a:p>
          <a:p>
            <a:r>
              <a:rPr lang="ru-RU" dirty="0"/>
              <a:t>5. </a:t>
            </a:r>
            <a:r>
              <a:rPr lang="ru-RU" dirty="0" err="1"/>
              <a:t>Медична</a:t>
            </a:r>
            <a:r>
              <a:rPr lang="ru-RU" dirty="0"/>
              <a:t> </a:t>
            </a:r>
            <a:r>
              <a:rPr lang="ru-RU" dirty="0" err="1"/>
              <a:t>спільнота</a:t>
            </a:r>
            <a:r>
              <a:rPr lang="ru-RU" dirty="0"/>
              <a:t> повинна бути адекватно представлена у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державних</a:t>
            </a:r>
            <a:r>
              <a:rPr lang="ru-RU" dirty="0"/>
              <a:t> </a:t>
            </a:r>
            <a:r>
              <a:rPr lang="ru-RU" dirty="0" err="1"/>
              <a:t>інститутах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відношення</a:t>
            </a:r>
            <a:r>
              <a:rPr lang="ru-RU" dirty="0"/>
              <a:t> до проблем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здо­ров'я</a:t>
            </a:r>
            <a:r>
              <a:rPr lang="ru-RU" dirty="0"/>
              <a:t>.</a:t>
            </a:r>
          </a:p>
          <a:p>
            <a:r>
              <a:rPr lang="ru-RU" dirty="0"/>
              <a:t>6. </a:t>
            </a:r>
            <a:r>
              <a:rPr lang="ru-RU" dirty="0" err="1"/>
              <a:t>Усі</a:t>
            </a:r>
            <a:r>
              <a:rPr lang="ru-RU" dirty="0"/>
              <a:t>, </a:t>
            </a:r>
            <a:r>
              <a:rPr lang="ru-RU" dirty="0" err="1"/>
              <a:t>хто</a:t>
            </a:r>
            <a:r>
              <a:rPr lang="ru-RU" dirty="0"/>
              <a:t> </a:t>
            </a:r>
            <a:r>
              <a:rPr lang="ru-RU" dirty="0" err="1"/>
              <a:t>бере</a:t>
            </a:r>
            <a:r>
              <a:rPr lang="ru-RU" dirty="0"/>
              <a:t> участь у </a:t>
            </a:r>
            <a:r>
              <a:rPr lang="ru-RU" dirty="0" err="1"/>
              <a:t>лікувальному</a:t>
            </a:r>
            <a:r>
              <a:rPr lang="ru-RU" dirty="0"/>
              <a:t>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контролює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,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усвідомлювати</a:t>
            </a:r>
            <a:r>
              <a:rPr lang="ru-RU" dirty="0"/>
              <a:t>, </a:t>
            </a:r>
            <a:r>
              <a:rPr lang="ru-RU" dirty="0" err="1"/>
              <a:t>поважати</a:t>
            </a:r>
            <a:r>
              <a:rPr lang="ru-RU" dirty="0"/>
              <a:t> та </a:t>
            </a:r>
            <a:r>
              <a:rPr lang="ru-RU" dirty="0" err="1"/>
              <a:t>охороняти</a:t>
            </a:r>
            <a:r>
              <a:rPr lang="ru-RU" dirty="0"/>
              <a:t> </a:t>
            </a:r>
            <a:r>
              <a:rPr lang="ru-RU" dirty="0" err="1"/>
              <a:t>конфіденційність</a:t>
            </a:r>
            <a:r>
              <a:rPr lang="ru-RU" dirty="0"/>
              <a:t> </a:t>
            </a:r>
            <a:r>
              <a:rPr lang="ru-RU" dirty="0" err="1"/>
              <a:t>відно­син</a:t>
            </a:r>
            <a:r>
              <a:rPr lang="ru-RU" dirty="0"/>
              <a:t> </a:t>
            </a:r>
            <a:r>
              <a:rPr lang="ru-RU" dirty="0" err="1"/>
              <a:t>лікаря</a:t>
            </a:r>
            <a:r>
              <a:rPr lang="ru-RU" dirty="0"/>
              <a:t> та </a:t>
            </a:r>
            <a:r>
              <a:rPr lang="ru-RU" dirty="0" err="1"/>
              <a:t>пацієнта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476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7. </a:t>
            </a:r>
            <a:r>
              <a:rPr lang="ru-RU" dirty="0" err="1"/>
              <a:t>Необхідні</a:t>
            </a:r>
            <a:r>
              <a:rPr lang="ru-RU" dirty="0"/>
              <a:t> </a:t>
            </a:r>
            <a:r>
              <a:rPr lang="ru-RU" dirty="0" err="1"/>
              <a:t>гарантії</a:t>
            </a:r>
            <a:r>
              <a:rPr lang="ru-RU" dirty="0"/>
              <a:t> </a:t>
            </a:r>
            <a:r>
              <a:rPr lang="ru-RU" dirty="0" err="1"/>
              <a:t>моральної</a:t>
            </a:r>
            <a:r>
              <a:rPr lang="ru-RU" dirty="0"/>
              <a:t>, </a:t>
            </a:r>
            <a:r>
              <a:rPr lang="ru-RU" dirty="0" err="1"/>
              <a:t>економічної</a:t>
            </a:r>
            <a:r>
              <a:rPr lang="ru-RU" dirty="0"/>
              <a:t> та </a:t>
            </a:r>
            <a:r>
              <a:rPr lang="ru-RU" dirty="0" err="1"/>
              <a:t>професійної</a:t>
            </a:r>
            <a:r>
              <a:rPr lang="ru-RU" dirty="0"/>
              <a:t> </a:t>
            </a:r>
            <a:r>
              <a:rPr lang="ru-RU" dirty="0" err="1"/>
              <a:t>неза­лежності</a:t>
            </a:r>
            <a:r>
              <a:rPr lang="ru-RU" dirty="0"/>
              <a:t> </a:t>
            </a:r>
            <a:r>
              <a:rPr lang="ru-RU" dirty="0" err="1"/>
              <a:t>лікаря</a:t>
            </a:r>
            <a:r>
              <a:rPr lang="ru-RU" dirty="0"/>
              <a:t>.</a:t>
            </a:r>
          </a:p>
          <a:p>
            <a:r>
              <a:rPr lang="ru-RU" dirty="0"/>
              <a:t>8.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розмір</a:t>
            </a:r>
            <a:r>
              <a:rPr lang="ru-RU" dirty="0"/>
              <a:t> гонорару за </a:t>
            </a:r>
            <a:r>
              <a:rPr lang="ru-RU" dirty="0" err="1"/>
              <a:t>медичні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не </a:t>
            </a:r>
            <a:r>
              <a:rPr lang="ru-RU" dirty="0" err="1"/>
              <a:t>визначений</a:t>
            </a:r>
            <a:r>
              <a:rPr lang="ru-RU" dirty="0"/>
              <a:t> прямою </a:t>
            </a:r>
            <a:r>
              <a:rPr lang="ru-RU" dirty="0" err="1"/>
              <a:t>угодою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пацієнтом</a:t>
            </a:r>
            <a:r>
              <a:rPr lang="ru-RU" dirty="0"/>
              <a:t> і </a:t>
            </a:r>
            <a:r>
              <a:rPr lang="ru-RU" dirty="0" err="1"/>
              <a:t>лікарем</a:t>
            </a:r>
            <a:r>
              <a:rPr lang="ru-RU" dirty="0"/>
              <a:t>, </a:t>
            </a:r>
            <a:r>
              <a:rPr lang="ru-RU" dirty="0" err="1"/>
              <a:t>організації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фінансують</a:t>
            </a:r>
            <a:r>
              <a:rPr lang="ru-RU" dirty="0"/>
              <a:t>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медичних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, </a:t>
            </a:r>
            <a:r>
              <a:rPr lang="ru-RU" dirty="0" err="1"/>
              <a:t>повинні</a:t>
            </a:r>
            <a:r>
              <a:rPr lang="ru-RU" dirty="0"/>
              <a:t> адекватно </a:t>
            </a:r>
            <a:r>
              <a:rPr lang="ru-RU" dirty="0" err="1"/>
              <a:t>оцінити</a:t>
            </a:r>
            <a:r>
              <a:rPr lang="ru-RU" dirty="0"/>
              <a:t> й </a:t>
            </a:r>
            <a:r>
              <a:rPr lang="ru-RU" dirty="0" err="1"/>
              <a:t>оплатити</a:t>
            </a:r>
            <a:r>
              <a:rPr lang="ru-RU" dirty="0"/>
              <a:t> </a:t>
            </a:r>
            <a:r>
              <a:rPr lang="ru-RU" dirty="0" err="1"/>
              <a:t>працю</a:t>
            </a:r>
            <a:r>
              <a:rPr lang="ru-RU" dirty="0"/>
              <a:t> </a:t>
            </a:r>
            <a:r>
              <a:rPr lang="ru-RU" dirty="0" err="1"/>
              <a:t>лікаря</a:t>
            </a:r>
            <a:r>
              <a:rPr lang="ru-RU" dirty="0"/>
              <a:t>.</a:t>
            </a:r>
          </a:p>
          <a:p>
            <a:r>
              <a:rPr lang="ru-RU" dirty="0"/>
              <a:t>9. </a:t>
            </a:r>
            <a:r>
              <a:rPr lang="ru-RU" dirty="0" err="1"/>
              <a:t>Розмір</a:t>
            </a:r>
            <a:r>
              <a:rPr lang="ru-RU" dirty="0"/>
              <a:t> гонорару </a:t>
            </a:r>
            <a:r>
              <a:rPr lang="ru-RU" dirty="0" err="1"/>
              <a:t>лікаря</a:t>
            </a:r>
            <a:r>
              <a:rPr lang="ru-RU" dirty="0"/>
              <a:t> </a:t>
            </a:r>
            <a:r>
              <a:rPr lang="ru-RU" dirty="0" err="1"/>
              <a:t>пдвинен</a:t>
            </a:r>
            <a:r>
              <a:rPr lang="ru-RU" dirty="0"/>
              <a:t> </a:t>
            </a:r>
            <a:r>
              <a:rPr lang="ru-RU" dirty="0" err="1"/>
              <a:t>залежати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характеру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. </a:t>
            </a:r>
            <a:r>
              <a:rPr lang="ru-RU" dirty="0" err="1"/>
              <a:t>Вартість</a:t>
            </a:r>
            <a:r>
              <a:rPr lang="ru-RU" dirty="0"/>
              <a:t> </a:t>
            </a:r>
            <a:r>
              <a:rPr lang="ru-RU" dirty="0" err="1"/>
              <a:t>медичних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повинна </a:t>
            </a:r>
            <a:r>
              <a:rPr lang="ru-RU" dirty="0" err="1"/>
              <a:t>визначатись</a:t>
            </a:r>
            <a:r>
              <a:rPr lang="ru-RU" dirty="0"/>
              <a:t> за </a:t>
            </a:r>
            <a:r>
              <a:rPr lang="ru-RU" dirty="0" err="1"/>
              <a:t>угодою</a:t>
            </a:r>
            <a:r>
              <a:rPr lang="ru-RU" dirty="0"/>
              <a:t> з </a:t>
            </a:r>
            <a:r>
              <a:rPr lang="ru-RU" dirty="0" err="1"/>
              <a:t>участю</a:t>
            </a:r>
            <a:r>
              <a:rPr lang="ru-RU" dirty="0"/>
              <a:t> </a:t>
            </a:r>
            <a:r>
              <a:rPr lang="ru-RU" dirty="0" err="1"/>
              <a:t>представників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спільноти</a:t>
            </a:r>
            <a:r>
              <a:rPr lang="ru-RU" dirty="0"/>
              <a:t>, а не </a:t>
            </a:r>
            <a:r>
              <a:rPr lang="ru-RU" dirty="0" err="1"/>
              <a:t>одностороннім</a:t>
            </a:r>
            <a:r>
              <a:rPr lang="ru-RU" dirty="0"/>
              <a:t> </a:t>
            </a:r>
            <a:r>
              <a:rPr lang="ru-RU" dirty="0" err="1"/>
              <a:t>рішенням</a:t>
            </a:r>
            <a:r>
              <a:rPr lang="ru-RU" dirty="0"/>
              <a:t> </a:t>
            </a:r>
            <a:r>
              <a:rPr lang="ru-RU" dirty="0" err="1"/>
              <a:t>організацій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фінансують</a:t>
            </a:r>
            <a:r>
              <a:rPr lang="ru-RU" dirty="0"/>
              <a:t>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медичних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, </a:t>
            </a:r>
            <a:r>
              <a:rPr lang="ru-RU" dirty="0" err="1"/>
              <a:t>чи</a:t>
            </a:r>
            <a:r>
              <a:rPr lang="ru-RU" dirty="0"/>
              <a:t> уряду.</a:t>
            </a:r>
          </a:p>
          <a:p>
            <a:r>
              <a:rPr lang="ru-RU" dirty="0"/>
              <a:t>10. </a:t>
            </a:r>
            <a:r>
              <a:rPr lang="ru-RU" dirty="0" err="1"/>
              <a:t>Якість</a:t>
            </a:r>
            <a:r>
              <a:rPr lang="ru-RU" dirty="0"/>
              <a:t> та </a:t>
            </a:r>
            <a:r>
              <a:rPr lang="ru-RU" dirty="0" err="1"/>
              <a:t>ефективність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, яку </a:t>
            </a:r>
            <a:r>
              <a:rPr lang="ru-RU" dirty="0" err="1"/>
              <a:t>надає</a:t>
            </a:r>
            <a:r>
              <a:rPr lang="ru-RU" dirty="0"/>
              <a:t> </a:t>
            </a:r>
            <a:r>
              <a:rPr lang="ru-RU" dirty="0" err="1"/>
              <a:t>лікар</a:t>
            </a:r>
            <a:r>
              <a:rPr lang="ru-RU" dirty="0"/>
              <a:t>, </a:t>
            </a:r>
            <a:r>
              <a:rPr lang="ru-RU" dirty="0" err="1"/>
              <a:t>обсяг</a:t>
            </a:r>
            <a:r>
              <a:rPr lang="ru-RU" dirty="0"/>
              <a:t>, </a:t>
            </a:r>
            <a:r>
              <a:rPr lang="ru-RU" dirty="0" err="1"/>
              <a:t>ціну</a:t>
            </a:r>
            <a:r>
              <a:rPr lang="ru-RU" dirty="0"/>
              <a:t> та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наданих</a:t>
            </a:r>
            <a:r>
              <a:rPr lang="ru-RU" dirty="0"/>
              <a:t> ним </a:t>
            </a:r>
            <a:r>
              <a:rPr lang="ru-RU" dirty="0" err="1"/>
              <a:t>послуг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оцінювати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лікарі</a:t>
            </a:r>
            <a:r>
              <a:rPr lang="ru-RU" dirty="0"/>
              <a:t>, </a:t>
            </a:r>
            <a:r>
              <a:rPr lang="ru-RU" dirty="0" err="1"/>
              <a:t>керуючись</a:t>
            </a:r>
            <a:r>
              <a:rPr lang="ru-RU" dirty="0"/>
              <a:t> </a:t>
            </a:r>
            <a:r>
              <a:rPr lang="ru-RU" dirty="0" err="1"/>
              <a:t>більшою</a:t>
            </a:r>
            <a:r>
              <a:rPr lang="ru-RU" dirty="0"/>
              <a:t> </a:t>
            </a:r>
            <a:r>
              <a:rPr lang="ru-RU" dirty="0" err="1"/>
              <a:t>мірою</a:t>
            </a:r>
            <a:r>
              <a:rPr lang="ru-RU" dirty="0"/>
              <a:t> </a:t>
            </a:r>
            <a:r>
              <a:rPr lang="ru-RU" dirty="0" err="1"/>
              <a:t>регіональними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національними</a:t>
            </a:r>
            <a:r>
              <a:rPr lang="ru-RU" dirty="0"/>
              <a:t> стандартами.</a:t>
            </a:r>
          </a:p>
          <a:p>
            <a:r>
              <a:rPr lang="ru-RU" dirty="0"/>
              <a:t>11. </a:t>
            </a:r>
            <a:r>
              <a:rPr lang="ru-RU" dirty="0" err="1"/>
              <a:t>Інтереси</a:t>
            </a:r>
            <a:r>
              <a:rPr lang="ru-RU" dirty="0"/>
              <a:t> хворого </a:t>
            </a:r>
            <a:r>
              <a:rPr lang="ru-RU" dirty="0" err="1"/>
              <a:t>диктують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не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існувати</a:t>
            </a:r>
            <a:r>
              <a:rPr lang="ru-RU" dirty="0"/>
              <a:t> </a:t>
            </a:r>
            <a:r>
              <a:rPr lang="ru-RU" dirty="0" err="1"/>
              <a:t>жодних</a:t>
            </a:r>
            <a:r>
              <a:rPr lang="ru-RU" dirty="0"/>
              <a:t> </a:t>
            </a:r>
            <a:r>
              <a:rPr lang="ru-RU" dirty="0" err="1"/>
              <a:t>обме­жень</a:t>
            </a:r>
            <a:r>
              <a:rPr lang="ru-RU" dirty="0"/>
              <a:t> права </a:t>
            </a:r>
            <a:r>
              <a:rPr lang="ru-RU" dirty="0" err="1"/>
              <a:t>лікаря</a:t>
            </a:r>
            <a:r>
              <a:rPr lang="ru-RU" dirty="0"/>
              <a:t> на </a:t>
            </a:r>
            <a:r>
              <a:rPr lang="ru-RU" dirty="0" err="1"/>
              <a:t>приписування</a:t>
            </a:r>
            <a:r>
              <a:rPr lang="ru-RU" dirty="0"/>
              <a:t> </a:t>
            </a:r>
            <a:r>
              <a:rPr lang="ru-RU" dirty="0" err="1"/>
              <a:t>препаратів</a:t>
            </a:r>
            <a:r>
              <a:rPr lang="ru-RU" dirty="0"/>
              <a:t> і </a:t>
            </a:r>
            <a:r>
              <a:rPr lang="ru-RU" dirty="0" err="1"/>
              <a:t>призначення</a:t>
            </a:r>
            <a:r>
              <a:rPr lang="ru-RU" dirty="0"/>
              <a:t> </a:t>
            </a:r>
            <a:r>
              <a:rPr lang="ru-RU" dirty="0" err="1"/>
              <a:t>лікуван­ня</a:t>
            </a:r>
            <a:r>
              <a:rPr lang="ru-RU" dirty="0"/>
              <a:t>, </a:t>
            </a:r>
            <a:r>
              <a:rPr lang="ru-RU" dirty="0" err="1"/>
              <a:t>адекватних</a:t>
            </a:r>
            <a:r>
              <a:rPr lang="ru-RU" dirty="0"/>
              <a:t> </a:t>
            </a:r>
            <a:r>
              <a:rPr lang="ru-RU" dirty="0" err="1"/>
              <a:t>сучасним</a:t>
            </a:r>
            <a:r>
              <a:rPr lang="ru-RU" dirty="0"/>
              <a:t> стандартам.</a:t>
            </a:r>
          </a:p>
          <a:p>
            <a:r>
              <a:rPr lang="ru-RU" dirty="0"/>
              <a:t>12. </a:t>
            </a:r>
            <a:r>
              <a:rPr lang="ru-RU" dirty="0" err="1"/>
              <a:t>Лікар</a:t>
            </a:r>
            <a:r>
              <a:rPr lang="ru-RU" dirty="0"/>
              <a:t> повинен активно </a:t>
            </a:r>
            <a:r>
              <a:rPr lang="ru-RU" dirty="0" err="1"/>
              <a:t>поглиблювати</a:t>
            </a:r>
            <a:r>
              <a:rPr lang="ru-RU" dirty="0"/>
              <a:t> </a:t>
            </a:r>
            <a:r>
              <a:rPr lang="ru-RU" dirty="0" err="1"/>
              <a:t>свої</a:t>
            </a:r>
            <a:r>
              <a:rPr lang="ru-RU" dirty="0"/>
              <a:t> </a:t>
            </a:r>
            <a:r>
              <a:rPr lang="ru-RU" dirty="0" err="1"/>
              <a:t>знання</a:t>
            </a:r>
            <a:r>
              <a:rPr lang="ru-RU" dirty="0"/>
              <a:t> і </a:t>
            </a:r>
            <a:r>
              <a:rPr lang="ru-RU" dirty="0" err="1"/>
              <a:t>підвищувати</a:t>
            </a:r>
            <a:r>
              <a:rPr lang="ru-RU" dirty="0"/>
              <a:t> </a:t>
            </a:r>
            <a:r>
              <a:rPr lang="ru-RU" dirty="0" err="1"/>
              <a:t>професійний</a:t>
            </a:r>
            <a:r>
              <a:rPr lang="ru-RU" dirty="0"/>
              <a:t> </a:t>
            </a:r>
            <a:r>
              <a:rPr lang="ru-RU" dirty="0" err="1"/>
              <a:t>рівень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866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err="1"/>
              <a:t>Лісабонська</a:t>
            </a:r>
            <a:r>
              <a:rPr lang="ru-RU" b="1" dirty="0"/>
              <a:t> </a:t>
            </a:r>
            <a:r>
              <a:rPr lang="ru-RU" b="1" dirty="0" err="1"/>
              <a:t>декларація</a:t>
            </a:r>
            <a:r>
              <a:rPr lang="ru-RU" b="1" dirty="0"/>
              <a:t> прав </a:t>
            </a:r>
            <a:r>
              <a:rPr lang="ru-RU" b="1" dirty="0" err="1"/>
              <a:t>пацієнта</a:t>
            </a:r>
            <a:endParaRPr lang="ru-RU" dirty="0"/>
          </a:p>
          <a:p>
            <a:pPr marL="0" indent="0">
              <a:buNone/>
            </a:pPr>
            <a:r>
              <a:rPr lang="ru-RU" i="1" dirty="0" err="1"/>
              <a:t>Прийнята</a:t>
            </a:r>
            <a:r>
              <a:rPr lang="ru-RU" i="1" dirty="0"/>
              <a:t> 34-ю </a:t>
            </a:r>
            <a:r>
              <a:rPr lang="ru-RU" i="1" dirty="0" err="1"/>
              <a:t>Всесвітньою</a:t>
            </a:r>
            <a:r>
              <a:rPr lang="ru-RU" i="1" dirty="0"/>
              <a:t> </a:t>
            </a:r>
            <a:r>
              <a:rPr lang="ru-RU" i="1" dirty="0" err="1"/>
              <a:t>медичною</a:t>
            </a:r>
            <a:r>
              <a:rPr lang="ru-RU" i="1" dirty="0"/>
              <a:t> </a:t>
            </a:r>
            <a:r>
              <a:rPr lang="ru-RU" i="1" dirty="0" err="1"/>
              <a:t>асоціацією</a:t>
            </a:r>
            <a:r>
              <a:rPr lang="ru-RU" i="1" dirty="0"/>
              <a:t> (</a:t>
            </a:r>
            <a:r>
              <a:rPr lang="ru-RU" i="1" dirty="0" err="1"/>
              <a:t>Лісабон</a:t>
            </a:r>
            <a:r>
              <a:rPr lang="ru-RU" i="1" dirty="0"/>
              <a:t>, </a:t>
            </a:r>
            <a:r>
              <a:rPr lang="ru-RU" i="1" dirty="0" err="1"/>
              <a:t>Португалія</a:t>
            </a:r>
            <a:r>
              <a:rPr lang="ru-RU" i="1" dirty="0"/>
              <a:t>, </a:t>
            </a:r>
            <a:r>
              <a:rPr lang="ru-RU" i="1" dirty="0" err="1"/>
              <a:t>вересень</a:t>
            </a:r>
            <a:r>
              <a:rPr lang="ru-RU" i="1" dirty="0"/>
              <a:t> /</a:t>
            </a:r>
            <a:r>
              <a:rPr lang="ru-RU" i="1" dirty="0" err="1"/>
              <a:t>жовтень</a:t>
            </a:r>
            <a:r>
              <a:rPr lang="ru-RU" i="1" dirty="0"/>
              <a:t> 1981 р.)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Усвідомлюючи</a:t>
            </a:r>
            <a:r>
              <a:rPr lang="ru-RU" dirty="0" smtClean="0"/>
              <a:t> </a:t>
            </a:r>
            <a:r>
              <a:rPr lang="ru-RU" dirty="0" err="1"/>
              <a:t>ймовірність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практичних</a:t>
            </a:r>
            <a:r>
              <a:rPr lang="ru-RU" dirty="0"/>
              <a:t>, </a:t>
            </a:r>
            <a:r>
              <a:rPr lang="ru-RU" dirty="0" err="1"/>
              <a:t>етичних</a:t>
            </a:r>
            <a:r>
              <a:rPr lang="ru-RU" dirty="0"/>
              <a:t> та </a:t>
            </a:r>
            <a:r>
              <a:rPr lang="ru-RU" dirty="0" err="1"/>
              <a:t>юри­дичних</a:t>
            </a:r>
            <a:r>
              <a:rPr lang="ru-RU" dirty="0"/>
              <a:t> </a:t>
            </a:r>
            <a:r>
              <a:rPr lang="ru-RU" dirty="0" err="1"/>
              <a:t>труднощів</a:t>
            </a:r>
            <a:r>
              <a:rPr lang="ru-RU" dirty="0"/>
              <a:t>, </a:t>
            </a:r>
            <a:r>
              <a:rPr lang="ru-RU" dirty="0" err="1"/>
              <a:t>лікар</a:t>
            </a:r>
            <a:r>
              <a:rPr lang="ru-RU" dirty="0"/>
              <a:t> </a:t>
            </a:r>
            <a:r>
              <a:rPr lang="ru-RU" dirty="0" err="1"/>
              <a:t>завжди</a:t>
            </a:r>
            <a:r>
              <a:rPr lang="ru-RU" dirty="0"/>
              <a:t> повинен </a:t>
            </a:r>
            <a:r>
              <a:rPr lang="ru-RU" dirty="0" err="1"/>
              <a:t>діяти</a:t>
            </a:r>
            <a:r>
              <a:rPr lang="ru-RU" dirty="0"/>
              <a:t> у </a:t>
            </a:r>
            <a:r>
              <a:rPr lang="ru-RU" dirty="0" err="1"/>
              <a:t>згоді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своєю</a:t>
            </a:r>
            <a:r>
              <a:rPr lang="ru-RU" dirty="0"/>
              <a:t> </a:t>
            </a:r>
            <a:r>
              <a:rPr lang="ru-RU" dirty="0" err="1"/>
              <a:t>совістю</a:t>
            </a:r>
            <a:r>
              <a:rPr lang="ru-RU" dirty="0"/>
              <a:t> і </a:t>
            </a:r>
            <a:r>
              <a:rPr lang="ru-RU" dirty="0" err="1"/>
              <a:t>завжди</a:t>
            </a:r>
            <a:r>
              <a:rPr lang="ru-RU" dirty="0"/>
              <a:t> у </a:t>
            </a:r>
            <a:r>
              <a:rPr lang="ru-RU" dirty="0" err="1"/>
              <a:t>вищих</a:t>
            </a:r>
            <a:r>
              <a:rPr lang="ru-RU" dirty="0"/>
              <a:t> </a:t>
            </a:r>
            <a:r>
              <a:rPr lang="ru-RU" dirty="0" err="1"/>
              <a:t>інтересах</a:t>
            </a:r>
            <a:r>
              <a:rPr lang="ru-RU" dirty="0"/>
              <a:t> </a:t>
            </a:r>
            <a:r>
              <a:rPr lang="ru-RU" dirty="0" err="1"/>
              <a:t>свого</a:t>
            </a:r>
            <a:r>
              <a:rPr lang="ru-RU" dirty="0"/>
              <a:t> </a:t>
            </a:r>
            <a:r>
              <a:rPr lang="ru-RU" dirty="0" err="1"/>
              <a:t>пацієнта</a:t>
            </a:r>
            <a:r>
              <a:rPr lang="ru-RU" dirty="0"/>
              <a:t>. </a:t>
            </a:r>
            <a:r>
              <a:rPr lang="ru-RU" dirty="0" err="1"/>
              <a:t>Декларація</a:t>
            </a:r>
            <a:r>
              <a:rPr lang="ru-RU" dirty="0"/>
              <a:t> </a:t>
            </a:r>
            <a:r>
              <a:rPr lang="ru-RU" dirty="0" err="1"/>
              <a:t>описує</a:t>
            </a:r>
            <a:r>
              <a:rPr lang="ru-RU" dirty="0"/>
              <a:t> </a:t>
            </a:r>
            <a:r>
              <a:rPr lang="ru-RU" dirty="0" err="1"/>
              <a:t>деякі</a:t>
            </a:r>
            <a:r>
              <a:rPr lang="ru-RU" dirty="0"/>
              <a:t> </a:t>
            </a:r>
            <a:r>
              <a:rPr lang="ru-RU" dirty="0" err="1"/>
              <a:t>основні</a:t>
            </a:r>
            <a:r>
              <a:rPr lang="ru-RU" dirty="0"/>
              <a:t> права,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пацієнтам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забезпечити</a:t>
            </a:r>
            <a:r>
              <a:rPr lang="ru-RU" dirty="0"/>
              <a:t> </a:t>
            </a:r>
            <a:r>
              <a:rPr lang="ru-RU" dirty="0" err="1"/>
              <a:t>лікарі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законо­давство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уряду </a:t>
            </a:r>
            <a:r>
              <a:rPr lang="ru-RU" dirty="0" err="1"/>
              <a:t>порушують</a:t>
            </a:r>
            <a:r>
              <a:rPr lang="ru-RU" dirty="0"/>
              <a:t> </a:t>
            </a:r>
            <a:r>
              <a:rPr lang="ru-RU" dirty="0" err="1"/>
              <a:t>ці</a:t>
            </a:r>
            <a:r>
              <a:rPr lang="ru-RU" dirty="0"/>
              <a:t> права </a:t>
            </a:r>
            <a:r>
              <a:rPr lang="ru-RU" dirty="0" err="1"/>
              <a:t>пацієнта</a:t>
            </a:r>
            <a:r>
              <a:rPr lang="ru-RU" dirty="0"/>
              <a:t>, </a:t>
            </a:r>
            <a:r>
              <a:rPr lang="ru-RU" dirty="0" err="1"/>
              <a:t>лікарі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відповідних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намагатися</a:t>
            </a:r>
            <a:r>
              <a:rPr lang="ru-RU" dirty="0"/>
              <a:t> </a:t>
            </a:r>
            <a:r>
              <a:rPr lang="ru-RU" dirty="0" err="1"/>
              <a:t>забезпечити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поновити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.</a:t>
            </a:r>
          </a:p>
          <a:p>
            <a:pPr lvl="0"/>
            <a:r>
              <a:rPr lang="ru-RU" dirty="0" err="1"/>
              <a:t>Пацієнт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право </a:t>
            </a:r>
            <a:r>
              <a:rPr lang="ru-RU" dirty="0" err="1"/>
              <a:t>вільно</a:t>
            </a:r>
            <a:r>
              <a:rPr lang="ru-RU" dirty="0"/>
              <a:t> </a:t>
            </a:r>
            <a:r>
              <a:rPr lang="ru-RU" dirty="0" err="1"/>
              <a:t>обирати</a:t>
            </a:r>
            <a:r>
              <a:rPr lang="ru-RU" dirty="0"/>
              <a:t> </a:t>
            </a:r>
            <a:r>
              <a:rPr lang="ru-RU" dirty="0" err="1"/>
              <a:t>лікаря</a:t>
            </a:r>
            <a:r>
              <a:rPr lang="ru-RU" dirty="0"/>
              <a:t>.</a:t>
            </a:r>
          </a:p>
          <a:p>
            <a:pPr lvl="0"/>
            <a:r>
              <a:rPr lang="ru-RU" dirty="0" err="1"/>
              <a:t>Пацієнт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право </a:t>
            </a:r>
            <a:r>
              <a:rPr lang="ru-RU" dirty="0" err="1"/>
              <a:t>отримувати</a:t>
            </a:r>
            <a:r>
              <a:rPr lang="ru-RU" dirty="0"/>
              <a:t> </a:t>
            </a:r>
            <a:r>
              <a:rPr lang="ru-RU" dirty="0" err="1"/>
              <a:t>допомогу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лікаря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при </a:t>
            </a:r>
            <a:r>
              <a:rPr lang="ru-RU" dirty="0" err="1"/>
              <a:t>прий­нятті</a:t>
            </a:r>
            <a:r>
              <a:rPr lang="ru-RU" dirty="0"/>
              <a:t>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клінічних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етичних</a:t>
            </a:r>
            <a:r>
              <a:rPr lang="ru-RU" dirty="0"/>
              <a:t> </a:t>
            </a:r>
            <a:r>
              <a:rPr lang="ru-RU" dirty="0" err="1"/>
              <a:t>рішень</a:t>
            </a:r>
            <a:r>
              <a:rPr lang="ru-RU" dirty="0"/>
              <a:t>, </a:t>
            </a:r>
            <a:r>
              <a:rPr lang="ru-RU" dirty="0" err="1"/>
              <a:t>вільний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будь-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зовнішніх</a:t>
            </a:r>
            <a:r>
              <a:rPr lang="ru-RU" dirty="0"/>
              <a:t> </a:t>
            </a:r>
            <a:r>
              <a:rPr lang="ru-RU" dirty="0" err="1"/>
              <a:t>впливів</a:t>
            </a:r>
            <a:r>
              <a:rPr lang="ru-RU" dirty="0"/>
              <a:t>.</a:t>
            </a:r>
          </a:p>
          <a:p>
            <a:pPr lvl="0"/>
            <a:r>
              <a:rPr lang="ru-RU" dirty="0" err="1"/>
              <a:t>Пацієнт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право, </a:t>
            </a:r>
            <a:r>
              <a:rPr lang="ru-RU" dirty="0" err="1"/>
              <a:t>отримавши</a:t>
            </a:r>
            <a:r>
              <a:rPr lang="ru-RU" dirty="0"/>
              <a:t> </a:t>
            </a:r>
            <a:r>
              <a:rPr lang="ru-RU" dirty="0" err="1"/>
              <a:t>адекватну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, </a:t>
            </a:r>
            <a:r>
              <a:rPr lang="ru-RU" dirty="0" err="1"/>
              <a:t>погодитися</a:t>
            </a:r>
            <a:r>
              <a:rPr lang="ru-RU" dirty="0"/>
              <a:t> на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відмовитися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нього</a:t>
            </a:r>
            <a:r>
              <a:rPr lang="ru-RU" dirty="0"/>
              <a:t>.</a:t>
            </a:r>
          </a:p>
          <a:p>
            <a:pPr lvl="0"/>
            <a:r>
              <a:rPr lang="ru-RU" dirty="0" err="1"/>
              <a:t>Пацієнт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право </a:t>
            </a:r>
            <a:r>
              <a:rPr lang="ru-RU" dirty="0" err="1"/>
              <a:t>очікувати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лікаря</a:t>
            </a:r>
            <a:r>
              <a:rPr lang="ru-RU" dirty="0"/>
              <a:t> </a:t>
            </a:r>
            <a:r>
              <a:rPr lang="ru-RU" dirty="0" err="1"/>
              <a:t>поваги</a:t>
            </a:r>
            <a:r>
              <a:rPr lang="ru-RU" dirty="0"/>
              <a:t> до </a:t>
            </a:r>
            <a:r>
              <a:rPr lang="ru-RU" dirty="0" err="1"/>
              <a:t>конфіденційного</a:t>
            </a:r>
            <a:r>
              <a:rPr lang="ru-RU" dirty="0"/>
              <a:t> характеру </a:t>
            </a:r>
            <a:r>
              <a:rPr lang="ru-RU" dirty="0" err="1"/>
              <a:t>медичних</a:t>
            </a:r>
            <a:r>
              <a:rPr lang="ru-RU" dirty="0"/>
              <a:t> і </a:t>
            </a:r>
            <a:r>
              <a:rPr lang="ru-RU" dirty="0" err="1"/>
              <a:t>особистих</a:t>
            </a:r>
            <a:r>
              <a:rPr lang="ru-RU" dirty="0"/>
              <a:t> </a:t>
            </a:r>
            <a:r>
              <a:rPr lang="ru-RU" dirty="0" err="1"/>
              <a:t>відомостей</a:t>
            </a:r>
            <a:r>
              <a:rPr lang="ru-RU" dirty="0"/>
              <a:t> про </a:t>
            </a:r>
            <a:r>
              <a:rPr lang="ru-RU" dirty="0" err="1"/>
              <a:t>нього</a:t>
            </a:r>
            <a:r>
              <a:rPr lang="ru-RU" dirty="0"/>
              <a:t>.</a:t>
            </a:r>
          </a:p>
          <a:p>
            <a:pPr lvl="0"/>
            <a:r>
              <a:rPr lang="ru-RU" dirty="0" err="1"/>
              <a:t>Пацієнт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право </a:t>
            </a:r>
            <a:r>
              <a:rPr lang="ru-RU" dirty="0" err="1"/>
              <a:t>померти</a:t>
            </a:r>
            <a:r>
              <a:rPr lang="ru-RU" dirty="0"/>
              <a:t> з </a:t>
            </a:r>
            <a:r>
              <a:rPr lang="ru-RU" dirty="0" err="1"/>
              <a:t>гідністю</a:t>
            </a:r>
            <a:r>
              <a:rPr lang="ru-RU" dirty="0"/>
              <a:t>.</a:t>
            </a:r>
          </a:p>
          <a:p>
            <a:pPr lvl="0"/>
            <a:r>
              <a:rPr lang="ru-RU" dirty="0" err="1"/>
              <a:t>Пацієнт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право </a:t>
            </a:r>
            <a:r>
              <a:rPr lang="ru-RU" dirty="0" err="1"/>
              <a:t>прийняти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відхилити</a:t>
            </a:r>
            <a:r>
              <a:rPr lang="ru-RU" dirty="0"/>
              <a:t> .</a:t>
            </a:r>
            <a:r>
              <a:rPr lang="ru-RU" dirty="0" err="1"/>
              <a:t>духовну</a:t>
            </a:r>
            <a:r>
              <a:rPr lang="ru-RU" dirty="0"/>
              <a:t> і </a:t>
            </a:r>
            <a:r>
              <a:rPr lang="ru-RU" dirty="0" err="1"/>
              <a:t>моральну</a:t>
            </a:r>
            <a:r>
              <a:rPr lang="ru-RU" dirty="0"/>
              <a:t> </a:t>
            </a:r>
            <a:r>
              <a:rPr lang="ru-RU" dirty="0" err="1"/>
              <a:t>підтримку</a:t>
            </a:r>
            <a:r>
              <a:rPr lang="ru-RU" dirty="0"/>
              <a:t>, 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допомогу</a:t>
            </a:r>
            <a:r>
              <a:rPr lang="ru-RU" dirty="0"/>
              <a:t> священнослужителя </a:t>
            </a:r>
            <a:r>
              <a:rPr lang="ru-RU" dirty="0" err="1"/>
              <a:t>відповідної</a:t>
            </a:r>
            <a:r>
              <a:rPr lang="ru-RU" dirty="0"/>
              <a:t> </a:t>
            </a:r>
            <a:r>
              <a:rPr lang="ru-RU" dirty="0" err="1"/>
              <a:t>конфесії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879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err="1"/>
              <a:t>Міжнародний</a:t>
            </a:r>
            <a:r>
              <a:rPr lang="ru-RU" b="1" dirty="0"/>
              <a:t> кодекс </a:t>
            </a:r>
            <a:r>
              <a:rPr lang="ru-RU" b="1" dirty="0" err="1"/>
              <a:t>медичної</a:t>
            </a:r>
            <a:r>
              <a:rPr lang="ru-RU" b="1" dirty="0"/>
              <a:t> </a:t>
            </a:r>
            <a:r>
              <a:rPr lang="ru-RU" b="1" dirty="0" err="1"/>
              <a:t>етики</a:t>
            </a:r>
            <a:endParaRPr lang="ru-RU" dirty="0"/>
          </a:p>
          <a:p>
            <a:pPr marL="0" indent="0">
              <a:buNone/>
            </a:pPr>
            <a:r>
              <a:rPr lang="ru-RU" i="1" dirty="0" err="1"/>
              <a:t>Прийнятий</a:t>
            </a:r>
            <a:r>
              <a:rPr lang="ru-RU" i="1" dirty="0"/>
              <a:t> 3-ю </a:t>
            </a:r>
            <a:r>
              <a:rPr lang="ru-RU" i="1" dirty="0" err="1"/>
              <a:t>Гзнеральною</a:t>
            </a:r>
            <a:r>
              <a:rPr lang="ru-RU" i="1" dirty="0"/>
              <a:t> </a:t>
            </a:r>
            <a:r>
              <a:rPr lang="ru-RU" i="1" dirty="0" err="1"/>
              <a:t>асамблеєю</a:t>
            </a:r>
            <a:r>
              <a:rPr lang="ru-RU" i="1" dirty="0"/>
              <a:t> </a:t>
            </a:r>
            <a:r>
              <a:rPr lang="ru-RU" i="1" dirty="0" err="1"/>
              <a:t>Всесвітньої</a:t>
            </a:r>
            <a:r>
              <a:rPr lang="ru-RU" i="1" dirty="0"/>
              <a:t> </a:t>
            </a:r>
            <a:r>
              <a:rPr lang="ru-RU" i="1" dirty="0" err="1"/>
              <a:t>медичної</a:t>
            </a:r>
            <a:r>
              <a:rPr lang="ru-RU" i="1" dirty="0"/>
              <a:t> </a:t>
            </a:r>
            <a:r>
              <a:rPr lang="ru-RU" i="1" dirty="0" err="1"/>
              <a:t>асоціації</a:t>
            </a:r>
            <a:r>
              <a:rPr lang="ru-RU" i="1" dirty="0"/>
              <a:t> (Лондон, </a:t>
            </a:r>
            <a:r>
              <a:rPr lang="ru-RU" i="1" dirty="0" err="1"/>
              <a:t>Англія</a:t>
            </a:r>
            <a:r>
              <a:rPr lang="ru-RU" i="1" dirty="0"/>
              <a:t>, </a:t>
            </a:r>
            <a:r>
              <a:rPr lang="ru-RU" i="1" dirty="0" err="1"/>
              <a:t>жовтень</a:t>
            </a:r>
            <a:r>
              <a:rPr lang="ru-RU" i="1" dirty="0"/>
              <a:t> 1949 р.), </a:t>
            </a:r>
            <a:r>
              <a:rPr lang="ru-RU" i="1" dirty="0" err="1"/>
              <a:t>внесені</a:t>
            </a:r>
            <a:r>
              <a:rPr lang="ru-RU" i="1" dirty="0"/>
              <a:t> </a:t>
            </a:r>
            <a:r>
              <a:rPr lang="ru-RU" i="1" dirty="0" err="1"/>
              <a:t>доповнення</a:t>
            </a:r>
            <a:r>
              <a:rPr lang="ru-RU" i="1" dirty="0"/>
              <a:t> 22-ю </a:t>
            </a:r>
            <a:r>
              <a:rPr lang="ru-RU" i="1" dirty="0" err="1"/>
              <a:t>Всесвітньою</a:t>
            </a:r>
            <a:r>
              <a:rPr lang="ru-RU" i="1" dirty="0"/>
              <a:t> </a:t>
            </a:r>
            <a:r>
              <a:rPr lang="ru-RU" i="1" dirty="0" err="1"/>
              <a:t>медичною</a:t>
            </a:r>
            <a:r>
              <a:rPr lang="ru-RU" i="1" dirty="0"/>
              <a:t> </a:t>
            </a:r>
            <a:r>
              <a:rPr lang="ru-RU" i="1" dirty="0" err="1"/>
              <a:t>асоціацією</a:t>
            </a:r>
            <a:r>
              <a:rPr lang="ru-RU" i="1" dirty="0"/>
              <a:t> (</a:t>
            </a:r>
            <a:r>
              <a:rPr lang="ru-RU" i="1" dirty="0" err="1"/>
              <a:t>Сідней</a:t>
            </a:r>
            <a:r>
              <a:rPr lang="ru-RU" i="1" dirty="0"/>
              <a:t>, </a:t>
            </a:r>
            <a:r>
              <a:rPr lang="ru-RU" i="1" dirty="0" err="1"/>
              <a:t>Австралія</a:t>
            </a:r>
            <a:r>
              <a:rPr lang="ru-RU" i="1" dirty="0"/>
              <a:t>, </a:t>
            </a:r>
            <a:r>
              <a:rPr lang="ru-RU" i="1" dirty="0" err="1"/>
              <a:t>серпень</a:t>
            </a:r>
            <a:r>
              <a:rPr lang="ru-RU" i="1" dirty="0"/>
              <a:t> 1968 р.), 33-ю </a:t>
            </a:r>
            <a:r>
              <a:rPr lang="ru-RU" i="1" dirty="0" err="1"/>
              <a:t>Всесвітньою</a:t>
            </a:r>
            <a:r>
              <a:rPr lang="ru-RU" i="1" dirty="0"/>
              <a:t> </a:t>
            </a:r>
            <a:r>
              <a:rPr lang="ru-RU" i="1" dirty="0" err="1"/>
              <a:t>медичною</a:t>
            </a:r>
            <a:r>
              <a:rPr lang="ru-RU" i="1" dirty="0"/>
              <a:t> </a:t>
            </a:r>
            <a:r>
              <a:rPr lang="ru-RU" i="1" dirty="0" err="1"/>
              <a:t>асоціацією</a:t>
            </a:r>
            <a:r>
              <a:rPr lang="ru-RU" i="1" dirty="0"/>
              <a:t> (</a:t>
            </a:r>
            <a:r>
              <a:rPr lang="ru-RU" i="1" dirty="0" err="1"/>
              <a:t>Венеція</a:t>
            </a:r>
            <a:r>
              <a:rPr lang="ru-RU" i="1" dirty="0"/>
              <a:t>, </a:t>
            </a:r>
            <a:r>
              <a:rPr lang="ru-RU" i="1" dirty="0" err="1"/>
              <a:t>Італія</a:t>
            </a:r>
            <a:r>
              <a:rPr lang="ru-RU" i="1" dirty="0"/>
              <a:t>, </a:t>
            </a:r>
            <a:r>
              <a:rPr lang="ru-RU" i="1" dirty="0" err="1"/>
              <a:t>жовтень</a:t>
            </a:r>
            <a:r>
              <a:rPr lang="ru-RU" i="1" dirty="0"/>
              <a:t> 1983 р.)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050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b="1" u="sng" dirty="0" smtClean="0"/>
          </a:p>
          <a:p>
            <a:pPr marL="0" indent="0">
              <a:buNone/>
            </a:pPr>
            <a:r>
              <a:rPr lang="ru-RU" b="1" dirty="0" err="1"/>
              <a:t>Загальні</a:t>
            </a:r>
            <a:r>
              <a:rPr lang="ru-RU" b="1" dirty="0"/>
              <a:t> </a:t>
            </a:r>
            <a:r>
              <a:rPr lang="ru-RU" b="1" dirty="0" err="1"/>
              <a:t>обов</a:t>
            </a:r>
            <a:r>
              <a:rPr lang="ru-RU" b="1" dirty="0"/>
              <a:t> '</a:t>
            </a:r>
            <a:r>
              <a:rPr lang="ru-RU" b="1" dirty="0" err="1"/>
              <a:t>язки</a:t>
            </a:r>
            <a:r>
              <a:rPr lang="ru-RU" b="1" dirty="0"/>
              <a:t> </a:t>
            </a:r>
            <a:r>
              <a:rPr lang="ru-RU" b="1" dirty="0" err="1"/>
              <a:t>лікаря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Лікар</a:t>
            </a:r>
            <a:r>
              <a:rPr lang="ru-RU" dirty="0"/>
              <a:t> повинен </a:t>
            </a:r>
            <a:r>
              <a:rPr lang="ru-RU" dirty="0" err="1"/>
              <a:t>завжди</a:t>
            </a:r>
            <a:r>
              <a:rPr lang="ru-RU" dirty="0"/>
              <a:t> </a:t>
            </a:r>
            <a:r>
              <a:rPr lang="ru-RU" dirty="0" err="1"/>
              <a:t>стверджувати</a:t>
            </a:r>
            <a:r>
              <a:rPr lang="ru-RU" dirty="0"/>
              <a:t> </a:t>
            </a:r>
            <a:r>
              <a:rPr lang="ru-RU" dirty="0" err="1"/>
              <a:t>найвищі</a:t>
            </a:r>
            <a:r>
              <a:rPr lang="ru-RU" dirty="0"/>
              <a:t> </a:t>
            </a:r>
            <a:r>
              <a:rPr lang="ru-RU" dirty="0" err="1"/>
              <a:t>стандарти</a:t>
            </a:r>
            <a:r>
              <a:rPr lang="ru-RU" dirty="0"/>
              <a:t> </a:t>
            </a:r>
            <a:r>
              <a:rPr lang="ru-RU" dirty="0" err="1"/>
              <a:t>професійної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Лікар</a:t>
            </a:r>
            <a:r>
              <a:rPr lang="ru-RU" dirty="0"/>
              <a:t> не повинен </a:t>
            </a:r>
            <a:r>
              <a:rPr lang="ru-RU" dirty="0" err="1"/>
              <a:t>дозволяти</a:t>
            </a:r>
            <a:r>
              <a:rPr lang="ru-RU" dirty="0"/>
              <a:t> </a:t>
            </a:r>
            <a:r>
              <a:rPr lang="ru-RU" dirty="0" err="1"/>
              <a:t>фінансовим</a:t>
            </a:r>
            <a:r>
              <a:rPr lang="ru-RU" dirty="0"/>
              <a:t> </a:t>
            </a:r>
            <a:r>
              <a:rPr lang="ru-RU" dirty="0" err="1"/>
              <a:t>інтересам</a:t>
            </a:r>
            <a:r>
              <a:rPr lang="ru-RU" dirty="0"/>
              <a:t> </a:t>
            </a:r>
            <a:r>
              <a:rPr lang="ru-RU" dirty="0" err="1"/>
              <a:t>впливати</a:t>
            </a:r>
            <a:r>
              <a:rPr lang="ru-RU" dirty="0"/>
              <a:t> на </a:t>
            </a:r>
            <a:r>
              <a:rPr lang="ru-RU" dirty="0" err="1"/>
              <a:t>віль­не</a:t>
            </a:r>
            <a:r>
              <a:rPr lang="ru-RU" dirty="0"/>
              <a:t> і </a:t>
            </a:r>
            <a:r>
              <a:rPr lang="ru-RU" dirty="0" err="1"/>
              <a:t>незалежне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професійних</a:t>
            </a:r>
            <a:r>
              <a:rPr lang="ru-RU" dirty="0"/>
              <a:t> </a:t>
            </a:r>
            <a:r>
              <a:rPr lang="ru-RU" dirty="0" err="1"/>
              <a:t>рішень</a:t>
            </a:r>
            <a:r>
              <a:rPr lang="ru-RU" dirty="0"/>
              <a:t> в </a:t>
            </a:r>
            <a:r>
              <a:rPr lang="ru-RU" dirty="0" err="1"/>
              <a:t>інтересах</a:t>
            </a:r>
            <a:r>
              <a:rPr lang="ru-RU" dirty="0"/>
              <a:t> </a:t>
            </a:r>
            <a:r>
              <a:rPr lang="ru-RU" dirty="0" err="1"/>
              <a:t>пацієнтів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Лікар</a:t>
            </a:r>
            <a:r>
              <a:rPr lang="ru-RU" dirty="0"/>
              <a:t> повинен, </a:t>
            </a:r>
            <a:r>
              <a:rPr lang="ru-RU" dirty="0" err="1"/>
              <a:t>незалежно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виду </a:t>
            </a:r>
            <a:r>
              <a:rPr lang="ru-RU" dirty="0" err="1"/>
              <a:t>медичної</a:t>
            </a:r>
            <a:r>
              <a:rPr lang="ru-RU" dirty="0"/>
              <a:t> практики, </a:t>
            </a:r>
            <a:r>
              <a:rPr lang="ru-RU" dirty="0" err="1"/>
              <a:t>самовіддано</a:t>
            </a:r>
            <a:r>
              <a:rPr lang="ru-RU" dirty="0"/>
              <a:t> </a:t>
            </a:r>
            <a:r>
              <a:rPr lang="ru-RU" dirty="0" err="1"/>
              <a:t>надавати</a:t>
            </a:r>
            <a:r>
              <a:rPr lang="ru-RU" dirty="0"/>
              <a:t> </a:t>
            </a:r>
            <a:r>
              <a:rPr lang="ru-RU" dirty="0" err="1"/>
              <a:t>компетентну</a:t>
            </a:r>
            <a:r>
              <a:rPr lang="ru-RU" dirty="0"/>
              <a:t> </a:t>
            </a:r>
            <a:r>
              <a:rPr lang="ru-RU" dirty="0" err="1"/>
              <a:t>медичну</a:t>
            </a:r>
            <a:r>
              <a:rPr lang="ru-RU" dirty="0"/>
              <a:t> </a:t>
            </a:r>
            <a:r>
              <a:rPr lang="ru-RU" dirty="0" err="1"/>
              <a:t>допомогу</a:t>
            </a:r>
            <a:r>
              <a:rPr lang="ru-RU" dirty="0"/>
              <a:t> з </a:t>
            </a:r>
            <a:r>
              <a:rPr lang="ru-RU" dirty="0" err="1"/>
              <a:t>повною</a:t>
            </a:r>
            <a:r>
              <a:rPr lang="ru-RU" dirty="0"/>
              <a:t> </a:t>
            </a:r>
            <a:r>
              <a:rPr lang="ru-RU" dirty="0" err="1"/>
              <a:t>технічною</a:t>
            </a:r>
            <a:r>
              <a:rPr lang="ru-RU" dirty="0"/>
              <a:t> і мораль­ною </a:t>
            </a:r>
            <a:r>
              <a:rPr lang="ru-RU" dirty="0" err="1"/>
              <a:t>незалежністю</a:t>
            </a:r>
            <a:r>
              <a:rPr lang="ru-RU" dirty="0"/>
              <a:t>,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співчуттям</a:t>
            </a:r>
            <a:r>
              <a:rPr lang="ru-RU" dirty="0"/>
              <a:t> та </a:t>
            </a:r>
            <a:r>
              <a:rPr lang="ru-RU" dirty="0" err="1"/>
              <a:t>повагою</a:t>
            </a:r>
            <a:r>
              <a:rPr lang="ru-RU" dirty="0"/>
              <a:t> до </a:t>
            </a:r>
            <a:r>
              <a:rPr lang="ru-RU" dirty="0" err="1"/>
              <a:t>людської</a:t>
            </a:r>
            <a:r>
              <a:rPr lang="ru-RU" dirty="0"/>
              <a:t> </a:t>
            </a:r>
            <a:r>
              <a:rPr lang="ru-RU" dirty="0" err="1"/>
              <a:t>гідності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Лікар</a:t>
            </a:r>
            <a:r>
              <a:rPr lang="ru-RU" dirty="0"/>
              <a:t> повинен бути </a:t>
            </a:r>
            <a:r>
              <a:rPr lang="ru-RU" dirty="0" err="1"/>
              <a:t>чесним</a:t>
            </a:r>
            <a:r>
              <a:rPr lang="ru-RU" dirty="0"/>
              <a:t> з </a:t>
            </a:r>
            <a:r>
              <a:rPr lang="ru-RU" dirty="0" err="1"/>
              <a:t>пацієнтами</a:t>
            </a:r>
            <a:r>
              <a:rPr lang="ru-RU" dirty="0"/>
              <a:t> і </a:t>
            </a:r>
            <a:r>
              <a:rPr lang="ru-RU" dirty="0" err="1"/>
              <a:t>колегами</a:t>
            </a:r>
            <a:r>
              <a:rPr lang="ru-RU" dirty="0"/>
              <a:t>, повинен </a:t>
            </a:r>
            <a:r>
              <a:rPr lang="ru-RU" dirty="0" err="1"/>
              <a:t>бороти­ся</a:t>
            </a:r>
            <a:r>
              <a:rPr lang="ru-RU" dirty="0"/>
              <a:t> з </a:t>
            </a:r>
            <a:r>
              <a:rPr lang="ru-RU" dirty="0" err="1"/>
              <a:t>професійними</a:t>
            </a:r>
            <a:r>
              <a:rPr lang="ru-RU" dirty="0"/>
              <a:t> та </a:t>
            </a:r>
            <a:r>
              <a:rPr lang="ru-RU" dirty="0" err="1"/>
              <a:t>особистими</a:t>
            </a:r>
            <a:r>
              <a:rPr lang="ru-RU" dirty="0"/>
              <a:t> </a:t>
            </a:r>
            <a:r>
              <a:rPr lang="ru-RU" dirty="0" err="1"/>
              <a:t>вадами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лікарів</a:t>
            </a:r>
            <a:r>
              <a:rPr lang="ru-RU" dirty="0"/>
              <a:t>, повинен </a:t>
            </a:r>
            <a:r>
              <a:rPr lang="ru-RU" dirty="0" err="1"/>
              <a:t>викривати</a:t>
            </a:r>
            <a:r>
              <a:rPr lang="ru-RU" dirty="0"/>
              <a:t> обман і </a:t>
            </a:r>
            <a:r>
              <a:rPr lang="ru-RU" dirty="0" err="1"/>
              <a:t>шахрайство</a:t>
            </a:r>
            <a:r>
              <a:rPr lang="ru-RU" dirty="0"/>
              <a:t>.</a:t>
            </a:r>
          </a:p>
          <a:p>
            <a:r>
              <a:rPr lang="ru-RU" dirty="0" err="1"/>
              <a:t>Неетичними</a:t>
            </a:r>
            <a:r>
              <a:rPr lang="ru-RU" dirty="0"/>
              <a:t> </a:t>
            </a:r>
            <a:r>
              <a:rPr lang="ru-RU" dirty="0" err="1"/>
              <a:t>визнаються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види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:</a:t>
            </a:r>
          </a:p>
          <a:p>
            <a:pPr lvl="0"/>
            <a:r>
              <a:rPr lang="ru-RU" dirty="0"/>
              <a:t>самореклама </a:t>
            </a:r>
            <a:r>
              <a:rPr lang="ru-RU" dirty="0" err="1"/>
              <a:t>лікаря</a:t>
            </a:r>
            <a:r>
              <a:rPr lang="ru-RU" dirty="0"/>
              <a:t>, </a:t>
            </a:r>
            <a:r>
              <a:rPr lang="ru-RU" dirty="0" err="1"/>
              <a:t>крім</a:t>
            </a:r>
            <a:r>
              <a:rPr lang="ru-RU" dirty="0"/>
              <a:t> тих </a:t>
            </a:r>
            <a:r>
              <a:rPr lang="ru-RU" dirty="0" err="1"/>
              <a:t>шпалків</a:t>
            </a:r>
            <a:r>
              <a:rPr lang="ru-RU" dirty="0"/>
              <a:t>, коли '</a:t>
            </a:r>
            <a:r>
              <a:rPr lang="ru-RU" dirty="0" err="1"/>
              <a:t>це</a:t>
            </a:r>
            <a:r>
              <a:rPr lang="ru-RU" dirty="0"/>
              <a:t> дозволено законом </a:t>
            </a:r>
            <a:r>
              <a:rPr lang="ru-RU" dirty="0" err="1"/>
              <a:t>даної</a:t>
            </a:r>
            <a:r>
              <a:rPr lang="ru-RU" dirty="0"/>
              <a:t> </a:t>
            </a:r>
            <a:r>
              <a:rPr lang="ru-RU" dirty="0" err="1"/>
              <a:t>держави</a:t>
            </a:r>
            <a:r>
              <a:rPr lang="ru-RU" dirty="0"/>
              <a:t> і Кодексом </a:t>
            </a:r>
            <a:r>
              <a:rPr lang="ru-RU" dirty="0" err="1"/>
              <a:t>етики</a:t>
            </a:r>
            <a:r>
              <a:rPr lang="ru-RU" dirty="0"/>
              <a:t> </a:t>
            </a:r>
            <a:r>
              <a:rPr lang="ru-RU" dirty="0" err="1"/>
              <a:t>національної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асоціації</a:t>
            </a:r>
            <a:r>
              <a:rPr lang="ru-RU" dirty="0"/>
              <a:t>;</a:t>
            </a:r>
          </a:p>
          <a:p>
            <a:pPr lvl="0"/>
            <a:r>
              <a:rPr lang="ru-RU" dirty="0"/>
              <a:t>оплата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отримання</a:t>
            </a:r>
            <a:r>
              <a:rPr lang="ru-RU" dirty="0"/>
              <a:t> будь-</a:t>
            </a:r>
            <a:r>
              <a:rPr lang="ru-RU" dirty="0" err="1"/>
              <a:t>якої</a:t>
            </a:r>
            <a:r>
              <a:rPr lang="ru-RU" dirty="0"/>
              <a:t> </a:t>
            </a:r>
            <a:r>
              <a:rPr lang="ru-RU" dirty="0" err="1"/>
              <a:t>винагороди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за передачу </a:t>
            </a:r>
            <a:r>
              <a:rPr lang="ru-RU" dirty="0" err="1"/>
              <a:t>чиїх-небудь</a:t>
            </a:r>
            <a:r>
              <a:rPr lang="ru-RU" dirty="0"/>
              <a:t> </a:t>
            </a:r>
            <a:r>
              <a:rPr lang="ru-RU" dirty="0" err="1"/>
              <a:t>рекомендацій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за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пацієнту</a:t>
            </a:r>
            <a:r>
              <a:rPr lang="ru-RU" dirty="0"/>
              <a:t> </a:t>
            </a:r>
            <a:r>
              <a:rPr lang="ru-RU" dirty="0" err="1"/>
              <a:t>направлень</a:t>
            </a:r>
            <a:r>
              <a:rPr lang="ru-RU" dirty="0"/>
              <a:t> і </a:t>
            </a:r>
            <a:r>
              <a:rPr lang="ru-RU" dirty="0" err="1"/>
              <a:t>рекомендацій</a:t>
            </a:r>
            <a:r>
              <a:rPr lang="ru-RU" dirty="0"/>
              <a:t> будь-</a:t>
            </a:r>
            <a:r>
              <a:rPr lang="ru-RU" dirty="0" err="1"/>
              <a:t>якого</a:t>
            </a:r>
            <a:r>
              <a:rPr lang="ru-RU" dirty="0"/>
              <a:t> характеру.</a:t>
            </a:r>
          </a:p>
          <a:p>
            <a:pPr marL="0" indent="0">
              <a:buNone/>
            </a:pPr>
            <a:r>
              <a:rPr lang="ru-RU" dirty="0" err="1"/>
              <a:t>Лікар</a:t>
            </a:r>
            <a:r>
              <a:rPr lang="ru-RU" dirty="0"/>
              <a:t> повинен </a:t>
            </a:r>
            <a:r>
              <a:rPr lang="ru-RU" dirty="0" err="1"/>
              <a:t>поважати</a:t>
            </a:r>
            <a:r>
              <a:rPr lang="ru-RU" dirty="0"/>
              <a:t> права </a:t>
            </a:r>
            <a:r>
              <a:rPr lang="ru-RU" dirty="0" err="1"/>
              <a:t>пацієнта</a:t>
            </a:r>
            <a:r>
              <a:rPr lang="ru-RU" dirty="0"/>
              <a:t>, </a:t>
            </a:r>
            <a:r>
              <a:rPr lang="ru-RU" dirty="0" err="1"/>
              <a:t>колег</a:t>
            </a:r>
            <a:r>
              <a:rPr lang="ru-RU" dirty="0"/>
              <a:t>, </a:t>
            </a:r>
            <a:r>
              <a:rPr lang="ru-RU" dirty="0" err="1"/>
              <a:t>іншого</a:t>
            </a:r>
            <a:r>
              <a:rPr lang="ru-RU" dirty="0"/>
              <a:t> </a:t>
            </a:r>
            <a:r>
              <a:rPr lang="ru-RU" dirty="0" err="1"/>
              <a:t>медичного</a:t>
            </a:r>
            <a:r>
              <a:rPr lang="ru-RU" dirty="0"/>
              <a:t> пер­соналу і повинен </a:t>
            </a:r>
            <a:r>
              <a:rPr lang="ru-RU" dirty="0" err="1"/>
              <a:t>дотримуватись</a:t>
            </a:r>
            <a:r>
              <a:rPr lang="ru-RU" dirty="0"/>
              <a:t> </a:t>
            </a:r>
            <a:r>
              <a:rPr lang="ru-RU" dirty="0" err="1"/>
              <a:t>конфіденційності</a:t>
            </a:r>
            <a:r>
              <a:rPr lang="ru-RU" dirty="0"/>
              <a:t> </a:t>
            </a:r>
            <a:r>
              <a:rPr lang="ru-RU" dirty="0" err="1"/>
              <a:t>стосовно</a:t>
            </a:r>
            <a:r>
              <a:rPr lang="ru-RU" dirty="0"/>
              <a:t> </a:t>
            </a:r>
            <a:r>
              <a:rPr lang="ru-RU" dirty="0" err="1"/>
              <a:t>пацієнта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Лікар</a:t>
            </a:r>
            <a:r>
              <a:rPr lang="ru-RU" dirty="0"/>
              <a:t> повинен </a:t>
            </a:r>
            <a:r>
              <a:rPr lang="ru-RU" dirty="0" err="1"/>
              <a:t>діяти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в </a:t>
            </a:r>
            <a:r>
              <a:rPr lang="ru-RU" dirty="0" err="1"/>
              <a:t>інтересах</a:t>
            </a:r>
            <a:r>
              <a:rPr lang="ru-RU" dirty="0"/>
              <a:t> </a:t>
            </a:r>
            <a:r>
              <a:rPr lang="ru-RU" dirty="0" err="1"/>
              <a:t>пацієнта</a:t>
            </a:r>
            <a:r>
              <a:rPr lang="ru-RU" dirty="0"/>
              <a:t> в тих </a:t>
            </a:r>
            <a:r>
              <a:rPr lang="ru-RU" dirty="0" err="1"/>
              <a:t>випадках</a:t>
            </a:r>
            <a:r>
              <a:rPr lang="ru-RU" dirty="0"/>
              <a:t>, коли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використовує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види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ослабити</a:t>
            </a:r>
            <a:r>
              <a:rPr lang="ru-RU" dirty="0"/>
              <a:t> </a:t>
            </a:r>
            <a:r>
              <a:rPr lang="ru-RU" dirty="0" err="1"/>
              <a:t>фізичний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психічний</a:t>
            </a:r>
            <a:r>
              <a:rPr lang="ru-RU" dirty="0"/>
              <a:t> стан </a:t>
            </a:r>
            <a:r>
              <a:rPr lang="ru-RU" dirty="0" err="1"/>
              <a:t>пацієнта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Лікар</a:t>
            </a:r>
            <a:r>
              <a:rPr lang="ru-RU" dirty="0"/>
              <a:t> повинен </a:t>
            </a:r>
            <a:r>
              <a:rPr lang="ru-RU" dirty="0" err="1"/>
              <a:t>дотримуватися</a:t>
            </a:r>
            <a:r>
              <a:rPr lang="ru-RU" dirty="0"/>
              <a:t> </a:t>
            </a:r>
            <a:r>
              <a:rPr lang="ru-RU" dirty="0" err="1"/>
              <a:t>великої</a:t>
            </a:r>
            <a:r>
              <a:rPr lang="ru-RU" dirty="0"/>
              <a:t> </a:t>
            </a:r>
            <a:r>
              <a:rPr lang="ru-RU" dirty="0" err="1"/>
              <a:t>обережності</a:t>
            </a:r>
            <a:r>
              <a:rPr lang="ru-RU" dirty="0"/>
              <a:t>, коли </a:t>
            </a:r>
            <a:r>
              <a:rPr lang="ru-RU" dirty="0" err="1"/>
              <a:t>розповсю­джує</a:t>
            </a:r>
            <a:r>
              <a:rPr lang="ru-RU" dirty="0"/>
              <a:t> </a:t>
            </a:r>
            <a:r>
              <a:rPr lang="ru-RU" dirty="0" err="1"/>
              <a:t>винаходи</a:t>
            </a:r>
            <a:r>
              <a:rPr lang="ru-RU" dirty="0"/>
              <a:t>, </a:t>
            </a:r>
            <a:r>
              <a:rPr lang="ru-RU" dirty="0" err="1"/>
              <a:t>нову</a:t>
            </a:r>
            <a:r>
              <a:rPr lang="ru-RU" dirty="0"/>
              <a:t> </a:t>
            </a:r>
            <a:r>
              <a:rPr lang="ru-RU" dirty="0" err="1"/>
              <a:t>техніку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лікувальні</a:t>
            </a:r>
            <a:r>
              <a:rPr lang="ru-RU" dirty="0"/>
              <a:t> </a:t>
            </a:r>
            <a:r>
              <a:rPr lang="ru-RU" dirty="0" err="1"/>
              <a:t>методи</a:t>
            </a:r>
            <a:r>
              <a:rPr lang="ru-RU" dirty="0"/>
              <a:t> </a:t>
            </a:r>
            <a:r>
              <a:rPr lang="ru-RU" dirty="0" err="1"/>
              <a:t>непрофесійними</a:t>
            </a:r>
            <a:r>
              <a:rPr lang="ru-RU" dirty="0"/>
              <a:t> каналами.</a:t>
            </a:r>
          </a:p>
          <a:p>
            <a:pPr marL="0" indent="0">
              <a:buNone/>
            </a:pPr>
            <a:r>
              <a:rPr lang="ru-RU" dirty="0" err="1"/>
              <a:t>Лікар</a:t>
            </a:r>
            <a:r>
              <a:rPr lang="ru-RU" dirty="0"/>
              <a:t> повинен </a:t>
            </a:r>
            <a:r>
              <a:rPr lang="ru-RU" dirty="0" err="1"/>
              <a:t>засвідчувати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те,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він</a:t>
            </a:r>
            <a:r>
              <a:rPr lang="ru-RU" dirty="0"/>
              <a:t> сам </a:t>
            </a:r>
            <a:r>
              <a:rPr lang="ru-RU" dirty="0" err="1"/>
              <a:t>перевірив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301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9001000" cy="652534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err="1"/>
              <a:t>Обов</a:t>
            </a:r>
            <a:r>
              <a:rPr lang="ru-RU" b="1" dirty="0"/>
              <a:t> '</a:t>
            </a:r>
            <a:r>
              <a:rPr lang="ru-RU" b="1" dirty="0" err="1"/>
              <a:t>язки</a:t>
            </a:r>
            <a:r>
              <a:rPr lang="ru-RU" b="1" dirty="0"/>
              <a:t> </a:t>
            </a:r>
            <a:r>
              <a:rPr lang="ru-RU" b="1" dirty="0" err="1"/>
              <a:t>лікаря</a:t>
            </a:r>
            <a:r>
              <a:rPr lang="ru-RU" b="1" dirty="0"/>
              <a:t> </a:t>
            </a:r>
            <a:r>
              <a:rPr lang="ru-RU" b="1" dirty="0" err="1"/>
              <a:t>стосовно</a:t>
            </a:r>
            <a:r>
              <a:rPr lang="ru-RU" b="1" dirty="0"/>
              <a:t> </a:t>
            </a:r>
            <a:r>
              <a:rPr lang="ru-RU" b="1" dirty="0" err="1"/>
              <a:t>хворих</a:t>
            </a:r>
            <a:endParaRPr lang="ru-RU" dirty="0"/>
          </a:p>
          <a:p>
            <a:r>
              <a:rPr lang="ru-RU" dirty="0" err="1"/>
              <a:t>Лікар</a:t>
            </a:r>
            <a:r>
              <a:rPr lang="ru-RU" dirty="0"/>
              <a:t> </a:t>
            </a:r>
            <a:r>
              <a:rPr lang="ru-RU" dirty="0" err="1"/>
              <a:t>завжди</a:t>
            </a:r>
            <a:r>
              <a:rPr lang="ru-RU" dirty="0"/>
              <a:t> повинен </a:t>
            </a:r>
            <a:r>
              <a:rPr lang="ru-RU" dirty="0" err="1"/>
              <a:t>пам'ятати</a:t>
            </a:r>
            <a:r>
              <a:rPr lang="ru-RU" dirty="0"/>
              <a:t> про </a:t>
            </a:r>
            <a:r>
              <a:rPr lang="ru-RU" dirty="0" err="1"/>
              <a:t>обов'язок</a:t>
            </a:r>
            <a:r>
              <a:rPr lang="ru-RU" dirty="0"/>
              <a:t> </a:t>
            </a:r>
            <a:r>
              <a:rPr lang="ru-RU" dirty="0" err="1"/>
              <a:t>охороняти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 </a:t>
            </a:r>
            <a:r>
              <a:rPr lang="ru-RU" dirty="0" err="1"/>
              <a:t>лю­дини</a:t>
            </a:r>
            <a:r>
              <a:rPr lang="ru-RU" dirty="0"/>
              <a:t>.</a:t>
            </a:r>
          </a:p>
          <a:p>
            <a:r>
              <a:rPr lang="ru-RU" dirty="0" err="1"/>
              <a:t>Лікар</a:t>
            </a:r>
            <a:r>
              <a:rPr lang="ru-RU" dirty="0"/>
              <a:t> повинен </a:t>
            </a:r>
            <a:r>
              <a:rPr lang="ru-RU" dirty="0" err="1"/>
              <a:t>знайомити</a:t>
            </a:r>
            <a:r>
              <a:rPr lang="ru-RU" dirty="0"/>
              <a:t> </a:t>
            </a:r>
            <a:r>
              <a:rPr lang="ru-RU" dirty="0" err="1"/>
              <a:t>пацієнта</a:t>
            </a:r>
            <a:r>
              <a:rPr lang="ru-RU" dirty="0"/>
              <a:t> з </a:t>
            </a:r>
            <a:r>
              <a:rPr lang="ru-RU" dirty="0" err="1"/>
              <a:t>усіма</a:t>
            </a:r>
            <a:r>
              <a:rPr lang="ru-RU" dirty="0"/>
              <a:t> ресурсами </a:t>
            </a:r>
            <a:r>
              <a:rPr lang="ru-RU" dirty="0" err="1"/>
              <a:t>своєї</a:t>
            </a:r>
            <a:r>
              <a:rPr lang="ru-RU" dirty="0"/>
              <a:t> науки.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лікар</a:t>
            </a:r>
            <a:r>
              <a:rPr lang="ru-RU" dirty="0"/>
              <a:t> не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провести </a:t>
            </a:r>
            <a:r>
              <a:rPr lang="ru-RU" dirty="0" err="1"/>
              <a:t>обстеження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, то </a:t>
            </a:r>
            <a:r>
              <a:rPr lang="ru-RU" dirty="0" err="1"/>
              <a:t>він</a:t>
            </a:r>
            <a:r>
              <a:rPr lang="ru-RU" dirty="0"/>
              <a:t> повинен </a:t>
            </a:r>
            <a:r>
              <a:rPr lang="ru-RU" dirty="0" err="1"/>
              <a:t>залучити</a:t>
            </a:r>
            <a:r>
              <a:rPr lang="ru-RU" dirty="0"/>
              <a:t> </a:t>
            </a:r>
            <a:r>
              <a:rPr lang="ru-RU" dirty="0" err="1"/>
              <a:t>іншого</a:t>
            </a:r>
            <a:r>
              <a:rPr lang="ru-RU" dirty="0"/>
              <a:t> </a:t>
            </a:r>
            <a:r>
              <a:rPr lang="ru-RU" dirty="0" err="1"/>
              <a:t>лікаря</a:t>
            </a:r>
            <a:r>
              <a:rPr lang="ru-RU" dirty="0"/>
              <a:t>, у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є.</a:t>
            </a:r>
          </a:p>
          <a:p>
            <a:r>
              <a:rPr lang="ru-RU" dirty="0" err="1"/>
              <a:t>Лікар</a:t>
            </a:r>
            <a:r>
              <a:rPr lang="ru-RU" dirty="0"/>
              <a:t> повинен </a:t>
            </a:r>
            <a:r>
              <a:rPr lang="ru-RU" dirty="0" err="1"/>
              <a:t>тримати</a:t>
            </a:r>
            <a:r>
              <a:rPr lang="ru-RU" dirty="0"/>
              <a:t> в </a:t>
            </a:r>
            <a:r>
              <a:rPr lang="ru-RU" dirty="0" err="1"/>
              <a:t>таємниці</a:t>
            </a:r>
            <a:r>
              <a:rPr lang="ru-RU" dirty="0"/>
              <a:t> все,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знає</a:t>
            </a:r>
            <a:r>
              <a:rPr lang="ru-RU" dirty="0"/>
              <a:t> про </a:t>
            </a:r>
            <a:r>
              <a:rPr lang="ru-RU" dirty="0" err="1"/>
              <a:t>свого</a:t>
            </a:r>
            <a:r>
              <a:rPr lang="ru-RU" dirty="0"/>
              <a:t> </a:t>
            </a:r>
            <a:r>
              <a:rPr lang="ru-RU" dirty="0" err="1"/>
              <a:t>пацієн­та</a:t>
            </a:r>
            <a:r>
              <a:rPr lang="ru-RU" dirty="0"/>
              <a:t>, </a:t>
            </a:r>
            <a:r>
              <a:rPr lang="ru-RU" dirty="0" err="1"/>
              <a:t>навіть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смерті</a:t>
            </a:r>
            <a:r>
              <a:rPr lang="ru-RU" dirty="0"/>
              <a:t>.</a:t>
            </a:r>
          </a:p>
          <a:p>
            <a:r>
              <a:rPr lang="ru-RU" dirty="0" err="1"/>
              <a:t>Лікар</a:t>
            </a:r>
            <a:r>
              <a:rPr lang="ru-RU" dirty="0"/>
              <a:t> повинен </a:t>
            </a:r>
            <a:r>
              <a:rPr lang="ru-RU" dirty="0" err="1"/>
              <a:t>надавати</a:t>
            </a:r>
            <a:r>
              <a:rPr lang="ru-RU" dirty="0"/>
              <a:t> </a:t>
            </a:r>
            <a:r>
              <a:rPr lang="ru-RU" dirty="0" err="1"/>
              <a:t>невідкладну</a:t>
            </a:r>
            <a:r>
              <a:rPr lang="ru-RU" dirty="0"/>
              <a:t> </a:t>
            </a:r>
            <a:r>
              <a:rPr lang="ru-RU" dirty="0" err="1"/>
              <a:t>допомогу</a:t>
            </a:r>
            <a:r>
              <a:rPr lang="ru-RU" dirty="0"/>
              <a:t> як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гу­манітарного</a:t>
            </a:r>
            <a:r>
              <a:rPr lang="ru-RU" dirty="0"/>
              <a:t> </a:t>
            </a:r>
            <a:r>
              <a:rPr lang="ru-RU" dirty="0" err="1"/>
              <a:t>обов'язку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немає</a:t>
            </a:r>
            <a:r>
              <a:rPr lang="ru-RU" dirty="0"/>
              <a:t> </a:t>
            </a:r>
            <a:r>
              <a:rPr lang="ru-RU" dirty="0" err="1"/>
              <a:t>впевненості</a:t>
            </a:r>
            <a:r>
              <a:rPr lang="ru-RU" dirty="0"/>
              <a:t> в тому,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хочуть</a:t>
            </a:r>
            <a:r>
              <a:rPr lang="ru-RU" dirty="0"/>
              <a:t> і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надати</a:t>
            </a:r>
            <a:r>
              <a:rPr lang="ru-RU" dirty="0"/>
              <a:t> </a:t>
            </a:r>
            <a:r>
              <a:rPr lang="ru-RU" dirty="0" err="1"/>
              <a:t>таку</a:t>
            </a:r>
            <a:r>
              <a:rPr lang="ru-RU" dirty="0"/>
              <a:t> </a:t>
            </a:r>
            <a:r>
              <a:rPr lang="ru-RU" dirty="0" err="1"/>
              <a:t>допомогу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 err="1"/>
              <a:t>Обов'язки</a:t>
            </a:r>
            <a:r>
              <a:rPr lang="ru-RU" b="1" dirty="0"/>
              <a:t> </a:t>
            </a:r>
            <a:r>
              <a:rPr lang="ru-RU" b="1" dirty="0" err="1"/>
              <a:t>лікаря</a:t>
            </a:r>
            <a:r>
              <a:rPr lang="ru-RU" b="1" dirty="0"/>
              <a:t> </a:t>
            </a:r>
            <a:r>
              <a:rPr lang="ru-RU" b="1" dirty="0" err="1"/>
              <a:t>відносно</a:t>
            </a:r>
            <a:r>
              <a:rPr lang="ru-RU" b="1" dirty="0"/>
              <a:t> </a:t>
            </a:r>
            <a:r>
              <a:rPr lang="ru-RU" b="1" dirty="0" err="1"/>
              <a:t>інших</a:t>
            </a:r>
            <a:r>
              <a:rPr lang="ru-RU" b="1" dirty="0"/>
              <a:t> </a:t>
            </a:r>
            <a:r>
              <a:rPr lang="ru-RU" b="1" dirty="0" err="1"/>
              <a:t>лікарів</a:t>
            </a:r>
            <a:endParaRPr lang="ru-RU" dirty="0"/>
          </a:p>
          <a:p>
            <a:r>
              <a:rPr lang="ru-RU" dirty="0" err="1"/>
              <a:t>Лікар</a:t>
            </a:r>
            <a:r>
              <a:rPr lang="ru-RU" dirty="0"/>
              <a:t> повинен </a:t>
            </a:r>
            <a:r>
              <a:rPr lang="ru-RU" dirty="0" err="1"/>
              <a:t>ставитися</a:t>
            </a:r>
            <a:r>
              <a:rPr lang="ru-RU" dirty="0"/>
              <a:t> до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колег</a:t>
            </a:r>
            <a:r>
              <a:rPr lang="ru-RU" dirty="0"/>
              <a:t> так, як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хотів</a:t>
            </a:r>
            <a:r>
              <a:rPr lang="ru-RU" dirty="0"/>
              <a:t> би, </a:t>
            </a:r>
            <a:r>
              <a:rPr lang="ru-RU" dirty="0" err="1"/>
              <a:t>щоб</a:t>
            </a:r>
            <a:r>
              <a:rPr lang="ru-RU" dirty="0"/>
              <a:t> вони </a:t>
            </a:r>
            <a:r>
              <a:rPr lang="ru-RU" dirty="0" err="1"/>
              <a:t>ставилися</a:t>
            </a:r>
            <a:r>
              <a:rPr lang="ru-RU" dirty="0"/>
              <a:t> до </a:t>
            </a:r>
            <a:r>
              <a:rPr lang="ru-RU" dirty="0" err="1"/>
              <a:t>нього</a:t>
            </a:r>
            <a:r>
              <a:rPr lang="ru-RU" dirty="0"/>
              <a:t>.</a:t>
            </a:r>
          </a:p>
          <a:p>
            <a:r>
              <a:rPr lang="ru-RU" dirty="0" err="1"/>
              <a:t>Лікар</a:t>
            </a:r>
            <a:r>
              <a:rPr lang="ru-RU" dirty="0"/>
              <a:t> не повинен </a:t>
            </a:r>
            <a:r>
              <a:rPr lang="ru-RU" dirty="0" err="1"/>
              <a:t>переманювати</a:t>
            </a:r>
            <a:r>
              <a:rPr lang="ru-RU" dirty="0"/>
              <a:t> </a:t>
            </a:r>
            <a:r>
              <a:rPr lang="ru-RU" dirty="0" err="1"/>
              <a:t>пацієнтів</a:t>
            </a:r>
            <a:r>
              <a:rPr lang="ru-RU" dirty="0"/>
              <a:t> у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колег</a:t>
            </a:r>
            <a:r>
              <a:rPr lang="ru-RU" dirty="0"/>
              <a:t>.</a:t>
            </a:r>
          </a:p>
          <a:p>
            <a:r>
              <a:rPr lang="ru-RU" dirty="0" err="1"/>
              <a:t>Лікар</a:t>
            </a:r>
            <a:r>
              <a:rPr lang="ru-RU" dirty="0"/>
              <a:t> пови­нен </a:t>
            </a:r>
            <a:r>
              <a:rPr lang="ru-RU" dirty="0" err="1"/>
              <a:t>дотримуватися</a:t>
            </a:r>
            <a:r>
              <a:rPr lang="ru-RU" dirty="0"/>
              <a:t> </a:t>
            </a:r>
            <a:r>
              <a:rPr lang="ru-RU" dirty="0" err="1"/>
              <a:t>принципів</a:t>
            </a:r>
            <a:r>
              <a:rPr lang="ru-RU" dirty="0"/>
              <a:t> </a:t>
            </a:r>
            <a:r>
              <a:rPr lang="ru-RU" dirty="0" err="1"/>
              <a:t>Женевської</a:t>
            </a:r>
            <a:r>
              <a:rPr lang="ru-RU" dirty="0"/>
              <a:t> </a:t>
            </a:r>
            <a:r>
              <a:rPr lang="ru-RU" dirty="0" err="1"/>
              <a:t>декларації</a:t>
            </a:r>
            <a:r>
              <a:rPr lang="ru-RU" dirty="0"/>
              <a:t>, </a:t>
            </a:r>
            <a:r>
              <a:rPr lang="ru-RU" dirty="0" err="1"/>
              <a:t>прийнятої</a:t>
            </a:r>
            <a:r>
              <a:rPr lang="ru-RU" dirty="0"/>
              <a:t> Генера­льною </a:t>
            </a:r>
            <a:r>
              <a:rPr lang="ru-RU" dirty="0" err="1"/>
              <a:t>Асамблеєю</a:t>
            </a:r>
            <a:r>
              <a:rPr lang="ru-RU" dirty="0"/>
              <a:t> ВМА.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043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err="1"/>
              <a:t>Женевська</a:t>
            </a:r>
            <a:r>
              <a:rPr lang="ru-RU" b="1" dirty="0"/>
              <a:t> </a:t>
            </a:r>
            <a:r>
              <a:rPr lang="ru-RU" b="1" dirty="0" err="1"/>
              <a:t>декларація</a:t>
            </a:r>
            <a:endParaRPr lang="ru-RU" dirty="0"/>
          </a:p>
          <a:p>
            <a:pPr marL="0" indent="0">
              <a:buNone/>
            </a:pPr>
            <a:r>
              <a:rPr lang="ru-RU" i="1" dirty="0" err="1"/>
              <a:t>Прийнята</a:t>
            </a:r>
            <a:r>
              <a:rPr lang="ru-RU" i="1" dirty="0"/>
              <a:t> 2-ю </a:t>
            </a:r>
            <a:r>
              <a:rPr lang="ru-RU" i="1" dirty="0" err="1"/>
              <a:t>Гзнеральною</a:t>
            </a:r>
            <a:r>
              <a:rPr lang="ru-RU" i="1" dirty="0"/>
              <a:t> </a:t>
            </a:r>
            <a:r>
              <a:rPr lang="ru-RU" i="1" dirty="0" err="1"/>
              <a:t>асамблеєю</a:t>
            </a:r>
            <a:r>
              <a:rPr lang="ru-RU" i="1" dirty="0"/>
              <a:t> </a:t>
            </a:r>
            <a:r>
              <a:rPr lang="ru-RU" i="1" dirty="0" err="1"/>
              <a:t>Всесвітньої</a:t>
            </a:r>
            <a:r>
              <a:rPr lang="ru-RU" i="1" dirty="0"/>
              <a:t> </a:t>
            </a:r>
            <a:r>
              <a:rPr lang="ru-RU" i="1" dirty="0" err="1"/>
              <a:t>медичної</a:t>
            </a:r>
            <a:r>
              <a:rPr lang="ru-RU" i="1" dirty="0"/>
              <a:t> </a:t>
            </a:r>
            <a:r>
              <a:rPr lang="ru-RU" i="1" dirty="0" err="1"/>
              <a:t>асоціації</a:t>
            </a:r>
            <a:r>
              <a:rPr lang="ru-RU" i="1" dirty="0"/>
              <a:t> (Женева.. </a:t>
            </a:r>
            <a:r>
              <a:rPr lang="ru-RU" i="1" dirty="0" err="1"/>
              <a:t>Швейцарія</a:t>
            </a:r>
            <a:r>
              <a:rPr lang="ru-RU" i="1" dirty="0"/>
              <a:t>, </a:t>
            </a:r>
            <a:r>
              <a:rPr lang="ru-RU" i="1" dirty="0" err="1"/>
              <a:t>вересень</a:t>
            </a:r>
            <a:r>
              <a:rPr lang="ru-RU" i="1" dirty="0"/>
              <a:t> 1948 р.), </a:t>
            </a:r>
            <a:r>
              <a:rPr lang="ru-RU" i="1" dirty="0" err="1"/>
              <a:t>внесені</a:t>
            </a:r>
            <a:r>
              <a:rPr lang="ru-RU" i="1" dirty="0"/>
              <a:t> поправки 22-ю </a:t>
            </a:r>
            <a:r>
              <a:rPr lang="ru-RU" i="1" dirty="0" err="1"/>
              <a:t>Всесвітньою</a:t>
            </a:r>
            <a:r>
              <a:rPr lang="ru-RU" i="1" dirty="0"/>
              <a:t> </a:t>
            </a:r>
            <a:r>
              <a:rPr lang="ru-RU" i="1" dirty="0" err="1"/>
              <a:t>медичною</a:t>
            </a:r>
            <a:r>
              <a:rPr lang="ru-RU" i="1" dirty="0"/>
              <a:t> </a:t>
            </a:r>
            <a:r>
              <a:rPr lang="ru-RU" i="1" dirty="0" err="1"/>
              <a:t>асоціацією</a:t>
            </a:r>
            <a:r>
              <a:rPr lang="ru-RU" i="1" dirty="0"/>
              <a:t> (</a:t>
            </a:r>
            <a:r>
              <a:rPr lang="ru-RU" i="1" dirty="0" err="1"/>
              <a:t>Сідней</a:t>
            </a:r>
            <a:r>
              <a:rPr lang="ru-RU" i="1" dirty="0"/>
              <a:t>, </a:t>
            </a:r>
            <a:r>
              <a:rPr lang="ru-RU" i="1" dirty="0" err="1"/>
              <a:t>Австралія</a:t>
            </a:r>
            <a:r>
              <a:rPr lang="ru-RU" i="1" dirty="0"/>
              <a:t>, 1968р.), 35-ю </a:t>
            </a:r>
            <a:r>
              <a:rPr lang="ru-RU" i="1" dirty="0" err="1"/>
              <a:t>Всесвітньою</a:t>
            </a:r>
            <a:r>
              <a:rPr lang="ru-RU" i="1" dirty="0"/>
              <a:t> </a:t>
            </a:r>
            <a:r>
              <a:rPr lang="ru-RU" i="1" dirty="0" err="1"/>
              <a:t>медичною</a:t>
            </a:r>
            <a:r>
              <a:rPr lang="ru-RU" i="1" dirty="0"/>
              <a:t> </a:t>
            </a:r>
            <a:r>
              <a:rPr lang="ru-RU" i="1" dirty="0" err="1"/>
              <a:t>асоціацією</a:t>
            </a:r>
            <a:r>
              <a:rPr lang="ru-RU" i="1" dirty="0"/>
              <a:t> (</a:t>
            </a:r>
            <a:r>
              <a:rPr lang="ru-RU" i="1" dirty="0" err="1"/>
              <a:t>Венеція</a:t>
            </a:r>
            <a:r>
              <a:rPr lang="ru-RU" i="1" dirty="0"/>
              <a:t>, </a:t>
            </a:r>
            <a:r>
              <a:rPr lang="ru-RU" i="1" dirty="0" err="1"/>
              <a:t>Італія</a:t>
            </a:r>
            <a:r>
              <a:rPr lang="ru-RU" i="1" dirty="0"/>
              <a:t>, </a:t>
            </a:r>
            <a:r>
              <a:rPr lang="ru-RU" i="1" dirty="0" err="1"/>
              <a:t>жовтень</a:t>
            </a:r>
            <a:r>
              <a:rPr lang="ru-RU" i="1" dirty="0"/>
              <a:t> 1983 р.), 46-ю Генеральною </a:t>
            </a:r>
            <a:r>
              <a:rPr lang="ru-RU" i="1" dirty="0" err="1"/>
              <a:t>асоціацією</a:t>
            </a:r>
            <a:r>
              <a:rPr lang="ru-RU" i="1" dirty="0"/>
              <a:t> </a:t>
            </a:r>
            <a:r>
              <a:rPr lang="ru-RU" i="1" dirty="0" err="1"/>
              <a:t>Всесвітньої</a:t>
            </a:r>
            <a:r>
              <a:rPr lang="ru-RU" i="1" dirty="0"/>
              <a:t> </a:t>
            </a:r>
            <a:r>
              <a:rPr lang="ru-RU" i="1" dirty="0" err="1"/>
              <a:t>медичної</a:t>
            </a:r>
            <a:r>
              <a:rPr lang="ru-RU" i="1" dirty="0"/>
              <a:t> </a:t>
            </a:r>
            <a:r>
              <a:rPr lang="ru-RU" i="1" dirty="0" err="1"/>
              <a:t>асоціації</a:t>
            </a:r>
            <a:r>
              <a:rPr lang="ru-RU" i="1" dirty="0"/>
              <a:t> (Стокгольм, </a:t>
            </a:r>
            <a:r>
              <a:rPr lang="ru-RU" i="1" dirty="0" err="1"/>
              <a:t>Швеція</a:t>
            </a:r>
            <a:r>
              <a:rPr lang="ru-RU" i="1" dirty="0"/>
              <a:t>, </a:t>
            </a:r>
            <a:r>
              <a:rPr lang="ru-RU" i="1" dirty="0" err="1"/>
              <a:t>вересень</a:t>
            </a:r>
            <a:r>
              <a:rPr lang="ru-RU" i="1" dirty="0"/>
              <a:t> 1994 р.)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Вступаючи</a:t>
            </a:r>
            <a:r>
              <a:rPr lang="ru-RU" dirty="0"/>
              <a:t> до </a:t>
            </a:r>
            <a:r>
              <a:rPr lang="ru-RU" dirty="0" err="1"/>
              <a:t>співтовариства</a:t>
            </a:r>
            <a:r>
              <a:rPr lang="ru-RU" dirty="0"/>
              <a:t> </a:t>
            </a:r>
            <a:r>
              <a:rPr lang="ru-RU" dirty="0" err="1"/>
              <a:t>лікарів</a:t>
            </a:r>
            <a:r>
              <a:rPr lang="ru-RU" dirty="0"/>
              <a:t>, </a:t>
            </a:r>
            <a:r>
              <a:rPr lang="ru-RU" dirty="0" err="1"/>
              <a:t>урочисто</a:t>
            </a:r>
            <a:r>
              <a:rPr lang="ru-RU" dirty="0"/>
              <a:t> клянусь:</a:t>
            </a:r>
          </a:p>
          <a:p>
            <a:pPr lvl="0"/>
            <a:r>
              <a:rPr lang="ru-RU" dirty="0" err="1"/>
              <a:t>присвятити</a:t>
            </a:r>
            <a:r>
              <a:rPr lang="ru-RU" dirty="0"/>
              <a:t> </a:t>
            </a:r>
            <a:r>
              <a:rPr lang="ru-RU" dirty="0" err="1"/>
              <a:t>своє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 </a:t>
            </a:r>
            <a:r>
              <a:rPr lang="ru-RU" dirty="0" err="1"/>
              <a:t>служінню</a:t>
            </a:r>
            <a:r>
              <a:rPr lang="ru-RU" dirty="0"/>
              <a:t> в </a:t>
            </a:r>
            <a:r>
              <a:rPr lang="ru-RU" dirty="0" err="1"/>
              <a:t>ім'я</a:t>
            </a:r>
            <a:r>
              <a:rPr lang="ru-RU" dirty="0"/>
              <a:t> </a:t>
            </a:r>
            <a:r>
              <a:rPr lang="ru-RU" dirty="0" err="1"/>
              <a:t>людини</a:t>
            </a:r>
            <a:r>
              <a:rPr lang="ru-RU" dirty="0"/>
              <a:t>;</a:t>
            </a:r>
          </a:p>
          <a:p>
            <a:pPr lvl="0"/>
            <a:r>
              <a:rPr lang="ru-RU" dirty="0"/>
              <a:t>з </a:t>
            </a:r>
            <a:r>
              <a:rPr lang="ru-RU" dirty="0" err="1"/>
              <a:t>повагою</a:t>
            </a:r>
            <a:r>
              <a:rPr lang="ru-RU" dirty="0"/>
              <a:t> і </a:t>
            </a:r>
            <a:r>
              <a:rPr lang="ru-RU" dirty="0" err="1"/>
              <a:t>вдячністю</a:t>
            </a:r>
            <a:r>
              <a:rPr lang="ru-RU" dirty="0"/>
              <a:t> </a:t>
            </a:r>
            <a:r>
              <a:rPr lang="ru-RU" dirty="0" err="1"/>
              <a:t>ставитись</a:t>
            </a:r>
            <a:r>
              <a:rPr lang="ru-RU" dirty="0"/>
              <a:t> до </a:t>
            </a:r>
            <a:r>
              <a:rPr lang="ru-RU" dirty="0" err="1"/>
              <a:t>моїх</a:t>
            </a:r>
            <a:r>
              <a:rPr lang="ru-RU" dirty="0"/>
              <a:t> </a:t>
            </a:r>
            <a:r>
              <a:rPr lang="ru-RU" dirty="0" err="1"/>
              <a:t>учителів</a:t>
            </a:r>
            <a:r>
              <a:rPr lang="ru-RU" dirty="0"/>
              <a:t>;</a:t>
            </a:r>
          </a:p>
          <a:p>
            <a:pPr lvl="0"/>
            <a:r>
              <a:rPr lang="ru-RU" dirty="0" err="1"/>
              <a:t>сумлінно</a:t>
            </a:r>
            <a:r>
              <a:rPr lang="ru-RU" dirty="0"/>
              <a:t> і </a:t>
            </a:r>
            <a:r>
              <a:rPr lang="ru-RU" dirty="0" err="1"/>
              <a:t>гідно</a:t>
            </a:r>
            <a:r>
              <a:rPr lang="ru-RU" dirty="0"/>
              <a:t> </a:t>
            </a:r>
            <a:r>
              <a:rPr lang="ru-RU" dirty="0" err="1"/>
              <a:t>виконувати</a:t>
            </a:r>
            <a:r>
              <a:rPr lang="ru-RU" dirty="0"/>
              <a:t> </a:t>
            </a:r>
            <a:r>
              <a:rPr lang="ru-RU" dirty="0" err="1"/>
              <a:t>свій</a:t>
            </a:r>
            <a:r>
              <a:rPr lang="ru-RU" dirty="0"/>
              <a:t> </a:t>
            </a:r>
            <a:r>
              <a:rPr lang="ru-RU" dirty="0" err="1"/>
              <a:t>професійний</a:t>
            </a:r>
            <a:r>
              <a:rPr lang="ru-RU" dirty="0"/>
              <a:t> </a:t>
            </a:r>
            <a:r>
              <a:rPr lang="ru-RU" dirty="0" err="1"/>
              <a:t>обов'язок</a:t>
            </a:r>
            <a:r>
              <a:rPr lang="ru-RU" dirty="0"/>
              <a:t>;</a:t>
            </a:r>
          </a:p>
          <a:p>
            <a:pPr lvl="0"/>
            <a:r>
              <a:rPr lang="ru-RU" dirty="0" err="1"/>
              <a:t>турбуватися</a:t>
            </a:r>
            <a:r>
              <a:rPr lang="ru-RU" dirty="0"/>
              <a:t> </a:t>
            </a:r>
            <a:r>
              <a:rPr lang="ru-RU" dirty="0" err="1"/>
              <a:t>насамперед</a:t>
            </a:r>
            <a:r>
              <a:rPr lang="ru-RU" dirty="0"/>
              <a:t> про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мого</a:t>
            </a:r>
            <a:r>
              <a:rPr lang="ru-RU" dirty="0"/>
              <a:t> </a:t>
            </a:r>
            <a:r>
              <a:rPr lang="ru-RU" dirty="0" err="1"/>
              <a:t>пацієнта</a:t>
            </a:r>
            <a:r>
              <a:rPr lang="ru-RU" dirty="0"/>
              <a:t>;</a:t>
            </a:r>
          </a:p>
          <a:p>
            <a:pPr lvl="0"/>
            <a:r>
              <a:rPr lang="ru-RU" dirty="0" err="1"/>
              <a:t>берегти</a:t>
            </a:r>
            <a:r>
              <a:rPr lang="ru-RU" dirty="0"/>
              <a:t> </a:t>
            </a:r>
            <a:r>
              <a:rPr lang="ru-RU" dirty="0" err="1"/>
              <a:t>таємниці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мені</a:t>
            </a:r>
            <a:r>
              <a:rPr lang="ru-RU" dirty="0"/>
              <a:t> </a:t>
            </a:r>
            <a:r>
              <a:rPr lang="ru-RU" dirty="0" err="1"/>
              <a:t>довірили</a:t>
            </a:r>
            <a:r>
              <a:rPr lang="ru-RU" dirty="0"/>
              <a:t>, </a:t>
            </a:r>
            <a:r>
              <a:rPr lang="ru-RU" dirty="0" err="1"/>
              <a:t>навіть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смерті</a:t>
            </a:r>
            <a:r>
              <a:rPr lang="ru-RU" dirty="0"/>
              <a:t> </a:t>
            </a:r>
            <a:r>
              <a:rPr lang="ru-RU" dirty="0" err="1"/>
              <a:t>пацієнта</a:t>
            </a:r>
            <a:r>
              <a:rPr lang="ru-RU" dirty="0"/>
              <a:t>;</a:t>
            </a:r>
          </a:p>
          <a:p>
            <a:pPr lvl="0"/>
            <a:r>
              <a:rPr lang="ru-RU" dirty="0" err="1"/>
              <a:t>всіма</a:t>
            </a:r>
            <a:r>
              <a:rPr lang="ru-RU" dirty="0"/>
              <a:t> </a:t>
            </a:r>
            <a:r>
              <a:rPr lang="ru-RU" dirty="0" err="1"/>
              <a:t>доступними</a:t>
            </a:r>
            <a:r>
              <a:rPr lang="ru-RU" dirty="0"/>
              <a:t> </a:t>
            </a:r>
            <a:r>
              <a:rPr lang="ru-RU" dirty="0" err="1"/>
              <a:t>мені</a:t>
            </a:r>
            <a:r>
              <a:rPr lang="ru-RU" dirty="0"/>
              <a:t> </a:t>
            </a:r>
            <a:r>
              <a:rPr lang="ru-RU" dirty="0" err="1"/>
              <a:t>засобами</a:t>
            </a:r>
            <a:r>
              <a:rPr lang="ru-RU" dirty="0"/>
              <a:t> </a:t>
            </a:r>
            <a:r>
              <a:rPr lang="ru-RU" dirty="0" err="1"/>
              <a:t>утверджувати</a:t>
            </a:r>
            <a:r>
              <a:rPr lang="ru-RU" dirty="0"/>
              <a:t> </a:t>
            </a:r>
            <a:r>
              <a:rPr lang="ru-RU" dirty="0" err="1"/>
              <a:t>чесні</a:t>
            </a:r>
            <a:r>
              <a:rPr lang="ru-RU" dirty="0"/>
              <a:t> і </a:t>
            </a:r>
            <a:r>
              <a:rPr lang="ru-RU" dirty="0" err="1"/>
              <a:t>благородні</a:t>
            </a:r>
            <a:r>
              <a:rPr lang="ru-RU" dirty="0"/>
              <a:t> </a:t>
            </a:r>
            <a:r>
              <a:rPr lang="ru-RU" dirty="0" err="1"/>
              <a:t>традиції</a:t>
            </a:r>
            <a:r>
              <a:rPr lang="ru-RU" dirty="0"/>
              <a:t> </a:t>
            </a:r>
            <a:r>
              <a:rPr lang="ru-RU" dirty="0" err="1"/>
              <a:t>професії</a:t>
            </a:r>
            <a:r>
              <a:rPr lang="ru-RU" dirty="0"/>
              <a:t> </a:t>
            </a:r>
            <a:r>
              <a:rPr lang="ru-RU" dirty="0" err="1"/>
              <a:t>лікаря</a:t>
            </a:r>
            <a:r>
              <a:rPr lang="ru-RU" dirty="0"/>
              <a:t>;</a:t>
            </a:r>
          </a:p>
          <a:p>
            <a:pPr lvl="0"/>
            <a:r>
              <a:rPr lang="ru-RU" dirty="0" err="1"/>
              <a:t>ставитись</a:t>
            </a:r>
            <a:r>
              <a:rPr lang="ru-RU" dirty="0"/>
              <a:t> до </a:t>
            </a:r>
            <a:r>
              <a:rPr lang="ru-RU" dirty="0" err="1"/>
              <a:t>моїх</a:t>
            </a:r>
            <a:r>
              <a:rPr lang="ru-RU" dirty="0"/>
              <a:t> </a:t>
            </a:r>
            <a:r>
              <a:rPr lang="ru-RU" dirty="0" err="1"/>
              <a:t>колег</a:t>
            </a:r>
            <a:r>
              <a:rPr lang="ru-RU" dirty="0"/>
              <a:t>, як до </a:t>
            </a:r>
            <a:r>
              <a:rPr lang="ru-RU" dirty="0" err="1"/>
              <a:t>братів</a:t>
            </a:r>
            <a:r>
              <a:rPr lang="ru-RU" dirty="0"/>
              <a:t> і сестер;</a:t>
            </a:r>
          </a:p>
          <a:p>
            <a:pPr lvl="0"/>
            <a:r>
              <a:rPr lang="ru-RU" dirty="0"/>
              <a:t>не </a:t>
            </a:r>
            <a:r>
              <a:rPr lang="ru-RU" dirty="0" err="1"/>
              <a:t>дозволяти</a:t>
            </a:r>
            <a:r>
              <a:rPr lang="ru-RU" dirty="0"/>
              <a:t> </a:t>
            </a:r>
            <a:r>
              <a:rPr lang="ru-RU" dirty="0" err="1"/>
              <a:t>обставинам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пов'язані</a:t>
            </a:r>
            <a:r>
              <a:rPr lang="ru-RU" dirty="0"/>
              <a:t> з </a:t>
            </a:r>
            <a:r>
              <a:rPr lang="ru-RU" dirty="0" err="1"/>
              <a:t>віком</a:t>
            </a:r>
            <a:r>
              <a:rPr lang="ru-RU" dirty="0"/>
              <a:t>, станом </a:t>
            </a:r>
            <a:r>
              <a:rPr lang="ru-RU" dirty="0" err="1"/>
              <a:t>здоров'я</a:t>
            </a:r>
            <a:r>
              <a:rPr lang="ru-RU" dirty="0"/>
              <a:t>, </a:t>
            </a:r>
            <a:r>
              <a:rPr lang="ru-RU" dirty="0" err="1"/>
              <a:t>віросповідуванням</a:t>
            </a:r>
            <a:r>
              <a:rPr lang="ru-RU" dirty="0"/>
              <a:t>, расовою </a:t>
            </a:r>
            <a:r>
              <a:rPr lang="ru-RU" dirty="0" err="1"/>
              <a:t>приналежністю</a:t>
            </a:r>
            <a:r>
              <a:rPr lang="ru-RU" dirty="0"/>
              <a:t>, </a:t>
            </a:r>
            <a:r>
              <a:rPr lang="ru-RU" dirty="0" err="1"/>
              <a:t>статтю</a:t>
            </a:r>
            <a:r>
              <a:rPr lang="ru-RU" dirty="0"/>
              <a:t>, </a:t>
            </a:r>
            <a:r>
              <a:rPr lang="ru-RU" dirty="0" err="1"/>
              <a:t>національністю</a:t>
            </a:r>
            <a:r>
              <a:rPr lang="ru-RU" dirty="0"/>
              <a:t>, </a:t>
            </a:r>
            <a:r>
              <a:rPr lang="ru-RU" dirty="0" err="1"/>
              <a:t>політичними</a:t>
            </a:r>
            <a:r>
              <a:rPr lang="ru-RU" dirty="0"/>
              <a:t> </a:t>
            </a:r>
            <a:r>
              <a:rPr lang="ru-RU" dirty="0" err="1"/>
              <a:t>уподобаннями</a:t>
            </a:r>
            <a:r>
              <a:rPr lang="ru-RU" dirty="0"/>
              <a:t>, сексуальною </a:t>
            </a:r>
            <a:r>
              <a:rPr lang="ru-RU" dirty="0" err="1"/>
              <a:t>орієнтацією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соціальним</a:t>
            </a:r>
            <a:r>
              <a:rPr lang="ru-RU" dirty="0"/>
              <a:t> становищем </a:t>
            </a:r>
            <a:r>
              <a:rPr lang="ru-RU" dirty="0" err="1"/>
              <a:t>протидіяти</a:t>
            </a:r>
            <a:r>
              <a:rPr lang="ru-RU" dirty="0"/>
              <a:t> </a:t>
            </a:r>
            <a:r>
              <a:rPr lang="ru-RU" dirty="0" err="1"/>
              <a:t>виконанню</a:t>
            </a:r>
            <a:r>
              <a:rPr lang="ru-RU" dirty="0"/>
              <a:t> </a:t>
            </a:r>
            <a:r>
              <a:rPr lang="ru-RU" dirty="0" err="1"/>
              <a:t>мого</a:t>
            </a:r>
            <a:r>
              <a:rPr lang="ru-RU" dirty="0"/>
              <a:t> </a:t>
            </a:r>
            <a:r>
              <a:rPr lang="ru-RU" dirty="0" err="1"/>
              <a:t>обов'язку</a:t>
            </a:r>
            <a:r>
              <a:rPr lang="ru-RU" dirty="0"/>
              <a:t> перед </a:t>
            </a:r>
            <a:r>
              <a:rPr lang="ru-RU" dirty="0" err="1"/>
              <a:t>пацієнтами</a:t>
            </a:r>
            <a:r>
              <a:rPr lang="ru-RU" dirty="0"/>
              <a:t>;</a:t>
            </a:r>
          </a:p>
          <a:p>
            <a:pPr lvl="0"/>
            <a:r>
              <a:rPr lang="ru-RU" dirty="0" err="1"/>
              <a:t>незважаючи</a:t>
            </a:r>
            <a:r>
              <a:rPr lang="ru-RU" dirty="0"/>
              <a:t> </a:t>
            </a:r>
            <a:r>
              <a:rPr lang="ru-RU" dirty="0" err="1"/>
              <a:t>ні</a:t>
            </a:r>
            <a:r>
              <a:rPr lang="ru-RU" dirty="0"/>
              <a:t> на </a:t>
            </a:r>
            <a:r>
              <a:rPr lang="ru-RU" dirty="0" err="1"/>
              <a:t>що</a:t>
            </a:r>
            <a:r>
              <a:rPr lang="ru-RU" dirty="0"/>
              <a:t>, </a:t>
            </a:r>
            <a:r>
              <a:rPr lang="ru-RU" dirty="0" err="1"/>
              <a:t>стверджувати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 </a:t>
            </a:r>
            <a:r>
              <a:rPr lang="ru-RU" dirty="0" err="1"/>
              <a:t>людини</a:t>
            </a:r>
            <a:r>
              <a:rPr lang="ru-RU" dirty="0"/>
              <a:t> з самого по­чатку як </a:t>
            </a:r>
            <a:r>
              <a:rPr lang="ru-RU" dirty="0" err="1"/>
              <a:t>найвищу</a:t>
            </a:r>
            <a:r>
              <a:rPr lang="ru-RU" dirty="0"/>
              <a:t> </a:t>
            </a:r>
            <a:r>
              <a:rPr lang="ru-RU" dirty="0" err="1"/>
              <a:t>цінність</a:t>
            </a:r>
            <a:r>
              <a:rPr lang="ru-RU" dirty="0"/>
              <a:t> і не </a:t>
            </a:r>
            <a:r>
              <a:rPr lang="ru-RU" dirty="0" err="1"/>
              <a:t>використовувати</a:t>
            </a:r>
            <a:r>
              <a:rPr lang="ru-RU" dirty="0"/>
              <a:t> </a:t>
            </a:r>
            <a:r>
              <a:rPr lang="ru-RU" dirty="0" err="1"/>
              <a:t>свої</a:t>
            </a:r>
            <a:r>
              <a:rPr lang="ru-RU" dirty="0"/>
              <a:t> </a:t>
            </a:r>
            <a:r>
              <a:rPr lang="ru-RU" dirty="0" err="1"/>
              <a:t>знання</a:t>
            </a:r>
            <a:r>
              <a:rPr lang="ru-RU" dirty="0"/>
              <a:t> </a:t>
            </a:r>
            <a:r>
              <a:rPr lang="ru-RU" dirty="0" err="1"/>
              <a:t>лікаря</a:t>
            </a:r>
            <a:r>
              <a:rPr lang="ru-RU" dirty="0"/>
              <a:t> </a:t>
            </a:r>
            <a:r>
              <a:rPr lang="ru-RU" dirty="0" err="1"/>
              <a:t>про­ти</a:t>
            </a:r>
            <a:r>
              <a:rPr lang="ru-RU" dirty="0"/>
              <a:t> </a:t>
            </a:r>
            <a:r>
              <a:rPr lang="ru-RU" dirty="0" err="1"/>
              <a:t>законів</a:t>
            </a:r>
            <a:r>
              <a:rPr lang="ru-RU" dirty="0"/>
              <a:t> </a:t>
            </a:r>
            <a:r>
              <a:rPr lang="ru-RU" dirty="0" err="1"/>
              <a:t>гуманності</a:t>
            </a:r>
            <a:r>
              <a:rPr lang="ru-RU" dirty="0"/>
              <a:t>;</a:t>
            </a:r>
          </a:p>
          <a:p>
            <a:pPr lvl="0"/>
            <a:r>
              <a:rPr lang="ru-RU" dirty="0" err="1"/>
              <a:t>цю</a:t>
            </a:r>
            <a:r>
              <a:rPr lang="ru-RU" dirty="0"/>
              <a:t> </a:t>
            </a:r>
            <a:r>
              <a:rPr lang="ru-RU" dirty="0" err="1"/>
              <a:t>урочисту</a:t>
            </a:r>
            <a:r>
              <a:rPr lang="ru-RU" dirty="0"/>
              <a:t> присягу я </a:t>
            </a:r>
            <a:r>
              <a:rPr lang="ru-RU" dirty="0" err="1"/>
              <a:t>складаю</a:t>
            </a:r>
            <a:r>
              <a:rPr lang="ru-RU" dirty="0"/>
              <a:t> </a:t>
            </a:r>
            <a:r>
              <a:rPr lang="ru-RU" dirty="0" err="1"/>
              <a:t>добровільно</a:t>
            </a:r>
            <a:r>
              <a:rPr lang="ru-RU" dirty="0"/>
              <a:t> і клянусь </a:t>
            </a:r>
            <a:r>
              <a:rPr lang="ru-RU" dirty="0" err="1"/>
              <a:t>чесно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дотримуватись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131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8"/>
            <a:ext cx="8424936" cy="6336704"/>
          </a:xfrm>
        </p:spPr>
        <p:txBody>
          <a:bodyPr/>
          <a:lstStyle/>
          <a:p>
            <a:pPr marL="0" indent="0">
              <a:buNone/>
            </a:pPr>
            <a:r>
              <a:rPr lang="uk-UA" b="1" dirty="0"/>
              <a:t>План та організаційна структура лекції.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	</a:t>
            </a:r>
            <a:endParaRPr lang="ru-RU" dirty="0"/>
          </a:p>
          <a:p>
            <a:pPr marL="457200" indent="-457200">
              <a:buAutoNum type="arabicPeriod"/>
            </a:pPr>
            <a:r>
              <a:rPr lang="ru-RU" dirty="0" err="1" smtClean="0"/>
              <a:t>Науково</a:t>
            </a:r>
            <a:r>
              <a:rPr lang="ru-RU" dirty="0" smtClean="0"/>
              <a:t> </a:t>
            </a:r>
            <a:r>
              <a:rPr lang="ru-RU" dirty="0"/>
              <a:t>- </a:t>
            </a:r>
            <a:r>
              <a:rPr lang="ru-RU" dirty="0" err="1"/>
              <a:t>методичне</a:t>
            </a:r>
            <a:r>
              <a:rPr lang="ru-RU" dirty="0"/>
              <a:t> </a:t>
            </a:r>
            <a:r>
              <a:rPr lang="ru-RU" dirty="0" err="1"/>
              <a:t>обґрунтування</a:t>
            </a:r>
            <a:r>
              <a:rPr lang="ru-RU" dirty="0"/>
              <a:t> теми. </a:t>
            </a:r>
            <a:endParaRPr lang="en-US" dirty="0"/>
          </a:p>
          <a:p>
            <a:pPr marL="457200" indent="-457200">
              <a:buAutoNum type="arabicPeriod"/>
            </a:pPr>
            <a:r>
              <a:rPr lang="uk-UA" dirty="0" smtClean="0"/>
              <a:t>Навчальні </a:t>
            </a:r>
            <a:r>
              <a:rPr lang="uk-UA" dirty="0"/>
              <a:t>цілі </a:t>
            </a:r>
            <a:r>
              <a:rPr lang="uk-UA" dirty="0" smtClean="0"/>
              <a:t>лекції</a:t>
            </a:r>
            <a:endParaRPr lang="en-US" dirty="0" smtClean="0"/>
          </a:p>
          <a:p>
            <a:pPr marL="457200" indent="-457200">
              <a:buFont typeface="Arial" pitchFamily="34" charset="0"/>
              <a:buAutoNum type="arabicPeriod"/>
            </a:pPr>
            <a:r>
              <a:rPr lang="uk-UA" dirty="0"/>
              <a:t>Основі протоколи з дитячої хірургії, що затверджені МОЗ </a:t>
            </a:r>
            <a:r>
              <a:rPr lang="uk-UA" dirty="0" smtClean="0"/>
              <a:t>України</a:t>
            </a:r>
            <a:endParaRPr lang="en-US" dirty="0" smtClean="0"/>
          </a:p>
          <a:p>
            <a:pPr marL="457200" indent="-457200">
              <a:buFont typeface="Arial" pitchFamily="34" charset="0"/>
              <a:buAutoNum type="arabicPeriod"/>
            </a:pPr>
            <a:r>
              <a:rPr lang="ru-RU" dirty="0" err="1" smtClean="0"/>
              <a:t>принцип</a:t>
            </a:r>
            <a:r>
              <a:rPr lang="ru-RU" dirty="0" err="1"/>
              <a:t>и</a:t>
            </a:r>
            <a:r>
              <a:rPr lang="ru-RU" dirty="0" smtClean="0"/>
              <a:t>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 smtClean="0"/>
              <a:t>допомоги</a:t>
            </a:r>
            <a:endParaRPr lang="ru-RU" dirty="0" smtClean="0"/>
          </a:p>
          <a:p>
            <a:pPr marL="457200" indent="-457200">
              <a:buFont typeface="Arial" pitchFamily="34" charset="0"/>
              <a:buAutoNum type="arabicPeriod"/>
            </a:pPr>
            <a:r>
              <a:rPr lang="ru-RU" dirty="0" err="1"/>
              <a:t>Лісабонська</a:t>
            </a:r>
            <a:r>
              <a:rPr lang="ru-RU" dirty="0"/>
              <a:t> </a:t>
            </a:r>
            <a:r>
              <a:rPr lang="ru-RU" dirty="0" err="1"/>
              <a:t>декларація</a:t>
            </a:r>
            <a:r>
              <a:rPr lang="ru-RU" dirty="0"/>
              <a:t> прав </a:t>
            </a:r>
            <a:r>
              <a:rPr lang="ru-RU" dirty="0" err="1"/>
              <a:t>пацієнта</a:t>
            </a:r>
            <a:endParaRPr lang="ru-RU" dirty="0"/>
          </a:p>
          <a:p>
            <a:pPr marL="457200" indent="-457200">
              <a:buFont typeface="Arial" pitchFamily="34" charset="0"/>
              <a:buAutoNum type="arabicPeriod"/>
            </a:pPr>
            <a:r>
              <a:rPr lang="ru-RU" dirty="0" err="1"/>
              <a:t>Міжнародний</a:t>
            </a:r>
            <a:r>
              <a:rPr lang="ru-RU" dirty="0"/>
              <a:t> кодекс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етики</a:t>
            </a:r>
            <a:endParaRPr lang="ru-RU" dirty="0"/>
          </a:p>
          <a:p>
            <a:pPr marL="457200" indent="-457200">
              <a:buFont typeface="Arial" pitchFamily="34" charset="0"/>
              <a:buAutoNum type="arabicPeriod"/>
            </a:pPr>
            <a:r>
              <a:rPr lang="ru-RU" dirty="0" err="1"/>
              <a:t>Женевська</a:t>
            </a:r>
            <a:r>
              <a:rPr lang="ru-RU" dirty="0"/>
              <a:t> </a:t>
            </a:r>
            <a:r>
              <a:rPr lang="ru-RU" dirty="0" err="1"/>
              <a:t>декларація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4572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621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676456" cy="6912768"/>
          </a:xfrm>
        </p:spPr>
        <p:txBody>
          <a:bodyPr>
            <a:normAutofit/>
          </a:bodyPr>
          <a:lstStyle/>
          <a:p>
            <a:r>
              <a:rPr lang="uk-UA" dirty="0"/>
              <a:t>Використання у лікарській практиці нових клінічних протоколів – один із найважливіших шляхів впровадження доказової медицини в нашій країні. 28 квітня 2017 набув чинності Наказ МОЗ України № 1422 від 29 грудня 2016 р., який дозволяє українським лікарям використовувати у своїй роботі</a:t>
            </a:r>
            <a:r>
              <a:rPr lang="ru-RU" dirty="0"/>
              <a:t> </a:t>
            </a:r>
            <a:r>
              <a:rPr lang="uk-UA" u="sng" dirty="0">
                <a:hlinkClick r:id="rId2"/>
              </a:rPr>
              <a:t>міжнародні клінічні протоколи</a:t>
            </a:r>
            <a:r>
              <a:rPr lang="uk-UA" dirty="0"/>
              <a:t>. Уже більше року українські лікарі можуть впроваджувати у своїй роботі ефективні методи діагностики та лікування.</a:t>
            </a:r>
            <a:endParaRPr lang="ru-RU" dirty="0"/>
          </a:p>
          <a:p>
            <a:r>
              <a:rPr lang="ru-RU" dirty="0" err="1"/>
              <a:t>Клінічні</a:t>
            </a:r>
            <a:r>
              <a:rPr lang="ru-RU" dirty="0"/>
              <a:t> </a:t>
            </a:r>
            <a:r>
              <a:rPr lang="ru-RU" dirty="0" err="1"/>
              <a:t>протоколи</a:t>
            </a:r>
            <a:r>
              <a:rPr lang="ru-RU" dirty="0"/>
              <a:t> на засадах </a:t>
            </a:r>
            <a:r>
              <a:rPr lang="ru-RU" dirty="0" err="1"/>
              <a:t>доказової</a:t>
            </a:r>
            <a:r>
              <a:rPr lang="ru-RU" dirty="0"/>
              <a:t> </a:t>
            </a:r>
            <a:r>
              <a:rPr lang="ru-RU" dirty="0" err="1"/>
              <a:t>медицини</a:t>
            </a:r>
            <a:r>
              <a:rPr lang="ru-RU" dirty="0"/>
              <a:t> - </a:t>
            </a:r>
            <a:r>
              <a:rPr lang="ru-RU" dirty="0" err="1"/>
              <a:t>це</a:t>
            </a:r>
            <a:r>
              <a:rPr lang="ru-RU" dirty="0"/>
              <a:t> перш за все </a:t>
            </a:r>
            <a:r>
              <a:rPr lang="ru-RU" dirty="0" err="1"/>
              <a:t>чіткий</a:t>
            </a:r>
            <a:r>
              <a:rPr lang="ru-RU" dirty="0"/>
              <a:t> алгоритм </a:t>
            </a:r>
            <a:r>
              <a:rPr lang="ru-RU" dirty="0" err="1"/>
              <a:t>дій</a:t>
            </a:r>
            <a:r>
              <a:rPr lang="ru-RU" dirty="0"/>
              <a:t> для </a:t>
            </a:r>
            <a:r>
              <a:rPr lang="ru-RU" dirty="0" err="1"/>
              <a:t>практикуючих</a:t>
            </a:r>
            <a:r>
              <a:rPr lang="ru-RU" dirty="0"/>
              <a:t> </a:t>
            </a:r>
            <a:r>
              <a:rPr lang="ru-RU" dirty="0" err="1"/>
              <a:t>лікарів</a:t>
            </a:r>
            <a:r>
              <a:rPr lang="ru-RU" dirty="0"/>
              <a:t>. </a:t>
            </a:r>
            <a:r>
              <a:rPr lang="ru-RU" dirty="0" err="1"/>
              <a:t>Впровадження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протоколів</a:t>
            </a:r>
            <a:r>
              <a:rPr lang="ru-RU" dirty="0"/>
              <a:t>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узгодженості</a:t>
            </a:r>
            <a:r>
              <a:rPr lang="ru-RU" dirty="0"/>
              <a:t>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</a:t>
            </a:r>
            <a:r>
              <a:rPr lang="ru-RU" dirty="0" err="1"/>
              <a:t>пацієнтам</a:t>
            </a:r>
            <a:r>
              <a:rPr lang="ru-RU" dirty="0"/>
              <a:t> на </a:t>
            </a:r>
            <a:r>
              <a:rPr lang="ru-RU" dirty="0" err="1"/>
              <a:t>усіх</a:t>
            </a:r>
            <a:r>
              <a:rPr lang="ru-RU" dirty="0"/>
              <a:t> </a:t>
            </a:r>
            <a:r>
              <a:rPr lang="ru-RU" dirty="0" err="1"/>
              <a:t>рівнях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гарантує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кожен</a:t>
            </a:r>
            <a:r>
              <a:rPr lang="ru-RU" dirty="0"/>
              <a:t> </a:t>
            </a:r>
            <a:r>
              <a:rPr lang="ru-RU" dirty="0" err="1"/>
              <a:t>пацієнт</a:t>
            </a:r>
            <a:r>
              <a:rPr lang="ru-RU" dirty="0"/>
              <a:t> </a:t>
            </a:r>
            <a:r>
              <a:rPr lang="ru-RU" dirty="0" err="1"/>
              <a:t>отримає</a:t>
            </a:r>
            <a:r>
              <a:rPr lang="ru-RU" dirty="0"/>
              <a:t> </a:t>
            </a:r>
            <a:r>
              <a:rPr lang="ru-RU" dirty="0" err="1"/>
              <a:t>високий</a:t>
            </a:r>
            <a:r>
              <a:rPr lang="ru-RU" dirty="0"/>
              <a:t> </a:t>
            </a:r>
            <a:r>
              <a:rPr lang="ru-RU" dirty="0" err="1"/>
              <a:t>рівень</a:t>
            </a:r>
            <a:r>
              <a:rPr lang="ru-RU" dirty="0"/>
              <a:t>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294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dirty="0" smtClean="0"/>
          </a:p>
          <a:p>
            <a:r>
              <a:rPr lang="ru-RU" dirty="0" err="1"/>
              <a:t>Міжнародні</a:t>
            </a:r>
            <a:r>
              <a:rPr lang="ru-RU" dirty="0"/>
              <a:t> </a:t>
            </a:r>
            <a:r>
              <a:rPr lang="ru-RU" dirty="0" err="1"/>
              <a:t>клінічні</a:t>
            </a:r>
            <a:r>
              <a:rPr lang="ru-RU" dirty="0"/>
              <a:t> </a:t>
            </a:r>
            <a:r>
              <a:rPr lang="ru-RU" dirty="0" err="1"/>
              <a:t>протоколи</a:t>
            </a:r>
            <a:r>
              <a:rPr lang="ru-RU" dirty="0"/>
              <a:t>, </a:t>
            </a:r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віднедавна</a:t>
            </a:r>
            <a:r>
              <a:rPr lang="ru-RU" dirty="0"/>
              <a:t> </a:t>
            </a:r>
            <a:r>
              <a:rPr lang="ru-RU" dirty="0" err="1"/>
              <a:t>офіційно</a:t>
            </a:r>
            <a:r>
              <a:rPr lang="ru-RU" dirty="0"/>
              <a:t> рекомендовано на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, </a:t>
            </a:r>
            <a:r>
              <a:rPr lang="ru-RU" dirty="0" err="1"/>
              <a:t>базуються</a:t>
            </a:r>
            <a:r>
              <a:rPr lang="ru-RU" dirty="0"/>
              <a:t> на засадах </a:t>
            </a:r>
            <a:r>
              <a:rPr lang="ru-RU" dirty="0" err="1"/>
              <a:t>доказової</a:t>
            </a:r>
            <a:r>
              <a:rPr lang="ru-RU" dirty="0"/>
              <a:t> </a:t>
            </a:r>
            <a:r>
              <a:rPr lang="ru-RU" dirty="0" err="1"/>
              <a:t>медицини</a:t>
            </a:r>
            <a:r>
              <a:rPr lang="ru-RU" dirty="0"/>
              <a:t>. До </a:t>
            </a:r>
            <a:r>
              <a:rPr lang="ru-RU" dirty="0" err="1"/>
              <a:t>розробки</a:t>
            </a:r>
            <a:r>
              <a:rPr lang="ru-RU" dirty="0"/>
              <a:t> </a:t>
            </a:r>
            <a:r>
              <a:rPr lang="ru-RU" dirty="0" err="1"/>
              <a:t>протоколів</a:t>
            </a:r>
            <a:r>
              <a:rPr lang="ru-RU" dirty="0"/>
              <a:t> </a:t>
            </a:r>
            <a:r>
              <a:rPr lang="ru-RU" dirty="0" err="1"/>
              <a:t>долучаються</a:t>
            </a:r>
            <a:r>
              <a:rPr lang="ru-RU" dirty="0"/>
              <a:t> </a:t>
            </a:r>
            <a:r>
              <a:rPr lang="ru-RU" dirty="0" err="1"/>
              <a:t>фахові</a:t>
            </a:r>
            <a:r>
              <a:rPr lang="ru-RU" dirty="0"/>
              <a:t> </a:t>
            </a:r>
            <a:r>
              <a:rPr lang="ru-RU" dirty="0" err="1"/>
              <a:t>медичні</a:t>
            </a:r>
            <a:r>
              <a:rPr lang="ru-RU" dirty="0"/>
              <a:t> </a:t>
            </a:r>
            <a:r>
              <a:rPr lang="ru-RU" dirty="0" err="1"/>
              <a:t>асоціації</a:t>
            </a:r>
            <a:r>
              <a:rPr lang="ru-RU" dirty="0"/>
              <a:t> </a:t>
            </a:r>
            <a:r>
              <a:rPr lang="ru-RU" dirty="0" err="1"/>
              <a:t>країн-членів</a:t>
            </a:r>
            <a:r>
              <a:rPr lang="ru-RU" dirty="0"/>
              <a:t> </a:t>
            </a:r>
            <a:r>
              <a:rPr lang="ru-RU" dirty="0" err="1"/>
              <a:t>Євросоюзу</a:t>
            </a:r>
            <a:r>
              <a:rPr lang="ru-RU" dirty="0"/>
              <a:t>, </a:t>
            </a:r>
            <a:r>
              <a:rPr lang="ru-RU" dirty="0" err="1"/>
              <a:t>Австралійського</a:t>
            </a:r>
            <a:r>
              <a:rPr lang="ru-RU" dirty="0"/>
              <a:t> Союзу, </a:t>
            </a:r>
            <a:r>
              <a:rPr lang="ru-RU" dirty="0" err="1"/>
              <a:t>Сполучених</a:t>
            </a:r>
            <a:r>
              <a:rPr lang="ru-RU" dirty="0"/>
              <a:t> </a:t>
            </a:r>
            <a:r>
              <a:rPr lang="ru-RU" dirty="0" err="1"/>
              <a:t>Штатів</a:t>
            </a:r>
            <a:r>
              <a:rPr lang="ru-RU" dirty="0"/>
              <a:t> Америки, </a:t>
            </a:r>
            <a:r>
              <a:rPr lang="ru-RU" dirty="0" err="1"/>
              <a:t>Канади</a:t>
            </a:r>
            <a:r>
              <a:rPr lang="ru-RU" dirty="0"/>
              <a:t>. </a:t>
            </a:r>
            <a:r>
              <a:rPr lang="ru-RU" dirty="0" err="1"/>
              <a:t>Запровадження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протоколів</a:t>
            </a:r>
            <a:r>
              <a:rPr lang="ru-RU" dirty="0"/>
              <a:t> в </a:t>
            </a:r>
            <a:r>
              <a:rPr lang="ru-RU" dirty="0" err="1"/>
              <a:t>Україні</a:t>
            </a:r>
            <a:r>
              <a:rPr lang="ru-RU" dirty="0"/>
              <a:t> </a:t>
            </a:r>
            <a:r>
              <a:rPr lang="ru-RU" dirty="0" err="1"/>
              <a:t>пришвидшить</a:t>
            </a:r>
            <a:r>
              <a:rPr lang="ru-RU" dirty="0"/>
              <a:t> доступ </a:t>
            </a:r>
            <a:r>
              <a:rPr lang="ru-RU" dirty="0" err="1"/>
              <a:t>вітчизняних</a:t>
            </a:r>
            <a:r>
              <a:rPr lang="ru-RU" dirty="0"/>
              <a:t> </a:t>
            </a:r>
            <a:r>
              <a:rPr lang="ru-RU" dirty="0" err="1"/>
              <a:t>медиків</a:t>
            </a:r>
            <a:r>
              <a:rPr lang="ru-RU" dirty="0"/>
              <a:t> до </a:t>
            </a:r>
            <a:r>
              <a:rPr lang="ru-RU" dirty="0" err="1"/>
              <a:t>передових</a:t>
            </a:r>
            <a:r>
              <a:rPr lang="ru-RU" dirty="0"/>
              <a:t> </a:t>
            </a:r>
            <a:r>
              <a:rPr lang="ru-RU" dirty="0" err="1"/>
              <a:t>досягнень</a:t>
            </a:r>
            <a:r>
              <a:rPr lang="ru-RU" dirty="0"/>
              <a:t> </a:t>
            </a:r>
            <a:r>
              <a:rPr lang="ru-RU" dirty="0" err="1"/>
              <a:t>світової</a:t>
            </a:r>
            <a:r>
              <a:rPr lang="ru-RU" dirty="0"/>
              <a:t> </a:t>
            </a:r>
            <a:r>
              <a:rPr lang="ru-RU" dirty="0" err="1"/>
              <a:t>медицини</a:t>
            </a:r>
            <a:r>
              <a:rPr lang="ru-RU" dirty="0"/>
              <a:t>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36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6632"/>
            <a:ext cx="8424936" cy="633670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b="1" i="1" dirty="0" smtClean="0"/>
          </a:p>
          <a:p>
            <a:r>
              <a:rPr lang="uk-UA" dirty="0"/>
              <a:t>Основі протоколи з дитячої хірургії, що затверджені МОЗ України:</a:t>
            </a:r>
            <a:endParaRPr lang="ru-RU" dirty="0"/>
          </a:p>
          <a:p>
            <a:r>
              <a:rPr lang="uk-UA" dirty="0"/>
              <a:t> </a:t>
            </a:r>
            <a:endParaRPr lang="ru-RU" dirty="0"/>
          </a:p>
          <a:p>
            <a:pPr lvl="0"/>
            <a:r>
              <a:rPr lang="ru-RU" dirty="0"/>
              <a:t> </a:t>
            </a:r>
            <a:r>
              <a:rPr lang="ru-RU" b="1" dirty="0" err="1">
                <a:hlinkClick r:id="rId2"/>
              </a:rPr>
              <a:t>Дитяча</a:t>
            </a:r>
            <a:r>
              <a:rPr lang="ru-RU" b="1" dirty="0">
                <a:hlinkClick r:id="rId2"/>
              </a:rPr>
              <a:t> </a:t>
            </a:r>
            <a:r>
              <a:rPr lang="ru-RU" b="1" dirty="0" err="1">
                <a:hlinkClick r:id="rId2"/>
              </a:rPr>
              <a:t>хірургія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№502 </a:t>
            </a:r>
            <a:r>
              <a:rPr lang="ru-RU" dirty="0" err="1"/>
              <a:t>від</a:t>
            </a:r>
            <a:r>
              <a:rPr lang="ru-RU" dirty="0"/>
              <a:t> 2002-12-28</a:t>
            </a:r>
          </a:p>
          <a:p>
            <a:r>
              <a:rPr lang="ru-RU" dirty="0"/>
              <a:t>• </a:t>
            </a:r>
            <a:r>
              <a:rPr lang="ru-RU" b="1" dirty="0" err="1">
                <a:hlinkClick r:id="rId3"/>
              </a:rPr>
              <a:t>Торакальна</a:t>
            </a:r>
            <a:r>
              <a:rPr lang="ru-RU" b="1" dirty="0">
                <a:hlinkClick r:id="rId3"/>
              </a:rPr>
              <a:t> </a:t>
            </a:r>
            <a:r>
              <a:rPr lang="ru-RU" b="1" dirty="0" err="1">
                <a:hlinkClick r:id="rId3"/>
              </a:rPr>
              <a:t>хірургія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№226 </a:t>
            </a:r>
            <a:r>
              <a:rPr lang="ru-RU" dirty="0" err="1"/>
              <a:t>від</a:t>
            </a:r>
            <a:r>
              <a:rPr lang="ru-RU" dirty="0"/>
              <a:t> 1998-07-27</a:t>
            </a:r>
          </a:p>
          <a:p>
            <a:r>
              <a:rPr lang="ru-RU" dirty="0"/>
              <a:t>• </a:t>
            </a:r>
            <a:r>
              <a:rPr lang="ru-RU" b="1" dirty="0" err="1">
                <a:hlinkClick r:id="rId4"/>
              </a:rPr>
              <a:t>Хірургія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№226 </a:t>
            </a:r>
            <a:r>
              <a:rPr lang="ru-RU" dirty="0" err="1"/>
              <a:t>від</a:t>
            </a:r>
            <a:r>
              <a:rPr lang="ru-RU" dirty="0"/>
              <a:t> 1998-07-27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5"/>
              </a:rPr>
              <a:t>Про </a:t>
            </a:r>
            <a:r>
              <a:rPr lang="ru-RU" b="1" dirty="0" err="1">
                <a:hlinkClick r:id="rId5"/>
              </a:rPr>
              <a:t>затвердження</a:t>
            </a:r>
            <a:r>
              <a:rPr lang="ru-RU" b="1" dirty="0">
                <a:hlinkClick r:id="rId5"/>
              </a:rPr>
              <a:t> </a:t>
            </a:r>
            <a:r>
              <a:rPr lang="ru-RU" b="1" dirty="0" err="1">
                <a:hlinkClick r:id="rId5"/>
              </a:rPr>
              <a:t>протоколів</a:t>
            </a:r>
            <a:r>
              <a:rPr lang="ru-RU" b="1" dirty="0">
                <a:hlinkClick r:id="rId5"/>
              </a:rPr>
              <a:t> </a:t>
            </a:r>
            <a:r>
              <a:rPr lang="ru-RU" b="1" dirty="0" err="1">
                <a:hlinkClick r:id="rId5"/>
              </a:rPr>
              <a:t>лікування</a:t>
            </a:r>
            <a:r>
              <a:rPr lang="ru-RU" b="1" dirty="0">
                <a:hlinkClick r:id="rId5"/>
              </a:rPr>
              <a:t> </a:t>
            </a:r>
            <a:r>
              <a:rPr lang="ru-RU" b="1" dirty="0" err="1">
                <a:hlinkClick r:id="rId5"/>
              </a:rPr>
              <a:t>дітей</a:t>
            </a:r>
            <a:r>
              <a:rPr lang="ru-RU" b="1" dirty="0">
                <a:hlinkClick r:id="rId5"/>
              </a:rPr>
              <a:t> </a:t>
            </a:r>
            <a:r>
              <a:rPr lang="ru-RU" b="1" dirty="0" err="1">
                <a:hlinkClick r:id="rId5"/>
              </a:rPr>
              <a:t>зі</a:t>
            </a:r>
            <a:r>
              <a:rPr lang="ru-RU" b="1" dirty="0">
                <a:hlinkClick r:id="rId5"/>
              </a:rPr>
              <a:t> </a:t>
            </a:r>
            <a:r>
              <a:rPr lang="ru-RU" b="1" dirty="0" err="1">
                <a:hlinkClick r:id="rId5"/>
              </a:rPr>
              <a:t>спеціальності</a:t>
            </a:r>
            <a:r>
              <a:rPr lang="ru-RU" b="1" dirty="0">
                <a:hlinkClick r:id="rId5"/>
              </a:rPr>
              <a:t> "</a:t>
            </a:r>
            <a:r>
              <a:rPr lang="ru-RU" b="1" dirty="0" err="1">
                <a:hlinkClick r:id="rId5"/>
              </a:rPr>
              <a:t>Дитяча</a:t>
            </a:r>
            <a:r>
              <a:rPr lang="ru-RU" b="1" dirty="0">
                <a:hlinkClick r:id="rId5"/>
              </a:rPr>
              <a:t> </a:t>
            </a:r>
            <a:r>
              <a:rPr lang="ru-RU" b="1" dirty="0" err="1">
                <a:hlinkClick r:id="rId5"/>
              </a:rPr>
              <a:t>хірургія</a:t>
            </a:r>
            <a:r>
              <a:rPr lang="ru-RU" b="1" dirty="0">
                <a:hlinkClick r:id="rId5"/>
              </a:rPr>
              <a:t>".</a:t>
            </a:r>
            <a:endParaRPr lang="ru-RU" dirty="0"/>
          </a:p>
          <a:p>
            <a:r>
              <a:rPr lang="ru-RU" dirty="0"/>
              <a:t>Наказ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 err="1">
                <a:hlinkClick r:id="rId6"/>
              </a:rPr>
              <a:t>Протоколи</a:t>
            </a:r>
            <a:r>
              <a:rPr lang="ru-RU" b="1" dirty="0">
                <a:hlinkClick r:id="rId6"/>
              </a:rPr>
              <a:t> </a:t>
            </a:r>
            <a:r>
              <a:rPr lang="ru-RU" b="1" dirty="0" err="1">
                <a:hlinkClick r:id="rId6"/>
              </a:rPr>
              <a:t>лікування</a:t>
            </a:r>
            <a:r>
              <a:rPr lang="ru-RU" b="1" dirty="0">
                <a:hlinkClick r:id="rId6"/>
              </a:rPr>
              <a:t> </a:t>
            </a:r>
            <a:r>
              <a:rPr lang="ru-RU" b="1" dirty="0" err="1">
                <a:hlinkClick r:id="rId6"/>
              </a:rPr>
              <a:t>дітей</a:t>
            </a:r>
            <a:r>
              <a:rPr lang="ru-RU" b="1" dirty="0">
                <a:hlinkClick r:id="rId6"/>
              </a:rPr>
              <a:t> </a:t>
            </a:r>
            <a:r>
              <a:rPr lang="ru-RU" b="1" dirty="0" err="1">
                <a:hlinkClick r:id="rId6"/>
              </a:rPr>
              <a:t>зі</a:t>
            </a:r>
            <a:r>
              <a:rPr lang="ru-RU" b="1" dirty="0">
                <a:hlinkClick r:id="rId6"/>
              </a:rPr>
              <a:t> </a:t>
            </a:r>
            <a:r>
              <a:rPr lang="ru-RU" b="1" dirty="0" err="1">
                <a:hlinkClick r:id="rId6"/>
              </a:rPr>
              <a:t>спеціальності</a:t>
            </a:r>
            <a:r>
              <a:rPr lang="ru-RU" b="1" dirty="0">
                <a:hlinkClick r:id="rId6"/>
              </a:rPr>
              <a:t> «</a:t>
            </a:r>
            <a:r>
              <a:rPr lang="ru-RU" b="1" dirty="0" err="1">
                <a:hlinkClick r:id="rId6"/>
              </a:rPr>
              <a:t>Дитяча</a:t>
            </a:r>
            <a:r>
              <a:rPr lang="ru-RU" b="1" dirty="0">
                <a:hlinkClick r:id="rId6"/>
              </a:rPr>
              <a:t> </a:t>
            </a:r>
            <a:r>
              <a:rPr lang="ru-RU" b="1" dirty="0" err="1">
                <a:hlinkClick r:id="rId6"/>
              </a:rPr>
              <a:t>хірургія</a:t>
            </a:r>
            <a:r>
              <a:rPr lang="ru-RU" b="1" dirty="0">
                <a:hlinkClick r:id="rId6"/>
              </a:rPr>
              <a:t>».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7"/>
              </a:rPr>
              <a:t>Протокол </a:t>
            </a:r>
            <a:r>
              <a:rPr lang="ru-RU" b="1" dirty="0" err="1">
                <a:hlinkClick r:id="rId7"/>
              </a:rPr>
              <a:t>лікування</a:t>
            </a:r>
            <a:r>
              <a:rPr lang="ru-RU" b="1" dirty="0">
                <a:hlinkClick r:id="rId7"/>
              </a:rPr>
              <a:t> </a:t>
            </a:r>
            <a:r>
              <a:rPr lang="ru-RU" b="1" dirty="0" err="1">
                <a:hlinkClick r:id="rId7"/>
              </a:rPr>
              <a:t>вродженого</a:t>
            </a:r>
            <a:r>
              <a:rPr lang="ru-RU" b="1" dirty="0">
                <a:hlinkClick r:id="rId7"/>
              </a:rPr>
              <a:t> </a:t>
            </a:r>
            <a:r>
              <a:rPr lang="ru-RU" b="1" dirty="0" err="1">
                <a:hlinkClick r:id="rId7"/>
              </a:rPr>
              <a:t>пілоростенозу</a:t>
            </a:r>
            <a:r>
              <a:rPr lang="ru-RU" b="1" dirty="0">
                <a:hlinkClick r:id="rId7"/>
              </a:rPr>
              <a:t>.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8"/>
              </a:rPr>
              <a:t>Протокол </a:t>
            </a:r>
            <a:r>
              <a:rPr lang="ru-RU" b="1" dirty="0" err="1">
                <a:hlinkClick r:id="rId8"/>
              </a:rPr>
              <a:t>діагностики</a:t>
            </a:r>
            <a:r>
              <a:rPr lang="ru-RU" b="1" dirty="0">
                <a:hlinkClick r:id="rId8"/>
              </a:rPr>
              <a:t> та </a:t>
            </a:r>
            <a:r>
              <a:rPr lang="ru-RU" b="1" dirty="0" err="1">
                <a:hlinkClick r:id="rId8"/>
              </a:rPr>
              <a:t>лікування</a:t>
            </a:r>
            <a:r>
              <a:rPr lang="ru-RU" b="1" dirty="0">
                <a:hlinkClick r:id="rId8"/>
              </a:rPr>
              <a:t> </a:t>
            </a:r>
            <a:r>
              <a:rPr lang="ru-RU" b="1" dirty="0" err="1">
                <a:hlinkClick r:id="rId8"/>
              </a:rPr>
              <a:t>атрезії</a:t>
            </a:r>
            <a:r>
              <a:rPr lang="ru-RU" b="1" dirty="0">
                <a:hlinkClick r:id="rId8"/>
              </a:rPr>
              <a:t> </a:t>
            </a:r>
            <a:r>
              <a:rPr lang="ru-RU" b="1" dirty="0" err="1">
                <a:hlinkClick r:id="rId8"/>
              </a:rPr>
              <a:t>стравоходу</a:t>
            </a:r>
            <a:r>
              <a:rPr lang="ru-RU" b="1" dirty="0">
                <a:hlinkClick r:id="rId8"/>
              </a:rPr>
              <a:t> у </a:t>
            </a:r>
            <a:r>
              <a:rPr lang="ru-RU" b="1" dirty="0" err="1">
                <a:hlinkClick r:id="rId8"/>
              </a:rPr>
              <a:t>дітей</a:t>
            </a:r>
            <a:r>
              <a:rPr lang="ru-RU" b="1" dirty="0">
                <a:hlinkClick r:id="rId8"/>
              </a:rPr>
              <a:t>.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9"/>
              </a:rPr>
              <a:t>Протокол </a:t>
            </a:r>
            <a:r>
              <a:rPr lang="ru-RU" b="1" dirty="0" err="1">
                <a:hlinkClick r:id="rId9"/>
              </a:rPr>
              <a:t>діагностики</a:t>
            </a:r>
            <a:r>
              <a:rPr lang="ru-RU" b="1" dirty="0">
                <a:hlinkClick r:id="rId9"/>
              </a:rPr>
              <a:t> та </a:t>
            </a:r>
            <a:r>
              <a:rPr lang="ru-RU" b="1" dirty="0" err="1">
                <a:hlinkClick r:id="rId9"/>
              </a:rPr>
              <a:t>лікування</a:t>
            </a:r>
            <a:r>
              <a:rPr lang="ru-RU" b="1" dirty="0">
                <a:hlinkClick r:id="rId9"/>
              </a:rPr>
              <a:t> </a:t>
            </a:r>
            <a:r>
              <a:rPr lang="ru-RU" b="1" dirty="0" err="1">
                <a:hlinkClick r:id="rId9"/>
              </a:rPr>
              <a:t>дітей</a:t>
            </a:r>
            <a:r>
              <a:rPr lang="ru-RU" b="1" dirty="0">
                <a:hlinkClick r:id="rId9"/>
              </a:rPr>
              <a:t> з </a:t>
            </a:r>
            <a:r>
              <a:rPr lang="ru-RU" b="1" dirty="0" err="1">
                <a:hlinkClick r:id="rId9"/>
              </a:rPr>
              <a:t>кровотечею</a:t>
            </a:r>
            <a:r>
              <a:rPr lang="ru-RU" b="1" dirty="0">
                <a:hlinkClick r:id="rId9"/>
              </a:rPr>
              <a:t> </a:t>
            </a:r>
            <a:r>
              <a:rPr lang="ru-RU" b="1" dirty="0" err="1">
                <a:hlinkClick r:id="rId9"/>
              </a:rPr>
              <a:t>із</a:t>
            </a:r>
            <a:r>
              <a:rPr lang="ru-RU" b="1" dirty="0">
                <a:hlinkClick r:id="rId9"/>
              </a:rPr>
              <a:t> </a:t>
            </a:r>
            <a:r>
              <a:rPr lang="ru-RU" b="1" dirty="0" err="1">
                <a:hlinkClick r:id="rId9"/>
              </a:rPr>
              <a:t>варикозно</a:t>
            </a:r>
            <a:r>
              <a:rPr lang="ru-RU" b="1" dirty="0">
                <a:hlinkClick r:id="rId9"/>
              </a:rPr>
              <a:t> </a:t>
            </a:r>
            <a:r>
              <a:rPr lang="ru-RU" b="1" dirty="0" err="1">
                <a:hlinkClick r:id="rId9"/>
              </a:rPr>
              <a:t>розширених</a:t>
            </a:r>
            <a:r>
              <a:rPr lang="ru-RU" b="1" dirty="0">
                <a:hlinkClick r:id="rId9"/>
              </a:rPr>
              <a:t> вен </a:t>
            </a:r>
            <a:r>
              <a:rPr lang="ru-RU" b="1" dirty="0" err="1">
                <a:hlinkClick r:id="rId9"/>
              </a:rPr>
              <a:t>стравоходу</a:t>
            </a:r>
            <a:r>
              <a:rPr lang="ru-RU" b="1" dirty="0">
                <a:hlinkClick r:id="rId9"/>
              </a:rPr>
              <a:t> 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460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• </a:t>
            </a:r>
            <a:r>
              <a:rPr lang="ru-RU" b="1" dirty="0">
                <a:hlinkClick r:id="rId2"/>
              </a:rPr>
              <a:t>Протокол </a:t>
            </a:r>
            <a:r>
              <a:rPr lang="ru-RU" b="1" dirty="0" err="1">
                <a:hlinkClick r:id="rId2"/>
              </a:rPr>
              <a:t>лікування</a:t>
            </a:r>
            <a:r>
              <a:rPr lang="ru-RU" b="1" dirty="0">
                <a:hlinkClick r:id="rId2"/>
              </a:rPr>
              <a:t> </a:t>
            </a:r>
            <a:r>
              <a:rPr lang="ru-RU" b="1" dirty="0" err="1">
                <a:hlinkClick r:id="rId2"/>
              </a:rPr>
              <a:t>гострого</a:t>
            </a:r>
            <a:r>
              <a:rPr lang="ru-RU" b="1" dirty="0">
                <a:hlinkClick r:id="rId2"/>
              </a:rPr>
              <a:t> </a:t>
            </a:r>
            <a:r>
              <a:rPr lang="ru-RU" b="1" dirty="0" err="1">
                <a:hlinkClick r:id="rId2"/>
              </a:rPr>
              <a:t>апендициту</a:t>
            </a:r>
            <a:r>
              <a:rPr lang="ru-RU" b="1" dirty="0">
                <a:hlinkClick r:id="rId2"/>
              </a:rPr>
              <a:t> у </a:t>
            </a:r>
            <a:r>
              <a:rPr lang="ru-RU" b="1" dirty="0" err="1">
                <a:hlinkClick r:id="rId2"/>
              </a:rPr>
              <a:t>дітей</a:t>
            </a:r>
            <a:r>
              <a:rPr lang="ru-RU" b="1" dirty="0">
                <a:hlinkClick r:id="rId2"/>
              </a:rPr>
              <a:t>.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3"/>
              </a:rPr>
              <a:t>Протокол </a:t>
            </a:r>
            <a:r>
              <a:rPr lang="ru-RU" b="1" dirty="0" err="1">
                <a:hlinkClick r:id="rId3"/>
              </a:rPr>
              <a:t>діагностики</a:t>
            </a:r>
            <a:r>
              <a:rPr lang="ru-RU" b="1" dirty="0">
                <a:hlinkClick r:id="rId3"/>
              </a:rPr>
              <a:t> та </a:t>
            </a:r>
            <a:r>
              <a:rPr lang="ru-RU" b="1" dirty="0" err="1">
                <a:hlinkClick r:id="rId3"/>
              </a:rPr>
              <a:t>лікування</a:t>
            </a:r>
            <a:r>
              <a:rPr lang="ru-RU" b="1" dirty="0">
                <a:hlinkClick r:id="rId3"/>
              </a:rPr>
              <a:t> </a:t>
            </a:r>
            <a:r>
              <a:rPr lang="ru-RU" b="1" dirty="0" err="1">
                <a:hlinkClick r:id="rId3"/>
              </a:rPr>
              <a:t>дітей</a:t>
            </a:r>
            <a:r>
              <a:rPr lang="ru-RU" b="1" dirty="0">
                <a:hlinkClick r:id="rId3"/>
              </a:rPr>
              <a:t> з синдромом </a:t>
            </a:r>
            <a:r>
              <a:rPr lang="ru-RU" b="1" dirty="0" err="1">
                <a:hlinkClick r:id="rId3"/>
              </a:rPr>
              <a:t>портальної</a:t>
            </a:r>
            <a:r>
              <a:rPr lang="ru-RU" b="1" dirty="0">
                <a:hlinkClick r:id="rId3"/>
              </a:rPr>
              <a:t> </a:t>
            </a:r>
            <a:r>
              <a:rPr lang="ru-RU" b="1" dirty="0" err="1">
                <a:hlinkClick r:id="rId3"/>
              </a:rPr>
              <a:t>гіпертензії</a:t>
            </a:r>
            <a:r>
              <a:rPr lang="ru-RU" b="1" dirty="0">
                <a:hlinkClick r:id="rId3"/>
              </a:rPr>
              <a:t> 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4"/>
              </a:rPr>
              <a:t>Протокол </a:t>
            </a:r>
            <a:r>
              <a:rPr lang="ru-RU" b="1" dirty="0" err="1">
                <a:hlinkClick r:id="rId4"/>
              </a:rPr>
              <a:t>лікування</a:t>
            </a:r>
            <a:r>
              <a:rPr lang="ru-RU" b="1" dirty="0">
                <a:hlinkClick r:id="rId4"/>
              </a:rPr>
              <a:t> </a:t>
            </a:r>
            <a:r>
              <a:rPr lang="ru-RU" b="1" dirty="0" err="1">
                <a:hlinkClick r:id="rId4"/>
              </a:rPr>
              <a:t>захворювань</a:t>
            </a:r>
            <a:r>
              <a:rPr lang="ru-RU" b="1" dirty="0">
                <a:hlinkClick r:id="rId4"/>
              </a:rPr>
              <a:t> дивертикула </a:t>
            </a:r>
            <a:r>
              <a:rPr lang="ru-RU" b="1" dirty="0" err="1">
                <a:hlinkClick r:id="rId4"/>
              </a:rPr>
              <a:t>Меккеля</a:t>
            </a:r>
            <a:r>
              <a:rPr lang="ru-RU" b="1" dirty="0">
                <a:hlinkClick r:id="rId4"/>
              </a:rPr>
              <a:t>.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5"/>
              </a:rPr>
              <a:t>Протокол </a:t>
            </a:r>
            <a:r>
              <a:rPr lang="ru-RU" b="1" dirty="0" err="1">
                <a:hlinkClick r:id="rId5"/>
              </a:rPr>
              <a:t>лікування</a:t>
            </a:r>
            <a:r>
              <a:rPr lang="ru-RU" b="1" dirty="0">
                <a:hlinkClick r:id="rId5"/>
              </a:rPr>
              <a:t> </a:t>
            </a:r>
            <a:r>
              <a:rPr lang="ru-RU" b="1" dirty="0" err="1">
                <a:hlinkClick r:id="rId5"/>
              </a:rPr>
              <a:t>омфалоцеле</a:t>
            </a:r>
            <a:r>
              <a:rPr lang="ru-RU" b="1" dirty="0">
                <a:hlinkClick r:id="rId5"/>
              </a:rPr>
              <a:t>. 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6"/>
              </a:rPr>
              <a:t> Протокол </a:t>
            </a:r>
            <a:r>
              <a:rPr lang="ru-RU" b="1" dirty="0" err="1">
                <a:hlinkClick r:id="rId6"/>
              </a:rPr>
              <a:t>діагностики</a:t>
            </a:r>
            <a:r>
              <a:rPr lang="ru-RU" b="1" dirty="0">
                <a:hlinkClick r:id="rId6"/>
              </a:rPr>
              <a:t> та </a:t>
            </a:r>
            <a:r>
              <a:rPr lang="ru-RU" b="1" dirty="0" err="1">
                <a:hlinkClick r:id="rId6"/>
              </a:rPr>
              <a:t>лікування</a:t>
            </a:r>
            <a:r>
              <a:rPr lang="ru-RU" b="1" dirty="0">
                <a:hlinkClick r:id="rId6"/>
              </a:rPr>
              <a:t> </a:t>
            </a:r>
            <a:r>
              <a:rPr lang="ru-RU" b="1" dirty="0" err="1">
                <a:hlinkClick r:id="rId6"/>
              </a:rPr>
              <a:t>хронічного</a:t>
            </a:r>
            <a:r>
              <a:rPr lang="ru-RU" b="1" dirty="0">
                <a:hlinkClick r:id="rId6"/>
              </a:rPr>
              <a:t> гематогенного </a:t>
            </a:r>
            <a:r>
              <a:rPr lang="ru-RU" b="1" dirty="0" err="1">
                <a:hlinkClick r:id="rId6"/>
              </a:rPr>
              <a:t>остеомієліту</a:t>
            </a:r>
            <a:r>
              <a:rPr lang="ru-RU" b="1" dirty="0">
                <a:hlinkClick r:id="rId6"/>
              </a:rPr>
              <a:t>.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7"/>
              </a:rPr>
              <a:t>Протокол </a:t>
            </a:r>
            <a:r>
              <a:rPr lang="ru-RU" b="1" dirty="0" err="1">
                <a:hlinkClick r:id="rId7"/>
              </a:rPr>
              <a:t>лікування</a:t>
            </a:r>
            <a:r>
              <a:rPr lang="ru-RU" b="1" dirty="0">
                <a:hlinkClick r:id="rId7"/>
              </a:rPr>
              <a:t> </a:t>
            </a:r>
            <a:r>
              <a:rPr lang="ru-RU" b="1" dirty="0" err="1">
                <a:hlinkClick r:id="rId7"/>
              </a:rPr>
              <a:t>відкритих</a:t>
            </a:r>
            <a:r>
              <a:rPr lang="ru-RU" b="1" dirty="0">
                <a:hlinkClick r:id="rId7"/>
              </a:rPr>
              <a:t> </a:t>
            </a:r>
            <a:r>
              <a:rPr lang="ru-RU" b="1" dirty="0" err="1">
                <a:hlinkClick r:id="rId7"/>
              </a:rPr>
              <a:t>пошкоджень</a:t>
            </a:r>
            <a:r>
              <a:rPr lang="ru-RU" b="1" dirty="0">
                <a:hlinkClick r:id="rId7"/>
              </a:rPr>
              <a:t> </a:t>
            </a:r>
            <a:r>
              <a:rPr lang="ru-RU" b="1" dirty="0" err="1">
                <a:hlinkClick r:id="rId7"/>
              </a:rPr>
              <a:t>черевної</a:t>
            </a:r>
            <a:r>
              <a:rPr lang="ru-RU" b="1" dirty="0">
                <a:hlinkClick r:id="rId7"/>
              </a:rPr>
              <a:t> </a:t>
            </a:r>
            <a:r>
              <a:rPr lang="ru-RU" b="1" dirty="0" err="1">
                <a:hlinkClick r:id="rId7"/>
              </a:rPr>
              <a:t>порожнини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8"/>
              </a:rPr>
              <a:t>Протокол </a:t>
            </a:r>
            <a:r>
              <a:rPr lang="ru-RU" b="1" dirty="0" err="1">
                <a:hlinkClick r:id="rId8"/>
              </a:rPr>
              <a:t>лікування</a:t>
            </a:r>
            <a:r>
              <a:rPr lang="ru-RU" b="1" dirty="0">
                <a:hlinkClick r:id="rId8"/>
              </a:rPr>
              <a:t> </a:t>
            </a:r>
            <a:r>
              <a:rPr lang="ru-RU" b="1" dirty="0" err="1">
                <a:hlinkClick r:id="rId8"/>
              </a:rPr>
              <a:t>закритих</a:t>
            </a:r>
            <a:r>
              <a:rPr lang="ru-RU" b="1" dirty="0">
                <a:hlinkClick r:id="rId8"/>
              </a:rPr>
              <a:t> </a:t>
            </a:r>
            <a:r>
              <a:rPr lang="ru-RU" b="1" dirty="0" err="1">
                <a:hlinkClick r:id="rId8"/>
              </a:rPr>
              <a:t>пошкоджень</a:t>
            </a:r>
            <a:r>
              <a:rPr lang="ru-RU" b="1" dirty="0">
                <a:hlinkClick r:id="rId8"/>
              </a:rPr>
              <a:t> </a:t>
            </a:r>
            <a:r>
              <a:rPr lang="ru-RU" b="1" dirty="0" err="1">
                <a:hlinkClick r:id="rId8"/>
              </a:rPr>
              <a:t>черевної</a:t>
            </a:r>
            <a:r>
              <a:rPr lang="ru-RU" b="1" dirty="0">
                <a:hlinkClick r:id="rId8"/>
              </a:rPr>
              <a:t> </a:t>
            </a:r>
            <a:r>
              <a:rPr lang="ru-RU" b="1" dirty="0" err="1">
                <a:hlinkClick r:id="rId8"/>
              </a:rPr>
              <a:t>порожнини</a:t>
            </a:r>
            <a:r>
              <a:rPr lang="ru-RU" b="1" dirty="0">
                <a:hlinkClick r:id="rId8"/>
              </a:rPr>
              <a:t>.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9"/>
              </a:rPr>
              <a:t>Протокол </a:t>
            </a:r>
            <a:r>
              <a:rPr lang="ru-RU" b="1" dirty="0" err="1">
                <a:hlinkClick r:id="rId9"/>
              </a:rPr>
              <a:t>лікування</a:t>
            </a:r>
            <a:r>
              <a:rPr lang="ru-RU" b="1" dirty="0">
                <a:hlinkClick r:id="rId9"/>
              </a:rPr>
              <a:t> </a:t>
            </a:r>
            <a:r>
              <a:rPr lang="ru-RU" b="1" dirty="0" err="1">
                <a:hlinkClick r:id="rId9"/>
              </a:rPr>
              <a:t>злукової</a:t>
            </a:r>
            <a:r>
              <a:rPr lang="ru-RU" b="1" dirty="0">
                <a:hlinkClick r:id="rId9"/>
              </a:rPr>
              <a:t> </a:t>
            </a:r>
            <a:r>
              <a:rPr lang="ru-RU" b="1" dirty="0" err="1">
                <a:hlinkClick r:id="rId9"/>
              </a:rPr>
              <a:t>кишкової</a:t>
            </a:r>
            <a:r>
              <a:rPr lang="ru-RU" b="1" dirty="0">
                <a:hlinkClick r:id="rId9"/>
              </a:rPr>
              <a:t> </a:t>
            </a:r>
            <a:r>
              <a:rPr lang="ru-RU" b="1" dirty="0" err="1">
                <a:hlinkClick r:id="rId9"/>
              </a:rPr>
              <a:t>непрохідності</a:t>
            </a:r>
            <a:r>
              <a:rPr lang="ru-RU" b="1" dirty="0">
                <a:hlinkClick r:id="rId9"/>
              </a:rPr>
              <a:t> у </a:t>
            </a:r>
            <a:r>
              <a:rPr lang="ru-RU" b="1" dirty="0" err="1">
                <a:hlinkClick r:id="rId9"/>
              </a:rPr>
              <a:t>дітей</a:t>
            </a:r>
            <a:r>
              <a:rPr lang="ru-RU" b="1" dirty="0">
                <a:hlinkClick r:id="rId9"/>
              </a:rPr>
              <a:t>.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10"/>
              </a:rPr>
              <a:t>Протокол </a:t>
            </a:r>
            <a:r>
              <a:rPr lang="ru-RU" b="1" dirty="0" err="1">
                <a:hlinkClick r:id="rId10"/>
              </a:rPr>
              <a:t>діагностики</a:t>
            </a:r>
            <a:r>
              <a:rPr lang="ru-RU" b="1" dirty="0">
                <a:hlinkClick r:id="rId10"/>
              </a:rPr>
              <a:t> та </a:t>
            </a:r>
            <a:r>
              <a:rPr lang="ru-RU" b="1" dirty="0" err="1">
                <a:hlinkClick r:id="rId10"/>
              </a:rPr>
              <a:t>лікування</a:t>
            </a:r>
            <a:r>
              <a:rPr lang="ru-RU" b="1" dirty="0">
                <a:hlinkClick r:id="rId10"/>
              </a:rPr>
              <a:t> </a:t>
            </a:r>
            <a:r>
              <a:rPr lang="ru-RU" b="1" dirty="0" err="1">
                <a:hlinkClick r:id="rId10"/>
              </a:rPr>
              <a:t>вад</a:t>
            </a:r>
            <a:r>
              <a:rPr lang="ru-RU" b="1" dirty="0">
                <a:hlinkClick r:id="rId10"/>
              </a:rPr>
              <a:t> </a:t>
            </a:r>
            <a:r>
              <a:rPr lang="ru-RU" b="1" dirty="0" err="1">
                <a:hlinkClick r:id="rId10"/>
              </a:rPr>
              <a:t>розвитку</a:t>
            </a:r>
            <a:r>
              <a:rPr lang="ru-RU" b="1" dirty="0">
                <a:hlinkClick r:id="rId10"/>
              </a:rPr>
              <a:t>; </a:t>
            </a:r>
            <a:r>
              <a:rPr lang="ru-RU" b="1" dirty="0" err="1">
                <a:hlinkClick r:id="rId10"/>
              </a:rPr>
              <a:t>що</a:t>
            </a:r>
            <a:r>
              <a:rPr lang="ru-RU" b="1" dirty="0">
                <a:hlinkClick r:id="rId10"/>
              </a:rPr>
              <a:t> </a:t>
            </a:r>
            <a:r>
              <a:rPr lang="ru-RU" b="1" dirty="0" err="1">
                <a:hlinkClick r:id="rId10"/>
              </a:rPr>
              <a:t>проявляються</a:t>
            </a:r>
            <a:r>
              <a:rPr lang="ru-RU" b="1" dirty="0">
                <a:hlinkClick r:id="rId10"/>
              </a:rPr>
              <a:t> </a:t>
            </a:r>
            <a:r>
              <a:rPr lang="ru-RU" b="1" dirty="0" err="1">
                <a:hlinkClick r:id="rId10"/>
              </a:rPr>
              <a:t>високою</a:t>
            </a:r>
            <a:r>
              <a:rPr lang="ru-RU" b="1" dirty="0">
                <a:hlinkClick r:id="rId10"/>
              </a:rPr>
              <a:t> </a:t>
            </a:r>
            <a:r>
              <a:rPr lang="ru-RU" b="1" dirty="0" err="1">
                <a:hlinkClick r:id="rId10"/>
              </a:rPr>
              <a:t>кишковою</a:t>
            </a:r>
            <a:r>
              <a:rPr lang="ru-RU" b="1" dirty="0">
                <a:hlinkClick r:id="rId10"/>
              </a:rPr>
              <a:t> </a:t>
            </a:r>
            <a:r>
              <a:rPr lang="ru-RU" b="1" dirty="0" err="1">
                <a:hlinkClick r:id="rId10"/>
              </a:rPr>
              <a:t>непрохідністю</a:t>
            </a:r>
            <a:r>
              <a:rPr lang="ru-RU" b="1" dirty="0">
                <a:hlinkClick r:id="rId10"/>
              </a:rPr>
              <a:t> 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11"/>
              </a:rPr>
              <a:t>Протокол </a:t>
            </a:r>
            <a:r>
              <a:rPr lang="ru-RU" b="1" dirty="0" err="1">
                <a:hlinkClick r:id="rId11"/>
              </a:rPr>
              <a:t>діагностики</a:t>
            </a:r>
            <a:r>
              <a:rPr lang="ru-RU" b="1" dirty="0">
                <a:hlinkClick r:id="rId11"/>
              </a:rPr>
              <a:t> та </a:t>
            </a:r>
            <a:r>
              <a:rPr lang="ru-RU" b="1" dirty="0" err="1">
                <a:hlinkClick r:id="rId11"/>
              </a:rPr>
              <a:t>лікування</a:t>
            </a:r>
            <a:r>
              <a:rPr lang="ru-RU" b="1" dirty="0">
                <a:hlinkClick r:id="rId11"/>
              </a:rPr>
              <a:t> </a:t>
            </a:r>
            <a:r>
              <a:rPr lang="ru-RU" b="1" dirty="0" err="1">
                <a:hlinkClick r:id="rId11"/>
              </a:rPr>
              <a:t>вад</a:t>
            </a:r>
            <a:r>
              <a:rPr lang="ru-RU" b="1" dirty="0">
                <a:hlinkClick r:id="rId11"/>
              </a:rPr>
              <a:t> </a:t>
            </a:r>
            <a:r>
              <a:rPr lang="ru-RU" b="1" dirty="0" err="1">
                <a:hlinkClick r:id="rId11"/>
              </a:rPr>
              <a:t>розвитку</a:t>
            </a:r>
            <a:r>
              <a:rPr lang="ru-RU" b="1" dirty="0">
                <a:hlinkClick r:id="rId11"/>
              </a:rPr>
              <a:t>; </a:t>
            </a:r>
            <a:r>
              <a:rPr lang="ru-RU" b="1" dirty="0" err="1">
                <a:hlinkClick r:id="rId11"/>
              </a:rPr>
              <a:t>що</a:t>
            </a:r>
            <a:r>
              <a:rPr lang="ru-RU" b="1" dirty="0">
                <a:hlinkClick r:id="rId11"/>
              </a:rPr>
              <a:t> </a:t>
            </a:r>
            <a:r>
              <a:rPr lang="ru-RU" b="1" dirty="0" err="1">
                <a:hlinkClick r:id="rId11"/>
              </a:rPr>
              <a:t>проявляються</a:t>
            </a:r>
            <a:r>
              <a:rPr lang="ru-RU" b="1" dirty="0">
                <a:hlinkClick r:id="rId11"/>
              </a:rPr>
              <a:t> </a:t>
            </a:r>
            <a:r>
              <a:rPr lang="ru-RU" b="1" dirty="0" err="1">
                <a:hlinkClick r:id="rId11"/>
              </a:rPr>
              <a:t>низькою</a:t>
            </a:r>
            <a:r>
              <a:rPr lang="ru-RU" b="1" dirty="0">
                <a:hlinkClick r:id="rId11"/>
              </a:rPr>
              <a:t> </a:t>
            </a:r>
            <a:r>
              <a:rPr lang="ru-RU" b="1" dirty="0" err="1">
                <a:hlinkClick r:id="rId11"/>
              </a:rPr>
              <a:t>кишковою</a:t>
            </a:r>
            <a:r>
              <a:rPr lang="ru-RU" b="1" dirty="0">
                <a:hlinkClick r:id="rId11"/>
              </a:rPr>
              <a:t> </a:t>
            </a:r>
            <a:r>
              <a:rPr lang="ru-RU" b="1" dirty="0" err="1">
                <a:hlinkClick r:id="rId11"/>
              </a:rPr>
              <a:t>непрохідністю</a:t>
            </a:r>
            <a:r>
              <a:rPr lang="ru-RU" b="1" dirty="0">
                <a:hlinkClick r:id="rId11"/>
              </a:rPr>
              <a:t>. 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12"/>
              </a:rPr>
              <a:t>Протокол </a:t>
            </a:r>
            <a:r>
              <a:rPr lang="ru-RU" b="1" dirty="0" err="1">
                <a:hlinkClick r:id="rId12"/>
              </a:rPr>
              <a:t>діагностики</a:t>
            </a:r>
            <a:r>
              <a:rPr lang="ru-RU" b="1" dirty="0">
                <a:hlinkClick r:id="rId12"/>
              </a:rPr>
              <a:t> та </a:t>
            </a:r>
            <a:r>
              <a:rPr lang="ru-RU" b="1" dirty="0" err="1">
                <a:hlinkClick r:id="rId12"/>
              </a:rPr>
              <a:t>лікування</a:t>
            </a:r>
            <a:r>
              <a:rPr lang="ru-RU" b="1" dirty="0">
                <a:hlinkClick r:id="rId12"/>
              </a:rPr>
              <a:t> </a:t>
            </a:r>
            <a:r>
              <a:rPr lang="ru-RU" b="1" dirty="0" err="1">
                <a:hlinkClick r:id="rId12"/>
              </a:rPr>
              <a:t>атрезії</a:t>
            </a:r>
            <a:r>
              <a:rPr lang="ru-RU" b="1" dirty="0">
                <a:hlinkClick r:id="rId12"/>
              </a:rPr>
              <a:t> </a:t>
            </a:r>
            <a:r>
              <a:rPr lang="ru-RU" b="1" dirty="0" err="1">
                <a:hlinkClick r:id="rId12"/>
              </a:rPr>
              <a:t>жовчних</a:t>
            </a:r>
            <a:r>
              <a:rPr lang="ru-RU" b="1" dirty="0">
                <a:hlinkClick r:id="rId12"/>
              </a:rPr>
              <a:t> проток у </a:t>
            </a:r>
            <a:r>
              <a:rPr lang="ru-RU" b="1" dirty="0" err="1">
                <a:hlinkClick r:id="rId12"/>
              </a:rPr>
              <a:t>дітей</a:t>
            </a:r>
            <a:r>
              <a:rPr lang="ru-RU" b="1" dirty="0">
                <a:hlinkClick r:id="rId12"/>
              </a:rPr>
              <a:t> 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13"/>
              </a:rPr>
              <a:t>Протокол </a:t>
            </a:r>
            <a:r>
              <a:rPr lang="ru-RU" b="1" dirty="0" err="1">
                <a:hlinkClick r:id="rId13"/>
              </a:rPr>
              <a:t>лікування</a:t>
            </a:r>
            <a:r>
              <a:rPr lang="ru-RU" b="1" dirty="0">
                <a:hlinkClick r:id="rId13"/>
              </a:rPr>
              <a:t> </a:t>
            </a:r>
            <a:r>
              <a:rPr lang="ru-RU" b="1" dirty="0" err="1">
                <a:hlinkClick r:id="rId13"/>
              </a:rPr>
              <a:t>варікоцеле</a:t>
            </a:r>
            <a:r>
              <a:rPr lang="ru-RU" b="1" dirty="0">
                <a:hlinkClick r:id="rId13"/>
              </a:rPr>
              <a:t>.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14"/>
              </a:rPr>
              <a:t>Протокол </a:t>
            </a:r>
            <a:r>
              <a:rPr lang="ru-RU" b="1" dirty="0" err="1">
                <a:hlinkClick r:id="rId14"/>
              </a:rPr>
              <a:t>лікування</a:t>
            </a:r>
            <a:r>
              <a:rPr lang="ru-RU" b="1" dirty="0">
                <a:hlinkClick r:id="rId14"/>
              </a:rPr>
              <a:t> </a:t>
            </a:r>
            <a:r>
              <a:rPr lang="ru-RU" b="1" dirty="0" err="1">
                <a:hlinkClick r:id="rId14"/>
              </a:rPr>
              <a:t>вродженої</a:t>
            </a:r>
            <a:r>
              <a:rPr lang="ru-RU" b="1" dirty="0">
                <a:hlinkClick r:id="rId14"/>
              </a:rPr>
              <a:t> </a:t>
            </a:r>
            <a:r>
              <a:rPr lang="ru-RU" b="1" dirty="0" err="1">
                <a:hlinkClick r:id="rId14"/>
              </a:rPr>
              <a:t>пахвинної</a:t>
            </a:r>
            <a:r>
              <a:rPr lang="ru-RU" b="1" dirty="0">
                <a:hlinkClick r:id="rId14"/>
              </a:rPr>
              <a:t> </a:t>
            </a:r>
            <a:r>
              <a:rPr lang="ru-RU" b="1" dirty="0" err="1">
                <a:hlinkClick r:id="rId14"/>
              </a:rPr>
              <a:t>грижі</a:t>
            </a:r>
            <a:r>
              <a:rPr lang="ru-RU" b="1" dirty="0">
                <a:hlinkClick r:id="rId14"/>
              </a:rPr>
              <a:t> у </a:t>
            </a:r>
            <a:r>
              <a:rPr lang="ru-RU" b="1" dirty="0" err="1">
                <a:hlinkClick r:id="rId14"/>
              </a:rPr>
              <a:t>дітей</a:t>
            </a:r>
            <a:r>
              <a:rPr lang="ru-RU" b="1" dirty="0">
                <a:hlinkClick r:id="rId14"/>
              </a:rPr>
              <a:t> 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577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748464" cy="6264696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• </a:t>
            </a:r>
            <a:r>
              <a:rPr lang="ru-RU" b="1" dirty="0">
                <a:hlinkClick r:id="rId2"/>
              </a:rPr>
              <a:t>Протокол </a:t>
            </a:r>
            <a:r>
              <a:rPr lang="ru-RU" b="1" dirty="0" err="1">
                <a:hlinkClick r:id="rId2"/>
              </a:rPr>
              <a:t>лікування</a:t>
            </a:r>
            <a:r>
              <a:rPr lang="ru-RU" b="1" dirty="0">
                <a:hlinkClick r:id="rId2"/>
              </a:rPr>
              <a:t> </a:t>
            </a:r>
            <a:r>
              <a:rPr lang="ru-RU" b="1" dirty="0" err="1">
                <a:hlinkClick r:id="rId2"/>
              </a:rPr>
              <a:t>інвагінаціії</a:t>
            </a:r>
            <a:r>
              <a:rPr lang="ru-RU" b="1" dirty="0">
                <a:hlinkClick r:id="rId2"/>
              </a:rPr>
              <a:t> кишечнику.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3"/>
              </a:rPr>
              <a:t>Протокол </a:t>
            </a:r>
            <a:r>
              <a:rPr lang="ru-RU" b="1" dirty="0" err="1">
                <a:hlinkClick r:id="rId3"/>
              </a:rPr>
              <a:t>лікування</a:t>
            </a:r>
            <a:r>
              <a:rPr lang="ru-RU" b="1" dirty="0">
                <a:hlinkClick r:id="rId3"/>
              </a:rPr>
              <a:t> </a:t>
            </a:r>
            <a:r>
              <a:rPr lang="ru-RU" b="1" dirty="0" err="1">
                <a:hlinkClick r:id="rId3"/>
              </a:rPr>
              <a:t>хвороби</a:t>
            </a:r>
            <a:r>
              <a:rPr lang="ru-RU" b="1" dirty="0">
                <a:hlinkClick r:id="rId3"/>
              </a:rPr>
              <a:t> </a:t>
            </a:r>
            <a:r>
              <a:rPr lang="ru-RU" b="1" dirty="0" err="1">
                <a:hlinkClick r:id="rId3"/>
              </a:rPr>
              <a:t>Гіршпрунга</a:t>
            </a:r>
            <a:r>
              <a:rPr lang="ru-RU" b="1" dirty="0">
                <a:hlinkClick r:id="rId3"/>
              </a:rPr>
              <a:t> у </a:t>
            </a:r>
            <a:r>
              <a:rPr lang="ru-RU" b="1" dirty="0" err="1">
                <a:hlinkClick r:id="rId3"/>
              </a:rPr>
              <a:t>дітей</a:t>
            </a:r>
            <a:r>
              <a:rPr lang="ru-RU" b="1" dirty="0">
                <a:hlinkClick r:id="rId3"/>
              </a:rPr>
              <a:t> 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4"/>
              </a:rPr>
              <a:t>Протокол </a:t>
            </a:r>
            <a:r>
              <a:rPr lang="ru-RU" b="1" dirty="0" err="1">
                <a:hlinkClick r:id="rId4"/>
              </a:rPr>
              <a:t>лікування</a:t>
            </a:r>
            <a:r>
              <a:rPr lang="ru-RU" b="1" dirty="0">
                <a:hlinkClick r:id="rId4"/>
              </a:rPr>
              <a:t> </a:t>
            </a:r>
            <a:r>
              <a:rPr lang="ru-RU" b="1" dirty="0" err="1">
                <a:hlinkClick r:id="rId4"/>
              </a:rPr>
              <a:t>дітей</a:t>
            </a:r>
            <a:r>
              <a:rPr lang="ru-RU" b="1" dirty="0">
                <a:hlinkClick r:id="rId4"/>
              </a:rPr>
              <a:t> з </a:t>
            </a:r>
            <a:r>
              <a:rPr lang="ru-RU" b="1" dirty="0" err="1">
                <a:hlinkClick r:id="rId4"/>
              </a:rPr>
              <a:t>некротичним</a:t>
            </a:r>
            <a:r>
              <a:rPr lang="ru-RU" b="1" dirty="0">
                <a:hlinkClick r:id="rId4"/>
              </a:rPr>
              <a:t> </a:t>
            </a:r>
            <a:r>
              <a:rPr lang="ru-RU" b="1" dirty="0" err="1">
                <a:hlinkClick r:id="rId4"/>
              </a:rPr>
              <a:t>ентероколітом</a:t>
            </a:r>
            <a:r>
              <a:rPr lang="ru-RU" b="1" dirty="0">
                <a:hlinkClick r:id="rId4"/>
              </a:rPr>
              <a:t> 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5"/>
              </a:rPr>
              <a:t>Протокол </a:t>
            </a:r>
            <a:r>
              <a:rPr lang="ru-RU" b="1" dirty="0" err="1">
                <a:hlinkClick r:id="rId5"/>
              </a:rPr>
              <a:t>лікування</a:t>
            </a:r>
            <a:r>
              <a:rPr lang="ru-RU" b="1" dirty="0">
                <a:hlinkClick r:id="rId5"/>
              </a:rPr>
              <a:t> </a:t>
            </a:r>
            <a:r>
              <a:rPr lang="ru-RU" b="1" dirty="0" err="1">
                <a:hlinkClick r:id="rId5"/>
              </a:rPr>
              <a:t>защемленої</a:t>
            </a:r>
            <a:r>
              <a:rPr lang="ru-RU" b="1" dirty="0">
                <a:hlinkClick r:id="rId5"/>
              </a:rPr>
              <a:t> </a:t>
            </a:r>
            <a:r>
              <a:rPr lang="ru-RU" b="1" dirty="0" err="1">
                <a:hlinkClick r:id="rId5"/>
              </a:rPr>
              <a:t>пахвинної</a:t>
            </a:r>
            <a:r>
              <a:rPr lang="ru-RU" b="1" dirty="0">
                <a:hlinkClick r:id="rId5"/>
              </a:rPr>
              <a:t> </a:t>
            </a:r>
            <a:r>
              <a:rPr lang="ru-RU" b="1" dirty="0" err="1">
                <a:hlinkClick r:id="rId5"/>
              </a:rPr>
              <a:t>грижі</a:t>
            </a:r>
            <a:r>
              <a:rPr lang="ru-RU" b="1" dirty="0">
                <a:hlinkClick r:id="rId5"/>
              </a:rPr>
              <a:t>.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6"/>
              </a:rPr>
              <a:t>Протокол </a:t>
            </a:r>
            <a:r>
              <a:rPr lang="ru-RU" b="1" dirty="0" err="1">
                <a:hlinkClick r:id="rId6"/>
              </a:rPr>
              <a:t>діагностики</a:t>
            </a:r>
            <a:r>
              <a:rPr lang="ru-RU" b="1" dirty="0">
                <a:hlinkClick r:id="rId6"/>
              </a:rPr>
              <a:t> та </a:t>
            </a:r>
            <a:r>
              <a:rPr lang="ru-RU" b="1" dirty="0" err="1">
                <a:hlinkClick r:id="rId6"/>
              </a:rPr>
              <a:t>лікування</a:t>
            </a:r>
            <a:r>
              <a:rPr lang="ru-RU" b="1" dirty="0">
                <a:hlinkClick r:id="rId6"/>
              </a:rPr>
              <a:t> водянки </a:t>
            </a:r>
            <a:r>
              <a:rPr lang="ru-RU" b="1" dirty="0" err="1">
                <a:hlinkClick r:id="rId6"/>
              </a:rPr>
              <a:t>яєчка</a:t>
            </a:r>
            <a:r>
              <a:rPr lang="ru-RU" b="1" dirty="0">
                <a:hlinkClick r:id="rId6"/>
              </a:rPr>
              <a:t> і </a:t>
            </a:r>
            <a:r>
              <a:rPr lang="ru-RU" b="1" dirty="0" err="1">
                <a:hlinkClick r:id="rId6"/>
              </a:rPr>
              <a:t>сім'яного</a:t>
            </a:r>
            <a:r>
              <a:rPr lang="ru-RU" b="1" dirty="0">
                <a:hlinkClick r:id="rId6"/>
              </a:rPr>
              <a:t> канатика 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7"/>
              </a:rPr>
              <a:t>Протокол </a:t>
            </a:r>
            <a:r>
              <a:rPr lang="ru-RU" b="1" dirty="0" err="1">
                <a:hlinkClick r:id="rId7"/>
              </a:rPr>
              <a:t>лікування</a:t>
            </a:r>
            <a:r>
              <a:rPr lang="ru-RU" b="1" dirty="0">
                <a:hlinkClick r:id="rId7"/>
              </a:rPr>
              <a:t> </a:t>
            </a:r>
            <a:r>
              <a:rPr lang="ru-RU" b="1" dirty="0" err="1">
                <a:hlinkClick r:id="rId7"/>
              </a:rPr>
              <a:t>нориць</a:t>
            </a:r>
            <a:r>
              <a:rPr lang="ru-RU" b="1" dirty="0">
                <a:hlinkClick r:id="rId7"/>
              </a:rPr>
              <a:t> пупка.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8"/>
              </a:rPr>
              <a:t>Протокол </a:t>
            </a:r>
            <a:r>
              <a:rPr lang="ru-RU" b="1" dirty="0" err="1">
                <a:hlinkClick r:id="rId8"/>
              </a:rPr>
              <a:t>лікування</a:t>
            </a:r>
            <a:r>
              <a:rPr lang="ru-RU" b="1" dirty="0">
                <a:hlinkClick r:id="rId8"/>
              </a:rPr>
              <a:t> </a:t>
            </a:r>
            <a:r>
              <a:rPr lang="ru-RU" b="1" dirty="0" err="1">
                <a:hlinkClick r:id="rId8"/>
              </a:rPr>
              <a:t>крипторхізму</a:t>
            </a:r>
            <a:r>
              <a:rPr lang="ru-RU" b="1" dirty="0">
                <a:hlinkClick r:id="rId8"/>
              </a:rPr>
              <a:t> у </a:t>
            </a:r>
            <a:r>
              <a:rPr lang="ru-RU" b="1" dirty="0" err="1">
                <a:hlinkClick r:id="rId8"/>
              </a:rPr>
              <a:t>дітей</a:t>
            </a:r>
            <a:r>
              <a:rPr lang="ru-RU" b="1" dirty="0">
                <a:hlinkClick r:id="rId8"/>
              </a:rPr>
              <a:t> 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9"/>
              </a:rPr>
              <a:t>Протокол </a:t>
            </a:r>
            <a:r>
              <a:rPr lang="ru-RU" b="1" dirty="0" err="1">
                <a:hlinkClick r:id="rId9"/>
              </a:rPr>
              <a:t>діагностики</a:t>
            </a:r>
            <a:r>
              <a:rPr lang="ru-RU" b="1" dirty="0">
                <a:hlinkClick r:id="rId9"/>
              </a:rPr>
              <a:t> та </a:t>
            </a:r>
            <a:r>
              <a:rPr lang="ru-RU" b="1" dirty="0" err="1">
                <a:hlinkClick r:id="rId9"/>
              </a:rPr>
              <a:t>лікування</a:t>
            </a:r>
            <a:r>
              <a:rPr lang="ru-RU" b="1" dirty="0">
                <a:hlinkClick r:id="rId9"/>
              </a:rPr>
              <a:t> </a:t>
            </a:r>
            <a:r>
              <a:rPr lang="ru-RU" b="1" dirty="0" err="1">
                <a:hlinkClick r:id="rId9"/>
              </a:rPr>
              <a:t>гострого</a:t>
            </a:r>
            <a:r>
              <a:rPr lang="ru-RU" b="1" dirty="0">
                <a:hlinkClick r:id="rId9"/>
              </a:rPr>
              <a:t> гематогенного </a:t>
            </a:r>
            <a:r>
              <a:rPr lang="ru-RU" b="1" dirty="0" err="1">
                <a:hlinkClick r:id="rId9"/>
              </a:rPr>
              <a:t>остеомієліту</a:t>
            </a:r>
            <a:r>
              <a:rPr lang="ru-RU" b="1" dirty="0">
                <a:hlinkClick r:id="rId9"/>
              </a:rPr>
              <a:t> 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ru-RU" dirty="0"/>
              <a:t>• </a:t>
            </a:r>
            <a:r>
              <a:rPr lang="ru-RU" b="1" dirty="0">
                <a:hlinkClick r:id="rId10"/>
              </a:rPr>
              <a:t>Протокол </a:t>
            </a:r>
            <a:r>
              <a:rPr lang="ru-RU" b="1" dirty="0" err="1">
                <a:hlinkClick r:id="rId10"/>
              </a:rPr>
              <a:t>лікування</a:t>
            </a:r>
            <a:r>
              <a:rPr lang="ru-RU" b="1" dirty="0">
                <a:hlinkClick r:id="rId10"/>
              </a:rPr>
              <a:t> </a:t>
            </a:r>
            <a:r>
              <a:rPr lang="ru-RU" b="1" dirty="0" err="1">
                <a:hlinkClick r:id="rId10"/>
              </a:rPr>
              <a:t>дітей</a:t>
            </a:r>
            <a:r>
              <a:rPr lang="ru-RU" b="1" dirty="0">
                <a:hlinkClick r:id="rId10"/>
              </a:rPr>
              <a:t> з </a:t>
            </a:r>
            <a:r>
              <a:rPr lang="ru-RU" b="1" dirty="0" err="1">
                <a:hlinkClick r:id="rId10"/>
              </a:rPr>
              <a:t>гастрошизісом</a:t>
            </a:r>
            <a:r>
              <a:rPr lang="ru-RU" b="1" dirty="0">
                <a:hlinkClick r:id="rId10"/>
              </a:rPr>
              <a:t> </a:t>
            </a:r>
            <a:endParaRPr lang="ru-RU" dirty="0"/>
          </a:p>
          <a:p>
            <a:r>
              <a:rPr lang="ru-RU" dirty="0" err="1"/>
              <a:t>Додаток</a:t>
            </a:r>
            <a:r>
              <a:rPr lang="ru-RU" dirty="0"/>
              <a:t> до наказу МОЗ №88-АДМ </a:t>
            </a:r>
            <a:r>
              <a:rPr lang="ru-RU" dirty="0" err="1"/>
              <a:t>від</a:t>
            </a:r>
            <a:r>
              <a:rPr lang="ru-RU" dirty="0"/>
              <a:t> 2004-03-30</a:t>
            </a:r>
          </a:p>
          <a:p>
            <a:r>
              <a:rPr lang="uk-UA" dirty="0"/>
              <a:t>	</a:t>
            </a:r>
            <a:endParaRPr lang="ru-RU" dirty="0"/>
          </a:p>
          <a:p>
            <a:r>
              <a:rPr lang="uk-UA" dirty="0"/>
              <a:t>Окрім цих протоколів, широко у роботі лікаря дитячого хірурга використовуються протоколи з суміжних спеціальностей, таких як нейрохірургія, урологія, педіатрія, тощо.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705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 smtClean="0"/>
              <a:t>Дванадцять</a:t>
            </a:r>
            <a:r>
              <a:rPr lang="ru-RU" b="1" dirty="0" smtClean="0"/>
              <a:t> </a:t>
            </a:r>
            <a:r>
              <a:rPr lang="ru-RU" b="1" dirty="0" err="1"/>
              <a:t>принципів</a:t>
            </a:r>
            <a:r>
              <a:rPr lang="ru-RU" b="1" dirty="0"/>
              <a:t> </a:t>
            </a:r>
            <a:r>
              <a:rPr lang="ru-RU" b="1" dirty="0" err="1"/>
              <a:t>надання</a:t>
            </a:r>
            <a:r>
              <a:rPr lang="ru-RU" b="1" dirty="0"/>
              <a:t> </a:t>
            </a:r>
            <a:r>
              <a:rPr lang="ru-RU" b="1" dirty="0" err="1"/>
              <a:t>медичної</a:t>
            </a:r>
            <a:r>
              <a:rPr lang="ru-RU" b="1" dirty="0"/>
              <a:t> </a:t>
            </a:r>
            <a:r>
              <a:rPr lang="ru-RU" b="1" dirty="0" err="1"/>
              <a:t>допомоги</a:t>
            </a:r>
            <a:r>
              <a:rPr lang="ru-RU" b="1" dirty="0"/>
              <a:t> в будь-</a:t>
            </a:r>
            <a:r>
              <a:rPr lang="ru-RU" b="1" dirty="0" err="1"/>
              <a:t>якій</a:t>
            </a:r>
            <a:r>
              <a:rPr lang="ru-RU" b="1" dirty="0"/>
              <a:t> </a:t>
            </a:r>
            <a:r>
              <a:rPr lang="ru-RU" b="1" dirty="0" err="1"/>
              <a:t>національній</a:t>
            </a:r>
            <a:r>
              <a:rPr lang="ru-RU" b="1" dirty="0"/>
              <a:t> </a:t>
            </a:r>
            <a:r>
              <a:rPr lang="ru-RU" b="1" dirty="0" err="1"/>
              <a:t>системі</a:t>
            </a:r>
            <a:r>
              <a:rPr lang="ru-RU" b="1" dirty="0"/>
              <a:t> </a:t>
            </a:r>
            <a:r>
              <a:rPr lang="ru-RU" b="1" dirty="0" err="1"/>
              <a:t>охорони</a:t>
            </a:r>
            <a:r>
              <a:rPr lang="ru-RU" b="1" dirty="0"/>
              <a:t> </a:t>
            </a:r>
            <a:r>
              <a:rPr lang="ru-RU" b="1" dirty="0" err="1"/>
              <a:t>здоров'я</a:t>
            </a:r>
            <a:endParaRPr lang="ru-RU" dirty="0"/>
          </a:p>
          <a:p>
            <a:r>
              <a:rPr lang="ru-RU" i="1" dirty="0" err="1"/>
              <a:t>Прийняті</a:t>
            </a:r>
            <a:r>
              <a:rPr lang="ru-RU" i="1" dirty="0"/>
              <a:t> 17-ю </a:t>
            </a:r>
            <a:r>
              <a:rPr lang="ru-RU" i="1" dirty="0" err="1"/>
              <a:t>Всесвітньою</a:t>
            </a:r>
            <a:r>
              <a:rPr lang="ru-RU" i="1" dirty="0"/>
              <a:t> </a:t>
            </a:r>
            <a:r>
              <a:rPr lang="ru-RU" i="1" dirty="0" err="1"/>
              <a:t>медичною</a:t>
            </a:r>
            <a:r>
              <a:rPr lang="ru-RU" i="1" dirty="0"/>
              <a:t> </a:t>
            </a:r>
            <a:r>
              <a:rPr lang="ru-RU" i="1" dirty="0" err="1"/>
              <a:t>асоціацією</a:t>
            </a:r>
            <a:r>
              <a:rPr lang="ru-RU" i="1" dirty="0"/>
              <a:t> (Нью-Йорк, США, </a:t>
            </a:r>
            <a:r>
              <a:rPr lang="ru-RU" i="1" dirty="0" err="1"/>
              <a:t>жовтень</a:t>
            </a:r>
            <a:r>
              <a:rPr lang="ru-RU" i="1" dirty="0"/>
              <a:t> 1963 р.), </a:t>
            </a:r>
            <a:r>
              <a:rPr lang="ru-RU" i="1" dirty="0" err="1"/>
              <a:t>доповнені</a:t>
            </a:r>
            <a:r>
              <a:rPr lang="ru-RU" i="1" dirty="0"/>
              <a:t> 35-ю </a:t>
            </a:r>
            <a:r>
              <a:rPr lang="ru-RU" i="1" dirty="0" err="1"/>
              <a:t>Всесвітньою</a:t>
            </a:r>
            <a:r>
              <a:rPr lang="ru-RU" i="1" dirty="0"/>
              <a:t> </a:t>
            </a:r>
            <a:r>
              <a:rPr lang="ru-RU" i="1" dirty="0" err="1"/>
              <a:t>медичною</a:t>
            </a:r>
            <a:r>
              <a:rPr lang="ru-RU" i="1" dirty="0"/>
              <a:t> </a:t>
            </a:r>
            <a:r>
              <a:rPr lang="ru-RU" i="1" dirty="0" err="1"/>
              <a:t>асоціацією</a:t>
            </a:r>
            <a:r>
              <a:rPr lang="ru-RU" i="1" dirty="0"/>
              <a:t> (</a:t>
            </a:r>
            <a:r>
              <a:rPr lang="ru-RU" i="1" dirty="0" err="1"/>
              <a:t>Венеція</a:t>
            </a:r>
            <a:r>
              <a:rPr lang="ru-RU" i="1" dirty="0"/>
              <a:t>, </a:t>
            </a:r>
            <a:r>
              <a:rPr lang="ru-RU" i="1" dirty="0" err="1"/>
              <a:t>Італія</a:t>
            </a:r>
            <a:r>
              <a:rPr lang="ru-RU" i="1" dirty="0"/>
              <a:t>, </a:t>
            </a:r>
            <a:r>
              <a:rPr lang="ru-RU" i="1" dirty="0" err="1"/>
              <a:t>жовтень</a:t>
            </a:r>
            <a:r>
              <a:rPr lang="ru-RU" i="1" dirty="0"/>
              <a:t> 1983 р.)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562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uk-UA" dirty="0" smtClean="0"/>
          </a:p>
          <a:p>
            <a:r>
              <a:rPr lang="ru-RU" b="1" dirty="0"/>
              <a:t>Преамбула</a:t>
            </a:r>
            <a:endParaRPr lang="ru-RU" dirty="0"/>
          </a:p>
          <a:p>
            <a:r>
              <a:rPr lang="ru-RU" dirty="0"/>
              <a:t>На </a:t>
            </a:r>
            <a:r>
              <a:rPr lang="ru-RU" dirty="0" err="1"/>
              <a:t>планеті</a:t>
            </a:r>
            <a:r>
              <a:rPr lang="ru-RU" dirty="0"/>
              <a:t> </a:t>
            </a:r>
            <a:r>
              <a:rPr lang="ru-RU" dirty="0" err="1"/>
              <a:t>функціонують</a:t>
            </a:r>
            <a:r>
              <a:rPr lang="ru-RU" dirty="0"/>
              <a:t> </a:t>
            </a:r>
            <a:r>
              <a:rPr lang="ru-RU" dirty="0" err="1"/>
              <a:t>різні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-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ціл­ком</a:t>
            </a:r>
            <a:r>
              <a:rPr lang="ru-RU" dirty="0"/>
              <a:t> </a:t>
            </a:r>
            <a:r>
              <a:rPr lang="ru-RU" dirty="0" err="1"/>
              <a:t>автономних</a:t>
            </a:r>
            <a:r>
              <a:rPr lang="ru-RU" dirty="0"/>
              <a:t> до </a:t>
            </a:r>
            <a:r>
              <a:rPr lang="ru-RU" dirty="0" err="1"/>
              <a:t>виключно</a:t>
            </a:r>
            <a:r>
              <a:rPr lang="ru-RU" dirty="0"/>
              <a:t> </a:t>
            </a:r>
            <a:r>
              <a:rPr lang="ru-RU" dirty="0" err="1"/>
              <a:t>державних</a:t>
            </a:r>
            <a:r>
              <a:rPr lang="ru-RU" dirty="0"/>
              <a:t>.</a:t>
            </a:r>
          </a:p>
          <a:p>
            <a:r>
              <a:rPr lang="ru-RU" dirty="0"/>
              <a:t>В одних </a:t>
            </a:r>
            <a:r>
              <a:rPr lang="ru-RU" dirty="0" err="1"/>
              <a:t>країнах</a:t>
            </a:r>
            <a:r>
              <a:rPr lang="ru-RU" dirty="0"/>
              <a:t> </a:t>
            </a:r>
            <a:r>
              <a:rPr lang="ru-RU" dirty="0" err="1"/>
              <a:t>допомогу</a:t>
            </a:r>
            <a:r>
              <a:rPr lang="ru-RU" dirty="0"/>
              <a:t> </a:t>
            </a:r>
            <a:r>
              <a:rPr lang="ru-RU" dirty="0" err="1"/>
              <a:t>надають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тим</a:t>
            </a:r>
            <a:r>
              <a:rPr lang="ru-RU" dirty="0"/>
              <a:t>, </a:t>
            </a:r>
            <a:r>
              <a:rPr lang="ru-RU" dirty="0" err="1"/>
              <a:t>хто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гостро</a:t>
            </a:r>
            <a:r>
              <a:rPr lang="ru-RU" dirty="0"/>
              <a:t> </a:t>
            </a:r>
            <a:r>
              <a:rPr lang="ru-RU" dirty="0" err="1"/>
              <a:t>потребує</a:t>
            </a:r>
            <a:r>
              <a:rPr lang="ru-RU" dirty="0"/>
              <a:t>, в других - </a:t>
            </a:r>
            <a:r>
              <a:rPr lang="ru-RU" dirty="0" err="1"/>
              <a:t>існує</a:t>
            </a:r>
            <a:r>
              <a:rPr lang="ru-RU" dirty="0"/>
              <a:t> </a:t>
            </a:r>
            <a:r>
              <a:rPr lang="ru-RU" dirty="0" err="1"/>
              <a:t>розвинена</a:t>
            </a:r>
            <a:r>
              <a:rPr lang="ru-RU" dirty="0"/>
              <a:t> система </a:t>
            </a:r>
            <a:r>
              <a:rPr lang="ru-RU" dirty="0" err="1"/>
              <a:t>медичного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, </a:t>
            </a:r>
            <a:r>
              <a:rPr lang="ru-RU" dirty="0" err="1"/>
              <a:t>треті</a:t>
            </a:r>
            <a:r>
              <a:rPr lang="ru-RU" dirty="0"/>
              <a:t> </a:t>
            </a:r>
            <a:r>
              <a:rPr lang="ru-RU" dirty="0" err="1"/>
              <a:t>досягли</a:t>
            </a:r>
            <a:r>
              <a:rPr lang="ru-RU" dirty="0"/>
              <a:t> </a:t>
            </a:r>
            <a:r>
              <a:rPr lang="ru-RU" dirty="0" err="1"/>
              <a:t>значних</a:t>
            </a:r>
            <a:r>
              <a:rPr lang="ru-RU" dirty="0"/>
              <a:t> </a:t>
            </a:r>
            <a:r>
              <a:rPr lang="ru-RU" dirty="0" err="1"/>
              <a:t>успіхів</a:t>
            </a:r>
            <a:r>
              <a:rPr lang="ru-RU" dirty="0"/>
              <a:t> в </a:t>
            </a:r>
            <a:r>
              <a:rPr lang="ru-RU" dirty="0" err="1"/>
              <a:t>організації</a:t>
            </a:r>
            <a:r>
              <a:rPr lang="ru-RU" dirty="0"/>
              <a:t>, </a:t>
            </a:r>
            <a:r>
              <a:rPr lang="ru-RU" dirty="0" err="1"/>
              <a:t>комплексної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. </a:t>
            </a:r>
            <a:r>
              <a:rPr lang="ru-RU" dirty="0" err="1"/>
              <a:t>Різниця</a:t>
            </a:r>
            <a:r>
              <a:rPr lang="ru-RU" dirty="0"/>
              <a:t> у </a:t>
            </a:r>
            <a:r>
              <a:rPr lang="ru-RU" dirty="0" err="1"/>
              <a:t>співвідношенні</a:t>
            </a:r>
            <a:r>
              <a:rPr lang="ru-RU" dirty="0"/>
              <a:t> </a:t>
            </a:r>
            <a:r>
              <a:rPr lang="ru-RU" dirty="0" err="1"/>
              <a:t>приватної</a:t>
            </a:r>
            <a:r>
              <a:rPr lang="ru-RU" dirty="0"/>
              <a:t> </a:t>
            </a:r>
            <a:r>
              <a:rPr lang="ru-RU" dirty="0" err="1"/>
              <a:t>ініціативи</a:t>
            </a:r>
            <a:r>
              <a:rPr lang="ru-RU" dirty="0"/>
              <a:t> та </a:t>
            </a:r>
            <a:r>
              <a:rPr lang="ru-RU" dirty="0" err="1"/>
              <a:t>державшої</a:t>
            </a:r>
            <a:r>
              <a:rPr lang="ru-RU" dirty="0"/>
              <a:t> </a:t>
            </a:r>
            <a:r>
              <a:rPr lang="ru-RU" dirty="0" err="1"/>
              <a:t>політики</a:t>
            </a:r>
            <a:r>
              <a:rPr lang="ru-RU" dirty="0"/>
              <a:t> в </a:t>
            </a:r>
            <a:r>
              <a:rPr lang="ru-RU" dirty="0" err="1"/>
              <a:t>галузі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спричиняє</a:t>
            </a:r>
            <a:r>
              <a:rPr lang="ru-RU" dirty="0"/>
              <a:t> </a:t>
            </a:r>
            <a:r>
              <a:rPr lang="ru-RU" dirty="0" err="1"/>
              <a:t>існування</a:t>
            </a:r>
            <a:r>
              <a:rPr lang="ru-RU" dirty="0"/>
              <a:t> </a:t>
            </a:r>
            <a:r>
              <a:rPr lang="ru-RU" dirty="0" err="1"/>
              <a:t>багатьох</a:t>
            </a:r>
            <a:r>
              <a:rPr lang="ru-RU" dirty="0"/>
              <a:t> </a:t>
            </a:r>
            <a:r>
              <a:rPr lang="ru-RU" dirty="0" err="1"/>
              <a:t>варіантів</a:t>
            </a:r>
            <a:r>
              <a:rPr lang="ru-RU" dirty="0"/>
              <a:t> систем </a:t>
            </a:r>
            <a:r>
              <a:rPr lang="ru-RU" dirty="0" err="1"/>
              <a:t>надан­ня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.</a:t>
            </a:r>
          </a:p>
          <a:p>
            <a:r>
              <a:rPr lang="ru-RU" dirty="0"/>
              <a:t>В </a:t>
            </a:r>
            <a:r>
              <a:rPr lang="ru-RU" dirty="0" err="1"/>
              <a:t>ідеалі</a:t>
            </a:r>
            <a:r>
              <a:rPr lang="ru-RU" dirty="0"/>
              <a:t> система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покликана </a:t>
            </a:r>
            <a:r>
              <a:rPr lang="ru-RU" dirty="0" err="1"/>
              <a:t>забезпечити</a:t>
            </a:r>
            <a:r>
              <a:rPr lang="ru-RU" dirty="0"/>
              <a:t> </a:t>
            </a:r>
            <a:r>
              <a:rPr lang="ru-RU" dirty="0" err="1"/>
              <a:t>сучасний</a:t>
            </a:r>
            <a:r>
              <a:rPr lang="ru-RU" dirty="0"/>
              <a:t> </a:t>
            </a:r>
            <a:r>
              <a:rPr lang="ru-RU" dirty="0" err="1"/>
              <a:t>рівень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за </a:t>
            </a:r>
            <a:r>
              <a:rPr lang="ru-RU" dirty="0" err="1"/>
              <a:t>повної</a:t>
            </a:r>
            <a:r>
              <a:rPr lang="ru-RU" dirty="0"/>
              <a:t> </a:t>
            </a:r>
            <a:r>
              <a:rPr lang="ru-RU" dirty="0" err="1"/>
              <a:t>свободи</a:t>
            </a:r>
            <a:r>
              <a:rPr lang="ru-RU" dirty="0"/>
              <a:t> </a:t>
            </a:r>
            <a:r>
              <a:rPr lang="ru-RU" dirty="0" err="1"/>
              <a:t>вибору</a:t>
            </a:r>
            <a:r>
              <a:rPr lang="ru-RU" dirty="0"/>
              <a:t> як для </a:t>
            </a:r>
            <a:r>
              <a:rPr lang="ru-RU" dirty="0" err="1"/>
              <a:t>лікаря</a:t>
            </a:r>
            <a:r>
              <a:rPr lang="ru-RU" dirty="0"/>
              <a:t>, так і для </a:t>
            </a:r>
            <a:r>
              <a:rPr lang="ru-RU" dirty="0" err="1"/>
              <a:t>пацієнта</a:t>
            </a:r>
            <a:r>
              <a:rPr lang="ru-RU" dirty="0"/>
              <a:t>. </a:t>
            </a:r>
            <a:r>
              <a:rPr lang="ru-RU" dirty="0" err="1"/>
              <a:t>Однак</a:t>
            </a:r>
            <a:r>
              <a:rPr lang="ru-RU" dirty="0"/>
              <a:t> </a:t>
            </a:r>
            <a:r>
              <a:rPr lang="ru-RU" dirty="0" err="1"/>
              <a:t>ця</a:t>
            </a:r>
            <a:r>
              <a:rPr lang="ru-RU" dirty="0"/>
              <a:t> формула є </a:t>
            </a:r>
            <a:r>
              <a:rPr lang="ru-RU" dirty="0" err="1"/>
              <a:t>надто</a:t>
            </a:r>
            <a:r>
              <a:rPr lang="ru-RU" dirty="0"/>
              <a:t> </a:t>
            </a:r>
            <a:r>
              <a:rPr lang="ru-RU" dirty="0" err="1"/>
              <a:t>загальною</a:t>
            </a:r>
            <a:r>
              <a:rPr lang="ru-RU" dirty="0"/>
              <a:t> та, на жаль, мало </a:t>
            </a:r>
            <a:r>
              <a:rPr lang="ru-RU" dirty="0" err="1"/>
              <a:t>допомагає</a:t>
            </a:r>
            <a:r>
              <a:rPr lang="ru-RU" dirty="0"/>
              <a:t> при </a:t>
            </a:r>
            <a:r>
              <a:rPr lang="ru-RU" dirty="0" err="1"/>
              <a:t>вирішенні</a:t>
            </a:r>
            <a:r>
              <a:rPr lang="ru-RU" dirty="0"/>
              <a:t> </a:t>
            </a:r>
            <a:r>
              <a:rPr lang="ru-RU" dirty="0" err="1"/>
              <a:t>конкретних</a:t>
            </a:r>
            <a:r>
              <a:rPr lang="ru-RU" dirty="0"/>
              <a:t> проблем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в </a:t>
            </a:r>
            <a:r>
              <a:rPr lang="ru-RU" dirty="0" err="1"/>
              <a:t>конк­ретній</a:t>
            </a:r>
            <a:r>
              <a:rPr lang="ru-RU" dirty="0"/>
              <a:t> </a:t>
            </a:r>
            <a:r>
              <a:rPr lang="ru-RU" dirty="0" err="1"/>
              <a:t>країні</a:t>
            </a:r>
            <a:r>
              <a:rPr lang="ru-RU" dirty="0"/>
              <a:t>.</a:t>
            </a:r>
          </a:p>
          <a:p>
            <a:r>
              <a:rPr lang="ru-RU" dirty="0" err="1"/>
              <a:t>Всесвітня</a:t>
            </a:r>
            <a:r>
              <a:rPr lang="ru-RU" dirty="0"/>
              <a:t> </a:t>
            </a:r>
            <a:r>
              <a:rPr lang="ru-RU" dirty="0" err="1"/>
              <a:t>медична</a:t>
            </a:r>
            <a:r>
              <a:rPr lang="ru-RU" dirty="0"/>
              <a:t> </a:t>
            </a:r>
            <a:r>
              <a:rPr lang="ru-RU" dirty="0" err="1"/>
              <a:t>асоціація</a:t>
            </a:r>
            <a:r>
              <a:rPr lang="ru-RU" dirty="0"/>
              <a:t> </a:t>
            </a:r>
            <a:r>
              <a:rPr lang="ru-RU" dirty="0" err="1"/>
              <a:t>вважає</a:t>
            </a:r>
            <a:r>
              <a:rPr lang="ru-RU" dirty="0"/>
              <a:t> за </a:t>
            </a:r>
            <a:r>
              <a:rPr lang="ru-RU" dirty="0" err="1"/>
              <a:t>свій</a:t>
            </a:r>
            <a:r>
              <a:rPr lang="ru-RU" dirty="0"/>
              <a:t> </a:t>
            </a:r>
            <a:r>
              <a:rPr lang="ru-RU" dirty="0" err="1"/>
              <a:t>обов'язок</a:t>
            </a:r>
            <a:r>
              <a:rPr lang="ru-RU" dirty="0"/>
              <a:t> стати на </a:t>
            </a:r>
            <a:r>
              <a:rPr lang="ru-RU" dirty="0" err="1"/>
              <a:t>захист</a:t>
            </a:r>
            <a:r>
              <a:rPr lang="ru-RU" dirty="0"/>
              <a:t> </a:t>
            </a:r>
            <a:r>
              <a:rPr lang="ru-RU" dirty="0" err="1"/>
              <a:t>основних</a:t>
            </a:r>
            <a:r>
              <a:rPr lang="ru-RU" dirty="0"/>
              <a:t> </a:t>
            </a:r>
            <a:r>
              <a:rPr lang="ru-RU" dirty="0" err="1"/>
              <a:t>принципів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практики та </a:t>
            </a:r>
            <a:r>
              <a:rPr lang="ru-RU" dirty="0" err="1"/>
              <a:t>свободи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професії</a:t>
            </a:r>
            <a:r>
              <a:rPr lang="ru-RU" dirty="0"/>
              <a:t>, а тому, не </a:t>
            </a:r>
            <a:r>
              <a:rPr lang="ru-RU" dirty="0" err="1"/>
              <a:t>вдаючись</a:t>
            </a:r>
            <a:r>
              <a:rPr lang="ru-RU" dirty="0"/>
              <a:t> до </a:t>
            </a:r>
            <a:r>
              <a:rPr lang="ru-RU" dirty="0" err="1"/>
              <a:t>оцінки</a:t>
            </a:r>
            <a:r>
              <a:rPr lang="ru-RU" dirty="0"/>
              <a:t> </a:t>
            </a:r>
            <a:r>
              <a:rPr lang="ru-RU" dirty="0" err="1"/>
              <a:t>жодної</a:t>
            </a:r>
            <a:r>
              <a:rPr lang="ru-RU" dirty="0"/>
              <a:t> з </a:t>
            </a:r>
            <a:r>
              <a:rPr lang="ru-RU" dirty="0" err="1"/>
              <a:t>національних</a:t>
            </a:r>
            <a:r>
              <a:rPr lang="ru-RU" dirty="0"/>
              <a:t> систем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здо­ров'я</a:t>
            </a:r>
            <a:r>
              <a:rPr lang="ru-RU" dirty="0"/>
              <a:t>, </a:t>
            </a:r>
            <a:r>
              <a:rPr lang="ru-RU" dirty="0" err="1"/>
              <a:t>декларує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,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необхідне</a:t>
            </a:r>
            <a:r>
              <a:rPr lang="ru-RU" dirty="0"/>
              <a:t> для </a:t>
            </a:r>
            <a:r>
              <a:rPr lang="ru-RU" dirty="0" err="1"/>
              <a:t>ефективної</a:t>
            </a:r>
            <a:r>
              <a:rPr lang="ru-RU" dirty="0"/>
              <a:t> </a:t>
            </a:r>
            <a:r>
              <a:rPr lang="ru-RU" dirty="0" err="1"/>
              <a:t>спів­праці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спільноти</a:t>
            </a:r>
            <a:r>
              <a:rPr lang="ru-RU" dirty="0"/>
              <a:t> з державною системою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803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151</TotalTime>
  <Words>1056</Words>
  <Application>Microsoft Office PowerPoint</Application>
  <PresentationFormat>Экран (4:3)</PresentationFormat>
  <Paragraphs>149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NewsPrint</vt:lpstr>
      <vt:lpstr>Лекція на тему: Правові основи хірургічної допомоги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Лекція, на тему: Вади розвитку та хвороби наднирників, яєчка</dc:title>
  <dc:creator>User 90</dc:creator>
  <cp:lastModifiedBy>Сервис</cp:lastModifiedBy>
  <cp:revision>10</cp:revision>
  <dcterms:created xsi:type="dcterms:W3CDTF">2020-06-02T07:15:36Z</dcterms:created>
  <dcterms:modified xsi:type="dcterms:W3CDTF">2020-06-04T14:15:11Z</dcterms:modified>
</cp:coreProperties>
</file>