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71" r:id="rId11"/>
    <p:sldId id="272" r:id="rId12"/>
    <p:sldId id="261" r:id="rId13"/>
    <p:sldId id="270" r:id="rId14"/>
    <p:sldId id="269" r:id="rId15"/>
    <p:sldId id="260" r:id="rId16"/>
    <p:sldId id="25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8" autoAdjust="0"/>
    <p:restoredTop sz="94660"/>
  </p:normalViewPr>
  <p:slideViewPr>
    <p:cSldViewPr>
      <p:cViewPr varScale="1">
        <p:scale>
          <a:sx n="104" d="100"/>
          <a:sy n="10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z.gov.ua/article/protocols/test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medstandart.net/browse/1226" TargetMode="External"/><Relationship Id="rId3" Type="http://schemas.openxmlformats.org/officeDocument/2006/relationships/hyperlink" Target="http://medstandart.net/browse/75" TargetMode="External"/><Relationship Id="rId7" Type="http://schemas.openxmlformats.org/officeDocument/2006/relationships/hyperlink" Target="http://medstandart.net/browse/1225" TargetMode="External"/><Relationship Id="rId2" Type="http://schemas.openxmlformats.org/officeDocument/2006/relationships/hyperlink" Target="http://medstandart.net/browse/2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dstandart.net/browse/1224" TargetMode="External"/><Relationship Id="rId5" Type="http://schemas.openxmlformats.org/officeDocument/2006/relationships/hyperlink" Target="http://medstandart.net/browse/1223" TargetMode="External"/><Relationship Id="rId4" Type="http://schemas.openxmlformats.org/officeDocument/2006/relationships/hyperlink" Target="http://medstandart.net/browse/78" TargetMode="External"/><Relationship Id="rId9" Type="http://schemas.openxmlformats.org/officeDocument/2006/relationships/hyperlink" Target="http://medstandart.net/browse/1227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medstandart.net/browse/1234" TargetMode="External"/><Relationship Id="rId13" Type="http://schemas.openxmlformats.org/officeDocument/2006/relationships/hyperlink" Target="http://medstandart.net/browse/1239" TargetMode="External"/><Relationship Id="rId3" Type="http://schemas.openxmlformats.org/officeDocument/2006/relationships/hyperlink" Target="http://medstandart.net/browse/1229" TargetMode="External"/><Relationship Id="rId7" Type="http://schemas.openxmlformats.org/officeDocument/2006/relationships/hyperlink" Target="http://medstandart.net/browse/1233" TargetMode="External"/><Relationship Id="rId12" Type="http://schemas.openxmlformats.org/officeDocument/2006/relationships/hyperlink" Target="http://medstandart.net/browse/1238" TargetMode="External"/><Relationship Id="rId2" Type="http://schemas.openxmlformats.org/officeDocument/2006/relationships/hyperlink" Target="http://medstandart.net/browse/122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dstandart.net/browse/1232" TargetMode="External"/><Relationship Id="rId11" Type="http://schemas.openxmlformats.org/officeDocument/2006/relationships/hyperlink" Target="http://medstandart.net/browse/1237" TargetMode="External"/><Relationship Id="rId5" Type="http://schemas.openxmlformats.org/officeDocument/2006/relationships/hyperlink" Target="http://medstandart.net/browse/1231" TargetMode="External"/><Relationship Id="rId10" Type="http://schemas.openxmlformats.org/officeDocument/2006/relationships/hyperlink" Target="http://medstandart.net/browse/1236" TargetMode="External"/><Relationship Id="rId4" Type="http://schemas.openxmlformats.org/officeDocument/2006/relationships/hyperlink" Target="http://medstandart.net/browse/1230" TargetMode="External"/><Relationship Id="rId9" Type="http://schemas.openxmlformats.org/officeDocument/2006/relationships/hyperlink" Target="http://medstandart.net/browse/1235" TargetMode="External"/><Relationship Id="rId14" Type="http://schemas.openxmlformats.org/officeDocument/2006/relationships/hyperlink" Target="http://medstandart.net/browse/1240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medstandart.net/browse/1248" TargetMode="External"/><Relationship Id="rId3" Type="http://schemas.openxmlformats.org/officeDocument/2006/relationships/hyperlink" Target="http://medstandart.net/browse/1242" TargetMode="External"/><Relationship Id="rId7" Type="http://schemas.openxmlformats.org/officeDocument/2006/relationships/hyperlink" Target="http://medstandart.net/browse/1246" TargetMode="External"/><Relationship Id="rId2" Type="http://schemas.openxmlformats.org/officeDocument/2006/relationships/hyperlink" Target="http://medstandart.net/browse/12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dstandart.net/browse/1245" TargetMode="External"/><Relationship Id="rId5" Type="http://schemas.openxmlformats.org/officeDocument/2006/relationships/hyperlink" Target="http://medstandart.net/browse/1244" TargetMode="External"/><Relationship Id="rId10" Type="http://schemas.openxmlformats.org/officeDocument/2006/relationships/hyperlink" Target="http://medstandart.net/browse/1250" TargetMode="External"/><Relationship Id="rId4" Type="http://schemas.openxmlformats.org/officeDocument/2006/relationships/hyperlink" Target="http://medstandart.net/browse/1243" TargetMode="External"/><Relationship Id="rId9" Type="http://schemas.openxmlformats.org/officeDocument/2006/relationships/hyperlink" Target="http://medstandart.net/browse/124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803" y="3148867"/>
            <a:ext cx="7750621" cy="2584389"/>
          </a:xfrm>
        </p:spPr>
        <p:txBody>
          <a:bodyPr/>
          <a:lstStyle/>
          <a:p>
            <a:r>
              <a:rPr lang="ru-RU" sz="4400" dirty="0" err="1" smtClean="0">
                <a:effectLst/>
              </a:rPr>
              <a:t>Лекція</a:t>
            </a:r>
            <a:r>
              <a:rPr lang="ru-RU" sz="4400" dirty="0" smtClean="0">
                <a:effectLst/>
              </a:rPr>
              <a:t> на тему:</a:t>
            </a:r>
            <a:br>
              <a:rPr lang="ru-RU" sz="4400" dirty="0" smtClean="0">
                <a:effectLst/>
              </a:rPr>
            </a:br>
            <a:r>
              <a:rPr lang="uk-UA" sz="4400" dirty="0"/>
              <a:t>Правові основи хірургічної допомоги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978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9001000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ru-RU" b="1" dirty="0" err="1"/>
              <a:t>Принципи</a:t>
            </a:r>
            <a:endParaRPr lang="ru-RU" dirty="0"/>
          </a:p>
          <a:p>
            <a:r>
              <a:rPr lang="ru-RU" dirty="0"/>
              <a:t>1.  У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медиків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визначатися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Усяка</a:t>
            </a:r>
            <a:r>
              <a:rPr lang="ru-RU" dirty="0"/>
              <a:t> система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повинна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пацієнту</a:t>
            </a:r>
            <a:r>
              <a:rPr lang="ru-RU" dirty="0"/>
              <a:t> право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, а </a:t>
            </a:r>
            <a:r>
              <a:rPr lang="ru-RU" dirty="0" err="1"/>
              <a:t>лікареві</a:t>
            </a:r>
            <a:r>
              <a:rPr lang="ru-RU" dirty="0"/>
              <a:t> - право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, не </a:t>
            </a:r>
            <a:r>
              <a:rPr lang="ru-RU" dirty="0" err="1"/>
              <a:t>обмежуючи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прав </a:t>
            </a:r>
            <a:r>
              <a:rPr lang="ru-RU" dirty="0" err="1"/>
              <a:t>лікаря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прав </a:t>
            </a:r>
            <a:r>
              <a:rPr lang="ru-RU" dirty="0" err="1"/>
              <a:t>пацієнта</a:t>
            </a:r>
            <a:r>
              <a:rPr lang="ru-RU" dirty="0"/>
              <a:t>. Принципу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необ­хідно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і в тих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в </a:t>
            </a:r>
            <a:r>
              <a:rPr lang="ru-RU" dirty="0" err="1"/>
              <a:t>медичних</a:t>
            </a:r>
            <a:r>
              <a:rPr lang="ru-RU" dirty="0"/>
              <a:t> центрах. </a:t>
            </a:r>
            <a:r>
              <a:rPr lang="ru-RU" dirty="0" err="1"/>
              <a:t>Професійний</a:t>
            </a:r>
            <a:r>
              <a:rPr lang="ru-RU" dirty="0"/>
              <a:t> та </a:t>
            </a:r>
            <a:r>
              <a:rPr lang="ru-RU" dirty="0" err="1"/>
              <a:t>етичний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 - </a:t>
            </a:r>
            <a:r>
              <a:rPr lang="ru-RU" dirty="0" err="1"/>
              <a:t>нада­вати</a:t>
            </a:r>
            <a:r>
              <a:rPr lang="ru-RU" dirty="0"/>
              <a:t> </a:t>
            </a:r>
            <a:r>
              <a:rPr lang="ru-RU" dirty="0" err="1"/>
              <a:t>невідкладну</a:t>
            </a:r>
            <a:r>
              <a:rPr lang="ru-RU" dirty="0"/>
              <a:t> </a:t>
            </a:r>
            <a:r>
              <a:rPr lang="ru-RU" dirty="0" err="1"/>
              <a:t>медичну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усім</a:t>
            </a:r>
            <a:r>
              <a:rPr lang="ru-RU" dirty="0"/>
              <a:t> без </a:t>
            </a:r>
            <a:r>
              <a:rPr lang="ru-RU" dirty="0" err="1"/>
              <a:t>жодних</a:t>
            </a:r>
            <a:r>
              <a:rPr lang="ru-RU" dirty="0"/>
              <a:t> </a:t>
            </a:r>
            <a:r>
              <a:rPr lang="ru-RU" dirty="0" err="1"/>
              <a:t>винятків</a:t>
            </a:r>
            <a:r>
              <a:rPr lang="ru-RU" dirty="0"/>
              <a:t>.</a:t>
            </a:r>
          </a:p>
          <a:p>
            <a:r>
              <a:rPr lang="ru-RU" dirty="0"/>
              <a:t>3. Будь-яка система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повинна бути </a:t>
            </a:r>
            <a:r>
              <a:rPr lang="ru-RU" dirty="0" err="1"/>
              <a:t>відкритою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лікарів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практику: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медиків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окремо­го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 персонально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примушувати</a:t>
            </a:r>
            <a:r>
              <a:rPr lang="ru-RU" dirty="0"/>
              <a:t> до </a:t>
            </a:r>
            <a:r>
              <a:rPr lang="ru-RU" dirty="0" err="1"/>
              <a:t>праці</a:t>
            </a:r>
            <a:r>
              <a:rPr lang="ru-RU" dirty="0"/>
              <a:t> на </a:t>
            </a:r>
            <a:r>
              <a:rPr lang="ru-RU" dirty="0" err="1"/>
              <a:t>неприйнятних</a:t>
            </a:r>
            <a:r>
              <a:rPr lang="ru-RU" dirty="0"/>
              <a:t> для них </a:t>
            </a:r>
            <a:r>
              <a:rPr lang="ru-RU" dirty="0" err="1"/>
              <a:t>умовах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Лікар</a:t>
            </a:r>
            <a:r>
              <a:rPr lang="ru-RU" dirty="0"/>
              <a:t> повинен бути </a:t>
            </a:r>
            <a:r>
              <a:rPr lang="ru-RU" dirty="0" err="1"/>
              <a:t>вільним</a:t>
            </a:r>
            <a:r>
              <a:rPr lang="ru-RU" dirty="0"/>
              <a:t> у </a:t>
            </a:r>
            <a:r>
              <a:rPr lang="ru-RU" dirty="0" err="1"/>
              <a:t>виборі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практики й </a:t>
            </a:r>
            <a:r>
              <a:rPr lang="ru-RU" dirty="0" err="1"/>
              <a:t>обмежуватися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фахом</a:t>
            </a:r>
            <a:r>
              <a:rPr lang="ru-RU" dirty="0"/>
              <a:t>.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спільнота</a:t>
            </a:r>
            <a:r>
              <a:rPr lang="ru-RU" dirty="0"/>
              <a:t> повинна </a:t>
            </a:r>
            <a:r>
              <a:rPr lang="ru-RU" dirty="0" err="1"/>
              <a:t>допомагали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, </a:t>
            </a:r>
            <a:r>
              <a:rPr lang="ru-RU" dirty="0" err="1"/>
              <a:t>орієнтуючи</a:t>
            </a:r>
            <a:r>
              <a:rPr lang="ru-RU" dirty="0"/>
              <a:t> 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лікарів</a:t>
            </a:r>
            <a:r>
              <a:rPr lang="ru-RU" dirty="0"/>
              <a:t> на </a:t>
            </a:r>
            <a:r>
              <a:rPr lang="ru-RU" dirty="0" err="1"/>
              <a:t>працю</a:t>
            </a:r>
            <a:r>
              <a:rPr lang="ru-RU" dirty="0"/>
              <a:t> в тих </a:t>
            </a:r>
            <a:r>
              <a:rPr lang="ru-RU" dirty="0" err="1"/>
              <a:t>регіонах</a:t>
            </a:r>
            <a:r>
              <a:rPr lang="ru-RU" dirty="0"/>
              <a:t>, де вони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потрібні</a:t>
            </a:r>
            <a:r>
              <a:rPr lang="ru-RU" dirty="0"/>
              <a:t>. Тим,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погоджується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в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престижних</a:t>
            </a:r>
            <a:r>
              <a:rPr lang="ru-RU" dirty="0"/>
              <a:t> районах, повинна </a:t>
            </a:r>
            <a:r>
              <a:rPr lang="ru-RU" dirty="0" err="1"/>
              <a:t>надаватися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осна­щення</a:t>
            </a:r>
            <a:r>
              <a:rPr lang="ru-RU" dirty="0"/>
              <a:t> практики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відповідних</a:t>
            </a:r>
            <a:r>
              <a:rPr lang="ru-RU" dirty="0"/>
              <a:t> статусу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спільнота</a:t>
            </a:r>
            <a:r>
              <a:rPr lang="ru-RU" dirty="0"/>
              <a:t> повинна бути адекватно представлена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інститутах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до проблем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здо­ров'я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Усі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лікувальному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усвідомлювати</a:t>
            </a:r>
            <a:r>
              <a:rPr lang="ru-RU" dirty="0"/>
              <a:t>, </a:t>
            </a:r>
            <a:r>
              <a:rPr lang="ru-RU" dirty="0" err="1"/>
              <a:t>поважати</a:t>
            </a:r>
            <a:r>
              <a:rPr lang="ru-RU" dirty="0"/>
              <a:t> та </a:t>
            </a:r>
            <a:r>
              <a:rPr lang="ru-RU" dirty="0" err="1"/>
              <a:t>охороняти</a:t>
            </a:r>
            <a:r>
              <a:rPr lang="ru-RU" dirty="0"/>
              <a:t> </a:t>
            </a:r>
            <a:r>
              <a:rPr lang="ru-RU" dirty="0" err="1"/>
              <a:t>конфіденційність</a:t>
            </a:r>
            <a:r>
              <a:rPr lang="ru-RU" dirty="0"/>
              <a:t> </a:t>
            </a:r>
            <a:r>
              <a:rPr lang="ru-RU" dirty="0" err="1"/>
              <a:t>відно­син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 та </a:t>
            </a:r>
            <a:r>
              <a:rPr lang="ru-RU" dirty="0" err="1"/>
              <a:t>пацієнта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76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7.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гарантії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, </a:t>
            </a:r>
            <a:r>
              <a:rPr lang="ru-RU" dirty="0" err="1"/>
              <a:t>економічної</a:t>
            </a:r>
            <a:r>
              <a:rPr lang="ru-RU" dirty="0"/>
              <a:t> 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неза­лежності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.</a:t>
            </a:r>
          </a:p>
          <a:p>
            <a:r>
              <a:rPr lang="ru-RU" dirty="0"/>
              <a:t>8.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гонорару за </a:t>
            </a:r>
            <a:r>
              <a:rPr lang="ru-RU" dirty="0" err="1"/>
              <a:t>медичні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не </a:t>
            </a:r>
            <a:r>
              <a:rPr lang="ru-RU" dirty="0" err="1"/>
              <a:t>визначений</a:t>
            </a:r>
            <a:r>
              <a:rPr lang="ru-RU" dirty="0"/>
              <a:t> прямою </a:t>
            </a:r>
            <a:r>
              <a:rPr lang="ru-RU" dirty="0" err="1"/>
              <a:t>угодою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пацієнтом</a:t>
            </a:r>
            <a:r>
              <a:rPr lang="ru-RU" dirty="0"/>
              <a:t> і </a:t>
            </a:r>
            <a:r>
              <a:rPr lang="ru-RU" dirty="0" err="1"/>
              <a:t>лікарем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фінансують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адекватно </a:t>
            </a:r>
            <a:r>
              <a:rPr lang="ru-RU" dirty="0" err="1"/>
              <a:t>оцінити</a:t>
            </a:r>
            <a:r>
              <a:rPr lang="ru-RU" dirty="0"/>
              <a:t> й </a:t>
            </a:r>
            <a:r>
              <a:rPr lang="ru-RU" dirty="0" err="1"/>
              <a:t>оплатити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.</a:t>
            </a:r>
          </a:p>
          <a:p>
            <a:r>
              <a:rPr lang="ru-RU" dirty="0"/>
              <a:t>9. </a:t>
            </a:r>
            <a:r>
              <a:rPr lang="ru-RU" dirty="0" err="1"/>
              <a:t>Розмір</a:t>
            </a:r>
            <a:r>
              <a:rPr lang="ru-RU" dirty="0"/>
              <a:t> гонорару </a:t>
            </a:r>
            <a:r>
              <a:rPr lang="ru-RU" dirty="0" err="1"/>
              <a:t>лікаря</a:t>
            </a:r>
            <a:r>
              <a:rPr lang="ru-RU" dirty="0"/>
              <a:t> </a:t>
            </a:r>
            <a:r>
              <a:rPr lang="ru-RU" dirty="0" err="1"/>
              <a:t>пдвинен</a:t>
            </a:r>
            <a:r>
              <a:rPr lang="ru-RU" dirty="0"/>
              <a:t> </a:t>
            </a:r>
            <a:r>
              <a:rPr lang="ru-RU" dirty="0" err="1"/>
              <a:t>залежати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повинна </a:t>
            </a:r>
            <a:r>
              <a:rPr lang="ru-RU" dirty="0" err="1"/>
              <a:t>визначатись</a:t>
            </a:r>
            <a:r>
              <a:rPr lang="ru-RU" dirty="0"/>
              <a:t> за </a:t>
            </a:r>
            <a:r>
              <a:rPr lang="ru-RU" dirty="0" err="1"/>
              <a:t>угодою</a:t>
            </a:r>
            <a:r>
              <a:rPr lang="ru-RU" dirty="0"/>
              <a:t> з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, а не </a:t>
            </a:r>
            <a:r>
              <a:rPr lang="ru-RU" dirty="0" err="1"/>
              <a:t>одностороннім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фінансують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уряду.</a:t>
            </a:r>
          </a:p>
          <a:p>
            <a:r>
              <a:rPr lang="ru-RU" dirty="0"/>
              <a:t>10. </a:t>
            </a:r>
            <a:r>
              <a:rPr lang="ru-RU" dirty="0" err="1"/>
              <a:t>Якість</a:t>
            </a:r>
            <a:r>
              <a:rPr lang="ru-RU" dirty="0"/>
              <a:t> та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яку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лікар</a:t>
            </a:r>
            <a:r>
              <a:rPr lang="ru-RU" dirty="0"/>
              <a:t>, </a:t>
            </a:r>
            <a:r>
              <a:rPr lang="ru-RU" dirty="0" err="1"/>
              <a:t>обсяг</a:t>
            </a:r>
            <a:r>
              <a:rPr lang="ru-RU" dirty="0"/>
              <a:t>, </a:t>
            </a:r>
            <a:r>
              <a:rPr lang="ru-RU" dirty="0" err="1"/>
              <a:t>ціну</a:t>
            </a:r>
            <a:r>
              <a:rPr lang="ru-RU" dirty="0"/>
              <a:t> та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ним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лікарі</a:t>
            </a:r>
            <a:r>
              <a:rPr lang="ru-RU" dirty="0"/>
              <a:t>, </a:t>
            </a:r>
            <a:r>
              <a:rPr lang="ru-RU" dirty="0" err="1"/>
              <a:t>керуючись</a:t>
            </a:r>
            <a:r>
              <a:rPr lang="ru-RU" dirty="0"/>
              <a:t>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регіональними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національними</a:t>
            </a:r>
            <a:r>
              <a:rPr lang="ru-RU" dirty="0"/>
              <a:t> стандартами.</a:t>
            </a:r>
          </a:p>
          <a:p>
            <a:r>
              <a:rPr lang="ru-RU" dirty="0"/>
              <a:t>11. </a:t>
            </a:r>
            <a:r>
              <a:rPr lang="ru-RU" dirty="0" err="1"/>
              <a:t>Інтереси</a:t>
            </a:r>
            <a:r>
              <a:rPr lang="ru-RU" dirty="0"/>
              <a:t> хворого </a:t>
            </a:r>
            <a:r>
              <a:rPr lang="ru-RU" dirty="0" err="1"/>
              <a:t>диктують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жодних</a:t>
            </a:r>
            <a:r>
              <a:rPr lang="ru-RU" dirty="0"/>
              <a:t> </a:t>
            </a:r>
            <a:r>
              <a:rPr lang="ru-RU" dirty="0" err="1"/>
              <a:t>обме­жень</a:t>
            </a:r>
            <a:r>
              <a:rPr lang="ru-RU" dirty="0"/>
              <a:t> права </a:t>
            </a:r>
            <a:r>
              <a:rPr lang="ru-RU" dirty="0" err="1"/>
              <a:t>лікаря</a:t>
            </a:r>
            <a:r>
              <a:rPr lang="ru-RU" dirty="0"/>
              <a:t> на </a:t>
            </a:r>
            <a:r>
              <a:rPr lang="ru-RU" dirty="0" err="1"/>
              <a:t>приписування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 і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лікуван­ня</a:t>
            </a:r>
            <a:r>
              <a:rPr lang="ru-RU" dirty="0"/>
              <a:t>, </a:t>
            </a:r>
            <a:r>
              <a:rPr lang="ru-RU" dirty="0" err="1"/>
              <a:t>адекватних</a:t>
            </a:r>
            <a:r>
              <a:rPr lang="ru-RU" dirty="0"/>
              <a:t> </a:t>
            </a:r>
            <a:r>
              <a:rPr lang="ru-RU" dirty="0" err="1"/>
              <a:t>сучасним</a:t>
            </a:r>
            <a:r>
              <a:rPr lang="ru-RU" dirty="0"/>
              <a:t> стандартам.</a:t>
            </a:r>
          </a:p>
          <a:p>
            <a:r>
              <a:rPr lang="ru-RU" dirty="0"/>
              <a:t>12. </a:t>
            </a:r>
            <a:r>
              <a:rPr lang="ru-RU" dirty="0" err="1"/>
              <a:t>Лікар</a:t>
            </a:r>
            <a:r>
              <a:rPr lang="ru-RU" dirty="0"/>
              <a:t> повинен активно </a:t>
            </a:r>
            <a:r>
              <a:rPr lang="ru-RU" dirty="0" err="1"/>
              <a:t>поглиблювати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і </a:t>
            </a:r>
            <a:r>
              <a:rPr lang="ru-RU" dirty="0" err="1"/>
              <a:t>підвищувати</a:t>
            </a:r>
            <a:r>
              <a:rPr lang="ru-RU" dirty="0"/>
              <a:t> </a:t>
            </a:r>
            <a:r>
              <a:rPr lang="ru-RU" dirty="0" err="1"/>
              <a:t>професійний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6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Лісабонська</a:t>
            </a:r>
            <a:r>
              <a:rPr lang="ru-RU" b="1" dirty="0"/>
              <a:t> </a:t>
            </a:r>
            <a:r>
              <a:rPr lang="ru-RU" b="1" dirty="0" err="1"/>
              <a:t>декларація</a:t>
            </a:r>
            <a:r>
              <a:rPr lang="ru-RU" b="1" dirty="0"/>
              <a:t> прав </a:t>
            </a:r>
            <a:r>
              <a:rPr lang="ru-RU" b="1" dirty="0" err="1"/>
              <a:t>пацієнта</a:t>
            </a:r>
            <a:endParaRPr lang="ru-RU" dirty="0"/>
          </a:p>
          <a:p>
            <a:pPr marL="0" indent="0">
              <a:buNone/>
            </a:pPr>
            <a:r>
              <a:rPr lang="ru-RU" i="1" dirty="0" err="1"/>
              <a:t>Прийнята</a:t>
            </a:r>
            <a:r>
              <a:rPr lang="ru-RU" i="1" dirty="0"/>
              <a:t> 34-ю </a:t>
            </a:r>
            <a:r>
              <a:rPr lang="ru-RU" i="1" dirty="0" err="1"/>
              <a:t>Всесвітньою</a:t>
            </a:r>
            <a:r>
              <a:rPr lang="ru-RU" i="1" dirty="0"/>
              <a:t> </a:t>
            </a:r>
            <a:r>
              <a:rPr lang="ru-RU" i="1" dirty="0" err="1"/>
              <a:t>медичною</a:t>
            </a:r>
            <a:r>
              <a:rPr lang="ru-RU" i="1" dirty="0"/>
              <a:t> </a:t>
            </a:r>
            <a:r>
              <a:rPr lang="ru-RU" i="1" dirty="0" err="1"/>
              <a:t>асоціацією</a:t>
            </a:r>
            <a:r>
              <a:rPr lang="ru-RU" i="1" dirty="0"/>
              <a:t> (</a:t>
            </a:r>
            <a:r>
              <a:rPr lang="ru-RU" i="1" dirty="0" err="1"/>
              <a:t>Лісабон</a:t>
            </a:r>
            <a:r>
              <a:rPr lang="ru-RU" i="1" dirty="0"/>
              <a:t>, </a:t>
            </a:r>
            <a:r>
              <a:rPr lang="ru-RU" i="1" dirty="0" err="1"/>
              <a:t>Португалія</a:t>
            </a:r>
            <a:r>
              <a:rPr lang="ru-RU" i="1" dirty="0"/>
              <a:t>, </a:t>
            </a:r>
            <a:r>
              <a:rPr lang="ru-RU" i="1" dirty="0" err="1"/>
              <a:t>вересень</a:t>
            </a:r>
            <a:r>
              <a:rPr lang="ru-RU" i="1" dirty="0"/>
              <a:t> /</a:t>
            </a:r>
            <a:r>
              <a:rPr lang="ru-RU" i="1" dirty="0" err="1"/>
              <a:t>жовтень</a:t>
            </a:r>
            <a:r>
              <a:rPr lang="ru-RU" i="1" dirty="0"/>
              <a:t> 1981 р.)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Усвідомлюючи</a:t>
            </a:r>
            <a:r>
              <a:rPr lang="ru-RU" dirty="0" smtClean="0"/>
              <a:t>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, </a:t>
            </a:r>
            <a:r>
              <a:rPr lang="ru-RU" dirty="0" err="1"/>
              <a:t>етичних</a:t>
            </a:r>
            <a:r>
              <a:rPr lang="ru-RU" dirty="0"/>
              <a:t> та </a:t>
            </a:r>
            <a:r>
              <a:rPr lang="ru-RU" dirty="0" err="1"/>
              <a:t>юри­дичних</a:t>
            </a:r>
            <a:r>
              <a:rPr lang="ru-RU" dirty="0"/>
              <a:t> </a:t>
            </a:r>
            <a:r>
              <a:rPr lang="ru-RU" dirty="0" err="1"/>
              <a:t>труднощів</a:t>
            </a:r>
            <a:r>
              <a:rPr lang="ru-RU" dirty="0"/>
              <a:t>, </a:t>
            </a:r>
            <a:r>
              <a:rPr lang="ru-RU" dirty="0" err="1"/>
              <a:t>лікар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повинен </a:t>
            </a:r>
            <a:r>
              <a:rPr lang="ru-RU" dirty="0" err="1"/>
              <a:t>діяти</a:t>
            </a:r>
            <a:r>
              <a:rPr lang="ru-RU" dirty="0"/>
              <a:t> у </a:t>
            </a:r>
            <a:r>
              <a:rPr lang="ru-RU" dirty="0" err="1"/>
              <a:t>згоді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совістю</a:t>
            </a:r>
            <a:r>
              <a:rPr lang="ru-RU" dirty="0"/>
              <a:t> і </a:t>
            </a:r>
            <a:r>
              <a:rPr lang="ru-RU" dirty="0" err="1"/>
              <a:t>завжди</a:t>
            </a:r>
            <a:r>
              <a:rPr lang="ru-RU" dirty="0"/>
              <a:t> у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. </a:t>
            </a:r>
            <a:r>
              <a:rPr lang="ru-RU" dirty="0" err="1"/>
              <a:t>Декларація</a:t>
            </a:r>
            <a:r>
              <a:rPr lang="ru-RU" dirty="0"/>
              <a:t> </a:t>
            </a:r>
            <a:r>
              <a:rPr lang="ru-RU" dirty="0" err="1"/>
              <a:t>описує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права,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пацієнтам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лікарі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законо­давство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уряду </a:t>
            </a:r>
            <a:r>
              <a:rPr lang="ru-RU" dirty="0" err="1"/>
              <a:t>порушують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права </a:t>
            </a:r>
            <a:r>
              <a:rPr lang="ru-RU" dirty="0" err="1"/>
              <a:t>пацієнта</a:t>
            </a:r>
            <a:r>
              <a:rPr lang="ru-RU" dirty="0"/>
              <a:t>, </a:t>
            </a:r>
            <a:r>
              <a:rPr lang="ru-RU" dirty="0" err="1"/>
              <a:t>лікарі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намагатися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поновити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обирати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прий­нятті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клінічних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етичних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право, </a:t>
            </a:r>
            <a:r>
              <a:rPr lang="ru-RU" dirty="0" err="1"/>
              <a:t>отримавши</a:t>
            </a:r>
            <a:r>
              <a:rPr lang="ru-RU" dirty="0"/>
              <a:t> </a:t>
            </a:r>
            <a:r>
              <a:rPr lang="ru-RU" dirty="0" err="1"/>
              <a:t>адекватну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погодитися</a:t>
            </a:r>
            <a:r>
              <a:rPr lang="ru-RU" dirty="0"/>
              <a:t> на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очікувати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 </a:t>
            </a:r>
            <a:r>
              <a:rPr lang="ru-RU" dirty="0" err="1"/>
              <a:t>поваги</a:t>
            </a:r>
            <a:r>
              <a:rPr lang="ru-RU" dirty="0"/>
              <a:t> до </a:t>
            </a:r>
            <a:r>
              <a:rPr lang="ru-RU" dirty="0" err="1"/>
              <a:t>конфіденційного</a:t>
            </a:r>
            <a:r>
              <a:rPr lang="ru-RU" dirty="0"/>
              <a:t> характеру </a:t>
            </a:r>
            <a:r>
              <a:rPr lang="ru-RU" dirty="0" err="1"/>
              <a:t>медичних</a:t>
            </a:r>
            <a:r>
              <a:rPr lang="ru-RU" dirty="0"/>
              <a:t> і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нього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померти</a:t>
            </a:r>
            <a:r>
              <a:rPr lang="ru-RU" dirty="0"/>
              <a:t> з </a:t>
            </a:r>
            <a:r>
              <a:rPr lang="ru-RU" dirty="0" err="1"/>
              <a:t>гідністю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відхилити</a:t>
            </a:r>
            <a:r>
              <a:rPr lang="ru-RU" dirty="0"/>
              <a:t> .</a:t>
            </a:r>
            <a:r>
              <a:rPr lang="ru-RU" dirty="0" err="1"/>
              <a:t>духовну</a:t>
            </a:r>
            <a:r>
              <a:rPr lang="ru-RU" dirty="0"/>
              <a:t> і </a:t>
            </a:r>
            <a:r>
              <a:rPr lang="ru-RU" dirty="0" err="1"/>
              <a:t>моральну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священнослужителя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конфесії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7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Міжнародний</a:t>
            </a:r>
            <a:r>
              <a:rPr lang="ru-RU" b="1" dirty="0"/>
              <a:t> кодекс </a:t>
            </a:r>
            <a:r>
              <a:rPr lang="ru-RU" b="1" dirty="0" err="1"/>
              <a:t>медичної</a:t>
            </a:r>
            <a:r>
              <a:rPr lang="ru-RU" b="1" dirty="0"/>
              <a:t> </a:t>
            </a:r>
            <a:r>
              <a:rPr lang="ru-RU" b="1" dirty="0" err="1"/>
              <a:t>етики</a:t>
            </a:r>
            <a:endParaRPr lang="ru-RU" dirty="0"/>
          </a:p>
          <a:p>
            <a:pPr marL="0" indent="0">
              <a:buNone/>
            </a:pPr>
            <a:r>
              <a:rPr lang="ru-RU" i="1" dirty="0" err="1"/>
              <a:t>Прийнятий</a:t>
            </a:r>
            <a:r>
              <a:rPr lang="ru-RU" i="1" dirty="0"/>
              <a:t> 3-ю </a:t>
            </a:r>
            <a:r>
              <a:rPr lang="ru-RU" i="1" dirty="0" err="1"/>
              <a:t>Гзнеральною</a:t>
            </a:r>
            <a:r>
              <a:rPr lang="ru-RU" i="1" dirty="0"/>
              <a:t> </a:t>
            </a:r>
            <a:r>
              <a:rPr lang="ru-RU" i="1" dirty="0" err="1"/>
              <a:t>асамблеєю</a:t>
            </a:r>
            <a:r>
              <a:rPr lang="ru-RU" i="1" dirty="0"/>
              <a:t> </a:t>
            </a:r>
            <a:r>
              <a:rPr lang="ru-RU" i="1" dirty="0" err="1"/>
              <a:t>Всесвітньої</a:t>
            </a:r>
            <a:r>
              <a:rPr lang="ru-RU" i="1" dirty="0"/>
              <a:t> </a:t>
            </a:r>
            <a:r>
              <a:rPr lang="ru-RU" i="1" dirty="0" err="1"/>
              <a:t>медичної</a:t>
            </a:r>
            <a:r>
              <a:rPr lang="ru-RU" i="1" dirty="0"/>
              <a:t> </a:t>
            </a:r>
            <a:r>
              <a:rPr lang="ru-RU" i="1" dirty="0" err="1"/>
              <a:t>асоціації</a:t>
            </a:r>
            <a:r>
              <a:rPr lang="ru-RU" i="1" dirty="0"/>
              <a:t> (Лондон, </a:t>
            </a:r>
            <a:r>
              <a:rPr lang="ru-RU" i="1" dirty="0" err="1"/>
              <a:t>Англія</a:t>
            </a:r>
            <a:r>
              <a:rPr lang="ru-RU" i="1" dirty="0"/>
              <a:t>, </a:t>
            </a:r>
            <a:r>
              <a:rPr lang="ru-RU" i="1" dirty="0" err="1"/>
              <a:t>жовтень</a:t>
            </a:r>
            <a:r>
              <a:rPr lang="ru-RU" i="1" dirty="0"/>
              <a:t> 1949 р.), </a:t>
            </a:r>
            <a:r>
              <a:rPr lang="ru-RU" i="1" dirty="0" err="1"/>
              <a:t>внесені</a:t>
            </a:r>
            <a:r>
              <a:rPr lang="ru-RU" i="1" dirty="0"/>
              <a:t> </a:t>
            </a:r>
            <a:r>
              <a:rPr lang="ru-RU" i="1" dirty="0" err="1"/>
              <a:t>доповнення</a:t>
            </a:r>
            <a:r>
              <a:rPr lang="ru-RU" i="1" dirty="0"/>
              <a:t> 22-ю </a:t>
            </a:r>
            <a:r>
              <a:rPr lang="ru-RU" i="1" dirty="0" err="1"/>
              <a:t>Всесвітньою</a:t>
            </a:r>
            <a:r>
              <a:rPr lang="ru-RU" i="1" dirty="0"/>
              <a:t> </a:t>
            </a:r>
            <a:r>
              <a:rPr lang="ru-RU" i="1" dirty="0" err="1"/>
              <a:t>медичною</a:t>
            </a:r>
            <a:r>
              <a:rPr lang="ru-RU" i="1" dirty="0"/>
              <a:t> </a:t>
            </a:r>
            <a:r>
              <a:rPr lang="ru-RU" i="1" dirty="0" err="1"/>
              <a:t>асоціацією</a:t>
            </a:r>
            <a:r>
              <a:rPr lang="ru-RU" i="1" dirty="0"/>
              <a:t> (</a:t>
            </a:r>
            <a:r>
              <a:rPr lang="ru-RU" i="1" dirty="0" err="1"/>
              <a:t>Сідней</a:t>
            </a:r>
            <a:r>
              <a:rPr lang="ru-RU" i="1" dirty="0"/>
              <a:t>, </a:t>
            </a:r>
            <a:r>
              <a:rPr lang="ru-RU" i="1" dirty="0" err="1"/>
              <a:t>Австралія</a:t>
            </a:r>
            <a:r>
              <a:rPr lang="ru-RU" i="1" dirty="0"/>
              <a:t>, </a:t>
            </a:r>
            <a:r>
              <a:rPr lang="ru-RU" i="1" dirty="0" err="1"/>
              <a:t>серпень</a:t>
            </a:r>
            <a:r>
              <a:rPr lang="ru-RU" i="1" dirty="0"/>
              <a:t> 1968 р.), 33-ю </a:t>
            </a:r>
            <a:r>
              <a:rPr lang="ru-RU" i="1" dirty="0" err="1"/>
              <a:t>Всесвітньою</a:t>
            </a:r>
            <a:r>
              <a:rPr lang="ru-RU" i="1" dirty="0"/>
              <a:t> </a:t>
            </a:r>
            <a:r>
              <a:rPr lang="ru-RU" i="1" dirty="0" err="1"/>
              <a:t>медичною</a:t>
            </a:r>
            <a:r>
              <a:rPr lang="ru-RU" i="1" dirty="0"/>
              <a:t> </a:t>
            </a:r>
            <a:r>
              <a:rPr lang="ru-RU" i="1" dirty="0" err="1"/>
              <a:t>асоціацією</a:t>
            </a:r>
            <a:r>
              <a:rPr lang="ru-RU" i="1" dirty="0"/>
              <a:t> (</a:t>
            </a:r>
            <a:r>
              <a:rPr lang="ru-RU" i="1" dirty="0" err="1"/>
              <a:t>Венеція</a:t>
            </a:r>
            <a:r>
              <a:rPr lang="ru-RU" i="1" dirty="0"/>
              <a:t>, </a:t>
            </a:r>
            <a:r>
              <a:rPr lang="ru-RU" i="1" dirty="0" err="1"/>
              <a:t>Італія</a:t>
            </a:r>
            <a:r>
              <a:rPr lang="ru-RU" i="1" dirty="0"/>
              <a:t>, </a:t>
            </a:r>
            <a:r>
              <a:rPr lang="ru-RU" i="1" dirty="0" err="1"/>
              <a:t>жовтень</a:t>
            </a:r>
            <a:r>
              <a:rPr lang="ru-RU" i="1" dirty="0"/>
              <a:t> 1983 р.)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0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b="1" u="sng" dirty="0" smtClean="0"/>
          </a:p>
          <a:p>
            <a:pPr marL="0" indent="0">
              <a:buNone/>
            </a:pPr>
            <a:r>
              <a:rPr lang="ru-RU" b="1" dirty="0" err="1"/>
              <a:t>Загальні</a:t>
            </a:r>
            <a:r>
              <a:rPr lang="ru-RU" b="1" dirty="0"/>
              <a:t> </a:t>
            </a:r>
            <a:r>
              <a:rPr lang="ru-RU" b="1" dirty="0" err="1"/>
              <a:t>обов</a:t>
            </a:r>
            <a:r>
              <a:rPr lang="ru-RU" b="1" dirty="0"/>
              <a:t> '</a:t>
            </a:r>
            <a:r>
              <a:rPr lang="ru-RU" b="1" dirty="0" err="1"/>
              <a:t>язки</a:t>
            </a:r>
            <a:r>
              <a:rPr lang="ru-RU" b="1" dirty="0"/>
              <a:t> </a:t>
            </a:r>
            <a:r>
              <a:rPr lang="ru-RU" b="1" dirty="0" err="1"/>
              <a:t>лікаря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стверджувати</a:t>
            </a:r>
            <a:r>
              <a:rPr lang="ru-RU" dirty="0"/>
              <a:t> </a:t>
            </a:r>
            <a:r>
              <a:rPr lang="ru-RU" dirty="0" err="1"/>
              <a:t>найвищі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Лікар</a:t>
            </a:r>
            <a:r>
              <a:rPr lang="ru-RU" dirty="0"/>
              <a:t> не повинен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фінансовим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віль­не</a:t>
            </a:r>
            <a:r>
              <a:rPr lang="ru-RU" dirty="0"/>
              <a:t> і </a:t>
            </a:r>
            <a:r>
              <a:rPr lang="ru-RU" dirty="0" err="1"/>
              <a:t>незалежне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пацієнтів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Лікар</a:t>
            </a:r>
            <a:r>
              <a:rPr lang="ru-RU" dirty="0"/>
              <a:t> повинен,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медичної</a:t>
            </a:r>
            <a:r>
              <a:rPr lang="ru-RU" dirty="0"/>
              <a:t> практики, </a:t>
            </a:r>
            <a:r>
              <a:rPr lang="ru-RU" dirty="0" err="1"/>
              <a:t>самовіддано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компетентну</a:t>
            </a:r>
            <a:r>
              <a:rPr lang="ru-RU" dirty="0"/>
              <a:t> </a:t>
            </a:r>
            <a:r>
              <a:rPr lang="ru-RU" dirty="0" err="1"/>
              <a:t>медичну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технічною</a:t>
            </a:r>
            <a:r>
              <a:rPr lang="ru-RU" dirty="0"/>
              <a:t> і мораль­ною </a:t>
            </a:r>
            <a:r>
              <a:rPr lang="ru-RU" dirty="0" err="1"/>
              <a:t>незалежністю</a:t>
            </a:r>
            <a:r>
              <a:rPr lang="ru-RU" dirty="0"/>
              <a:t>,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співчуттям</a:t>
            </a:r>
            <a:r>
              <a:rPr lang="ru-RU" dirty="0"/>
              <a:t> та </a:t>
            </a:r>
            <a:r>
              <a:rPr lang="ru-RU" dirty="0" err="1"/>
              <a:t>повагою</a:t>
            </a:r>
            <a:r>
              <a:rPr lang="ru-RU" dirty="0"/>
              <a:t> до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Лікар</a:t>
            </a:r>
            <a:r>
              <a:rPr lang="ru-RU" dirty="0"/>
              <a:t> повинен бути </a:t>
            </a:r>
            <a:r>
              <a:rPr lang="ru-RU" dirty="0" err="1"/>
              <a:t>чесним</a:t>
            </a:r>
            <a:r>
              <a:rPr lang="ru-RU" dirty="0"/>
              <a:t> з </a:t>
            </a:r>
            <a:r>
              <a:rPr lang="ru-RU" dirty="0" err="1"/>
              <a:t>пацієнтами</a:t>
            </a:r>
            <a:r>
              <a:rPr lang="ru-RU" dirty="0"/>
              <a:t> і </a:t>
            </a:r>
            <a:r>
              <a:rPr lang="ru-RU" dirty="0" err="1"/>
              <a:t>колегами</a:t>
            </a:r>
            <a:r>
              <a:rPr lang="ru-RU" dirty="0"/>
              <a:t>, повинен </a:t>
            </a:r>
            <a:r>
              <a:rPr lang="ru-RU" dirty="0" err="1"/>
              <a:t>бороти­ся</a:t>
            </a:r>
            <a:r>
              <a:rPr lang="ru-RU" dirty="0"/>
              <a:t> з </a:t>
            </a:r>
            <a:r>
              <a:rPr lang="ru-RU" dirty="0" err="1"/>
              <a:t>професійними</a:t>
            </a:r>
            <a:r>
              <a:rPr lang="ru-RU" dirty="0"/>
              <a:t> та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вадами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лікарів</a:t>
            </a:r>
            <a:r>
              <a:rPr lang="ru-RU" dirty="0"/>
              <a:t>, повинен </a:t>
            </a:r>
            <a:r>
              <a:rPr lang="ru-RU" dirty="0" err="1"/>
              <a:t>викривати</a:t>
            </a:r>
            <a:r>
              <a:rPr lang="ru-RU" dirty="0"/>
              <a:t> обман і </a:t>
            </a:r>
            <a:r>
              <a:rPr lang="ru-RU" dirty="0" err="1"/>
              <a:t>шахрайство</a:t>
            </a:r>
            <a:r>
              <a:rPr lang="ru-RU" dirty="0"/>
              <a:t>.</a:t>
            </a:r>
          </a:p>
          <a:p>
            <a:r>
              <a:rPr lang="ru-RU" dirty="0" err="1"/>
              <a:t>Неетичними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самореклама </a:t>
            </a:r>
            <a:r>
              <a:rPr lang="ru-RU" dirty="0" err="1"/>
              <a:t>лікаря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тих </a:t>
            </a:r>
            <a:r>
              <a:rPr lang="ru-RU" dirty="0" err="1"/>
              <a:t>шпалків</a:t>
            </a:r>
            <a:r>
              <a:rPr lang="ru-RU" dirty="0"/>
              <a:t>, коли '</a:t>
            </a:r>
            <a:r>
              <a:rPr lang="ru-RU" dirty="0" err="1"/>
              <a:t>це</a:t>
            </a:r>
            <a:r>
              <a:rPr lang="ru-RU" dirty="0"/>
              <a:t> дозволено законом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Кодексом </a:t>
            </a:r>
            <a:r>
              <a:rPr lang="ru-RU" dirty="0" err="1"/>
              <a:t>етики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оплата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передачу </a:t>
            </a:r>
            <a:r>
              <a:rPr lang="ru-RU" dirty="0" err="1"/>
              <a:t>чиїх-небудь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пацієнту</a:t>
            </a:r>
            <a:r>
              <a:rPr lang="ru-RU" dirty="0"/>
              <a:t> </a:t>
            </a:r>
            <a:r>
              <a:rPr lang="ru-RU" dirty="0" err="1"/>
              <a:t>направлень</a:t>
            </a:r>
            <a:r>
              <a:rPr lang="ru-RU" dirty="0"/>
              <a:t> і </a:t>
            </a:r>
            <a:r>
              <a:rPr lang="ru-RU" dirty="0" err="1"/>
              <a:t>рекомендацій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характеру.</a:t>
            </a:r>
          </a:p>
          <a:p>
            <a:pPr marL="0" indent="0">
              <a:buNone/>
            </a:pPr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поважати</a:t>
            </a:r>
            <a:r>
              <a:rPr lang="ru-RU" dirty="0"/>
              <a:t> права </a:t>
            </a:r>
            <a:r>
              <a:rPr lang="ru-RU" dirty="0" err="1"/>
              <a:t>пацієнта</a:t>
            </a:r>
            <a:r>
              <a:rPr lang="ru-RU" dirty="0"/>
              <a:t>, </a:t>
            </a:r>
            <a:r>
              <a:rPr lang="ru-RU" dirty="0" err="1"/>
              <a:t>колег</a:t>
            </a:r>
            <a:r>
              <a:rPr lang="ru-RU" dirty="0"/>
              <a:t>,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пер­соналу і повинен </a:t>
            </a:r>
            <a:r>
              <a:rPr lang="ru-RU" dirty="0" err="1"/>
              <a:t>дотримуватись</a:t>
            </a:r>
            <a:r>
              <a:rPr lang="ru-RU" dirty="0"/>
              <a:t> </a:t>
            </a:r>
            <a:r>
              <a:rPr lang="ru-RU" dirty="0" err="1"/>
              <a:t>конфіденційності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діяти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в тих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ослабити</a:t>
            </a:r>
            <a:r>
              <a:rPr lang="ru-RU" dirty="0"/>
              <a:t> </a:t>
            </a:r>
            <a:r>
              <a:rPr lang="ru-RU" dirty="0" err="1"/>
              <a:t>фізичний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психічний</a:t>
            </a:r>
            <a:r>
              <a:rPr lang="ru-RU" dirty="0"/>
              <a:t> стан </a:t>
            </a:r>
            <a:r>
              <a:rPr lang="ru-RU" dirty="0" err="1"/>
              <a:t>пацієнта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обережності</a:t>
            </a:r>
            <a:r>
              <a:rPr lang="ru-RU" dirty="0"/>
              <a:t>, коли </a:t>
            </a:r>
            <a:r>
              <a:rPr lang="ru-RU" dirty="0" err="1"/>
              <a:t>розповсю­джує</a:t>
            </a:r>
            <a:r>
              <a:rPr lang="ru-RU" dirty="0"/>
              <a:t> </a:t>
            </a:r>
            <a:r>
              <a:rPr lang="ru-RU" dirty="0" err="1"/>
              <a:t>винаходи</a:t>
            </a:r>
            <a:r>
              <a:rPr lang="ru-RU" dirty="0"/>
              <a:t>,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техніку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лікувальні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непрофесійними</a:t>
            </a:r>
            <a:r>
              <a:rPr lang="ru-RU" dirty="0"/>
              <a:t> каналами.</a:t>
            </a:r>
          </a:p>
          <a:p>
            <a:pPr marL="0" indent="0">
              <a:buNone/>
            </a:pPr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засвідчувати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сам </a:t>
            </a:r>
            <a:r>
              <a:rPr lang="ru-RU" dirty="0" err="1"/>
              <a:t>перевірив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01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9001000" cy="65253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/>
              <a:t>Обов</a:t>
            </a:r>
            <a:r>
              <a:rPr lang="ru-RU" b="1" dirty="0"/>
              <a:t> '</a:t>
            </a:r>
            <a:r>
              <a:rPr lang="ru-RU" b="1" dirty="0" err="1"/>
              <a:t>язки</a:t>
            </a:r>
            <a:r>
              <a:rPr lang="ru-RU" b="1" dirty="0"/>
              <a:t> </a:t>
            </a:r>
            <a:r>
              <a:rPr lang="ru-RU" b="1" dirty="0" err="1"/>
              <a:t>лікаря</a:t>
            </a:r>
            <a:r>
              <a:rPr lang="ru-RU" b="1" dirty="0"/>
              <a:t> </a:t>
            </a:r>
            <a:r>
              <a:rPr lang="ru-RU" b="1" dirty="0" err="1"/>
              <a:t>стосовно</a:t>
            </a:r>
            <a:r>
              <a:rPr lang="ru-RU" b="1" dirty="0"/>
              <a:t> </a:t>
            </a:r>
            <a:r>
              <a:rPr lang="ru-RU" b="1" dirty="0" err="1"/>
              <a:t>хворих</a:t>
            </a:r>
            <a:endParaRPr lang="ru-RU" dirty="0"/>
          </a:p>
          <a:p>
            <a:r>
              <a:rPr lang="ru-RU" dirty="0" err="1"/>
              <a:t>Лікар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повинен </a:t>
            </a:r>
            <a:r>
              <a:rPr lang="ru-RU" dirty="0" err="1"/>
              <a:t>пам'ятати</a:t>
            </a:r>
            <a:r>
              <a:rPr lang="ru-RU" dirty="0"/>
              <a:t> про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охороняти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лю­дини</a:t>
            </a:r>
            <a:r>
              <a:rPr lang="ru-RU" dirty="0"/>
              <a:t>.</a:t>
            </a:r>
          </a:p>
          <a:p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знайомити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з </a:t>
            </a:r>
            <a:r>
              <a:rPr lang="ru-RU" dirty="0" err="1"/>
              <a:t>усіма</a:t>
            </a:r>
            <a:r>
              <a:rPr lang="ru-RU" dirty="0"/>
              <a:t> ресурсами </a:t>
            </a:r>
            <a:r>
              <a:rPr lang="ru-RU" dirty="0" err="1"/>
              <a:t>своєї</a:t>
            </a:r>
            <a:r>
              <a:rPr lang="ru-RU" dirty="0"/>
              <a:t> науки.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лікар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провести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, то </a:t>
            </a:r>
            <a:r>
              <a:rPr lang="ru-RU" dirty="0" err="1"/>
              <a:t>він</a:t>
            </a:r>
            <a:r>
              <a:rPr lang="ru-RU" dirty="0"/>
              <a:t> повинен </a:t>
            </a:r>
            <a:r>
              <a:rPr lang="ru-RU" dirty="0" err="1"/>
              <a:t>залучити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, у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є.</a:t>
            </a:r>
          </a:p>
          <a:p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тримати</a:t>
            </a:r>
            <a:r>
              <a:rPr lang="ru-RU" dirty="0"/>
              <a:t> в </a:t>
            </a:r>
            <a:r>
              <a:rPr lang="ru-RU" dirty="0" err="1"/>
              <a:t>таємниці</a:t>
            </a:r>
            <a:r>
              <a:rPr lang="ru-RU" dirty="0"/>
              <a:t>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знає</a:t>
            </a:r>
            <a:r>
              <a:rPr lang="ru-RU" dirty="0"/>
              <a:t> про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пацієн­та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невідкладну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як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гу­манітарного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впевненості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хочуть</a:t>
            </a:r>
            <a:r>
              <a:rPr lang="ru-RU" dirty="0"/>
              <a:t> і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Обов'язки</a:t>
            </a:r>
            <a:r>
              <a:rPr lang="ru-RU" b="1" dirty="0"/>
              <a:t> </a:t>
            </a:r>
            <a:r>
              <a:rPr lang="ru-RU" b="1" dirty="0" err="1"/>
              <a:t>лікаря</a:t>
            </a:r>
            <a:r>
              <a:rPr lang="ru-RU" b="1" dirty="0"/>
              <a:t> </a:t>
            </a:r>
            <a:r>
              <a:rPr lang="ru-RU" b="1" dirty="0" err="1"/>
              <a:t>відносно</a:t>
            </a:r>
            <a:r>
              <a:rPr lang="ru-RU" b="1" dirty="0"/>
              <a:t>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лікарів</a:t>
            </a:r>
            <a:endParaRPr lang="ru-RU" dirty="0"/>
          </a:p>
          <a:p>
            <a:r>
              <a:rPr lang="ru-RU" dirty="0" err="1"/>
              <a:t>Лікар</a:t>
            </a:r>
            <a:r>
              <a:rPr lang="ru-RU" dirty="0"/>
              <a:t> повинен </a:t>
            </a:r>
            <a:r>
              <a:rPr lang="ru-RU" dirty="0" err="1"/>
              <a:t>ставитися</a:t>
            </a:r>
            <a:r>
              <a:rPr lang="ru-RU" dirty="0"/>
              <a:t> до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колег</a:t>
            </a:r>
            <a:r>
              <a:rPr lang="ru-RU" dirty="0"/>
              <a:t> так, як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хотів</a:t>
            </a:r>
            <a:r>
              <a:rPr lang="ru-RU" dirty="0"/>
              <a:t> би, </a:t>
            </a:r>
            <a:r>
              <a:rPr lang="ru-RU" dirty="0" err="1"/>
              <a:t>щоб</a:t>
            </a:r>
            <a:r>
              <a:rPr lang="ru-RU" dirty="0"/>
              <a:t> вони </a:t>
            </a:r>
            <a:r>
              <a:rPr lang="ru-RU" dirty="0" err="1"/>
              <a:t>ставилися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.</a:t>
            </a:r>
          </a:p>
          <a:p>
            <a:r>
              <a:rPr lang="ru-RU" dirty="0" err="1"/>
              <a:t>Лікар</a:t>
            </a:r>
            <a:r>
              <a:rPr lang="ru-RU" dirty="0"/>
              <a:t> не повинен </a:t>
            </a:r>
            <a:r>
              <a:rPr lang="ru-RU" dirty="0" err="1"/>
              <a:t>переманювати</a:t>
            </a:r>
            <a:r>
              <a:rPr lang="ru-RU" dirty="0"/>
              <a:t> </a:t>
            </a:r>
            <a:r>
              <a:rPr lang="ru-RU" dirty="0" err="1"/>
              <a:t>пацієнтів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колег</a:t>
            </a:r>
            <a:r>
              <a:rPr lang="ru-RU" dirty="0"/>
              <a:t>.</a:t>
            </a:r>
          </a:p>
          <a:p>
            <a:r>
              <a:rPr lang="ru-RU" dirty="0" err="1"/>
              <a:t>Лікар</a:t>
            </a:r>
            <a:r>
              <a:rPr lang="ru-RU" dirty="0"/>
              <a:t> пови­нен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Женевської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, </a:t>
            </a:r>
            <a:r>
              <a:rPr lang="ru-RU" dirty="0" err="1"/>
              <a:t>прийнятої</a:t>
            </a:r>
            <a:r>
              <a:rPr lang="ru-RU" dirty="0"/>
              <a:t> Генера­льною </a:t>
            </a:r>
            <a:r>
              <a:rPr lang="ru-RU" dirty="0" err="1"/>
              <a:t>Асамблеєю</a:t>
            </a:r>
            <a:r>
              <a:rPr lang="ru-RU" dirty="0"/>
              <a:t> ВМА.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43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/>
              <a:t>Женевська</a:t>
            </a:r>
            <a:r>
              <a:rPr lang="ru-RU" b="1" dirty="0"/>
              <a:t> </a:t>
            </a:r>
            <a:r>
              <a:rPr lang="ru-RU" b="1" dirty="0" err="1"/>
              <a:t>декларація</a:t>
            </a:r>
            <a:endParaRPr lang="ru-RU" dirty="0"/>
          </a:p>
          <a:p>
            <a:pPr marL="0" indent="0">
              <a:buNone/>
            </a:pPr>
            <a:r>
              <a:rPr lang="ru-RU" i="1" dirty="0" err="1"/>
              <a:t>Прийнята</a:t>
            </a:r>
            <a:r>
              <a:rPr lang="ru-RU" i="1" dirty="0"/>
              <a:t> 2-ю </a:t>
            </a:r>
            <a:r>
              <a:rPr lang="ru-RU" i="1" dirty="0" err="1"/>
              <a:t>Гзнеральною</a:t>
            </a:r>
            <a:r>
              <a:rPr lang="ru-RU" i="1" dirty="0"/>
              <a:t> </a:t>
            </a:r>
            <a:r>
              <a:rPr lang="ru-RU" i="1" dirty="0" err="1"/>
              <a:t>асамблеєю</a:t>
            </a:r>
            <a:r>
              <a:rPr lang="ru-RU" i="1" dirty="0"/>
              <a:t> </a:t>
            </a:r>
            <a:r>
              <a:rPr lang="ru-RU" i="1" dirty="0" err="1"/>
              <a:t>Всесвітньої</a:t>
            </a:r>
            <a:r>
              <a:rPr lang="ru-RU" i="1" dirty="0"/>
              <a:t> </a:t>
            </a:r>
            <a:r>
              <a:rPr lang="ru-RU" i="1" dirty="0" err="1"/>
              <a:t>медичної</a:t>
            </a:r>
            <a:r>
              <a:rPr lang="ru-RU" i="1" dirty="0"/>
              <a:t> </a:t>
            </a:r>
            <a:r>
              <a:rPr lang="ru-RU" i="1" dirty="0" err="1"/>
              <a:t>асоціації</a:t>
            </a:r>
            <a:r>
              <a:rPr lang="ru-RU" i="1" dirty="0"/>
              <a:t> (Женева.. </a:t>
            </a:r>
            <a:r>
              <a:rPr lang="ru-RU" i="1" dirty="0" err="1"/>
              <a:t>Швейцарія</a:t>
            </a:r>
            <a:r>
              <a:rPr lang="ru-RU" i="1" dirty="0"/>
              <a:t>, </a:t>
            </a:r>
            <a:r>
              <a:rPr lang="ru-RU" i="1" dirty="0" err="1"/>
              <a:t>вересень</a:t>
            </a:r>
            <a:r>
              <a:rPr lang="ru-RU" i="1" dirty="0"/>
              <a:t> 1948 р.), </a:t>
            </a:r>
            <a:r>
              <a:rPr lang="ru-RU" i="1" dirty="0" err="1"/>
              <a:t>внесені</a:t>
            </a:r>
            <a:r>
              <a:rPr lang="ru-RU" i="1" dirty="0"/>
              <a:t> поправки 22-ю </a:t>
            </a:r>
            <a:r>
              <a:rPr lang="ru-RU" i="1" dirty="0" err="1"/>
              <a:t>Всесвітньою</a:t>
            </a:r>
            <a:r>
              <a:rPr lang="ru-RU" i="1" dirty="0"/>
              <a:t> </a:t>
            </a:r>
            <a:r>
              <a:rPr lang="ru-RU" i="1" dirty="0" err="1"/>
              <a:t>медичною</a:t>
            </a:r>
            <a:r>
              <a:rPr lang="ru-RU" i="1" dirty="0"/>
              <a:t> </a:t>
            </a:r>
            <a:r>
              <a:rPr lang="ru-RU" i="1" dirty="0" err="1"/>
              <a:t>асоціацією</a:t>
            </a:r>
            <a:r>
              <a:rPr lang="ru-RU" i="1" dirty="0"/>
              <a:t> (</a:t>
            </a:r>
            <a:r>
              <a:rPr lang="ru-RU" i="1" dirty="0" err="1"/>
              <a:t>Сідней</a:t>
            </a:r>
            <a:r>
              <a:rPr lang="ru-RU" i="1" dirty="0"/>
              <a:t>, </a:t>
            </a:r>
            <a:r>
              <a:rPr lang="ru-RU" i="1" dirty="0" err="1"/>
              <a:t>Австралія</a:t>
            </a:r>
            <a:r>
              <a:rPr lang="ru-RU" i="1" dirty="0"/>
              <a:t>, 1968р.), 35-ю </a:t>
            </a:r>
            <a:r>
              <a:rPr lang="ru-RU" i="1" dirty="0" err="1"/>
              <a:t>Всесвітньою</a:t>
            </a:r>
            <a:r>
              <a:rPr lang="ru-RU" i="1" dirty="0"/>
              <a:t> </a:t>
            </a:r>
            <a:r>
              <a:rPr lang="ru-RU" i="1" dirty="0" err="1"/>
              <a:t>медичною</a:t>
            </a:r>
            <a:r>
              <a:rPr lang="ru-RU" i="1" dirty="0"/>
              <a:t> </a:t>
            </a:r>
            <a:r>
              <a:rPr lang="ru-RU" i="1" dirty="0" err="1"/>
              <a:t>асоціацією</a:t>
            </a:r>
            <a:r>
              <a:rPr lang="ru-RU" i="1" dirty="0"/>
              <a:t> (</a:t>
            </a:r>
            <a:r>
              <a:rPr lang="ru-RU" i="1" dirty="0" err="1"/>
              <a:t>Венеція</a:t>
            </a:r>
            <a:r>
              <a:rPr lang="ru-RU" i="1" dirty="0"/>
              <a:t>, </a:t>
            </a:r>
            <a:r>
              <a:rPr lang="ru-RU" i="1" dirty="0" err="1"/>
              <a:t>Італія</a:t>
            </a:r>
            <a:r>
              <a:rPr lang="ru-RU" i="1" dirty="0"/>
              <a:t>, </a:t>
            </a:r>
            <a:r>
              <a:rPr lang="ru-RU" i="1" dirty="0" err="1"/>
              <a:t>жовтень</a:t>
            </a:r>
            <a:r>
              <a:rPr lang="ru-RU" i="1" dirty="0"/>
              <a:t> 1983 р.), 46-ю Генеральною </a:t>
            </a:r>
            <a:r>
              <a:rPr lang="ru-RU" i="1" dirty="0" err="1"/>
              <a:t>асоціацією</a:t>
            </a:r>
            <a:r>
              <a:rPr lang="ru-RU" i="1" dirty="0"/>
              <a:t> </a:t>
            </a:r>
            <a:r>
              <a:rPr lang="ru-RU" i="1" dirty="0" err="1"/>
              <a:t>Всесвітньої</a:t>
            </a:r>
            <a:r>
              <a:rPr lang="ru-RU" i="1" dirty="0"/>
              <a:t> </a:t>
            </a:r>
            <a:r>
              <a:rPr lang="ru-RU" i="1" dirty="0" err="1"/>
              <a:t>медичної</a:t>
            </a:r>
            <a:r>
              <a:rPr lang="ru-RU" i="1" dirty="0"/>
              <a:t> </a:t>
            </a:r>
            <a:r>
              <a:rPr lang="ru-RU" i="1" dirty="0" err="1"/>
              <a:t>асоціації</a:t>
            </a:r>
            <a:r>
              <a:rPr lang="ru-RU" i="1" dirty="0"/>
              <a:t> (Стокгольм, </a:t>
            </a:r>
            <a:r>
              <a:rPr lang="ru-RU" i="1" dirty="0" err="1"/>
              <a:t>Швеція</a:t>
            </a:r>
            <a:r>
              <a:rPr lang="ru-RU" i="1" dirty="0"/>
              <a:t>, </a:t>
            </a:r>
            <a:r>
              <a:rPr lang="ru-RU" i="1" dirty="0" err="1"/>
              <a:t>вересень</a:t>
            </a:r>
            <a:r>
              <a:rPr lang="ru-RU" i="1" dirty="0"/>
              <a:t> 1994 р.)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Вступаючи</a:t>
            </a:r>
            <a:r>
              <a:rPr lang="ru-RU" dirty="0"/>
              <a:t> до </a:t>
            </a:r>
            <a:r>
              <a:rPr lang="ru-RU" dirty="0" err="1"/>
              <a:t>співтовариства</a:t>
            </a:r>
            <a:r>
              <a:rPr lang="ru-RU" dirty="0"/>
              <a:t> </a:t>
            </a:r>
            <a:r>
              <a:rPr lang="ru-RU" dirty="0" err="1"/>
              <a:t>лікарів</a:t>
            </a:r>
            <a:r>
              <a:rPr lang="ru-RU" dirty="0"/>
              <a:t>, </a:t>
            </a:r>
            <a:r>
              <a:rPr lang="ru-RU" dirty="0" err="1"/>
              <a:t>урочисто</a:t>
            </a:r>
            <a:r>
              <a:rPr lang="ru-RU" dirty="0"/>
              <a:t> клянусь:</a:t>
            </a:r>
          </a:p>
          <a:p>
            <a:pPr lvl="0"/>
            <a:r>
              <a:rPr lang="ru-RU" dirty="0" err="1"/>
              <a:t>присвятити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служінню</a:t>
            </a:r>
            <a:r>
              <a:rPr lang="ru-RU" dirty="0"/>
              <a:t> в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з </a:t>
            </a:r>
            <a:r>
              <a:rPr lang="ru-RU" dirty="0" err="1"/>
              <a:t>повагою</a:t>
            </a:r>
            <a:r>
              <a:rPr lang="ru-RU" dirty="0"/>
              <a:t> і </a:t>
            </a:r>
            <a:r>
              <a:rPr lang="ru-RU" dirty="0" err="1"/>
              <a:t>вдячністю</a:t>
            </a:r>
            <a:r>
              <a:rPr lang="ru-RU" dirty="0"/>
              <a:t> </a:t>
            </a:r>
            <a:r>
              <a:rPr lang="ru-RU" dirty="0" err="1"/>
              <a:t>ставитись</a:t>
            </a:r>
            <a:r>
              <a:rPr lang="ru-RU" dirty="0"/>
              <a:t> до </a:t>
            </a:r>
            <a:r>
              <a:rPr lang="ru-RU" dirty="0" err="1"/>
              <a:t>моїх</a:t>
            </a:r>
            <a:r>
              <a:rPr lang="ru-RU" dirty="0"/>
              <a:t> </a:t>
            </a:r>
            <a:r>
              <a:rPr lang="ru-RU" dirty="0" err="1"/>
              <a:t>учителів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сумлінно</a:t>
            </a:r>
            <a:r>
              <a:rPr lang="ru-RU" dirty="0"/>
              <a:t> і </a:t>
            </a:r>
            <a:r>
              <a:rPr lang="ru-RU" dirty="0" err="1"/>
              <a:t>гідно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професійний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турбуватися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про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мого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берегти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довірили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доступними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утверджувати</a:t>
            </a:r>
            <a:r>
              <a:rPr lang="ru-RU" dirty="0"/>
              <a:t> </a:t>
            </a:r>
            <a:r>
              <a:rPr lang="ru-RU" dirty="0" err="1"/>
              <a:t>чесні</a:t>
            </a:r>
            <a:r>
              <a:rPr lang="ru-RU" dirty="0"/>
              <a:t> і </a:t>
            </a:r>
            <a:r>
              <a:rPr lang="ru-RU" dirty="0" err="1"/>
              <a:t>благородні</a:t>
            </a:r>
            <a:r>
              <a:rPr lang="ru-RU" dirty="0"/>
              <a:t>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ставитись</a:t>
            </a:r>
            <a:r>
              <a:rPr lang="ru-RU" dirty="0"/>
              <a:t> до </a:t>
            </a:r>
            <a:r>
              <a:rPr lang="ru-RU" dirty="0" err="1"/>
              <a:t>моїх</a:t>
            </a:r>
            <a:r>
              <a:rPr lang="ru-RU" dirty="0"/>
              <a:t> </a:t>
            </a:r>
            <a:r>
              <a:rPr lang="ru-RU" dirty="0" err="1"/>
              <a:t>колег</a:t>
            </a:r>
            <a:r>
              <a:rPr lang="ru-RU" dirty="0"/>
              <a:t>, як до </a:t>
            </a:r>
            <a:r>
              <a:rPr lang="ru-RU" dirty="0" err="1"/>
              <a:t>братів</a:t>
            </a:r>
            <a:r>
              <a:rPr lang="ru-RU" dirty="0"/>
              <a:t> і сестер;</a:t>
            </a:r>
          </a:p>
          <a:p>
            <a:pPr lvl="0"/>
            <a:r>
              <a:rPr lang="ru-RU" dirty="0"/>
              <a:t>не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обставинам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віком</a:t>
            </a:r>
            <a:r>
              <a:rPr lang="ru-RU" dirty="0"/>
              <a:t>, станом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віросповідуванням</a:t>
            </a:r>
            <a:r>
              <a:rPr lang="ru-RU" dirty="0"/>
              <a:t>, расовою </a:t>
            </a:r>
            <a:r>
              <a:rPr lang="ru-RU" dirty="0" err="1"/>
              <a:t>приналежністю</a:t>
            </a:r>
            <a:r>
              <a:rPr lang="ru-RU" dirty="0"/>
              <a:t>, </a:t>
            </a:r>
            <a:r>
              <a:rPr lang="ru-RU" dirty="0" err="1"/>
              <a:t>статтю</a:t>
            </a:r>
            <a:r>
              <a:rPr lang="ru-RU" dirty="0"/>
              <a:t>, </a:t>
            </a:r>
            <a:r>
              <a:rPr lang="ru-RU" dirty="0" err="1"/>
              <a:t>національністю</a:t>
            </a:r>
            <a:r>
              <a:rPr lang="ru-RU" dirty="0"/>
              <a:t>, </a:t>
            </a:r>
            <a:r>
              <a:rPr lang="ru-RU" dirty="0" err="1"/>
              <a:t>політичними</a:t>
            </a:r>
            <a:r>
              <a:rPr lang="ru-RU" dirty="0"/>
              <a:t> </a:t>
            </a:r>
            <a:r>
              <a:rPr lang="ru-RU" dirty="0" err="1"/>
              <a:t>уподобаннями</a:t>
            </a:r>
            <a:r>
              <a:rPr lang="ru-RU" dirty="0"/>
              <a:t>, сексуальною </a:t>
            </a:r>
            <a:r>
              <a:rPr lang="ru-RU" dirty="0" err="1"/>
              <a:t>орієнтацією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соціальним</a:t>
            </a:r>
            <a:r>
              <a:rPr lang="ru-RU" dirty="0"/>
              <a:t> становищем </a:t>
            </a:r>
            <a:r>
              <a:rPr lang="ru-RU" dirty="0" err="1"/>
              <a:t>протидіяти</a:t>
            </a:r>
            <a:r>
              <a:rPr lang="ru-RU" dirty="0"/>
              <a:t> </a:t>
            </a:r>
            <a:r>
              <a:rPr lang="ru-RU" dirty="0" err="1"/>
              <a:t>виконанню</a:t>
            </a:r>
            <a:r>
              <a:rPr lang="ru-RU" dirty="0"/>
              <a:t> </a:t>
            </a:r>
            <a:r>
              <a:rPr lang="ru-RU" dirty="0" err="1"/>
              <a:t>мого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перед </a:t>
            </a:r>
            <a:r>
              <a:rPr lang="ru-RU" dirty="0" err="1"/>
              <a:t>пацієнтами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незважаючи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на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стверджувати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з самого по­чатку як </a:t>
            </a:r>
            <a:r>
              <a:rPr lang="ru-RU" dirty="0" err="1"/>
              <a:t>найвищу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і не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 </a:t>
            </a:r>
            <a:r>
              <a:rPr lang="ru-RU" dirty="0" err="1"/>
              <a:t>про­ти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гуманності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урочисту</a:t>
            </a:r>
            <a:r>
              <a:rPr lang="ru-RU" dirty="0"/>
              <a:t> присягу я </a:t>
            </a:r>
            <a:r>
              <a:rPr lang="ru-RU" dirty="0" err="1"/>
              <a:t>складаю</a:t>
            </a:r>
            <a:r>
              <a:rPr lang="ru-RU" dirty="0"/>
              <a:t> </a:t>
            </a:r>
            <a:r>
              <a:rPr lang="ru-RU" dirty="0" err="1"/>
              <a:t>добровільно</a:t>
            </a:r>
            <a:r>
              <a:rPr lang="ru-RU" dirty="0"/>
              <a:t> і клянусь </a:t>
            </a:r>
            <a:r>
              <a:rPr lang="ru-RU" dirty="0" err="1"/>
              <a:t>чесно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дотримуватись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3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424936" cy="6336704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План та організаційна структура лекції.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</a:t>
            </a:r>
            <a:endParaRPr lang="ru-RU" dirty="0"/>
          </a:p>
          <a:p>
            <a:pPr marL="457200" indent="-457200">
              <a:buAutoNum type="arabicPeriod"/>
            </a:pPr>
            <a:r>
              <a:rPr lang="ru-RU" dirty="0" err="1" smtClean="0"/>
              <a:t>Науково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методичне</a:t>
            </a:r>
            <a:r>
              <a:rPr lang="ru-RU" dirty="0"/>
              <a:t> </a:t>
            </a:r>
            <a:r>
              <a:rPr lang="ru-RU" dirty="0" err="1"/>
              <a:t>обґрунтування</a:t>
            </a:r>
            <a:r>
              <a:rPr lang="ru-RU" dirty="0"/>
              <a:t> теми. </a:t>
            </a:r>
            <a:endParaRPr lang="en-US" dirty="0"/>
          </a:p>
          <a:p>
            <a:pPr marL="457200" indent="-457200">
              <a:buAutoNum type="arabicPeriod"/>
            </a:pPr>
            <a:r>
              <a:rPr lang="uk-UA" dirty="0" smtClean="0"/>
              <a:t>Навчальні </a:t>
            </a:r>
            <a:r>
              <a:rPr lang="uk-UA" dirty="0"/>
              <a:t>цілі </a:t>
            </a:r>
            <a:r>
              <a:rPr lang="uk-UA" dirty="0" smtClean="0"/>
              <a:t>лекції</a:t>
            </a:r>
            <a:endParaRPr lang="en-US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uk-UA" dirty="0"/>
              <a:t>Основі протоколи з дитячої хірургії, що затверджені МОЗ </a:t>
            </a:r>
            <a:r>
              <a:rPr lang="uk-UA" dirty="0" smtClean="0"/>
              <a:t>України</a:t>
            </a:r>
            <a:endParaRPr lang="en-US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dirty="0" err="1" smtClean="0"/>
              <a:t>принцип</a:t>
            </a:r>
            <a:r>
              <a:rPr lang="ru-RU" dirty="0" err="1"/>
              <a:t>и</a:t>
            </a:r>
            <a:r>
              <a:rPr lang="ru-RU" dirty="0" smtClean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 smtClean="0"/>
              <a:t>допомоги</a:t>
            </a:r>
            <a:endParaRPr lang="ru-RU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dirty="0" err="1"/>
              <a:t>Лісабонська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прав </a:t>
            </a:r>
            <a:r>
              <a:rPr lang="ru-RU" dirty="0" err="1"/>
              <a:t>пацієнта</a:t>
            </a:r>
            <a:endParaRPr lang="ru-RU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dirty="0" err="1"/>
              <a:t>Міжнародний</a:t>
            </a:r>
            <a:r>
              <a:rPr lang="ru-RU" dirty="0"/>
              <a:t> кодекс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етики</a:t>
            </a:r>
            <a:endParaRPr lang="ru-RU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dirty="0" err="1"/>
              <a:t>Женевська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21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676456" cy="6912768"/>
          </a:xfrm>
        </p:spPr>
        <p:txBody>
          <a:bodyPr>
            <a:normAutofit/>
          </a:bodyPr>
          <a:lstStyle/>
          <a:p>
            <a:r>
              <a:rPr lang="uk-UA" dirty="0"/>
              <a:t>Використання у лікарській практиці нових клінічних протоколів – один із найважливіших шляхів впровадження доказової медицини в нашій країні. 28 квітня 2017 набув чинності Наказ МОЗ України № 1422 від 29 грудня 2016 р., який дозволяє українським лікарям використовувати у своїй роботі</a:t>
            </a:r>
            <a:r>
              <a:rPr lang="ru-RU" dirty="0"/>
              <a:t> </a:t>
            </a:r>
            <a:r>
              <a:rPr lang="uk-UA" u="sng" dirty="0">
                <a:hlinkClick r:id="rId2"/>
              </a:rPr>
              <a:t>міжнародні клінічні протоколи</a:t>
            </a:r>
            <a:r>
              <a:rPr lang="uk-UA" dirty="0"/>
              <a:t>. Уже більше року українські лікарі можуть впроваджувати у своїй роботі ефективні методи діагностики та лікування.</a:t>
            </a:r>
            <a:endParaRPr lang="ru-RU" dirty="0"/>
          </a:p>
          <a:p>
            <a:r>
              <a:rPr lang="ru-RU" dirty="0" err="1"/>
              <a:t>Клінічні</a:t>
            </a:r>
            <a:r>
              <a:rPr lang="ru-RU" dirty="0"/>
              <a:t> </a:t>
            </a:r>
            <a:r>
              <a:rPr lang="ru-RU" dirty="0" err="1"/>
              <a:t>протоколи</a:t>
            </a:r>
            <a:r>
              <a:rPr lang="ru-RU" dirty="0"/>
              <a:t> на засадах </a:t>
            </a:r>
            <a:r>
              <a:rPr lang="ru-RU" dirty="0" err="1"/>
              <a:t>доказової</a:t>
            </a:r>
            <a:r>
              <a:rPr lang="ru-RU" dirty="0"/>
              <a:t> </a:t>
            </a:r>
            <a:r>
              <a:rPr lang="ru-RU" dirty="0" err="1"/>
              <a:t>медицини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перш за все </a:t>
            </a:r>
            <a:r>
              <a:rPr lang="ru-RU" dirty="0" err="1"/>
              <a:t>чіткий</a:t>
            </a:r>
            <a:r>
              <a:rPr lang="ru-RU" dirty="0"/>
              <a:t> алгоритм </a:t>
            </a:r>
            <a:r>
              <a:rPr lang="ru-RU" dirty="0" err="1"/>
              <a:t>дій</a:t>
            </a:r>
            <a:r>
              <a:rPr lang="ru-RU" dirty="0"/>
              <a:t> для </a:t>
            </a:r>
            <a:r>
              <a:rPr lang="ru-RU" dirty="0" err="1"/>
              <a:t>практикуючих</a:t>
            </a:r>
            <a:r>
              <a:rPr lang="ru-RU" dirty="0"/>
              <a:t> </a:t>
            </a:r>
            <a:r>
              <a:rPr lang="ru-RU" dirty="0" err="1"/>
              <a:t>лікарів</a:t>
            </a:r>
            <a:r>
              <a:rPr lang="ru-RU" dirty="0"/>
              <a:t>.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протоколів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узгодженості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пацієнтам</a:t>
            </a:r>
            <a:r>
              <a:rPr lang="ru-RU" dirty="0"/>
              <a:t> на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гарантує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пацієнт</a:t>
            </a:r>
            <a:r>
              <a:rPr lang="ru-RU" dirty="0"/>
              <a:t> </a:t>
            </a:r>
            <a:r>
              <a:rPr lang="ru-RU" dirty="0" err="1"/>
              <a:t>отримає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9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/>
          </a:p>
          <a:p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клінічні</a:t>
            </a:r>
            <a:r>
              <a:rPr lang="ru-RU" dirty="0"/>
              <a:t> </a:t>
            </a:r>
            <a:r>
              <a:rPr lang="ru-RU" dirty="0" err="1"/>
              <a:t>протоколи</a:t>
            </a:r>
            <a:r>
              <a:rPr lang="ru-RU" dirty="0"/>
              <a:t>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віднедавна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рекомендовано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базуються</a:t>
            </a:r>
            <a:r>
              <a:rPr lang="ru-RU" dirty="0"/>
              <a:t> на засадах </a:t>
            </a:r>
            <a:r>
              <a:rPr lang="ru-RU" dirty="0" err="1"/>
              <a:t>доказової</a:t>
            </a:r>
            <a:r>
              <a:rPr lang="ru-RU" dirty="0"/>
              <a:t> </a:t>
            </a:r>
            <a:r>
              <a:rPr lang="ru-RU" dirty="0" err="1"/>
              <a:t>медицини</a:t>
            </a:r>
            <a:r>
              <a:rPr lang="ru-RU" dirty="0"/>
              <a:t>. До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протоколів</a:t>
            </a:r>
            <a:r>
              <a:rPr lang="ru-RU" dirty="0"/>
              <a:t> </a:t>
            </a:r>
            <a:r>
              <a:rPr lang="ru-RU" dirty="0" err="1"/>
              <a:t>долучаються</a:t>
            </a:r>
            <a:r>
              <a:rPr lang="ru-RU" dirty="0"/>
              <a:t> </a:t>
            </a:r>
            <a:r>
              <a:rPr lang="ru-RU" dirty="0" err="1"/>
              <a:t>фахові</a:t>
            </a:r>
            <a:r>
              <a:rPr lang="ru-RU" dirty="0"/>
              <a:t> </a:t>
            </a:r>
            <a:r>
              <a:rPr lang="ru-RU" dirty="0" err="1"/>
              <a:t>медичні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країн-членів</a:t>
            </a:r>
            <a:r>
              <a:rPr lang="ru-RU" dirty="0"/>
              <a:t> </a:t>
            </a:r>
            <a:r>
              <a:rPr lang="ru-RU" dirty="0" err="1"/>
              <a:t>Євросоюзу</a:t>
            </a:r>
            <a:r>
              <a:rPr lang="ru-RU" dirty="0"/>
              <a:t>, </a:t>
            </a:r>
            <a:r>
              <a:rPr lang="ru-RU" dirty="0" err="1"/>
              <a:t>Австралійського</a:t>
            </a:r>
            <a:r>
              <a:rPr lang="ru-RU" dirty="0"/>
              <a:t> Союзу, </a:t>
            </a:r>
            <a:r>
              <a:rPr lang="ru-RU" dirty="0" err="1"/>
              <a:t>Сполучених</a:t>
            </a:r>
            <a:r>
              <a:rPr lang="ru-RU" dirty="0"/>
              <a:t> </a:t>
            </a:r>
            <a:r>
              <a:rPr lang="ru-RU" dirty="0" err="1"/>
              <a:t>Штатів</a:t>
            </a:r>
            <a:r>
              <a:rPr lang="ru-RU" dirty="0"/>
              <a:t> Америки, </a:t>
            </a:r>
            <a:r>
              <a:rPr lang="ru-RU" dirty="0" err="1"/>
              <a:t>Канади</a:t>
            </a:r>
            <a:r>
              <a:rPr lang="ru-RU" dirty="0"/>
              <a:t>. </a:t>
            </a:r>
            <a:r>
              <a:rPr lang="ru-RU" dirty="0" err="1"/>
              <a:t>Запровадження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протоколів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пришвидшить</a:t>
            </a:r>
            <a:r>
              <a:rPr lang="ru-RU" dirty="0"/>
              <a:t> доступ </a:t>
            </a:r>
            <a:r>
              <a:rPr lang="ru-RU" dirty="0" err="1"/>
              <a:t>вітчизняних</a:t>
            </a:r>
            <a:r>
              <a:rPr lang="ru-RU" dirty="0"/>
              <a:t> </a:t>
            </a:r>
            <a:r>
              <a:rPr lang="ru-RU" dirty="0" err="1"/>
              <a:t>медиків</a:t>
            </a:r>
            <a:r>
              <a:rPr lang="ru-RU" dirty="0"/>
              <a:t> до </a:t>
            </a:r>
            <a:r>
              <a:rPr lang="ru-RU" dirty="0" err="1"/>
              <a:t>передових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медицини</a:t>
            </a:r>
            <a:r>
              <a:rPr lang="ru-RU" dirty="0"/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6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424936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b="1" i="1" dirty="0" smtClean="0"/>
          </a:p>
          <a:p>
            <a:r>
              <a:rPr lang="uk-UA" dirty="0"/>
              <a:t>Основі протоколи з дитячої хірургії, що затверджені МОЗ України: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lvl="0"/>
            <a:r>
              <a:rPr lang="ru-RU" dirty="0"/>
              <a:t> </a:t>
            </a:r>
            <a:r>
              <a:rPr lang="ru-RU" b="1" dirty="0" err="1">
                <a:hlinkClick r:id="rId2"/>
              </a:rPr>
              <a:t>Дитяча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>
                <a:hlinkClick r:id="rId2"/>
              </a:rPr>
              <a:t>хірургія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№502 </a:t>
            </a:r>
            <a:r>
              <a:rPr lang="ru-RU" dirty="0" err="1"/>
              <a:t>від</a:t>
            </a:r>
            <a:r>
              <a:rPr lang="ru-RU" dirty="0"/>
              <a:t> 2002-12-28</a:t>
            </a:r>
          </a:p>
          <a:p>
            <a:r>
              <a:rPr lang="ru-RU" dirty="0"/>
              <a:t>• </a:t>
            </a:r>
            <a:r>
              <a:rPr lang="ru-RU" b="1" dirty="0" err="1">
                <a:hlinkClick r:id="rId3"/>
              </a:rPr>
              <a:t>Торакальна</a:t>
            </a:r>
            <a:r>
              <a:rPr lang="ru-RU" b="1" dirty="0">
                <a:hlinkClick r:id="rId3"/>
              </a:rPr>
              <a:t> </a:t>
            </a:r>
            <a:r>
              <a:rPr lang="ru-RU" b="1" dirty="0" err="1">
                <a:hlinkClick r:id="rId3"/>
              </a:rPr>
              <a:t>хірургія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№226 </a:t>
            </a:r>
            <a:r>
              <a:rPr lang="ru-RU" dirty="0" err="1"/>
              <a:t>від</a:t>
            </a:r>
            <a:r>
              <a:rPr lang="ru-RU" dirty="0"/>
              <a:t> 1998-07-27</a:t>
            </a:r>
          </a:p>
          <a:p>
            <a:r>
              <a:rPr lang="ru-RU" dirty="0"/>
              <a:t>• </a:t>
            </a:r>
            <a:r>
              <a:rPr lang="ru-RU" b="1" dirty="0" err="1">
                <a:hlinkClick r:id="rId4"/>
              </a:rPr>
              <a:t>Хірургія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№226 </a:t>
            </a:r>
            <a:r>
              <a:rPr lang="ru-RU" dirty="0" err="1"/>
              <a:t>від</a:t>
            </a:r>
            <a:r>
              <a:rPr lang="ru-RU" dirty="0"/>
              <a:t> 1998-07-27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5"/>
              </a:rPr>
              <a:t>Про </a:t>
            </a:r>
            <a:r>
              <a:rPr lang="ru-RU" b="1" dirty="0" err="1">
                <a:hlinkClick r:id="rId5"/>
              </a:rPr>
              <a:t>затвердження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протоколів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лікування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дітей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зі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спеціальності</a:t>
            </a:r>
            <a:r>
              <a:rPr lang="ru-RU" b="1" dirty="0">
                <a:hlinkClick r:id="rId5"/>
              </a:rPr>
              <a:t> "</a:t>
            </a:r>
            <a:r>
              <a:rPr lang="ru-RU" b="1" dirty="0" err="1">
                <a:hlinkClick r:id="rId5"/>
              </a:rPr>
              <a:t>Дитяча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хірургія</a:t>
            </a:r>
            <a:r>
              <a:rPr lang="ru-RU" b="1" dirty="0">
                <a:hlinkClick r:id="rId5"/>
              </a:rPr>
              <a:t>".</a:t>
            </a:r>
            <a:endParaRPr lang="ru-RU" dirty="0"/>
          </a:p>
          <a:p>
            <a:r>
              <a:rPr lang="ru-RU" dirty="0"/>
              <a:t>Наказ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 err="1">
                <a:hlinkClick r:id="rId6"/>
              </a:rPr>
              <a:t>Протоколи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лікування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дітей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зі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спеціальності</a:t>
            </a:r>
            <a:r>
              <a:rPr lang="ru-RU" b="1" dirty="0">
                <a:hlinkClick r:id="rId6"/>
              </a:rPr>
              <a:t> «</a:t>
            </a:r>
            <a:r>
              <a:rPr lang="ru-RU" b="1" dirty="0" err="1">
                <a:hlinkClick r:id="rId6"/>
              </a:rPr>
              <a:t>Дитяча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хірургія</a:t>
            </a:r>
            <a:r>
              <a:rPr lang="ru-RU" b="1" dirty="0">
                <a:hlinkClick r:id="rId6"/>
              </a:rPr>
              <a:t>».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7"/>
              </a:rPr>
              <a:t>Протокол </a:t>
            </a:r>
            <a:r>
              <a:rPr lang="ru-RU" b="1" dirty="0" err="1">
                <a:hlinkClick r:id="rId7"/>
              </a:rPr>
              <a:t>лікування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вродженого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пілоростенозу</a:t>
            </a:r>
            <a:r>
              <a:rPr lang="ru-RU" b="1" dirty="0">
                <a:hlinkClick r:id="rId7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8"/>
              </a:rPr>
              <a:t>Протокол </a:t>
            </a:r>
            <a:r>
              <a:rPr lang="ru-RU" b="1" dirty="0" err="1">
                <a:hlinkClick r:id="rId8"/>
              </a:rPr>
              <a:t>діагностики</a:t>
            </a:r>
            <a:r>
              <a:rPr lang="ru-RU" b="1" dirty="0">
                <a:hlinkClick r:id="rId8"/>
              </a:rPr>
              <a:t> та </a:t>
            </a:r>
            <a:r>
              <a:rPr lang="ru-RU" b="1" dirty="0" err="1">
                <a:hlinkClick r:id="rId8"/>
              </a:rPr>
              <a:t>лікування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атрезії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стравоходу</a:t>
            </a:r>
            <a:r>
              <a:rPr lang="ru-RU" b="1" dirty="0">
                <a:hlinkClick r:id="rId8"/>
              </a:rPr>
              <a:t> у </a:t>
            </a:r>
            <a:r>
              <a:rPr lang="ru-RU" b="1" dirty="0" err="1">
                <a:hlinkClick r:id="rId8"/>
              </a:rPr>
              <a:t>дітей</a:t>
            </a:r>
            <a:r>
              <a:rPr lang="ru-RU" b="1" dirty="0">
                <a:hlinkClick r:id="rId8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9"/>
              </a:rPr>
              <a:t>Протокол </a:t>
            </a:r>
            <a:r>
              <a:rPr lang="ru-RU" b="1" dirty="0" err="1">
                <a:hlinkClick r:id="rId9"/>
              </a:rPr>
              <a:t>діагностики</a:t>
            </a:r>
            <a:r>
              <a:rPr lang="ru-RU" b="1" dirty="0">
                <a:hlinkClick r:id="rId9"/>
              </a:rPr>
              <a:t> та </a:t>
            </a:r>
            <a:r>
              <a:rPr lang="ru-RU" b="1" dirty="0" err="1">
                <a:hlinkClick r:id="rId9"/>
              </a:rPr>
              <a:t>лікування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дітей</a:t>
            </a:r>
            <a:r>
              <a:rPr lang="ru-RU" b="1" dirty="0">
                <a:hlinkClick r:id="rId9"/>
              </a:rPr>
              <a:t> з </a:t>
            </a:r>
            <a:r>
              <a:rPr lang="ru-RU" b="1" dirty="0" err="1">
                <a:hlinkClick r:id="rId9"/>
              </a:rPr>
              <a:t>кровотечею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із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варикозно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розширених</a:t>
            </a:r>
            <a:r>
              <a:rPr lang="ru-RU" b="1" dirty="0">
                <a:hlinkClick r:id="rId9"/>
              </a:rPr>
              <a:t> вен </a:t>
            </a:r>
            <a:r>
              <a:rPr lang="ru-RU" b="1" dirty="0" err="1">
                <a:hlinkClick r:id="rId9"/>
              </a:rPr>
              <a:t>стравоходу</a:t>
            </a:r>
            <a:r>
              <a:rPr lang="ru-RU" b="1" dirty="0">
                <a:hlinkClick r:id="rId9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60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• </a:t>
            </a:r>
            <a:r>
              <a:rPr lang="ru-RU" b="1" dirty="0">
                <a:hlinkClick r:id="rId2"/>
              </a:rPr>
              <a:t>Протокол </a:t>
            </a:r>
            <a:r>
              <a:rPr lang="ru-RU" b="1" dirty="0" err="1">
                <a:hlinkClick r:id="rId2"/>
              </a:rPr>
              <a:t>лікування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>
                <a:hlinkClick r:id="rId2"/>
              </a:rPr>
              <a:t>гострого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>
                <a:hlinkClick r:id="rId2"/>
              </a:rPr>
              <a:t>апендициту</a:t>
            </a:r>
            <a:r>
              <a:rPr lang="ru-RU" b="1" dirty="0">
                <a:hlinkClick r:id="rId2"/>
              </a:rPr>
              <a:t> у </a:t>
            </a:r>
            <a:r>
              <a:rPr lang="ru-RU" b="1" dirty="0" err="1">
                <a:hlinkClick r:id="rId2"/>
              </a:rPr>
              <a:t>дітей</a:t>
            </a:r>
            <a:r>
              <a:rPr lang="ru-RU" b="1" dirty="0">
                <a:hlinkClick r:id="rId2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3"/>
              </a:rPr>
              <a:t>Протокол </a:t>
            </a:r>
            <a:r>
              <a:rPr lang="ru-RU" b="1" dirty="0" err="1">
                <a:hlinkClick r:id="rId3"/>
              </a:rPr>
              <a:t>діагностики</a:t>
            </a:r>
            <a:r>
              <a:rPr lang="ru-RU" b="1" dirty="0">
                <a:hlinkClick r:id="rId3"/>
              </a:rPr>
              <a:t> та </a:t>
            </a:r>
            <a:r>
              <a:rPr lang="ru-RU" b="1" dirty="0" err="1">
                <a:hlinkClick r:id="rId3"/>
              </a:rPr>
              <a:t>лікування</a:t>
            </a:r>
            <a:r>
              <a:rPr lang="ru-RU" b="1" dirty="0">
                <a:hlinkClick r:id="rId3"/>
              </a:rPr>
              <a:t> </a:t>
            </a:r>
            <a:r>
              <a:rPr lang="ru-RU" b="1" dirty="0" err="1">
                <a:hlinkClick r:id="rId3"/>
              </a:rPr>
              <a:t>дітей</a:t>
            </a:r>
            <a:r>
              <a:rPr lang="ru-RU" b="1" dirty="0">
                <a:hlinkClick r:id="rId3"/>
              </a:rPr>
              <a:t> з синдромом </a:t>
            </a:r>
            <a:r>
              <a:rPr lang="ru-RU" b="1" dirty="0" err="1">
                <a:hlinkClick r:id="rId3"/>
              </a:rPr>
              <a:t>портальної</a:t>
            </a:r>
            <a:r>
              <a:rPr lang="ru-RU" b="1" dirty="0">
                <a:hlinkClick r:id="rId3"/>
              </a:rPr>
              <a:t> </a:t>
            </a:r>
            <a:r>
              <a:rPr lang="ru-RU" b="1" dirty="0" err="1">
                <a:hlinkClick r:id="rId3"/>
              </a:rPr>
              <a:t>гіпертензії</a:t>
            </a:r>
            <a:r>
              <a:rPr lang="ru-RU" b="1" dirty="0">
                <a:hlinkClick r:id="rId3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4"/>
              </a:rPr>
              <a:t>Протокол </a:t>
            </a:r>
            <a:r>
              <a:rPr lang="ru-RU" b="1" dirty="0" err="1">
                <a:hlinkClick r:id="rId4"/>
              </a:rPr>
              <a:t>лікування</a:t>
            </a:r>
            <a:r>
              <a:rPr lang="ru-RU" b="1" dirty="0">
                <a:hlinkClick r:id="rId4"/>
              </a:rPr>
              <a:t> </a:t>
            </a:r>
            <a:r>
              <a:rPr lang="ru-RU" b="1" dirty="0" err="1">
                <a:hlinkClick r:id="rId4"/>
              </a:rPr>
              <a:t>захворювань</a:t>
            </a:r>
            <a:r>
              <a:rPr lang="ru-RU" b="1" dirty="0">
                <a:hlinkClick r:id="rId4"/>
              </a:rPr>
              <a:t> дивертикула </a:t>
            </a:r>
            <a:r>
              <a:rPr lang="ru-RU" b="1" dirty="0" err="1">
                <a:hlinkClick r:id="rId4"/>
              </a:rPr>
              <a:t>Меккеля</a:t>
            </a:r>
            <a:r>
              <a:rPr lang="ru-RU" b="1" dirty="0">
                <a:hlinkClick r:id="rId4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5"/>
              </a:rPr>
              <a:t>Протокол </a:t>
            </a:r>
            <a:r>
              <a:rPr lang="ru-RU" b="1" dirty="0" err="1">
                <a:hlinkClick r:id="rId5"/>
              </a:rPr>
              <a:t>лікування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омфалоцеле</a:t>
            </a:r>
            <a:r>
              <a:rPr lang="ru-RU" b="1" dirty="0">
                <a:hlinkClick r:id="rId5"/>
              </a:rPr>
              <a:t>.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6"/>
              </a:rPr>
              <a:t> Протокол </a:t>
            </a:r>
            <a:r>
              <a:rPr lang="ru-RU" b="1" dirty="0" err="1">
                <a:hlinkClick r:id="rId6"/>
              </a:rPr>
              <a:t>діагностики</a:t>
            </a:r>
            <a:r>
              <a:rPr lang="ru-RU" b="1" dirty="0">
                <a:hlinkClick r:id="rId6"/>
              </a:rPr>
              <a:t> та </a:t>
            </a:r>
            <a:r>
              <a:rPr lang="ru-RU" b="1" dirty="0" err="1">
                <a:hlinkClick r:id="rId6"/>
              </a:rPr>
              <a:t>лікування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хронічного</a:t>
            </a:r>
            <a:r>
              <a:rPr lang="ru-RU" b="1" dirty="0">
                <a:hlinkClick r:id="rId6"/>
              </a:rPr>
              <a:t> гематогенного </a:t>
            </a:r>
            <a:r>
              <a:rPr lang="ru-RU" b="1" dirty="0" err="1">
                <a:hlinkClick r:id="rId6"/>
              </a:rPr>
              <a:t>остеомієліту</a:t>
            </a:r>
            <a:r>
              <a:rPr lang="ru-RU" b="1" dirty="0">
                <a:hlinkClick r:id="rId6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7"/>
              </a:rPr>
              <a:t>Протокол </a:t>
            </a:r>
            <a:r>
              <a:rPr lang="ru-RU" b="1" dirty="0" err="1">
                <a:hlinkClick r:id="rId7"/>
              </a:rPr>
              <a:t>лікування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відкритих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пошкоджень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черевної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порожнини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8"/>
              </a:rPr>
              <a:t>Протокол </a:t>
            </a:r>
            <a:r>
              <a:rPr lang="ru-RU" b="1" dirty="0" err="1">
                <a:hlinkClick r:id="rId8"/>
              </a:rPr>
              <a:t>лікування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закритих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пошкоджень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черевної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порожнини</a:t>
            </a:r>
            <a:r>
              <a:rPr lang="ru-RU" b="1" dirty="0">
                <a:hlinkClick r:id="rId8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9"/>
              </a:rPr>
              <a:t>Протокол </a:t>
            </a:r>
            <a:r>
              <a:rPr lang="ru-RU" b="1" dirty="0" err="1">
                <a:hlinkClick r:id="rId9"/>
              </a:rPr>
              <a:t>лікування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злукової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кишкової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непрохідності</a:t>
            </a:r>
            <a:r>
              <a:rPr lang="ru-RU" b="1" dirty="0">
                <a:hlinkClick r:id="rId9"/>
              </a:rPr>
              <a:t> у </a:t>
            </a:r>
            <a:r>
              <a:rPr lang="ru-RU" b="1" dirty="0" err="1">
                <a:hlinkClick r:id="rId9"/>
              </a:rPr>
              <a:t>дітей</a:t>
            </a:r>
            <a:r>
              <a:rPr lang="ru-RU" b="1" dirty="0">
                <a:hlinkClick r:id="rId9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10"/>
              </a:rPr>
              <a:t>Протокол </a:t>
            </a:r>
            <a:r>
              <a:rPr lang="ru-RU" b="1" dirty="0" err="1">
                <a:hlinkClick r:id="rId10"/>
              </a:rPr>
              <a:t>діагностики</a:t>
            </a:r>
            <a:r>
              <a:rPr lang="ru-RU" b="1" dirty="0">
                <a:hlinkClick r:id="rId10"/>
              </a:rPr>
              <a:t> та </a:t>
            </a:r>
            <a:r>
              <a:rPr lang="ru-RU" b="1" dirty="0" err="1">
                <a:hlinkClick r:id="rId10"/>
              </a:rPr>
              <a:t>лікування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вад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розвитку</a:t>
            </a:r>
            <a:r>
              <a:rPr lang="ru-RU" b="1" dirty="0">
                <a:hlinkClick r:id="rId10"/>
              </a:rPr>
              <a:t>; </a:t>
            </a:r>
            <a:r>
              <a:rPr lang="ru-RU" b="1" dirty="0" err="1">
                <a:hlinkClick r:id="rId10"/>
              </a:rPr>
              <a:t>що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проявляються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високою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кишковою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непрохідністю</a:t>
            </a:r>
            <a:r>
              <a:rPr lang="ru-RU" b="1" dirty="0">
                <a:hlinkClick r:id="rId10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11"/>
              </a:rPr>
              <a:t>Протокол </a:t>
            </a:r>
            <a:r>
              <a:rPr lang="ru-RU" b="1" dirty="0" err="1">
                <a:hlinkClick r:id="rId11"/>
              </a:rPr>
              <a:t>діагностики</a:t>
            </a:r>
            <a:r>
              <a:rPr lang="ru-RU" b="1" dirty="0">
                <a:hlinkClick r:id="rId11"/>
              </a:rPr>
              <a:t> та </a:t>
            </a:r>
            <a:r>
              <a:rPr lang="ru-RU" b="1" dirty="0" err="1">
                <a:hlinkClick r:id="rId11"/>
              </a:rPr>
              <a:t>лікування</a:t>
            </a:r>
            <a:r>
              <a:rPr lang="ru-RU" b="1" dirty="0">
                <a:hlinkClick r:id="rId11"/>
              </a:rPr>
              <a:t> </a:t>
            </a:r>
            <a:r>
              <a:rPr lang="ru-RU" b="1" dirty="0" err="1">
                <a:hlinkClick r:id="rId11"/>
              </a:rPr>
              <a:t>вад</a:t>
            </a:r>
            <a:r>
              <a:rPr lang="ru-RU" b="1" dirty="0">
                <a:hlinkClick r:id="rId11"/>
              </a:rPr>
              <a:t> </a:t>
            </a:r>
            <a:r>
              <a:rPr lang="ru-RU" b="1" dirty="0" err="1">
                <a:hlinkClick r:id="rId11"/>
              </a:rPr>
              <a:t>розвитку</a:t>
            </a:r>
            <a:r>
              <a:rPr lang="ru-RU" b="1" dirty="0">
                <a:hlinkClick r:id="rId11"/>
              </a:rPr>
              <a:t>; </a:t>
            </a:r>
            <a:r>
              <a:rPr lang="ru-RU" b="1" dirty="0" err="1">
                <a:hlinkClick r:id="rId11"/>
              </a:rPr>
              <a:t>що</a:t>
            </a:r>
            <a:r>
              <a:rPr lang="ru-RU" b="1" dirty="0">
                <a:hlinkClick r:id="rId11"/>
              </a:rPr>
              <a:t> </a:t>
            </a:r>
            <a:r>
              <a:rPr lang="ru-RU" b="1" dirty="0" err="1">
                <a:hlinkClick r:id="rId11"/>
              </a:rPr>
              <a:t>проявляються</a:t>
            </a:r>
            <a:r>
              <a:rPr lang="ru-RU" b="1" dirty="0">
                <a:hlinkClick r:id="rId11"/>
              </a:rPr>
              <a:t> </a:t>
            </a:r>
            <a:r>
              <a:rPr lang="ru-RU" b="1" dirty="0" err="1">
                <a:hlinkClick r:id="rId11"/>
              </a:rPr>
              <a:t>низькою</a:t>
            </a:r>
            <a:r>
              <a:rPr lang="ru-RU" b="1" dirty="0">
                <a:hlinkClick r:id="rId11"/>
              </a:rPr>
              <a:t> </a:t>
            </a:r>
            <a:r>
              <a:rPr lang="ru-RU" b="1" dirty="0" err="1">
                <a:hlinkClick r:id="rId11"/>
              </a:rPr>
              <a:t>кишковою</a:t>
            </a:r>
            <a:r>
              <a:rPr lang="ru-RU" b="1" dirty="0">
                <a:hlinkClick r:id="rId11"/>
              </a:rPr>
              <a:t> </a:t>
            </a:r>
            <a:r>
              <a:rPr lang="ru-RU" b="1" dirty="0" err="1">
                <a:hlinkClick r:id="rId11"/>
              </a:rPr>
              <a:t>непрохідністю</a:t>
            </a:r>
            <a:r>
              <a:rPr lang="ru-RU" b="1" dirty="0">
                <a:hlinkClick r:id="rId11"/>
              </a:rPr>
              <a:t>.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12"/>
              </a:rPr>
              <a:t>Протокол </a:t>
            </a:r>
            <a:r>
              <a:rPr lang="ru-RU" b="1" dirty="0" err="1">
                <a:hlinkClick r:id="rId12"/>
              </a:rPr>
              <a:t>діагностики</a:t>
            </a:r>
            <a:r>
              <a:rPr lang="ru-RU" b="1" dirty="0">
                <a:hlinkClick r:id="rId12"/>
              </a:rPr>
              <a:t> та </a:t>
            </a:r>
            <a:r>
              <a:rPr lang="ru-RU" b="1" dirty="0" err="1">
                <a:hlinkClick r:id="rId12"/>
              </a:rPr>
              <a:t>лікування</a:t>
            </a:r>
            <a:r>
              <a:rPr lang="ru-RU" b="1" dirty="0">
                <a:hlinkClick r:id="rId12"/>
              </a:rPr>
              <a:t> </a:t>
            </a:r>
            <a:r>
              <a:rPr lang="ru-RU" b="1" dirty="0" err="1">
                <a:hlinkClick r:id="rId12"/>
              </a:rPr>
              <a:t>атрезії</a:t>
            </a:r>
            <a:r>
              <a:rPr lang="ru-RU" b="1" dirty="0">
                <a:hlinkClick r:id="rId12"/>
              </a:rPr>
              <a:t> </a:t>
            </a:r>
            <a:r>
              <a:rPr lang="ru-RU" b="1" dirty="0" err="1">
                <a:hlinkClick r:id="rId12"/>
              </a:rPr>
              <a:t>жовчних</a:t>
            </a:r>
            <a:r>
              <a:rPr lang="ru-RU" b="1" dirty="0">
                <a:hlinkClick r:id="rId12"/>
              </a:rPr>
              <a:t> проток у </a:t>
            </a:r>
            <a:r>
              <a:rPr lang="ru-RU" b="1" dirty="0" err="1">
                <a:hlinkClick r:id="rId12"/>
              </a:rPr>
              <a:t>дітей</a:t>
            </a:r>
            <a:r>
              <a:rPr lang="ru-RU" b="1" dirty="0">
                <a:hlinkClick r:id="rId12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13"/>
              </a:rPr>
              <a:t>Протокол </a:t>
            </a:r>
            <a:r>
              <a:rPr lang="ru-RU" b="1" dirty="0" err="1">
                <a:hlinkClick r:id="rId13"/>
              </a:rPr>
              <a:t>лікування</a:t>
            </a:r>
            <a:r>
              <a:rPr lang="ru-RU" b="1" dirty="0">
                <a:hlinkClick r:id="rId13"/>
              </a:rPr>
              <a:t> </a:t>
            </a:r>
            <a:r>
              <a:rPr lang="ru-RU" b="1" dirty="0" err="1">
                <a:hlinkClick r:id="rId13"/>
              </a:rPr>
              <a:t>варікоцеле</a:t>
            </a:r>
            <a:r>
              <a:rPr lang="ru-RU" b="1" dirty="0">
                <a:hlinkClick r:id="rId13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14"/>
              </a:rPr>
              <a:t>Протокол </a:t>
            </a:r>
            <a:r>
              <a:rPr lang="ru-RU" b="1" dirty="0" err="1">
                <a:hlinkClick r:id="rId14"/>
              </a:rPr>
              <a:t>лікування</a:t>
            </a:r>
            <a:r>
              <a:rPr lang="ru-RU" b="1" dirty="0">
                <a:hlinkClick r:id="rId14"/>
              </a:rPr>
              <a:t> </a:t>
            </a:r>
            <a:r>
              <a:rPr lang="ru-RU" b="1" dirty="0" err="1">
                <a:hlinkClick r:id="rId14"/>
              </a:rPr>
              <a:t>вродженої</a:t>
            </a:r>
            <a:r>
              <a:rPr lang="ru-RU" b="1" dirty="0">
                <a:hlinkClick r:id="rId14"/>
              </a:rPr>
              <a:t> </a:t>
            </a:r>
            <a:r>
              <a:rPr lang="ru-RU" b="1" dirty="0" err="1">
                <a:hlinkClick r:id="rId14"/>
              </a:rPr>
              <a:t>пахвинної</a:t>
            </a:r>
            <a:r>
              <a:rPr lang="ru-RU" b="1" dirty="0">
                <a:hlinkClick r:id="rId14"/>
              </a:rPr>
              <a:t> </a:t>
            </a:r>
            <a:r>
              <a:rPr lang="ru-RU" b="1" dirty="0" err="1">
                <a:hlinkClick r:id="rId14"/>
              </a:rPr>
              <a:t>грижі</a:t>
            </a:r>
            <a:r>
              <a:rPr lang="ru-RU" b="1" dirty="0">
                <a:hlinkClick r:id="rId14"/>
              </a:rPr>
              <a:t> у </a:t>
            </a:r>
            <a:r>
              <a:rPr lang="ru-RU" b="1" dirty="0" err="1">
                <a:hlinkClick r:id="rId14"/>
              </a:rPr>
              <a:t>дітей</a:t>
            </a:r>
            <a:r>
              <a:rPr lang="ru-RU" b="1" dirty="0">
                <a:hlinkClick r:id="rId14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77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748464" cy="626469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• </a:t>
            </a:r>
            <a:r>
              <a:rPr lang="ru-RU" b="1" dirty="0">
                <a:hlinkClick r:id="rId2"/>
              </a:rPr>
              <a:t>Протокол </a:t>
            </a:r>
            <a:r>
              <a:rPr lang="ru-RU" b="1" dirty="0" err="1">
                <a:hlinkClick r:id="rId2"/>
              </a:rPr>
              <a:t>лікування</a:t>
            </a:r>
            <a:r>
              <a:rPr lang="ru-RU" b="1" dirty="0">
                <a:hlinkClick r:id="rId2"/>
              </a:rPr>
              <a:t> </a:t>
            </a:r>
            <a:r>
              <a:rPr lang="ru-RU" b="1" dirty="0" err="1">
                <a:hlinkClick r:id="rId2"/>
              </a:rPr>
              <a:t>інвагінаціії</a:t>
            </a:r>
            <a:r>
              <a:rPr lang="ru-RU" b="1" dirty="0">
                <a:hlinkClick r:id="rId2"/>
              </a:rPr>
              <a:t> кишечнику.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3"/>
              </a:rPr>
              <a:t>Протокол </a:t>
            </a:r>
            <a:r>
              <a:rPr lang="ru-RU" b="1" dirty="0" err="1">
                <a:hlinkClick r:id="rId3"/>
              </a:rPr>
              <a:t>лікування</a:t>
            </a:r>
            <a:r>
              <a:rPr lang="ru-RU" b="1" dirty="0">
                <a:hlinkClick r:id="rId3"/>
              </a:rPr>
              <a:t> </a:t>
            </a:r>
            <a:r>
              <a:rPr lang="ru-RU" b="1" dirty="0" err="1">
                <a:hlinkClick r:id="rId3"/>
              </a:rPr>
              <a:t>хвороби</a:t>
            </a:r>
            <a:r>
              <a:rPr lang="ru-RU" b="1" dirty="0">
                <a:hlinkClick r:id="rId3"/>
              </a:rPr>
              <a:t> </a:t>
            </a:r>
            <a:r>
              <a:rPr lang="ru-RU" b="1" dirty="0" err="1">
                <a:hlinkClick r:id="rId3"/>
              </a:rPr>
              <a:t>Гіршпрунга</a:t>
            </a:r>
            <a:r>
              <a:rPr lang="ru-RU" b="1" dirty="0">
                <a:hlinkClick r:id="rId3"/>
              </a:rPr>
              <a:t> у </a:t>
            </a:r>
            <a:r>
              <a:rPr lang="ru-RU" b="1" dirty="0" err="1">
                <a:hlinkClick r:id="rId3"/>
              </a:rPr>
              <a:t>дітей</a:t>
            </a:r>
            <a:r>
              <a:rPr lang="ru-RU" b="1" dirty="0">
                <a:hlinkClick r:id="rId3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4"/>
              </a:rPr>
              <a:t>Протокол </a:t>
            </a:r>
            <a:r>
              <a:rPr lang="ru-RU" b="1" dirty="0" err="1">
                <a:hlinkClick r:id="rId4"/>
              </a:rPr>
              <a:t>лікування</a:t>
            </a:r>
            <a:r>
              <a:rPr lang="ru-RU" b="1" dirty="0">
                <a:hlinkClick r:id="rId4"/>
              </a:rPr>
              <a:t> </a:t>
            </a:r>
            <a:r>
              <a:rPr lang="ru-RU" b="1" dirty="0" err="1">
                <a:hlinkClick r:id="rId4"/>
              </a:rPr>
              <a:t>дітей</a:t>
            </a:r>
            <a:r>
              <a:rPr lang="ru-RU" b="1" dirty="0">
                <a:hlinkClick r:id="rId4"/>
              </a:rPr>
              <a:t> з </a:t>
            </a:r>
            <a:r>
              <a:rPr lang="ru-RU" b="1" dirty="0" err="1">
                <a:hlinkClick r:id="rId4"/>
              </a:rPr>
              <a:t>некротичним</a:t>
            </a:r>
            <a:r>
              <a:rPr lang="ru-RU" b="1" dirty="0">
                <a:hlinkClick r:id="rId4"/>
              </a:rPr>
              <a:t> </a:t>
            </a:r>
            <a:r>
              <a:rPr lang="ru-RU" b="1" dirty="0" err="1">
                <a:hlinkClick r:id="rId4"/>
              </a:rPr>
              <a:t>ентероколітом</a:t>
            </a:r>
            <a:r>
              <a:rPr lang="ru-RU" b="1" dirty="0">
                <a:hlinkClick r:id="rId4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5"/>
              </a:rPr>
              <a:t>Протокол </a:t>
            </a:r>
            <a:r>
              <a:rPr lang="ru-RU" b="1" dirty="0" err="1">
                <a:hlinkClick r:id="rId5"/>
              </a:rPr>
              <a:t>лікування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защемленої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пахвинної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грижі</a:t>
            </a:r>
            <a:r>
              <a:rPr lang="ru-RU" b="1" dirty="0">
                <a:hlinkClick r:id="rId5"/>
              </a:rPr>
              <a:t>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6"/>
              </a:rPr>
              <a:t>Протокол </a:t>
            </a:r>
            <a:r>
              <a:rPr lang="ru-RU" b="1" dirty="0" err="1">
                <a:hlinkClick r:id="rId6"/>
              </a:rPr>
              <a:t>діагностики</a:t>
            </a:r>
            <a:r>
              <a:rPr lang="ru-RU" b="1" dirty="0">
                <a:hlinkClick r:id="rId6"/>
              </a:rPr>
              <a:t> та </a:t>
            </a:r>
            <a:r>
              <a:rPr lang="ru-RU" b="1" dirty="0" err="1">
                <a:hlinkClick r:id="rId6"/>
              </a:rPr>
              <a:t>лікування</a:t>
            </a:r>
            <a:r>
              <a:rPr lang="ru-RU" b="1" dirty="0">
                <a:hlinkClick r:id="rId6"/>
              </a:rPr>
              <a:t> водянки </a:t>
            </a:r>
            <a:r>
              <a:rPr lang="ru-RU" b="1" dirty="0" err="1">
                <a:hlinkClick r:id="rId6"/>
              </a:rPr>
              <a:t>яєчка</a:t>
            </a:r>
            <a:r>
              <a:rPr lang="ru-RU" b="1" dirty="0">
                <a:hlinkClick r:id="rId6"/>
              </a:rPr>
              <a:t> і </a:t>
            </a:r>
            <a:r>
              <a:rPr lang="ru-RU" b="1" dirty="0" err="1">
                <a:hlinkClick r:id="rId6"/>
              </a:rPr>
              <a:t>сім'яного</a:t>
            </a:r>
            <a:r>
              <a:rPr lang="ru-RU" b="1" dirty="0">
                <a:hlinkClick r:id="rId6"/>
              </a:rPr>
              <a:t> канатика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7"/>
              </a:rPr>
              <a:t>Протокол </a:t>
            </a:r>
            <a:r>
              <a:rPr lang="ru-RU" b="1" dirty="0" err="1">
                <a:hlinkClick r:id="rId7"/>
              </a:rPr>
              <a:t>лікування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нориць</a:t>
            </a:r>
            <a:r>
              <a:rPr lang="ru-RU" b="1" dirty="0">
                <a:hlinkClick r:id="rId7"/>
              </a:rPr>
              <a:t> пупка.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8"/>
              </a:rPr>
              <a:t>Протокол </a:t>
            </a:r>
            <a:r>
              <a:rPr lang="ru-RU" b="1" dirty="0" err="1">
                <a:hlinkClick r:id="rId8"/>
              </a:rPr>
              <a:t>лікування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крипторхізму</a:t>
            </a:r>
            <a:r>
              <a:rPr lang="ru-RU" b="1" dirty="0">
                <a:hlinkClick r:id="rId8"/>
              </a:rPr>
              <a:t> у </a:t>
            </a:r>
            <a:r>
              <a:rPr lang="ru-RU" b="1" dirty="0" err="1">
                <a:hlinkClick r:id="rId8"/>
              </a:rPr>
              <a:t>дітей</a:t>
            </a:r>
            <a:r>
              <a:rPr lang="ru-RU" b="1" dirty="0">
                <a:hlinkClick r:id="rId8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9"/>
              </a:rPr>
              <a:t>Протокол </a:t>
            </a:r>
            <a:r>
              <a:rPr lang="ru-RU" b="1" dirty="0" err="1">
                <a:hlinkClick r:id="rId9"/>
              </a:rPr>
              <a:t>діагностики</a:t>
            </a:r>
            <a:r>
              <a:rPr lang="ru-RU" b="1" dirty="0">
                <a:hlinkClick r:id="rId9"/>
              </a:rPr>
              <a:t> та </a:t>
            </a:r>
            <a:r>
              <a:rPr lang="ru-RU" b="1" dirty="0" err="1">
                <a:hlinkClick r:id="rId9"/>
              </a:rPr>
              <a:t>лікування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гострого</a:t>
            </a:r>
            <a:r>
              <a:rPr lang="ru-RU" b="1" dirty="0">
                <a:hlinkClick r:id="rId9"/>
              </a:rPr>
              <a:t> гематогенного </a:t>
            </a:r>
            <a:r>
              <a:rPr lang="ru-RU" b="1" dirty="0" err="1">
                <a:hlinkClick r:id="rId9"/>
              </a:rPr>
              <a:t>остеомієліту</a:t>
            </a:r>
            <a:r>
              <a:rPr lang="ru-RU" b="1" dirty="0">
                <a:hlinkClick r:id="rId9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ru-RU" dirty="0"/>
              <a:t>• </a:t>
            </a:r>
            <a:r>
              <a:rPr lang="ru-RU" b="1" dirty="0">
                <a:hlinkClick r:id="rId10"/>
              </a:rPr>
              <a:t>Протокол </a:t>
            </a:r>
            <a:r>
              <a:rPr lang="ru-RU" b="1" dirty="0" err="1">
                <a:hlinkClick r:id="rId10"/>
              </a:rPr>
              <a:t>лікування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дітей</a:t>
            </a:r>
            <a:r>
              <a:rPr lang="ru-RU" b="1" dirty="0">
                <a:hlinkClick r:id="rId10"/>
              </a:rPr>
              <a:t> з </a:t>
            </a:r>
            <a:r>
              <a:rPr lang="ru-RU" b="1" dirty="0" err="1">
                <a:hlinkClick r:id="rId10"/>
              </a:rPr>
              <a:t>гастрошизісом</a:t>
            </a:r>
            <a:r>
              <a:rPr lang="ru-RU" b="1" dirty="0">
                <a:hlinkClick r:id="rId10"/>
              </a:rPr>
              <a:t> </a:t>
            </a:r>
            <a:endParaRPr lang="ru-RU" dirty="0"/>
          </a:p>
          <a:p>
            <a:r>
              <a:rPr lang="ru-RU" dirty="0" err="1"/>
              <a:t>Додаток</a:t>
            </a:r>
            <a:r>
              <a:rPr lang="ru-RU" dirty="0"/>
              <a:t> до наказу МОЗ №88-АДМ </a:t>
            </a:r>
            <a:r>
              <a:rPr lang="ru-RU" dirty="0" err="1"/>
              <a:t>від</a:t>
            </a:r>
            <a:r>
              <a:rPr lang="ru-RU" dirty="0"/>
              <a:t> 2004-03-30</a:t>
            </a:r>
          </a:p>
          <a:p>
            <a:r>
              <a:rPr lang="uk-UA" dirty="0"/>
              <a:t>	</a:t>
            </a:r>
            <a:endParaRPr lang="ru-RU" dirty="0"/>
          </a:p>
          <a:p>
            <a:r>
              <a:rPr lang="uk-UA" dirty="0"/>
              <a:t>Окрім цих протоколів, широко у роботі лікаря дитячого хірурга використовуються протоколи з суміжних спеціальностей, таких як нейрохірургія, урологія, педіатрія, тощо.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0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Дванадцять</a:t>
            </a:r>
            <a:r>
              <a:rPr lang="ru-RU" b="1" dirty="0" smtClean="0"/>
              <a:t> </a:t>
            </a:r>
            <a:r>
              <a:rPr lang="ru-RU" b="1" dirty="0" err="1"/>
              <a:t>принципів</a:t>
            </a:r>
            <a:r>
              <a:rPr lang="ru-RU" b="1" dirty="0"/>
              <a:t> </a:t>
            </a:r>
            <a:r>
              <a:rPr lang="ru-RU" b="1" dirty="0" err="1"/>
              <a:t>надання</a:t>
            </a:r>
            <a:r>
              <a:rPr lang="ru-RU" b="1" dirty="0"/>
              <a:t> </a:t>
            </a:r>
            <a:r>
              <a:rPr lang="ru-RU" b="1" dirty="0" err="1"/>
              <a:t>медичної</a:t>
            </a:r>
            <a:r>
              <a:rPr lang="ru-RU" b="1" dirty="0"/>
              <a:t> </a:t>
            </a:r>
            <a:r>
              <a:rPr lang="ru-RU" b="1" dirty="0" err="1"/>
              <a:t>допомоги</a:t>
            </a:r>
            <a:r>
              <a:rPr lang="ru-RU" b="1" dirty="0"/>
              <a:t> в будь-</a:t>
            </a:r>
            <a:r>
              <a:rPr lang="ru-RU" b="1" dirty="0" err="1"/>
              <a:t>якій</a:t>
            </a:r>
            <a:r>
              <a:rPr lang="ru-RU" b="1" dirty="0"/>
              <a:t> </a:t>
            </a:r>
            <a:r>
              <a:rPr lang="ru-RU" b="1" dirty="0" err="1"/>
              <a:t>національній</a:t>
            </a:r>
            <a:r>
              <a:rPr lang="ru-RU" b="1" dirty="0"/>
              <a:t> </a:t>
            </a:r>
            <a:r>
              <a:rPr lang="ru-RU" b="1" dirty="0" err="1"/>
              <a:t>системі</a:t>
            </a:r>
            <a:r>
              <a:rPr lang="ru-RU" b="1" dirty="0"/>
              <a:t> </a:t>
            </a:r>
            <a:r>
              <a:rPr lang="ru-RU" b="1" dirty="0" err="1"/>
              <a:t>охорони</a:t>
            </a:r>
            <a:r>
              <a:rPr lang="ru-RU" b="1" dirty="0"/>
              <a:t> </a:t>
            </a:r>
            <a:r>
              <a:rPr lang="ru-RU" b="1" dirty="0" err="1"/>
              <a:t>здоров'я</a:t>
            </a:r>
            <a:endParaRPr lang="ru-RU" dirty="0"/>
          </a:p>
          <a:p>
            <a:r>
              <a:rPr lang="ru-RU" i="1" dirty="0" err="1"/>
              <a:t>Прийняті</a:t>
            </a:r>
            <a:r>
              <a:rPr lang="ru-RU" i="1" dirty="0"/>
              <a:t> 17-ю </a:t>
            </a:r>
            <a:r>
              <a:rPr lang="ru-RU" i="1" dirty="0" err="1"/>
              <a:t>Всесвітньою</a:t>
            </a:r>
            <a:r>
              <a:rPr lang="ru-RU" i="1" dirty="0"/>
              <a:t> </a:t>
            </a:r>
            <a:r>
              <a:rPr lang="ru-RU" i="1" dirty="0" err="1"/>
              <a:t>медичною</a:t>
            </a:r>
            <a:r>
              <a:rPr lang="ru-RU" i="1" dirty="0"/>
              <a:t> </a:t>
            </a:r>
            <a:r>
              <a:rPr lang="ru-RU" i="1" dirty="0" err="1"/>
              <a:t>асоціацією</a:t>
            </a:r>
            <a:r>
              <a:rPr lang="ru-RU" i="1" dirty="0"/>
              <a:t> (Нью-Йорк, США, </a:t>
            </a:r>
            <a:r>
              <a:rPr lang="ru-RU" i="1" dirty="0" err="1"/>
              <a:t>жовтень</a:t>
            </a:r>
            <a:r>
              <a:rPr lang="ru-RU" i="1" dirty="0"/>
              <a:t> 1963 р.), </a:t>
            </a:r>
            <a:r>
              <a:rPr lang="ru-RU" i="1" dirty="0" err="1"/>
              <a:t>доповнені</a:t>
            </a:r>
            <a:r>
              <a:rPr lang="ru-RU" i="1" dirty="0"/>
              <a:t> 35-ю </a:t>
            </a:r>
            <a:r>
              <a:rPr lang="ru-RU" i="1" dirty="0" err="1"/>
              <a:t>Всесвітньою</a:t>
            </a:r>
            <a:r>
              <a:rPr lang="ru-RU" i="1" dirty="0"/>
              <a:t> </a:t>
            </a:r>
            <a:r>
              <a:rPr lang="ru-RU" i="1" dirty="0" err="1"/>
              <a:t>медичною</a:t>
            </a:r>
            <a:r>
              <a:rPr lang="ru-RU" i="1" dirty="0"/>
              <a:t> </a:t>
            </a:r>
            <a:r>
              <a:rPr lang="ru-RU" i="1" dirty="0" err="1"/>
              <a:t>асоціацією</a:t>
            </a:r>
            <a:r>
              <a:rPr lang="ru-RU" i="1" dirty="0"/>
              <a:t> (</a:t>
            </a:r>
            <a:r>
              <a:rPr lang="ru-RU" i="1" dirty="0" err="1"/>
              <a:t>Венеція</a:t>
            </a:r>
            <a:r>
              <a:rPr lang="ru-RU" i="1" dirty="0"/>
              <a:t>, </a:t>
            </a:r>
            <a:r>
              <a:rPr lang="ru-RU" i="1" dirty="0" err="1"/>
              <a:t>Італія</a:t>
            </a:r>
            <a:r>
              <a:rPr lang="ru-RU" i="1" dirty="0"/>
              <a:t>, </a:t>
            </a:r>
            <a:r>
              <a:rPr lang="ru-RU" i="1" dirty="0" err="1"/>
              <a:t>жовтень</a:t>
            </a:r>
            <a:r>
              <a:rPr lang="ru-RU" i="1" dirty="0"/>
              <a:t> 1983 р.)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6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uk-UA" dirty="0" smtClean="0"/>
          </a:p>
          <a:p>
            <a:r>
              <a:rPr lang="ru-RU" b="1" dirty="0"/>
              <a:t>Преамбула</a:t>
            </a:r>
            <a:endParaRPr lang="ru-RU" dirty="0"/>
          </a:p>
          <a:p>
            <a:r>
              <a:rPr lang="ru-RU" dirty="0"/>
              <a:t>На </a:t>
            </a:r>
            <a:r>
              <a:rPr lang="ru-RU" dirty="0" err="1"/>
              <a:t>планеті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-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ціл­ком</a:t>
            </a:r>
            <a:r>
              <a:rPr lang="ru-RU" dirty="0"/>
              <a:t> </a:t>
            </a:r>
            <a:r>
              <a:rPr lang="ru-RU" dirty="0" err="1"/>
              <a:t>автономних</a:t>
            </a:r>
            <a:r>
              <a:rPr lang="ru-RU" dirty="0"/>
              <a:t> до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.</a:t>
            </a:r>
          </a:p>
          <a:p>
            <a:r>
              <a:rPr lang="ru-RU" dirty="0"/>
              <a:t>В одних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гостро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, в других -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розвинена</a:t>
            </a:r>
            <a:r>
              <a:rPr lang="ru-RU" dirty="0"/>
              <a:t> система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треті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успіхів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. </a:t>
            </a:r>
            <a:r>
              <a:rPr lang="ru-RU" dirty="0" err="1"/>
              <a:t>Різниця</a:t>
            </a:r>
            <a:r>
              <a:rPr lang="ru-RU" dirty="0"/>
              <a:t> у </a:t>
            </a:r>
            <a:r>
              <a:rPr lang="ru-RU" dirty="0" err="1"/>
              <a:t>співвідношенні</a:t>
            </a:r>
            <a:r>
              <a:rPr lang="ru-RU" dirty="0"/>
              <a:t>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 та </a:t>
            </a:r>
            <a:r>
              <a:rPr lang="ru-RU" dirty="0" err="1"/>
              <a:t>державшої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спричиняє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систем </a:t>
            </a:r>
            <a:r>
              <a:rPr lang="ru-RU" dirty="0" err="1"/>
              <a:t>надан­ня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ідеалі</a:t>
            </a:r>
            <a:r>
              <a:rPr lang="ru-RU" dirty="0"/>
              <a:t> система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покликана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за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як для </a:t>
            </a:r>
            <a:r>
              <a:rPr lang="ru-RU" dirty="0" err="1"/>
              <a:t>лікаря</a:t>
            </a:r>
            <a:r>
              <a:rPr lang="ru-RU" dirty="0"/>
              <a:t>, так і для </a:t>
            </a:r>
            <a:r>
              <a:rPr lang="ru-RU" dirty="0" err="1"/>
              <a:t>пацієнта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формула є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та, на жаль, мало </a:t>
            </a:r>
            <a:r>
              <a:rPr lang="ru-RU" dirty="0" err="1"/>
              <a:t>допомагає</a:t>
            </a:r>
            <a:r>
              <a:rPr lang="ru-RU" dirty="0"/>
              <a:t> при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проблем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в </a:t>
            </a:r>
            <a:r>
              <a:rPr lang="ru-RU" dirty="0" err="1"/>
              <a:t>конк­ретній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.</a:t>
            </a:r>
          </a:p>
          <a:p>
            <a:r>
              <a:rPr lang="ru-RU" dirty="0" err="1"/>
              <a:t>Всесвітня</a:t>
            </a:r>
            <a:r>
              <a:rPr lang="ru-RU" dirty="0"/>
              <a:t>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асоціація</a:t>
            </a:r>
            <a:r>
              <a:rPr lang="ru-RU" dirty="0"/>
              <a:t> </a:t>
            </a:r>
            <a:r>
              <a:rPr lang="ru-RU" dirty="0" err="1"/>
              <a:t>вважає</a:t>
            </a:r>
            <a:r>
              <a:rPr lang="ru-RU" dirty="0"/>
              <a:t> за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стати на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практики та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, а тому, не </a:t>
            </a:r>
            <a:r>
              <a:rPr lang="ru-RU" dirty="0" err="1"/>
              <a:t>вдаючись</a:t>
            </a:r>
            <a:r>
              <a:rPr lang="ru-RU" dirty="0"/>
              <a:t> до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жодної</a:t>
            </a:r>
            <a:r>
              <a:rPr lang="ru-RU" dirty="0"/>
              <a:t> з </a:t>
            </a:r>
            <a:r>
              <a:rPr lang="ru-RU" dirty="0" err="1"/>
              <a:t>національних</a:t>
            </a:r>
            <a:r>
              <a:rPr lang="ru-RU" dirty="0"/>
              <a:t> систем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здо­ров'я</a:t>
            </a:r>
            <a:r>
              <a:rPr lang="ru-RU" dirty="0"/>
              <a:t>, </a:t>
            </a:r>
            <a:r>
              <a:rPr lang="ru-RU" dirty="0" err="1"/>
              <a:t>декларує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необхідне</a:t>
            </a:r>
            <a:r>
              <a:rPr lang="ru-RU" dirty="0"/>
              <a:t> для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спів­праці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 з державною системою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0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151</TotalTime>
  <Words>1056</Words>
  <Application>Microsoft Office PowerPoint</Application>
  <PresentationFormat>Экран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NewsPrint</vt:lpstr>
      <vt:lpstr>Лекція на тему: Правові основи хірургічної допомоги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Лекція, на тему: Вади розвитку та хвороби наднирників, яєчка</dc:title>
  <dc:creator>User 90</dc:creator>
  <cp:lastModifiedBy>Сервис</cp:lastModifiedBy>
  <cp:revision>10</cp:revision>
  <dcterms:created xsi:type="dcterms:W3CDTF">2020-06-02T07:15:36Z</dcterms:created>
  <dcterms:modified xsi:type="dcterms:W3CDTF">2020-06-04T14:15:11Z</dcterms:modified>
</cp:coreProperties>
</file>