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uk-UA" b="1" dirty="0" smtClean="0"/>
              <a:t>ТЕМА ЛЕКЦІЇ: </a:t>
            </a:r>
            <a:br>
              <a:rPr lang="uk-UA" b="1" dirty="0" smtClean="0"/>
            </a:br>
            <a:r>
              <a:rPr lang="uk-UA" b="1" dirty="0" err="1" smtClean="0"/>
              <a:t>Іноваційні</a:t>
            </a:r>
            <a:r>
              <a:rPr lang="uk-UA" b="1" dirty="0" smtClean="0"/>
              <a:t> технології розділення та зварювання тканин у </a:t>
            </a:r>
            <a:r>
              <a:rPr lang="uk-UA" b="1" dirty="0"/>
              <a:t>дитячій </a:t>
            </a:r>
            <a:r>
              <a:rPr lang="uk-UA" b="1" dirty="0" smtClean="0"/>
              <a:t>хірургії</a:t>
            </a:r>
            <a:r>
              <a:rPr lang="uk-UA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61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Результати лікування за допомогою ЕЗЖМТ дозволяють рекомендувати широке впровадження методу </a:t>
            </a:r>
            <a:r>
              <a:rPr lang="uk-UA" dirty="0" err="1"/>
              <a:t>біозварювання</a:t>
            </a:r>
            <a:r>
              <a:rPr lang="uk-UA" dirty="0"/>
              <a:t> у дитячій хірургії.</a:t>
            </a:r>
            <a:endParaRPr lang="ru-RU" dirty="0"/>
          </a:p>
          <a:p>
            <a:r>
              <a:rPr lang="uk-UA" dirty="0"/>
              <a:t>Метод заслуговує особливої уваги при операціях </a:t>
            </a:r>
            <a:r>
              <a:rPr lang="uk-UA" dirty="0" smtClean="0"/>
              <a:t>у</a:t>
            </a:r>
            <a:r>
              <a:rPr lang="ru-RU" dirty="0"/>
              <a:t> </a:t>
            </a:r>
            <a:r>
              <a:rPr lang="uk-UA" dirty="0" smtClean="0"/>
              <a:t>дітей</a:t>
            </a:r>
            <a:r>
              <a:rPr lang="uk-UA" dirty="0"/>
              <a:t>, хворих на гемофілію та інші хвороби </a:t>
            </a:r>
            <a:r>
              <a:rPr lang="uk-UA" dirty="0" smtClean="0"/>
              <a:t>згортання</a:t>
            </a:r>
            <a:r>
              <a:rPr lang="ru-RU" dirty="0"/>
              <a:t> </a:t>
            </a:r>
            <a:r>
              <a:rPr lang="uk-UA" dirty="0" smtClean="0"/>
              <a:t>крові</a:t>
            </a:r>
            <a:r>
              <a:rPr lang="uk-UA" dirty="0"/>
              <a:t>, а також у тих випадках, коли трансфузії препаратів крові обмежені релігійними причинами; перспективне його використання у дитячій </a:t>
            </a:r>
            <a:r>
              <a:rPr lang="uk-UA" dirty="0" err="1"/>
              <a:t>онкохірургії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Метод </a:t>
            </a:r>
            <a:r>
              <a:rPr lang="uk-UA" dirty="0" err="1"/>
              <a:t>біозварювання</a:t>
            </a:r>
            <a:r>
              <a:rPr lang="uk-UA" dirty="0"/>
              <a:t> дозволяє оперувати на паренхіматозних органах, виконуючи </a:t>
            </a:r>
            <a:r>
              <a:rPr lang="uk-UA" dirty="0" err="1"/>
              <a:t>органозберігаючі</a:t>
            </a:r>
            <a:r>
              <a:rPr lang="uk-UA" dirty="0"/>
              <a:t> втручання; у лікуванні гемангіом </a:t>
            </a:r>
            <a:r>
              <a:rPr lang="uk-UA" dirty="0" smtClean="0"/>
              <a:t>критичних</a:t>
            </a:r>
            <a:r>
              <a:rPr lang="ru-RU" dirty="0"/>
              <a:t> </a:t>
            </a:r>
            <a:r>
              <a:rPr lang="ru-RU" dirty="0" err="1" smtClean="0"/>
              <a:t>локалізацій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косметичні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гормонотерапії</a:t>
            </a:r>
            <a:r>
              <a:rPr lang="ru-RU" dirty="0"/>
              <a:t> і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небезпечного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В-блокаторами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є </a:t>
            </a:r>
            <a:r>
              <a:rPr lang="ru-RU" dirty="0" err="1"/>
              <a:t>дієвою</a:t>
            </a:r>
            <a:r>
              <a:rPr lang="ru-RU" dirty="0"/>
              <a:t> альтернативою </a:t>
            </a:r>
            <a:r>
              <a:rPr lang="ru-RU" dirty="0" err="1"/>
              <a:t>лазеротерапії</a:t>
            </a:r>
            <a:r>
              <a:rPr lang="ru-RU" dirty="0"/>
              <a:t>, але 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; при </a:t>
            </a:r>
            <a:r>
              <a:rPr lang="ru-RU" dirty="0" err="1"/>
              <a:t>лікуванні</a:t>
            </a:r>
            <a:r>
              <a:rPr lang="ru-RU" dirty="0"/>
              <a:t> спонтанного пневмотораксу метод </a:t>
            </a:r>
            <a:r>
              <a:rPr lang="ru-RU" dirty="0" err="1"/>
              <a:t>торакоскопічного</a:t>
            </a:r>
            <a:r>
              <a:rPr lang="ru-RU" dirty="0"/>
              <a:t> </a:t>
            </a:r>
            <a:r>
              <a:rPr lang="ru-RU" dirty="0" err="1"/>
              <a:t>електрозварювання</a:t>
            </a:r>
            <a:r>
              <a:rPr lang="ru-RU" dirty="0"/>
              <a:t> </a:t>
            </a:r>
            <a:r>
              <a:rPr lang="ru-RU" dirty="0" err="1"/>
              <a:t>бул</a:t>
            </a:r>
            <a:r>
              <a:rPr lang="ru-RU" dirty="0"/>
              <a:t> та </a:t>
            </a:r>
            <a:r>
              <a:rPr lang="ru-RU" dirty="0" err="1"/>
              <a:t>плевробразії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визнаним</a:t>
            </a:r>
            <a:r>
              <a:rPr lang="ru-RU" dirty="0"/>
              <a:t> методом </a:t>
            </a:r>
            <a:r>
              <a:rPr lang="ru-RU" dirty="0" err="1"/>
              <a:t>вибору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Застосування методу в дитячій хірургії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2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Історія виникнення </a:t>
            </a:r>
            <a:r>
              <a:rPr lang="uk-UA" dirty="0" smtClean="0"/>
              <a:t>методу електрозварювання тканин у дитячій хірургії</a:t>
            </a:r>
            <a:endParaRPr lang="uk-UA" dirty="0" smtClean="0"/>
          </a:p>
          <a:p>
            <a:r>
              <a:rPr lang="uk-UA" dirty="0" smtClean="0"/>
              <a:t>Актуальність інноваційних технологій у дитячій хірургії</a:t>
            </a:r>
          </a:p>
          <a:p>
            <a:r>
              <a:rPr lang="uk-UA" dirty="0" smtClean="0"/>
              <a:t>Переваги інноваційних </a:t>
            </a:r>
            <a:r>
              <a:rPr lang="uk-UA" dirty="0" smtClean="0"/>
              <a:t>технологій у порівнянні з традиційними методами та відповідно до супутніх захворювань </a:t>
            </a:r>
            <a:r>
              <a:rPr lang="uk-UA" smtClean="0"/>
              <a:t>у дітей</a:t>
            </a:r>
            <a:endParaRPr lang="uk-UA" dirty="0" smtClean="0"/>
          </a:p>
          <a:p>
            <a:r>
              <a:rPr lang="uk-UA" dirty="0" smtClean="0"/>
              <a:t>Застосування інноваційних технологій в дитячій хірургії</a:t>
            </a:r>
          </a:p>
          <a:p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47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На початку XVIII століття, після відкриття теплових властивостей електрики, Олександр Едмон Беккерель винайшов Електроніж, який використовувався для припікання тканин. З цього періоду і можна відраховувати історію електрохірургії. </a:t>
            </a:r>
            <a:endParaRPr lang="ru-RU" dirty="0"/>
          </a:p>
          <a:p>
            <a:r>
              <a:rPr lang="uk-UA" dirty="0"/>
              <a:t>У 1854 р хірург </a:t>
            </a:r>
            <a:r>
              <a:rPr lang="uk-UA" dirty="0" err="1"/>
              <a:t>Albrecht</a:t>
            </a:r>
            <a:r>
              <a:rPr lang="uk-UA" dirty="0"/>
              <a:t> </a:t>
            </a:r>
            <a:r>
              <a:rPr lang="uk-UA" dirty="0" err="1"/>
              <a:t>Theodor</a:t>
            </a:r>
            <a:r>
              <a:rPr lang="uk-UA" dirty="0"/>
              <a:t> </a:t>
            </a:r>
            <a:r>
              <a:rPr lang="uk-UA" dirty="0" err="1"/>
              <a:t>Middeldorpf</a:t>
            </a:r>
            <a:r>
              <a:rPr lang="uk-UA" dirty="0"/>
              <a:t> (1824-1868 рр.) Опублікував першу монографію про застосування електричного струму в хірургії </a:t>
            </a:r>
            <a:r>
              <a:rPr lang="uk-UA" dirty="0" smtClean="0"/>
              <a:t>та</a:t>
            </a:r>
            <a:r>
              <a:rPr lang="ru-RU" dirty="0"/>
              <a:t> </a:t>
            </a:r>
            <a:r>
              <a:rPr lang="uk-UA" dirty="0" smtClean="0"/>
              <a:t>назвав </a:t>
            </a:r>
            <a:r>
              <a:rPr lang="uk-UA" dirty="0"/>
              <a:t>цей метод «</a:t>
            </a:r>
            <a:r>
              <a:rPr lang="uk-UA" dirty="0" err="1"/>
              <a:t>galvanocautery</a:t>
            </a:r>
            <a:r>
              <a:rPr lang="uk-UA" dirty="0"/>
              <a:t>». В якості джерела струму використовувалися цинк-платинові батареї. Запропонованим ним способом можна було виконувати розсічення тканин і коагуляцію кровоносних судин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/>
              <a:t>A. </a:t>
            </a:r>
            <a:r>
              <a:rPr lang="uk-UA" dirty="0" err="1"/>
              <a:t>Middeldorpf</a:t>
            </a:r>
            <a:r>
              <a:rPr lang="uk-UA" dirty="0"/>
              <a:t> були розроблені найбільш важливі </a:t>
            </a:r>
            <a:r>
              <a:rPr lang="uk-UA" dirty="0" err="1"/>
              <a:t>електрохірургічні</a:t>
            </a:r>
            <a:r>
              <a:rPr lang="uk-UA" dirty="0"/>
              <a:t> інструменти, що включають Електроніж і «петлю» для видалення </a:t>
            </a:r>
            <a:r>
              <a:rPr lang="uk-UA" dirty="0" err="1"/>
              <a:t>поліповідних</a:t>
            </a:r>
            <a:r>
              <a:rPr lang="uk-UA" dirty="0"/>
              <a:t> пухлин. Ці інструменти є предками сучасного </a:t>
            </a:r>
            <a:r>
              <a:rPr lang="uk-UA" dirty="0" err="1"/>
              <a:t>електрохірургічного</a:t>
            </a:r>
            <a:r>
              <a:rPr lang="uk-UA" dirty="0"/>
              <a:t> обладнання.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виникнення методу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17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Науково-технічний прогрес </a:t>
            </a:r>
            <a:r>
              <a:rPr lang="uk-UA" dirty="0" smtClean="0"/>
              <a:t>супроводжується</a:t>
            </a:r>
            <a:r>
              <a:rPr lang="ru-RU" dirty="0"/>
              <a:t> </a:t>
            </a:r>
            <a:r>
              <a:rPr lang="uk-UA" dirty="0" smtClean="0"/>
              <a:t>впровадженням </a:t>
            </a:r>
            <a:r>
              <a:rPr lang="uk-UA" dirty="0"/>
              <a:t>у практику нових методик, апаратури, інструментарію та технологій. Українські науковці (інженери, медики, фізики, біологи) під керівництвом академіка Б.Є. Патона розробили та впровадили у практику технологію зварювання живих м’яких тканин. Дана медична технологія втілена у багатьох науково-практичних розробках різних галузей хірургії та запатентована у багатьох країнах.</a:t>
            </a:r>
            <a:endParaRPr lang="ru-RU" dirty="0"/>
          </a:p>
          <a:p>
            <a:r>
              <a:rPr lang="ru-RU" dirty="0"/>
              <a:t>Метод </a:t>
            </a:r>
            <a:r>
              <a:rPr lang="ru-RU" dirty="0" err="1"/>
              <a:t>електрозварювання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м’яких</a:t>
            </a:r>
            <a:r>
              <a:rPr lang="ru-RU" dirty="0"/>
              <a:t> тканин (ЕЗЖМТ) </a:t>
            </a:r>
            <a:r>
              <a:rPr lang="ru-RU" dirty="0" err="1"/>
              <a:t>виник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потребу у </a:t>
            </a:r>
            <a:r>
              <a:rPr lang="ru-RU" dirty="0" err="1"/>
              <a:t>малотравматичних</a:t>
            </a:r>
            <a:r>
              <a:rPr lang="ru-RU" dirty="0"/>
              <a:t>, </a:t>
            </a:r>
            <a:r>
              <a:rPr lang="ru-RU" dirty="0" err="1"/>
              <a:t>фізіологічних</a:t>
            </a:r>
            <a:r>
              <a:rPr lang="ru-RU" dirty="0"/>
              <a:t>, </a:t>
            </a:r>
            <a:r>
              <a:rPr lang="ru-RU" dirty="0" err="1"/>
              <a:t>безкровних</a:t>
            </a:r>
            <a:r>
              <a:rPr lang="ru-RU" dirty="0"/>
              <a:t> </a:t>
            </a:r>
            <a:r>
              <a:rPr lang="ru-RU" dirty="0" err="1"/>
              <a:t>технологіях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утручань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/>
              <a:t>час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хірургами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спеціальностей</a:t>
            </a:r>
            <a:r>
              <a:rPr lang="ru-RU" dirty="0"/>
              <a:t> </a:t>
            </a:r>
            <a:r>
              <a:rPr lang="ru-RU" dirty="0" err="1"/>
              <a:t>накопичений</a:t>
            </a:r>
            <a:r>
              <a:rPr lang="ru-RU" dirty="0"/>
              <a:t> великий </a:t>
            </a:r>
            <a:r>
              <a:rPr lang="ru-RU" dirty="0" err="1"/>
              <a:t>досвід</a:t>
            </a:r>
            <a:r>
              <a:rPr lang="ru-RU" dirty="0"/>
              <a:t> методу </a:t>
            </a:r>
            <a:r>
              <a:rPr lang="ru-RU" dirty="0" err="1"/>
              <a:t>біозварювання</a:t>
            </a:r>
            <a:r>
              <a:rPr lang="ru-RU" dirty="0"/>
              <a:t>, </a:t>
            </a:r>
            <a:r>
              <a:rPr lang="ru-RU" dirty="0" err="1"/>
              <a:t>вивчені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недоліки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 теми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31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Наукова розробка методу </a:t>
            </a:r>
            <a:r>
              <a:rPr lang="uk-UA" dirty="0" err="1"/>
              <a:t>біозварювання</a:t>
            </a:r>
            <a:r>
              <a:rPr lang="uk-UA" dirty="0"/>
              <a:t> відбувалася за двома паралельними напрямками: клінічне випробування і практичне використання на </a:t>
            </a:r>
            <a:r>
              <a:rPr lang="uk-UA" dirty="0" smtClean="0"/>
              <a:t>базі</a:t>
            </a:r>
            <a:r>
              <a:rPr lang="ru-RU" dirty="0"/>
              <a:t> </a:t>
            </a:r>
            <a:r>
              <a:rPr lang="uk-UA" dirty="0" smtClean="0"/>
              <a:t>різноманітних </a:t>
            </a:r>
            <a:r>
              <a:rPr lang="uk-UA" dirty="0"/>
              <a:t>ЛПЗ України, лабораторій Інституту електрозварювання імені Б.О. Патона НАН </a:t>
            </a:r>
            <a:r>
              <a:rPr lang="uk-UA" dirty="0" smtClean="0"/>
              <a:t>України та </a:t>
            </a:r>
            <a:r>
              <a:rPr lang="uk-UA" dirty="0"/>
              <a:t>Національної академії аграрних наук України, </a:t>
            </a:r>
            <a:r>
              <a:rPr lang="uk-UA" dirty="0" smtClean="0"/>
              <a:t>а</a:t>
            </a:r>
            <a:r>
              <a:rPr lang="ru-RU" dirty="0"/>
              <a:t> </a:t>
            </a:r>
            <a:r>
              <a:rPr lang="uk-UA" dirty="0" smtClean="0"/>
              <a:t>інженерно-технічна </a:t>
            </a:r>
            <a:r>
              <a:rPr lang="uk-UA" dirty="0"/>
              <a:t>частина наукових пошуків проводилася фахівцями Інституту електрозварювання імені Б.О. Патона НАН України спільно з міжнародною асоціацією «Зварювання» (</a:t>
            </a:r>
            <a:r>
              <a:rPr lang="uk-UA" dirty="0" err="1"/>
              <a:t>Weldin</a:t>
            </a:r>
            <a:r>
              <a:rPr lang="uk-UA" dirty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6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При пропусканні електричного струму через біологічні тканини у них виділяється тепло пропорційно силі струму, </a:t>
            </a:r>
            <a:r>
              <a:rPr lang="uk-UA" dirty="0" smtClean="0"/>
              <a:t>електричному</a:t>
            </a:r>
            <a:r>
              <a:rPr lang="ru-RU" dirty="0"/>
              <a:t> </a:t>
            </a:r>
            <a:r>
              <a:rPr lang="uk-UA" dirty="0" smtClean="0"/>
              <a:t>опору </a:t>
            </a:r>
            <a:r>
              <a:rPr lang="uk-UA" dirty="0"/>
              <a:t>тканини і часу протікання струму. У результаті підвищення температури понад 50°С відбувається денатурація білків, а при 100–150°С – </a:t>
            </a:r>
            <a:r>
              <a:rPr lang="uk-UA" dirty="0" smtClean="0"/>
              <a:t>активне</a:t>
            </a:r>
            <a:r>
              <a:rPr lang="ru-RU" dirty="0"/>
              <a:t> </a:t>
            </a:r>
            <a:r>
              <a:rPr lang="ru-RU" dirty="0" err="1" smtClean="0"/>
              <a:t>випаровування</a:t>
            </a:r>
            <a:r>
              <a:rPr lang="ru-RU" dirty="0" smtClean="0"/>
              <a:t> </a:t>
            </a:r>
            <a:r>
              <a:rPr lang="ru-RU" dirty="0"/>
              <a:t>води,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тканинах.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електрохірургії</a:t>
            </a:r>
            <a:r>
              <a:rPr lang="ru-RU" dirty="0"/>
              <a:t> для гемостазу, </a:t>
            </a:r>
            <a:r>
              <a:rPr lang="ru-RU" dirty="0" err="1"/>
              <a:t>різання</a:t>
            </a:r>
            <a:r>
              <a:rPr lang="ru-RU" dirty="0"/>
              <a:t> та </a:t>
            </a:r>
            <a:r>
              <a:rPr lang="ru-RU" dirty="0" err="1"/>
              <a:t>зварювання</a:t>
            </a:r>
            <a:r>
              <a:rPr lang="ru-RU" dirty="0"/>
              <a:t> тканин. </a:t>
            </a:r>
            <a:r>
              <a:rPr lang="ru-RU" dirty="0" err="1"/>
              <a:t>Зварювання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нероз’ємних</a:t>
            </a:r>
            <a:r>
              <a:rPr lang="ru-RU" dirty="0"/>
              <a:t> </a:t>
            </a:r>
            <a:r>
              <a:rPr lang="ru-RU" dirty="0" err="1"/>
              <a:t>з’єднань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при </a:t>
            </a:r>
            <a:r>
              <a:rPr lang="ru-RU" dirty="0" err="1"/>
              <a:t>нагріві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і пластичному </a:t>
            </a:r>
            <a:r>
              <a:rPr lang="ru-RU" dirty="0" err="1"/>
              <a:t>деформуванні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деяким</a:t>
            </a:r>
            <a:r>
              <a:rPr lang="ru-RU" dirty="0"/>
              <a:t> </a:t>
            </a:r>
            <a:r>
              <a:rPr lang="ru-RU" dirty="0" err="1"/>
              <a:t>зусиллям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біполярних</a:t>
            </a:r>
            <a:r>
              <a:rPr lang="ru-RU" dirty="0"/>
              <a:t> </a:t>
            </a:r>
            <a:r>
              <a:rPr lang="ru-RU" dirty="0" err="1"/>
              <a:t>електрохірургічних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коагуляція</a:t>
            </a:r>
            <a:r>
              <a:rPr lang="ru-RU" dirty="0"/>
              <a:t> </a:t>
            </a:r>
            <a:r>
              <a:rPr lang="ru-RU" dirty="0" err="1"/>
              <a:t>білка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гемостазу. </a:t>
            </a:r>
            <a:r>
              <a:rPr lang="ru-RU" dirty="0" err="1"/>
              <a:t>Зупинка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коагуляторами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діаметром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2 мм, а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 тканин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низька</a:t>
            </a:r>
            <a:r>
              <a:rPr lang="ru-RU" dirty="0"/>
              <a:t>. </a:t>
            </a:r>
            <a:r>
              <a:rPr lang="ru-RU" dirty="0" err="1"/>
              <a:t>Електронагрівом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прикладанням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8–16 кгс/см2 </a:t>
            </a:r>
            <a:r>
              <a:rPr lang="ru-RU" dirty="0" err="1"/>
              <a:t>зварювання</a:t>
            </a:r>
            <a:r>
              <a:rPr lang="ru-RU" dirty="0"/>
              <a:t>)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лігувати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діаметра</a:t>
            </a:r>
            <a:r>
              <a:rPr lang="ru-RU" dirty="0"/>
              <a:t>, і </a:t>
            </a:r>
            <a:r>
              <a:rPr lang="ru-RU" dirty="0" err="1"/>
              <a:t>такі</a:t>
            </a:r>
            <a:r>
              <a:rPr lang="ru-RU" dirty="0"/>
              <a:t> «</a:t>
            </a:r>
            <a:r>
              <a:rPr lang="ru-RU" dirty="0" err="1"/>
              <a:t>зварювальні</a:t>
            </a:r>
            <a:r>
              <a:rPr lang="ru-RU" dirty="0"/>
              <a:t> </a:t>
            </a:r>
            <a:r>
              <a:rPr lang="ru-RU" dirty="0" err="1"/>
              <a:t>шви</a:t>
            </a:r>
            <a:r>
              <a:rPr lang="ru-RU" dirty="0"/>
              <a:t>»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тримують</a:t>
            </a:r>
            <a:r>
              <a:rPr lang="ru-RU" dirty="0"/>
              <a:t> </a:t>
            </a:r>
            <a:r>
              <a:rPr lang="ru-RU" dirty="0" err="1"/>
              <a:t>триразовий</a:t>
            </a:r>
            <a:r>
              <a:rPr lang="ru-RU" dirty="0"/>
              <a:t>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(в </a:t>
            </a:r>
            <a:r>
              <a:rPr lang="ru-RU" dirty="0" err="1"/>
              <a:t>експерименті</a:t>
            </a:r>
            <a:r>
              <a:rPr lang="ru-RU" dirty="0"/>
              <a:t> – </a:t>
            </a:r>
            <a:r>
              <a:rPr lang="ru-RU" dirty="0" err="1"/>
              <a:t>понад</a:t>
            </a:r>
            <a:r>
              <a:rPr lang="ru-RU" dirty="0"/>
              <a:t> 650 мм </a:t>
            </a:r>
            <a:r>
              <a:rPr lang="ru-RU" dirty="0" err="1"/>
              <a:t>рт.ст</a:t>
            </a:r>
            <a:r>
              <a:rPr lang="ru-RU" dirty="0"/>
              <a:t>.).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smtClean="0"/>
              <a:t>методу: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53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Біполярні інструменти за визначенням безпечніші, ніж </a:t>
            </a:r>
            <a:r>
              <a:rPr lang="uk-UA" dirty="0" err="1"/>
              <a:t>однополярні</a:t>
            </a:r>
            <a:r>
              <a:rPr lang="uk-UA" dirty="0"/>
              <a:t>, оскільки обмежують зону протікання електричного струму, а тому, відповідно, і зону нагріву лише ділянкою між електродами, виключаючи небажаний вплив його на прилеглі тканини і віддалені життєво важливі органи. М’які біологічні тканини на 70–80% складаються з електропровідних водних розчинів електролітів, переважно хлоридів натрію та калію, та </a:t>
            </a:r>
            <a:r>
              <a:rPr lang="uk-UA" dirty="0" err="1"/>
              <a:t>неелектропровідних</a:t>
            </a:r>
            <a:r>
              <a:rPr lang="uk-UA" dirty="0"/>
              <a:t> білків. Системи гомеостазу підтримують  концентрацію електролітів в організмі з високою точністю. Внаслідок цього питомий опір води організму є сталим, а опір тканин визначається їх вологістю та структурою, що формує струмопровідні шляхи між електродами.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smtClean="0"/>
              <a:t>методу: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0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Отримані результати дослідження дозволяють стверджувати, що при стисненні електродами товщина тканини, залежно від виду, зменшується у 3–10 разів. Це відбувається переважно за рахунок витіснення води (вологість зменшується у 2–6 разів) і значно менше – за рахунок витіснення разом із водою завислих білкових структур та деформації білкових волокон. Очевидно, стиснення також є фактором руйнування клітин тканин.</a:t>
            </a:r>
            <a:endParaRPr lang="ru-RU" dirty="0"/>
          </a:p>
          <a:p>
            <a:r>
              <a:rPr lang="uk-UA" dirty="0"/>
              <a:t>На початку нагріву тканини струмом через позитивний температурний коефіцієнт електропровідності електролітів опір тканини зменшується, </a:t>
            </a:r>
            <a:r>
              <a:rPr lang="uk-UA" dirty="0" smtClean="0"/>
              <a:t>а</a:t>
            </a:r>
            <a:r>
              <a:rPr lang="ru-RU" dirty="0"/>
              <a:t> </a:t>
            </a:r>
            <a:r>
              <a:rPr lang="uk-UA" dirty="0" smtClean="0"/>
              <a:t>струм </a:t>
            </a:r>
            <a:r>
              <a:rPr lang="uk-UA" dirty="0"/>
              <a:t>– збільшується. Після перевищення температури коагуляції опір тканин починає зростати внаслідок зміни структури тканини і збільшення, особливо після 100°С, кількості </a:t>
            </a:r>
            <a:r>
              <a:rPr lang="uk-UA" dirty="0" smtClean="0"/>
              <a:t>непровідних</a:t>
            </a:r>
            <a:r>
              <a:rPr lang="uk-UA" dirty="0"/>
              <a:t> міхурців пари. При цьому струм і потужність нагрівання поступово зменшуються, а </a:t>
            </a:r>
            <a:r>
              <a:rPr lang="uk-UA" dirty="0" err="1"/>
              <a:t>температуранавіть</a:t>
            </a:r>
            <a:r>
              <a:rPr lang="uk-UA" dirty="0"/>
              <a:t> дещо знижується.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</a:t>
            </a:r>
            <a:r>
              <a:rPr lang="ru-RU" dirty="0" err="1"/>
              <a:t>дії</a:t>
            </a:r>
            <a:r>
              <a:rPr lang="ru-RU" dirty="0"/>
              <a:t> методу: </a:t>
            </a:r>
          </a:p>
        </p:txBody>
      </p:sp>
    </p:spTree>
    <p:extLst>
      <p:ext uri="{BB962C8B-B14F-4D97-AF65-F5344CB8AC3E}">
        <p14:creationId xmlns:p14="http://schemas.microsoft.com/office/powerpoint/2010/main" val="301831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Позитивною властивістю біполярної хірургії порівняно із лазерною, аргоновою, плазмовою та іншими видами хірургії з джерелами поверхневого нагріву є принципова неможливість </a:t>
            </a:r>
            <a:r>
              <a:rPr lang="uk-UA" dirty="0" err="1"/>
              <a:t>звуглювання</a:t>
            </a:r>
            <a:r>
              <a:rPr lang="uk-UA" dirty="0"/>
              <a:t> тканин і пригорання її до електродів. По-перше, через випаровування води температура тканини не може перевищити 150°С і, по-друге, збільшення опору тканин при зневодненні автоматично знижує потужність нагріву. Щоправда, переривання струму хірургом не за допомогою «педалі», а шляхом розмикання електродів, що знаходяться під напругою, може ініціювати дуговий розряд, що призводить до карбонізації тканини та її решток на поверхні електродів. Такий спосіб керування процесом, зрозуміло, є небажаним.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методу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012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</TotalTime>
  <Words>938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ТЕМА ЛЕКЦІЇ:  Іноваційні технології розділення та зварювання тканин у дитячій хірургії. </vt:lpstr>
      <vt:lpstr>План лекції:</vt:lpstr>
      <vt:lpstr>Історія виникнення методу</vt:lpstr>
      <vt:lpstr>Актуальність теми</vt:lpstr>
      <vt:lpstr>Презентация PowerPoint</vt:lpstr>
      <vt:lpstr>Принцип дії методу: </vt:lpstr>
      <vt:lpstr>Принцип дії методу:</vt:lpstr>
      <vt:lpstr>Принцип дії методу: </vt:lpstr>
      <vt:lpstr>Переваги методу</vt:lpstr>
      <vt:lpstr>Застосування методу в дитячій хірургії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 Іноваційні технології розділення та зварювання тканин у дитячій хірургії. </dc:title>
  <dc:creator>User 90</dc:creator>
  <cp:lastModifiedBy>User 90</cp:lastModifiedBy>
  <cp:revision>4</cp:revision>
  <dcterms:created xsi:type="dcterms:W3CDTF">2020-06-03T08:14:14Z</dcterms:created>
  <dcterms:modified xsi:type="dcterms:W3CDTF">2020-06-03T08:46:56Z</dcterms:modified>
</cp:coreProperties>
</file>