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8" r:id="rId4"/>
    <p:sldId id="267" r:id="rId5"/>
    <p:sldId id="266" r:id="rId6"/>
    <p:sldId id="265" r:id="rId7"/>
    <p:sldId id="264" r:id="rId8"/>
    <p:sldId id="263" r:id="rId9"/>
    <p:sldId id="262" r:id="rId10"/>
    <p:sldId id="271" r:id="rId11"/>
    <p:sldId id="272" r:id="rId12"/>
    <p:sldId id="261" r:id="rId13"/>
    <p:sldId id="270" r:id="rId14"/>
    <p:sldId id="269" r:id="rId15"/>
    <p:sldId id="260" r:id="rId16"/>
    <p:sldId id="259" r:id="rId17"/>
    <p:sldId id="258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48" autoAdjust="0"/>
    <p:restoredTop sz="94660"/>
  </p:normalViewPr>
  <p:slideViewPr>
    <p:cSldViewPr>
      <p:cViewPr varScale="1">
        <p:scale>
          <a:sx n="104" d="100"/>
          <a:sy n="104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pendium.com.ua/uk/akt/65/3319/amlodipinum" TargetMode="External"/><Relationship Id="rId2" Type="http://schemas.openxmlformats.org/officeDocument/2006/relationships/hyperlink" Target="https://compendium.com.ua/uk/akt/68/3156/doxazosinu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pendium.com.ua/uk/akt/68/3202/dacarbazinum" TargetMode="External"/><Relationship Id="rId5" Type="http://schemas.openxmlformats.org/officeDocument/2006/relationships/hyperlink" Target="https://compendium.com.ua/uk/akt/86/3246/vincristinum" TargetMode="External"/><Relationship Id="rId4" Type="http://schemas.openxmlformats.org/officeDocument/2006/relationships/hyperlink" Target="https://compendium.com.ua/uk/akt/67/2631/cyclophosphamidum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7803" y="3148867"/>
            <a:ext cx="7750621" cy="2584389"/>
          </a:xfrm>
        </p:spPr>
        <p:txBody>
          <a:bodyPr/>
          <a:lstStyle/>
          <a:p>
            <a:r>
              <a:rPr lang="ru-RU" sz="4400" dirty="0" err="1" smtClean="0">
                <a:effectLst/>
              </a:rPr>
              <a:t>Лекція</a:t>
            </a:r>
            <a:r>
              <a:rPr lang="ru-RU" sz="4400" dirty="0" smtClean="0">
                <a:effectLst/>
              </a:rPr>
              <a:t> на тему:</a:t>
            </a:r>
            <a:br>
              <a:rPr lang="ru-RU" sz="4400" dirty="0" smtClean="0">
                <a:effectLst/>
              </a:rPr>
            </a:br>
            <a:r>
              <a:rPr lang="ru-RU" sz="4400" dirty="0" smtClean="0">
                <a:effectLst/>
              </a:rPr>
              <a:t>Вади </a:t>
            </a:r>
            <a:r>
              <a:rPr lang="ru-RU" sz="4400" dirty="0" err="1">
                <a:effectLst/>
              </a:rPr>
              <a:t>розвитку</a:t>
            </a:r>
            <a:r>
              <a:rPr lang="ru-RU" sz="4400" dirty="0">
                <a:effectLst/>
              </a:rPr>
              <a:t> та </a:t>
            </a:r>
            <a:r>
              <a:rPr lang="ru-RU" sz="4400" dirty="0" err="1">
                <a:effectLst/>
              </a:rPr>
              <a:t>хвороби</a:t>
            </a:r>
            <a:r>
              <a:rPr lang="ru-RU" sz="4400" dirty="0">
                <a:effectLst/>
              </a:rPr>
              <a:t> </a:t>
            </a:r>
            <a:r>
              <a:rPr lang="ru-RU" sz="4400" dirty="0" err="1">
                <a:effectLst/>
              </a:rPr>
              <a:t>наднирників</a:t>
            </a:r>
            <a:r>
              <a:rPr lang="uk-UA" sz="4400" dirty="0">
                <a:effectLst/>
              </a:rPr>
              <a:t>, </a:t>
            </a:r>
            <a:r>
              <a:rPr lang="ru-RU" sz="4400" dirty="0" err="1">
                <a:effectLst/>
              </a:rPr>
              <a:t>яєчка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9780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9001000" cy="62646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Клінічна </a:t>
            </a:r>
            <a:r>
              <a:rPr lang="uk-UA" dirty="0"/>
              <a:t>картина.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взаємної</a:t>
            </a:r>
            <a:r>
              <a:rPr lang="ru-RU" dirty="0"/>
              <a:t> </a:t>
            </a:r>
            <a:r>
              <a:rPr lang="ru-RU" dirty="0" err="1"/>
              <a:t>пропорції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секретованих</a:t>
            </a:r>
            <a:r>
              <a:rPr lang="ru-RU" dirty="0"/>
              <a:t> </a:t>
            </a:r>
            <a:r>
              <a:rPr lang="ru-RU" dirty="0" err="1"/>
              <a:t>феохромоцитомою</a:t>
            </a:r>
            <a:r>
              <a:rPr lang="ru-RU" dirty="0"/>
              <a:t> </a:t>
            </a:r>
            <a:r>
              <a:rPr lang="ru-RU" dirty="0" err="1"/>
              <a:t>адреналіну</a:t>
            </a:r>
            <a:r>
              <a:rPr lang="ru-RU" dirty="0"/>
              <a:t> і </a:t>
            </a:r>
            <a:r>
              <a:rPr lang="ru-RU" dirty="0" err="1"/>
              <a:t>норадреналіну</a:t>
            </a:r>
            <a:r>
              <a:rPr lang="ru-RU" dirty="0"/>
              <a:t>; </a:t>
            </a:r>
            <a:r>
              <a:rPr lang="ru-RU" dirty="0" err="1"/>
              <a:t>крім</a:t>
            </a:r>
            <a:r>
              <a:rPr lang="ru-RU" dirty="0"/>
              <a:t> того, на </a:t>
            </a:r>
            <a:r>
              <a:rPr lang="ru-RU" dirty="0" err="1"/>
              <a:t>клінічну</a:t>
            </a:r>
            <a:r>
              <a:rPr lang="ru-RU" dirty="0"/>
              <a:t> картину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пептиди</a:t>
            </a:r>
            <a:r>
              <a:rPr lang="ru-RU" dirty="0"/>
              <a:t> </a:t>
            </a:r>
            <a:r>
              <a:rPr lang="ru-RU" dirty="0" err="1"/>
              <a:t>додатково</a:t>
            </a:r>
            <a:r>
              <a:rPr lang="ru-RU" dirty="0"/>
              <a:t> </a:t>
            </a:r>
            <a:r>
              <a:rPr lang="ru-RU" dirty="0" err="1"/>
              <a:t>секретовані</a:t>
            </a:r>
            <a:r>
              <a:rPr lang="ru-RU" dirty="0"/>
              <a:t> </a:t>
            </a:r>
            <a:r>
              <a:rPr lang="ru-RU" dirty="0" err="1"/>
              <a:t>пухлиною</a:t>
            </a:r>
            <a:r>
              <a:rPr lang="ru-RU" dirty="0"/>
              <a:t> (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вазопресин</a:t>
            </a:r>
            <a:r>
              <a:rPr lang="ru-RU" dirty="0"/>
              <a:t>, </a:t>
            </a:r>
            <a:r>
              <a:rPr lang="ru-RU" dirty="0" err="1"/>
              <a:t>соматостатин</a:t>
            </a:r>
            <a:r>
              <a:rPr lang="ru-RU" dirty="0"/>
              <a:t>, КРГ, АКТГ, ВІП, </a:t>
            </a:r>
            <a:r>
              <a:rPr lang="ru-RU" dirty="0" err="1"/>
              <a:t>гастрин</a:t>
            </a:r>
            <a:r>
              <a:rPr lang="ru-RU" dirty="0"/>
              <a:t>). </a:t>
            </a:r>
            <a:r>
              <a:rPr lang="ru-RU" dirty="0" err="1"/>
              <a:t>Характерним</a:t>
            </a:r>
            <a:r>
              <a:rPr lang="ru-RU" dirty="0"/>
              <a:t> є </a:t>
            </a:r>
            <a:r>
              <a:rPr lang="ru-RU" b="1" dirty="0" err="1"/>
              <a:t>нападоподібний</a:t>
            </a:r>
            <a:r>
              <a:rPr lang="ru-RU" b="1" dirty="0"/>
              <a:t> </a:t>
            </a:r>
            <a:r>
              <a:rPr lang="ru-RU" b="1" dirty="0" err="1"/>
              <a:t>перебіг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спричинений</a:t>
            </a:r>
            <a:r>
              <a:rPr lang="ru-RU" dirty="0"/>
              <a:t> </a:t>
            </a:r>
            <a:r>
              <a:rPr lang="ru-RU" dirty="0" err="1"/>
              <a:t>періодичним</a:t>
            </a:r>
            <a:r>
              <a:rPr lang="ru-RU" dirty="0"/>
              <a:t> </a:t>
            </a:r>
            <a:r>
              <a:rPr lang="ru-RU" dirty="0" err="1"/>
              <a:t>вивільненням</a:t>
            </a:r>
            <a:r>
              <a:rPr lang="ru-RU" dirty="0"/>
              <a:t> з PPGL </a:t>
            </a:r>
            <a:r>
              <a:rPr lang="ru-RU" dirty="0" err="1"/>
              <a:t>надмірних</a:t>
            </a:r>
            <a:r>
              <a:rPr lang="ru-RU" dirty="0"/>
              <a:t> </a:t>
            </a:r>
            <a:r>
              <a:rPr lang="ru-RU" dirty="0" err="1"/>
              <a:t>кількостей</a:t>
            </a:r>
            <a:r>
              <a:rPr lang="ru-RU" dirty="0"/>
              <a:t> </a:t>
            </a:r>
            <a:r>
              <a:rPr lang="ru-RU" dirty="0" err="1"/>
              <a:t>адреналіну</a:t>
            </a:r>
            <a:r>
              <a:rPr lang="ru-RU" dirty="0"/>
              <a:t> та </a:t>
            </a:r>
            <a:r>
              <a:rPr lang="ru-RU" dirty="0" err="1"/>
              <a:t>норадреналіну</a:t>
            </a:r>
            <a:r>
              <a:rPr lang="ru-RU" dirty="0"/>
              <a:t>, а </a:t>
            </a:r>
            <a:r>
              <a:rPr lang="ru-RU" dirty="0" err="1"/>
              <a:t>також</a:t>
            </a:r>
            <a:r>
              <a:rPr lang="ru-RU" dirty="0"/>
              <a:t>, </a:t>
            </a:r>
            <a:r>
              <a:rPr lang="ru-RU" dirty="0" err="1"/>
              <a:t>інколи</a:t>
            </a:r>
            <a:r>
              <a:rPr lang="ru-RU" dirty="0"/>
              <a:t>, </a:t>
            </a:r>
            <a:r>
              <a:rPr lang="ru-RU" dirty="0" err="1"/>
              <a:t>допаміну</a:t>
            </a:r>
            <a:r>
              <a:rPr lang="ru-RU" dirty="0"/>
              <a:t>. </a:t>
            </a:r>
            <a:r>
              <a:rPr lang="ru-RU" dirty="0" err="1"/>
              <a:t>Фактори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симптоми</a:t>
            </a:r>
            <a:r>
              <a:rPr lang="ru-RU" dirty="0"/>
              <a:t>: </a:t>
            </a:r>
            <a:r>
              <a:rPr lang="ru-RU" dirty="0" err="1"/>
              <a:t>фізичне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, </a:t>
            </a:r>
            <a:r>
              <a:rPr lang="ru-RU" dirty="0" err="1"/>
              <a:t>стиснення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, 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спожитої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, </a:t>
            </a:r>
            <a:r>
              <a:rPr lang="ru-RU" dirty="0" err="1"/>
              <a:t>деякі</a:t>
            </a:r>
            <a:r>
              <a:rPr lang="ru-RU" dirty="0"/>
              <a:t> ЛЗ (</a:t>
            </a:r>
            <a:r>
              <a:rPr lang="ru-RU" dirty="0" err="1"/>
              <a:t>ефедрин</a:t>
            </a:r>
            <a:r>
              <a:rPr lang="ru-RU" dirty="0"/>
              <a:t>, </a:t>
            </a:r>
            <a:r>
              <a:rPr lang="ru-RU" dirty="0" err="1"/>
              <a:t>фенілефрин</a:t>
            </a:r>
            <a:r>
              <a:rPr lang="ru-RU" dirty="0"/>
              <a:t>, АКТГ, </a:t>
            </a:r>
            <a:r>
              <a:rPr lang="ru-RU" dirty="0" err="1"/>
              <a:t>фенотіазин</a:t>
            </a:r>
            <a:r>
              <a:rPr lang="ru-RU" dirty="0"/>
              <a:t>, </a:t>
            </a:r>
            <a:r>
              <a:rPr lang="ru-RU" dirty="0" err="1"/>
              <a:t>амфетамін</a:t>
            </a:r>
            <a:r>
              <a:rPr lang="ru-RU" dirty="0"/>
              <a:t>, </a:t>
            </a:r>
            <a:r>
              <a:rPr lang="ru-RU" dirty="0" err="1"/>
              <a:t>метоклопрамід</a:t>
            </a:r>
            <a:r>
              <a:rPr lang="ru-RU" dirty="0"/>
              <a:t>, </a:t>
            </a:r>
            <a:r>
              <a:rPr lang="ru-RU" dirty="0" err="1"/>
              <a:t>трициклічні</a:t>
            </a:r>
            <a:r>
              <a:rPr lang="ru-RU" dirty="0"/>
              <a:t> </a:t>
            </a:r>
            <a:r>
              <a:rPr lang="ru-RU" dirty="0" err="1"/>
              <a:t>антидепресанти</a:t>
            </a:r>
            <a:r>
              <a:rPr lang="ru-RU" dirty="0"/>
              <a:t>,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препарати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анестезії</a:t>
            </a:r>
            <a:r>
              <a:rPr lang="ru-RU" dirty="0"/>
              <a:t>), </a:t>
            </a:r>
            <a:r>
              <a:rPr lang="ru-RU" dirty="0" err="1"/>
              <a:t>стресові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алкоголь, і 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ГК. PPGL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супроводжуватись</a:t>
            </a:r>
            <a:r>
              <a:rPr lang="ru-RU" dirty="0"/>
              <a:t> </a:t>
            </a:r>
            <a:r>
              <a:rPr lang="ru-RU" dirty="0" err="1"/>
              <a:t>підвищеною</a:t>
            </a:r>
            <a:r>
              <a:rPr lang="ru-RU" dirty="0"/>
              <a:t> </a:t>
            </a:r>
            <a:r>
              <a:rPr lang="ru-RU" dirty="0" err="1"/>
              <a:t>концентрацією</a:t>
            </a:r>
            <a:r>
              <a:rPr lang="ru-RU" dirty="0"/>
              <a:t> </a:t>
            </a:r>
            <a:r>
              <a:rPr lang="ru-RU" dirty="0" err="1"/>
              <a:t>глюкози</a:t>
            </a:r>
            <a:r>
              <a:rPr lang="ru-RU" dirty="0"/>
              <a:t> в </a:t>
            </a:r>
            <a:r>
              <a:rPr lang="ru-RU" dirty="0" err="1"/>
              <a:t>плазмі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— </a:t>
            </a:r>
            <a:r>
              <a:rPr lang="ru-RU" dirty="0" err="1"/>
              <a:t>врахуйте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виявите</a:t>
            </a:r>
            <a:r>
              <a:rPr lang="ru-RU" dirty="0"/>
              <a:t> у </a:t>
            </a:r>
            <a:r>
              <a:rPr lang="ru-RU" dirty="0" err="1"/>
              <a:t>пацієнта</a:t>
            </a:r>
            <a:r>
              <a:rPr lang="ru-RU" dirty="0"/>
              <a:t> </a:t>
            </a:r>
            <a:r>
              <a:rPr lang="ru-RU" dirty="0" err="1"/>
              <a:t>гіперглікемію</a:t>
            </a:r>
            <a:r>
              <a:rPr lang="ru-RU" dirty="0"/>
              <a:t> у </a:t>
            </a:r>
            <a:r>
              <a:rPr lang="ru-RU" dirty="0" err="1"/>
              <a:t>поєднанні</a:t>
            </a:r>
            <a:r>
              <a:rPr lang="ru-RU" dirty="0"/>
              <a:t> з </a:t>
            </a:r>
            <a:r>
              <a:rPr lang="ru-RU" dirty="0" err="1"/>
              <a:t>патогномонічними</a:t>
            </a:r>
            <a:r>
              <a:rPr lang="ru-RU" dirty="0"/>
              <a:t> симптомами, </a:t>
            </a:r>
            <a:r>
              <a:rPr lang="ru-RU" dirty="0" err="1"/>
              <a:t>наведеними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у </a:t>
            </a:r>
            <a:r>
              <a:rPr lang="ru-RU" dirty="0" err="1"/>
              <a:t>худих</a:t>
            </a:r>
            <a:r>
              <a:rPr lang="ru-RU" dirty="0"/>
              <a:t> </a:t>
            </a:r>
            <a:r>
              <a:rPr lang="ru-RU" dirty="0" err="1"/>
              <a:t>пацієнтів</a:t>
            </a:r>
            <a:r>
              <a:rPr lang="ru-RU" dirty="0"/>
              <a:t> без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встановленого</a:t>
            </a:r>
            <a:r>
              <a:rPr lang="ru-RU" dirty="0"/>
              <a:t> </a:t>
            </a:r>
            <a:r>
              <a:rPr lang="ru-RU" dirty="0" err="1"/>
              <a:t>діагнозу</a:t>
            </a:r>
            <a:r>
              <a:rPr lang="ru-RU" dirty="0"/>
              <a:t> </a:t>
            </a:r>
            <a:r>
              <a:rPr lang="ru-RU" dirty="0" err="1"/>
              <a:t>цукрового</a:t>
            </a:r>
            <a:r>
              <a:rPr lang="ru-RU" dirty="0"/>
              <a:t> </a:t>
            </a:r>
            <a:r>
              <a:rPr lang="ru-RU" dirty="0" err="1"/>
              <a:t>діабету</a:t>
            </a:r>
            <a:r>
              <a:rPr lang="ru-RU" dirty="0"/>
              <a:t>. </a:t>
            </a:r>
            <a:r>
              <a:rPr lang="ru-RU" b="1" dirty="0" err="1"/>
              <a:t>Типові</a:t>
            </a:r>
            <a:r>
              <a:rPr lang="ru-RU" b="1" dirty="0"/>
              <a:t> </a:t>
            </a:r>
            <a:r>
              <a:rPr lang="ru-RU" b="1" dirty="0" err="1"/>
              <a:t>симптоми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пароксизми</a:t>
            </a:r>
            <a:r>
              <a:rPr lang="ru-RU" dirty="0"/>
              <a:t> </a:t>
            </a:r>
            <a:r>
              <a:rPr lang="ru-RU" dirty="0" err="1"/>
              <a:t>артеріальної</a:t>
            </a:r>
            <a:r>
              <a:rPr lang="ru-RU" dirty="0"/>
              <a:t> </a:t>
            </a:r>
            <a:r>
              <a:rPr lang="ru-RU" dirty="0" err="1"/>
              <a:t>гіпертензії</a:t>
            </a:r>
            <a:r>
              <a:rPr lang="ru-RU" dirty="0"/>
              <a:t> (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коливання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тривати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кільканадцяти</a:t>
            </a:r>
            <a:r>
              <a:rPr lang="ru-RU" dirty="0"/>
              <a:t> </a:t>
            </a:r>
            <a:r>
              <a:rPr lang="ru-RU" dirty="0" err="1"/>
              <a:t>хвилин</a:t>
            </a:r>
            <a:r>
              <a:rPr lang="ru-RU" dirty="0"/>
              <a:t> до </a:t>
            </a:r>
            <a:r>
              <a:rPr lang="ru-RU" dirty="0" err="1"/>
              <a:t>кількох</a:t>
            </a:r>
            <a:r>
              <a:rPr lang="ru-RU" dirty="0"/>
              <a:t> годин, </a:t>
            </a:r>
            <a:r>
              <a:rPr lang="ru-RU" dirty="0" err="1"/>
              <a:t>тривале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, 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, </a:t>
            </a:r>
            <a:r>
              <a:rPr lang="ru-RU" dirty="0" err="1"/>
              <a:t>надмірна</a:t>
            </a:r>
            <a:r>
              <a:rPr lang="ru-RU" dirty="0"/>
              <a:t> </a:t>
            </a:r>
            <a:r>
              <a:rPr lang="ru-RU" dirty="0" err="1"/>
              <a:t>пітливість</a:t>
            </a:r>
            <a:r>
              <a:rPr lang="ru-RU" dirty="0"/>
              <a:t> (</a:t>
            </a:r>
            <a:r>
              <a:rPr lang="ru-RU" dirty="0" err="1"/>
              <a:t>шкіра</a:t>
            </a:r>
            <a:r>
              <a:rPr lang="ru-RU" dirty="0"/>
              <a:t> </a:t>
            </a:r>
            <a:r>
              <a:rPr lang="ru-RU" dirty="0" err="1"/>
              <a:t>бліда</a:t>
            </a:r>
            <a:r>
              <a:rPr lang="ru-RU" dirty="0"/>
              <a:t> та </a:t>
            </a:r>
            <a:r>
              <a:rPr lang="ru-RU" dirty="0" err="1"/>
              <a:t>волога</a:t>
            </a:r>
            <a:r>
              <a:rPr lang="ru-RU" dirty="0"/>
              <a:t>), </a:t>
            </a:r>
            <a:r>
              <a:rPr lang="ru-RU" dirty="0" err="1"/>
              <a:t>серцебиття</a:t>
            </a:r>
            <a:r>
              <a:rPr lang="ru-RU" dirty="0"/>
              <a:t>, </a:t>
            </a:r>
            <a:r>
              <a:rPr lang="ru-RU" dirty="0" err="1"/>
              <a:t>м'язовий</a:t>
            </a:r>
            <a:r>
              <a:rPr lang="ru-RU" dirty="0"/>
              <a:t> тремор,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тривоги</a:t>
            </a:r>
            <a:r>
              <a:rPr lang="ru-RU" dirty="0"/>
              <a:t>, </a:t>
            </a:r>
            <a:r>
              <a:rPr lang="ru-RU" dirty="0" err="1"/>
              <a:t>інколи</a:t>
            </a:r>
            <a:r>
              <a:rPr lang="ru-RU" dirty="0"/>
              <a:t> — </a:t>
            </a:r>
            <a:r>
              <a:rPr lang="ru-RU" dirty="0" err="1"/>
              <a:t>симптоми</a:t>
            </a:r>
            <a:r>
              <a:rPr lang="ru-RU" dirty="0"/>
              <a:t> </a:t>
            </a:r>
            <a:r>
              <a:rPr lang="ru-RU" dirty="0" err="1"/>
              <a:t>ортостатичної</a:t>
            </a:r>
            <a:r>
              <a:rPr lang="ru-RU" dirty="0"/>
              <a:t> </a:t>
            </a:r>
            <a:r>
              <a:rPr lang="ru-RU" dirty="0" err="1"/>
              <a:t>гіпотензії</a:t>
            </a:r>
            <a:r>
              <a:rPr lang="ru-RU" dirty="0"/>
              <a:t>, </a:t>
            </a:r>
            <a:r>
              <a:rPr lang="ru-RU" dirty="0" err="1"/>
              <a:t>надмірне</a:t>
            </a:r>
            <a:r>
              <a:rPr lang="ru-RU" dirty="0"/>
              <a:t>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зіниць</a:t>
            </a:r>
            <a:r>
              <a:rPr lang="ru-RU" dirty="0"/>
              <a:t>, </a:t>
            </a:r>
            <a:r>
              <a:rPr lang="ru-RU" dirty="0" err="1"/>
              <a:t>бліда</a:t>
            </a:r>
            <a:r>
              <a:rPr lang="ru-RU" dirty="0"/>
              <a:t> та </a:t>
            </a:r>
            <a:r>
              <a:rPr lang="ru-RU" dirty="0" err="1"/>
              <a:t>волога</a:t>
            </a:r>
            <a:r>
              <a:rPr lang="ru-RU" dirty="0"/>
              <a:t> </a:t>
            </a:r>
            <a:r>
              <a:rPr lang="ru-RU" dirty="0" err="1"/>
              <a:t>шкіра</a:t>
            </a:r>
            <a:r>
              <a:rPr lang="ru-RU" dirty="0"/>
              <a:t>. </a:t>
            </a:r>
            <a:r>
              <a:rPr lang="ru-RU" b="1" dirty="0" err="1"/>
              <a:t>Нетипові</a:t>
            </a:r>
            <a:r>
              <a:rPr lang="ru-RU" b="1" dirty="0"/>
              <a:t> </a:t>
            </a:r>
            <a:r>
              <a:rPr lang="ru-RU" b="1" dirty="0" err="1"/>
              <a:t>симптоми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біль</a:t>
            </a:r>
            <a:r>
              <a:rPr lang="ru-RU" dirty="0"/>
              <a:t> в </a:t>
            </a:r>
            <a:r>
              <a:rPr lang="ru-RU" dirty="0" err="1"/>
              <a:t>грудній</a:t>
            </a:r>
            <a:r>
              <a:rPr lang="ru-RU" dirty="0"/>
              <a:t> </a:t>
            </a:r>
            <a:r>
              <a:rPr lang="ru-RU" dirty="0" err="1"/>
              <a:t>клітці</a:t>
            </a:r>
            <a:r>
              <a:rPr lang="ru-RU" dirty="0"/>
              <a:t>,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при </a:t>
            </a:r>
            <a:r>
              <a:rPr lang="ru-RU" dirty="0" err="1"/>
              <a:t>пробі</a:t>
            </a:r>
            <a:r>
              <a:rPr lang="ru-RU" dirty="0"/>
              <a:t> з </a:t>
            </a:r>
            <a:r>
              <a:rPr lang="ru-RU" dirty="0" err="1"/>
              <a:t>навантаженням</a:t>
            </a:r>
            <a:r>
              <a:rPr lang="ru-RU" dirty="0"/>
              <a:t>, </a:t>
            </a:r>
            <a:r>
              <a:rPr lang="ru-RU" dirty="0" err="1"/>
              <a:t>гострий</a:t>
            </a:r>
            <a:r>
              <a:rPr lang="ru-RU" dirty="0"/>
              <a:t> </a:t>
            </a:r>
            <a:r>
              <a:rPr lang="ru-RU" dirty="0" err="1"/>
              <a:t>коронарний</a:t>
            </a:r>
            <a:r>
              <a:rPr lang="ru-RU" dirty="0"/>
              <a:t> синдром, </a:t>
            </a:r>
            <a:r>
              <a:rPr lang="ru-RU" dirty="0" err="1"/>
              <a:t>порушення</a:t>
            </a:r>
            <a:r>
              <a:rPr lang="ru-RU" dirty="0"/>
              <a:t> ритму та </a:t>
            </a:r>
            <a:r>
              <a:rPr lang="ru-RU" dirty="0" err="1"/>
              <a:t>провідності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/>
              <a:t>, </a:t>
            </a:r>
            <a:r>
              <a:rPr lang="ru-RU" dirty="0" err="1"/>
              <a:t>кардіоміопатія</a:t>
            </a:r>
            <a:r>
              <a:rPr lang="ru-RU" dirty="0"/>
              <a:t> (у т. ч. </a:t>
            </a:r>
            <a:r>
              <a:rPr lang="ru-RU" dirty="0" err="1"/>
              <a:t>кардіоміопатія</a:t>
            </a:r>
            <a:r>
              <a:rPr lang="ru-RU" dirty="0"/>
              <a:t> </a:t>
            </a:r>
            <a:r>
              <a:rPr lang="ru-RU" dirty="0" err="1"/>
              <a:t>такотсубо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 «</a:t>
            </a:r>
            <a:r>
              <a:rPr lang="ru-RU" dirty="0" err="1"/>
              <a:t>інвертований</a:t>
            </a:r>
            <a:r>
              <a:rPr lang="ru-RU" dirty="0"/>
              <a:t>» </a:t>
            </a:r>
            <a:r>
              <a:rPr lang="ru-RU" dirty="0" err="1"/>
              <a:t>варіант</a:t>
            </a:r>
            <a:r>
              <a:rPr lang="ru-RU" dirty="0"/>
              <a:t>) </a:t>
            </a:r>
            <a:r>
              <a:rPr lang="ru-RU" dirty="0" err="1"/>
              <a:t>із</a:t>
            </a:r>
            <a:r>
              <a:rPr lang="ru-RU" dirty="0"/>
              <a:t> симптомами </a:t>
            </a:r>
            <a:r>
              <a:rPr lang="ru-RU" dirty="0" err="1"/>
              <a:t>гострої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хронічної</a:t>
            </a:r>
            <a:r>
              <a:rPr lang="ru-RU" dirty="0"/>
              <a:t> </a:t>
            </a:r>
            <a:r>
              <a:rPr lang="ru-RU" dirty="0" err="1"/>
              <a:t>серцевої</a:t>
            </a:r>
            <a:r>
              <a:rPr lang="ru-RU" dirty="0"/>
              <a:t> </a:t>
            </a:r>
            <a:r>
              <a:rPr lang="ru-RU" dirty="0" err="1"/>
              <a:t>недостатності</a:t>
            </a:r>
            <a:r>
              <a:rPr lang="ru-RU" dirty="0"/>
              <a:t>; </a:t>
            </a:r>
            <a:r>
              <a:rPr lang="ru-RU" dirty="0" err="1"/>
              <a:t>нудота</a:t>
            </a:r>
            <a:r>
              <a:rPr lang="ru-RU" dirty="0"/>
              <a:t>, </a:t>
            </a:r>
            <a:r>
              <a:rPr lang="ru-RU" dirty="0" err="1"/>
              <a:t>блювання</a:t>
            </a:r>
            <a:r>
              <a:rPr lang="ru-RU" dirty="0"/>
              <a:t>, </a:t>
            </a:r>
            <a:r>
              <a:rPr lang="ru-RU" dirty="0" err="1"/>
              <a:t>біль</a:t>
            </a:r>
            <a:r>
              <a:rPr lang="ru-RU" dirty="0"/>
              <a:t> у </a:t>
            </a:r>
            <a:r>
              <a:rPr lang="ru-RU" dirty="0" err="1"/>
              <a:t>животі</a:t>
            </a:r>
            <a:r>
              <a:rPr lang="ru-RU" dirty="0"/>
              <a:t>, запори, </a:t>
            </a:r>
            <a:r>
              <a:rPr lang="ru-RU" dirty="0" err="1"/>
              <a:t>гострий</a:t>
            </a:r>
            <a:r>
              <a:rPr lang="ru-RU" dirty="0"/>
              <a:t> мегаколон; у 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у </a:t>
            </a:r>
            <a:r>
              <a:rPr lang="ru-RU" dirty="0" err="1"/>
              <a:t>сечовому</a:t>
            </a:r>
            <a:r>
              <a:rPr lang="ru-RU" dirty="0"/>
              <a:t> </a:t>
            </a:r>
            <a:r>
              <a:rPr lang="ru-RU" dirty="0" err="1"/>
              <a:t>міхурі</a:t>
            </a:r>
            <a:r>
              <a:rPr lang="ru-RU" dirty="0"/>
              <a:t> —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сечовипускання</a:t>
            </a:r>
            <a:r>
              <a:rPr lang="ru-RU" dirty="0"/>
              <a:t>, </a:t>
            </a:r>
            <a:r>
              <a:rPr lang="ru-RU" dirty="0" err="1"/>
              <a:t>артеріальна</a:t>
            </a:r>
            <a:r>
              <a:rPr lang="ru-RU" dirty="0"/>
              <a:t> </a:t>
            </a:r>
            <a:r>
              <a:rPr lang="ru-RU" dirty="0" err="1"/>
              <a:t>гіпертензія</a:t>
            </a:r>
            <a:r>
              <a:rPr lang="ru-RU" dirty="0"/>
              <a:t> з </a:t>
            </a:r>
            <a:r>
              <a:rPr lang="ru-RU" dirty="0" err="1"/>
              <a:t>супутньою</a:t>
            </a:r>
            <a:r>
              <a:rPr lang="ru-RU" dirty="0"/>
              <a:t> </a:t>
            </a:r>
            <a:r>
              <a:rPr lang="ru-RU" dirty="0" err="1"/>
              <a:t>мікрогематурією</a:t>
            </a:r>
            <a:r>
              <a:rPr lang="ru-RU" dirty="0"/>
              <a:t>; PPGL,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маніфестується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вагітності</a:t>
            </a:r>
            <a:r>
              <a:rPr lang="ru-RU" dirty="0"/>
              <a:t> — </a:t>
            </a:r>
            <a:r>
              <a:rPr lang="ru-RU" dirty="0" err="1"/>
              <a:t>викидень</a:t>
            </a:r>
            <a:r>
              <a:rPr lang="ru-RU" dirty="0"/>
              <a:t>, </a:t>
            </a:r>
            <a:r>
              <a:rPr lang="ru-RU" dirty="0" err="1"/>
              <a:t>передчасне</a:t>
            </a:r>
            <a:r>
              <a:rPr lang="ru-RU" dirty="0"/>
              <a:t> </a:t>
            </a:r>
            <a:r>
              <a:rPr lang="ru-RU" dirty="0" err="1"/>
              <a:t>відшарування</a:t>
            </a:r>
            <a:r>
              <a:rPr lang="ru-RU" dirty="0"/>
              <a:t> </a:t>
            </a:r>
            <a:r>
              <a:rPr lang="ru-RU" dirty="0" err="1"/>
              <a:t>плаценти</a:t>
            </a:r>
            <a:r>
              <a:rPr lang="ru-RU" dirty="0"/>
              <a:t>, </a:t>
            </a:r>
            <a:r>
              <a:rPr lang="ru-RU" dirty="0" err="1"/>
              <a:t>раптове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анестезії</a:t>
            </a:r>
            <a:r>
              <a:rPr lang="ru-RU" dirty="0"/>
              <a:t> для </a:t>
            </a:r>
            <a:r>
              <a:rPr lang="ru-RU" dirty="0" err="1"/>
              <a:t>кесаревого</a:t>
            </a:r>
            <a:r>
              <a:rPr lang="ru-RU" dirty="0"/>
              <a:t> </a:t>
            </a:r>
            <a:r>
              <a:rPr lang="ru-RU" dirty="0" err="1"/>
              <a:t>розтину</a:t>
            </a:r>
            <a:r>
              <a:rPr lang="ru-RU" dirty="0"/>
              <a:t>; </a:t>
            </a:r>
            <a:r>
              <a:rPr lang="ru-RU" dirty="0" err="1"/>
              <a:t>симптоми</a:t>
            </a:r>
            <a:r>
              <a:rPr lang="ru-RU" dirty="0"/>
              <a:t>, </a:t>
            </a:r>
            <a:r>
              <a:rPr lang="ru-RU" dirty="0" err="1"/>
              <a:t>характерні</a:t>
            </a:r>
            <a:r>
              <a:rPr lang="ru-RU" dirty="0"/>
              <a:t> для </a:t>
            </a:r>
            <a:r>
              <a:rPr lang="ru-RU" dirty="0" err="1"/>
              <a:t>синдромів</a:t>
            </a:r>
            <a:r>
              <a:rPr lang="ru-RU" dirty="0"/>
              <a:t> </a:t>
            </a:r>
            <a:r>
              <a:rPr lang="ru-RU" dirty="0" err="1"/>
              <a:t>множинних</a:t>
            </a:r>
            <a:r>
              <a:rPr lang="ru-RU" dirty="0"/>
              <a:t> </a:t>
            </a:r>
            <a:r>
              <a:rPr lang="ru-RU" dirty="0" err="1"/>
              <a:t>ендокринних</a:t>
            </a:r>
            <a:r>
              <a:rPr lang="ru-RU" dirty="0"/>
              <a:t> </a:t>
            </a:r>
            <a:r>
              <a:rPr lang="ru-RU" dirty="0" err="1"/>
              <a:t>неоплазій</a:t>
            </a:r>
            <a:r>
              <a:rPr lang="ru-RU" dirty="0"/>
              <a:t> </a:t>
            </a:r>
            <a:r>
              <a:rPr lang="ru-RU" dirty="0" smtClean="0"/>
              <a:t>.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безсимптомний</a:t>
            </a:r>
            <a:r>
              <a:rPr lang="ru-RU" dirty="0"/>
              <a:t> </a:t>
            </a:r>
            <a:r>
              <a:rPr lang="ru-RU" dirty="0" err="1"/>
              <a:t>перебіг</a:t>
            </a:r>
            <a:r>
              <a:rPr lang="ru-RU" dirty="0"/>
              <a:t> (</a:t>
            </a:r>
            <a:r>
              <a:rPr lang="ru-RU" dirty="0" err="1"/>
              <a:t>також</a:t>
            </a:r>
            <a:r>
              <a:rPr lang="ru-RU" dirty="0"/>
              <a:t> і з </a:t>
            </a:r>
            <a:r>
              <a:rPr lang="ru-RU" dirty="0" err="1"/>
              <a:t>нормальним</a:t>
            </a:r>
            <a:r>
              <a:rPr lang="ru-RU" dirty="0"/>
              <a:t> </a:t>
            </a:r>
            <a:r>
              <a:rPr lang="ru-RU" dirty="0" err="1"/>
              <a:t>артеріальним</a:t>
            </a:r>
            <a:r>
              <a:rPr lang="ru-RU" dirty="0"/>
              <a:t> </a:t>
            </a:r>
            <a:r>
              <a:rPr lang="ru-RU" dirty="0" err="1"/>
              <a:t>тиском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762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err="1"/>
              <a:t>Допоміжні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1. </a:t>
            </a:r>
            <a:r>
              <a:rPr lang="ru-RU" b="1" dirty="0" err="1"/>
              <a:t>Лабораторні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придатним</a:t>
            </a:r>
            <a:r>
              <a:rPr lang="ru-RU" dirty="0"/>
              <a:t> методом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 </a:t>
            </a:r>
            <a:r>
              <a:rPr lang="ru-RU" b="1" dirty="0" err="1"/>
              <a:t>концентрації</a:t>
            </a:r>
            <a:r>
              <a:rPr lang="ru-RU" b="1" dirty="0"/>
              <a:t> </a:t>
            </a:r>
            <a:r>
              <a:rPr lang="ru-RU" b="1" dirty="0" err="1"/>
              <a:t>вільних</a:t>
            </a:r>
            <a:r>
              <a:rPr lang="ru-RU" b="1" dirty="0"/>
              <a:t> </a:t>
            </a:r>
            <a:r>
              <a:rPr lang="ru-RU" b="1" dirty="0" err="1"/>
              <a:t>метоксикатехоламінів</a:t>
            </a:r>
            <a:r>
              <a:rPr lang="ru-RU" b="1" dirty="0"/>
              <a:t> у </a:t>
            </a:r>
            <a:r>
              <a:rPr lang="ru-RU" b="1" dirty="0" err="1"/>
              <a:t>плазмі</a:t>
            </a:r>
            <a:r>
              <a:rPr lang="ru-RU" b="1" dirty="0"/>
              <a:t> </a:t>
            </a:r>
            <a:r>
              <a:rPr lang="ru-RU" b="1" dirty="0" err="1"/>
              <a:t>крові</a:t>
            </a:r>
            <a:r>
              <a:rPr lang="ru-RU" dirty="0"/>
              <a:t> (</a:t>
            </a:r>
            <a:r>
              <a:rPr lang="ru-RU" dirty="0" err="1"/>
              <a:t>норметанефрину</a:t>
            </a:r>
            <a:r>
              <a:rPr lang="ru-RU" dirty="0"/>
              <a:t>, </a:t>
            </a:r>
            <a:r>
              <a:rPr lang="ru-RU" dirty="0" err="1"/>
              <a:t>метанефрину</a:t>
            </a:r>
            <a:r>
              <a:rPr lang="ru-RU" dirty="0"/>
              <a:t>, </a:t>
            </a:r>
            <a:r>
              <a:rPr lang="ru-RU" dirty="0" err="1"/>
              <a:t>метокситираміну</a:t>
            </a:r>
            <a:r>
              <a:rPr lang="ru-RU" dirty="0"/>
              <a:t>), а </a:t>
            </a:r>
            <a:r>
              <a:rPr lang="ru-RU" dirty="0" err="1"/>
              <a:t>потім</a:t>
            </a:r>
            <a:r>
              <a:rPr lang="ru-RU" dirty="0"/>
              <a:t> — </a:t>
            </a:r>
            <a:r>
              <a:rPr lang="ru-RU" b="1" dirty="0" err="1"/>
              <a:t>екскреції</a:t>
            </a:r>
            <a:r>
              <a:rPr lang="ru-RU" dirty="0"/>
              <a:t> </a:t>
            </a:r>
            <a:r>
              <a:rPr lang="ru-RU" b="1" dirty="0" err="1"/>
              <a:t>фракціонованих</a:t>
            </a:r>
            <a:r>
              <a:rPr lang="ru-RU" dirty="0"/>
              <a:t> (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) </a:t>
            </a:r>
            <a:r>
              <a:rPr lang="ru-RU" b="1" dirty="0" err="1"/>
              <a:t>метоксикатехоламінів</a:t>
            </a:r>
            <a:r>
              <a:rPr lang="ru-RU" b="1" dirty="0"/>
              <a:t> у </a:t>
            </a:r>
            <a:r>
              <a:rPr lang="ru-RU" b="1" dirty="0" err="1"/>
              <a:t>добовій</a:t>
            </a:r>
            <a:r>
              <a:rPr lang="ru-RU" b="1" dirty="0"/>
              <a:t> </a:t>
            </a:r>
            <a:r>
              <a:rPr lang="ru-RU" b="1" dirty="0" err="1"/>
              <a:t>порції</a:t>
            </a:r>
            <a:r>
              <a:rPr lang="ru-RU" b="1" dirty="0"/>
              <a:t> </a:t>
            </a:r>
            <a:r>
              <a:rPr lang="ru-RU" b="1" dirty="0" err="1"/>
              <a:t>сечі</a:t>
            </a:r>
            <a:r>
              <a:rPr lang="ru-RU" dirty="0"/>
              <a:t>; </a:t>
            </a:r>
            <a:r>
              <a:rPr lang="ru-RU" dirty="0" err="1"/>
              <a:t>доступне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сукупної</a:t>
            </a:r>
            <a:r>
              <a:rPr lang="ru-RU" dirty="0"/>
              <a:t> </a:t>
            </a:r>
            <a:r>
              <a:rPr lang="ru-RU" dirty="0" err="1"/>
              <a:t>екскреції</a:t>
            </a:r>
            <a:r>
              <a:rPr lang="ru-RU" dirty="0"/>
              <a:t> </a:t>
            </a:r>
            <a:r>
              <a:rPr lang="ru-RU" dirty="0" err="1"/>
              <a:t>метанефрину</a:t>
            </a:r>
            <a:r>
              <a:rPr lang="ru-RU" dirty="0"/>
              <a:t> та </a:t>
            </a:r>
            <a:r>
              <a:rPr lang="ru-RU" dirty="0" err="1"/>
              <a:t>норметанефрину</a:t>
            </a:r>
            <a:r>
              <a:rPr lang="ru-RU" dirty="0"/>
              <a:t>.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екскреції</a:t>
            </a:r>
            <a:r>
              <a:rPr lang="ru-RU" dirty="0"/>
              <a:t> </a:t>
            </a:r>
            <a:r>
              <a:rPr lang="ru-RU" dirty="0" err="1"/>
              <a:t>катехоламінів</a:t>
            </a:r>
            <a:r>
              <a:rPr lang="ru-RU" dirty="0"/>
              <a:t> (</a:t>
            </a:r>
            <a:r>
              <a:rPr lang="ru-RU" dirty="0" err="1"/>
              <a:t>адреналіну</a:t>
            </a:r>
            <a:r>
              <a:rPr lang="ru-RU" dirty="0"/>
              <a:t>, </a:t>
            </a:r>
            <a:r>
              <a:rPr lang="ru-RU" dirty="0" err="1"/>
              <a:t>норадреналіну</a:t>
            </a:r>
            <a:r>
              <a:rPr lang="ru-RU" dirty="0"/>
              <a:t>, </a:t>
            </a:r>
            <a:r>
              <a:rPr lang="ru-RU" dirty="0" err="1"/>
              <a:t>допаміну</a:t>
            </a:r>
            <a:r>
              <a:rPr lang="ru-RU" dirty="0"/>
              <a:t>) у </a:t>
            </a:r>
            <a:r>
              <a:rPr lang="ru-RU" dirty="0" err="1"/>
              <a:t>добовій</a:t>
            </a:r>
            <a:r>
              <a:rPr lang="ru-RU" dirty="0"/>
              <a:t> </a:t>
            </a:r>
            <a:r>
              <a:rPr lang="ru-RU" dirty="0" err="1"/>
              <a:t>порції</a:t>
            </a:r>
            <a:r>
              <a:rPr lang="ru-RU" dirty="0"/>
              <a:t> </a:t>
            </a:r>
            <a:r>
              <a:rPr lang="ru-RU" dirty="0" err="1"/>
              <a:t>сечі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нижчою</a:t>
            </a:r>
            <a:r>
              <a:rPr lang="ru-RU" dirty="0"/>
              <a:t> </a:t>
            </a:r>
            <a:r>
              <a:rPr lang="ru-RU" dirty="0" err="1"/>
              <a:t>чутливістю</a:t>
            </a:r>
            <a:r>
              <a:rPr lang="ru-RU" dirty="0"/>
              <a:t> та </a:t>
            </a:r>
            <a:r>
              <a:rPr lang="ru-RU" dirty="0" err="1"/>
              <a:t>специфічністю</a:t>
            </a:r>
            <a:r>
              <a:rPr lang="ru-RU" dirty="0"/>
              <a:t>, а </a:t>
            </a:r>
            <a:r>
              <a:rPr lang="ru-RU" dirty="0" err="1"/>
              <a:t>найнижчу</a:t>
            </a:r>
            <a:r>
              <a:rPr lang="ru-RU" dirty="0"/>
              <a:t> </a:t>
            </a:r>
            <a:r>
              <a:rPr lang="ru-RU" dirty="0" err="1"/>
              <a:t>діагностичну</a:t>
            </a:r>
            <a:r>
              <a:rPr lang="ru-RU" dirty="0"/>
              <a:t> </a:t>
            </a:r>
            <a:r>
              <a:rPr lang="ru-RU" dirty="0" err="1"/>
              <a:t>чутливість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екскреції</a:t>
            </a:r>
            <a:r>
              <a:rPr lang="ru-RU" dirty="0"/>
              <a:t> </a:t>
            </a:r>
            <a:r>
              <a:rPr lang="ru-RU" dirty="0" err="1"/>
              <a:t>ваніліл-мигдальної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та </a:t>
            </a:r>
            <a:r>
              <a:rPr lang="ru-RU" dirty="0" err="1"/>
              <a:t>допаміну</a:t>
            </a:r>
            <a:r>
              <a:rPr lang="ru-RU" dirty="0"/>
              <a:t> з сечею, а 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катехоламінів</a:t>
            </a:r>
            <a:r>
              <a:rPr lang="ru-RU" dirty="0"/>
              <a:t> у </a:t>
            </a:r>
            <a:r>
              <a:rPr lang="ru-RU" dirty="0" err="1"/>
              <a:t>крові</a:t>
            </a:r>
            <a:r>
              <a:rPr lang="ru-RU" dirty="0"/>
              <a:t>. </a:t>
            </a:r>
            <a:r>
              <a:rPr lang="ru-RU" dirty="0" err="1"/>
              <a:t>Можлива</a:t>
            </a:r>
            <a:r>
              <a:rPr lang="ru-RU" dirty="0"/>
              <a:t> </a:t>
            </a:r>
            <a:r>
              <a:rPr lang="ru-RU" dirty="0" err="1"/>
              <a:t>гіперглікемія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дотримуватись</a:t>
            </a:r>
            <a:r>
              <a:rPr lang="ru-RU" dirty="0"/>
              <a:t> правил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 —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відрізнятись</a:t>
            </a:r>
            <a:r>
              <a:rPr lang="ru-RU" dirty="0"/>
              <a:t>, в 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використовуваних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—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зв'язатись</a:t>
            </a:r>
            <a:r>
              <a:rPr lang="ru-RU" dirty="0"/>
              <a:t> з </a:t>
            </a:r>
            <a:r>
              <a:rPr lang="ru-RU" dirty="0" err="1"/>
              <a:t>місцевою</a:t>
            </a:r>
            <a:r>
              <a:rPr lang="ru-RU" dirty="0"/>
              <a:t> </a:t>
            </a:r>
            <a:r>
              <a:rPr lang="ru-RU" dirty="0" err="1"/>
              <a:t>лабораторією</a:t>
            </a:r>
            <a:r>
              <a:rPr lang="ru-RU" dirty="0"/>
              <a:t> перед </a:t>
            </a:r>
            <a:r>
              <a:rPr lang="ru-RU" dirty="0" err="1"/>
              <a:t>проведенням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; </a:t>
            </a:r>
            <a:r>
              <a:rPr lang="ru-RU" dirty="0" err="1"/>
              <a:t>заздалегідь</a:t>
            </a:r>
            <a:r>
              <a:rPr lang="ru-RU" dirty="0"/>
              <a:t> (</a:t>
            </a:r>
            <a:r>
              <a:rPr lang="ru-RU" dirty="0" err="1"/>
              <a:t>зазвичай</a:t>
            </a:r>
            <a:r>
              <a:rPr lang="ru-RU" dirty="0"/>
              <a:t>, за 2 </a:t>
            </a:r>
            <a:r>
              <a:rPr lang="ru-RU" dirty="0" err="1"/>
              <a:t>тиж</a:t>
            </a:r>
            <a:r>
              <a:rPr lang="ru-RU" dirty="0"/>
              <a:t>.)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відмінити</a:t>
            </a:r>
            <a:r>
              <a:rPr lang="ru-RU" dirty="0"/>
              <a:t> </a:t>
            </a:r>
            <a:r>
              <a:rPr lang="ru-RU" dirty="0" err="1"/>
              <a:t>наведені</a:t>
            </a:r>
            <a:r>
              <a:rPr lang="ru-RU" dirty="0"/>
              <a:t> ЛЗ, </a:t>
            </a:r>
            <a:r>
              <a:rPr lang="ru-RU" dirty="0" err="1"/>
              <a:t>зокрема</a:t>
            </a:r>
            <a:r>
              <a:rPr lang="ru-RU" dirty="0"/>
              <a:t>: парацетамол, </a:t>
            </a:r>
            <a:r>
              <a:rPr lang="ru-RU" dirty="0" err="1"/>
              <a:t>метилдопу</a:t>
            </a:r>
            <a:r>
              <a:rPr lang="ru-RU" dirty="0"/>
              <a:t>, </a:t>
            </a:r>
            <a:r>
              <a:rPr lang="ru-RU" dirty="0" err="1"/>
              <a:t>леводопу</a:t>
            </a:r>
            <a:r>
              <a:rPr lang="ru-RU" dirty="0"/>
              <a:t>, </a:t>
            </a:r>
            <a:r>
              <a:rPr lang="ru-RU" dirty="0" err="1"/>
              <a:t>лобеталол</a:t>
            </a:r>
            <a:r>
              <a:rPr lang="ru-RU" dirty="0"/>
              <a:t>, </a:t>
            </a:r>
            <a:r>
              <a:rPr lang="ru-RU" dirty="0" err="1"/>
              <a:t>соталол</a:t>
            </a:r>
            <a:r>
              <a:rPr lang="ru-RU" dirty="0"/>
              <a:t>; </a:t>
            </a:r>
            <a:r>
              <a:rPr lang="ru-RU" dirty="0" err="1"/>
              <a:t>седативні</a:t>
            </a:r>
            <a:r>
              <a:rPr lang="ru-RU" dirty="0"/>
              <a:t> ЛЗ,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антидепресанти</a:t>
            </a:r>
            <a:r>
              <a:rPr lang="ru-RU" dirty="0"/>
              <a:t> та </a:t>
            </a:r>
            <a:r>
              <a:rPr lang="ru-RU" dirty="0" err="1"/>
              <a:t>антипсихотичні</a:t>
            </a:r>
            <a:r>
              <a:rPr lang="ru-RU" dirty="0"/>
              <a:t> (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інгібітори</a:t>
            </a:r>
            <a:r>
              <a:rPr lang="ru-RU" dirty="0"/>
              <a:t> МАО, </a:t>
            </a:r>
            <a:r>
              <a:rPr lang="ru-RU" dirty="0" err="1"/>
              <a:t>хлорпромазин</a:t>
            </a:r>
            <a:r>
              <a:rPr lang="ru-RU" dirty="0"/>
              <a:t>, </a:t>
            </a:r>
            <a:r>
              <a:rPr lang="ru-RU" dirty="0" err="1"/>
              <a:t>іміпрамін</a:t>
            </a:r>
            <a:r>
              <a:rPr lang="ru-RU" dirty="0"/>
              <a:t>) та </a:t>
            </a:r>
            <a:r>
              <a:rPr lang="ru-RU" dirty="0" err="1"/>
              <a:t>антигістамінні</a:t>
            </a:r>
            <a:r>
              <a:rPr lang="ru-RU" dirty="0"/>
              <a:t> ЛЗ;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перед </a:t>
            </a:r>
            <a:r>
              <a:rPr lang="ru-RU" dirty="0" err="1"/>
              <a:t>дослідженням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уникати</a:t>
            </a:r>
            <a:r>
              <a:rPr lang="ru-RU" dirty="0"/>
              <a:t> </a:t>
            </a:r>
            <a:r>
              <a:rPr lang="ru-RU" dirty="0" err="1"/>
              <a:t>прийому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антибіотиків</a:t>
            </a:r>
            <a:r>
              <a:rPr lang="ru-RU" dirty="0"/>
              <a:t>(напр., </a:t>
            </a:r>
            <a:r>
              <a:rPr lang="ru-RU" dirty="0" err="1"/>
              <a:t>тетрацикліну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еритроміцину</a:t>
            </a:r>
            <a:r>
              <a:rPr lang="ru-RU" dirty="0"/>
              <a:t>) та 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візуалізаційних</a:t>
            </a:r>
            <a:r>
              <a:rPr lang="ru-RU" dirty="0"/>
              <a:t> </a:t>
            </a:r>
            <a:r>
              <a:rPr lang="ru-RU" dirty="0" err="1"/>
              <a:t>обстежень</a:t>
            </a:r>
            <a:r>
              <a:rPr lang="ru-RU" dirty="0"/>
              <a:t> з 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йодовмісних</a:t>
            </a:r>
            <a:r>
              <a:rPr lang="ru-RU" dirty="0"/>
              <a:t> </a:t>
            </a:r>
            <a:r>
              <a:rPr lang="ru-RU" dirty="0" err="1"/>
              <a:t>контрастних</a:t>
            </a:r>
            <a:r>
              <a:rPr lang="ru-RU" dirty="0"/>
              <a:t> </a:t>
            </a:r>
            <a:r>
              <a:rPr lang="ru-RU" dirty="0" err="1"/>
              <a:t>препаратів</a:t>
            </a:r>
            <a:r>
              <a:rPr lang="ru-RU" dirty="0"/>
              <a:t>.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поінформувати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 про правила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добового</a:t>
            </a:r>
            <a:r>
              <a:rPr lang="ru-RU" dirty="0"/>
              <a:t> </a:t>
            </a:r>
            <a:r>
              <a:rPr lang="ru-RU" dirty="0" err="1"/>
              <a:t>збору</a:t>
            </a:r>
            <a:r>
              <a:rPr lang="ru-RU" dirty="0"/>
              <a:t> </a:t>
            </a:r>
            <a:r>
              <a:rPr lang="ru-RU" dirty="0" err="1"/>
              <a:t>сечі</a:t>
            </a:r>
            <a:r>
              <a:rPr lang="ru-RU" dirty="0"/>
              <a:t> та про </a:t>
            </a:r>
            <a:r>
              <a:rPr lang="ru-RU" dirty="0" err="1"/>
              <a:t>заборону</a:t>
            </a:r>
            <a:r>
              <a:rPr lang="ru-RU" dirty="0"/>
              <a:t> </a:t>
            </a:r>
            <a:r>
              <a:rPr lang="ru-RU" dirty="0" err="1"/>
              <a:t>вживати</a:t>
            </a:r>
            <a:r>
              <a:rPr lang="ru-RU" dirty="0"/>
              <a:t> у 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горіхи</a:t>
            </a:r>
            <a:r>
              <a:rPr lang="ru-RU" dirty="0"/>
              <a:t>, </a:t>
            </a:r>
            <a:r>
              <a:rPr lang="ru-RU" dirty="0" err="1"/>
              <a:t>банани</a:t>
            </a:r>
            <a:r>
              <a:rPr lang="ru-RU" dirty="0"/>
              <a:t>, </a:t>
            </a:r>
            <a:r>
              <a:rPr lang="ru-RU" dirty="0" err="1"/>
              <a:t>цитрусові</a:t>
            </a:r>
            <a:r>
              <a:rPr lang="ru-RU" dirty="0"/>
              <a:t>, </a:t>
            </a:r>
            <a:r>
              <a:rPr lang="ru-RU" dirty="0" err="1"/>
              <a:t>солодощі</a:t>
            </a:r>
            <a:r>
              <a:rPr lang="ru-RU" dirty="0"/>
              <a:t>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ванілін</a:t>
            </a:r>
            <a:r>
              <a:rPr lang="ru-RU" dirty="0"/>
              <a:t>, а 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міцну</a:t>
            </a:r>
            <a:r>
              <a:rPr lang="ru-RU" dirty="0"/>
              <a:t> </a:t>
            </a:r>
            <a:r>
              <a:rPr lang="ru-RU" dirty="0" err="1"/>
              <a:t>каву</a:t>
            </a:r>
            <a:r>
              <a:rPr lang="ru-RU" dirty="0"/>
              <a:t> та чай.</a:t>
            </a:r>
          </a:p>
          <a:p>
            <a:pPr marL="0" indent="0">
              <a:buNone/>
            </a:pPr>
            <a:r>
              <a:rPr lang="ru-RU" dirty="0"/>
              <a:t>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зважити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 </a:t>
            </a:r>
            <a:r>
              <a:rPr lang="ru-RU" b="1" dirty="0" err="1"/>
              <a:t>функціонального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: тесту</a:t>
            </a:r>
            <a:r>
              <a:rPr lang="ru-RU" dirty="0"/>
              <a:t> </a:t>
            </a:r>
            <a:r>
              <a:rPr lang="ru-RU" b="1" dirty="0" err="1"/>
              <a:t>пригнічення</a:t>
            </a:r>
            <a:r>
              <a:rPr lang="ru-RU" b="1" dirty="0"/>
              <a:t> </a:t>
            </a:r>
            <a:r>
              <a:rPr lang="ru-RU" b="1" dirty="0" err="1"/>
              <a:t>секреції</a:t>
            </a:r>
            <a:r>
              <a:rPr lang="ru-RU" b="1" dirty="0"/>
              <a:t> </a:t>
            </a:r>
            <a:r>
              <a:rPr lang="ru-RU" b="1" dirty="0" err="1"/>
              <a:t>катехоламінів</a:t>
            </a:r>
            <a:r>
              <a:rPr lang="ru-RU" b="1" dirty="0"/>
              <a:t> </a:t>
            </a:r>
            <a:r>
              <a:rPr lang="ru-RU" b="1" dirty="0" err="1"/>
              <a:t>клонідином</a:t>
            </a:r>
            <a:r>
              <a:rPr lang="ru-RU" dirty="0"/>
              <a:t> (0,3 мг п/о) — через 3 год </a:t>
            </a:r>
            <a:r>
              <a:rPr lang="ru-RU" dirty="0" err="1"/>
              <a:t>підвищена</a:t>
            </a:r>
            <a:r>
              <a:rPr lang="ru-RU" dirty="0"/>
              <a:t>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катехоламінів</a:t>
            </a:r>
            <a:r>
              <a:rPr lang="ru-RU" dirty="0"/>
              <a:t> у 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нейрогенного </a:t>
            </a:r>
            <a:r>
              <a:rPr lang="ru-RU" dirty="0" err="1"/>
              <a:t>збудження</a:t>
            </a:r>
            <a:r>
              <a:rPr lang="ru-RU" dirty="0"/>
              <a:t> </a:t>
            </a:r>
            <a:r>
              <a:rPr lang="ru-RU" dirty="0" err="1"/>
              <a:t>зменшується</a:t>
            </a:r>
            <a:r>
              <a:rPr lang="ru-RU" dirty="0"/>
              <a:t> на 30–90 %, </a:t>
            </a:r>
            <a:r>
              <a:rPr lang="ru-RU" dirty="0" err="1"/>
              <a:t>натомість</a:t>
            </a:r>
            <a:r>
              <a:rPr lang="ru-RU" dirty="0"/>
              <a:t> при гормонально-активному PPGL — не </a:t>
            </a:r>
            <a:r>
              <a:rPr lang="ru-RU" dirty="0" err="1"/>
              <a:t>змінюється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обстеження</a:t>
            </a:r>
            <a:r>
              <a:rPr lang="ru-RU" dirty="0"/>
              <a:t> </a:t>
            </a:r>
            <a:r>
              <a:rPr lang="ru-RU" dirty="0" err="1"/>
              <a:t>проводьте</a:t>
            </a:r>
            <a:r>
              <a:rPr lang="ru-RU" dirty="0"/>
              <a:t> </a:t>
            </a:r>
            <a:r>
              <a:rPr lang="ru-RU" dirty="0" err="1"/>
              <a:t>ретельний</a:t>
            </a:r>
            <a:r>
              <a:rPr lang="ru-RU" dirty="0"/>
              <a:t> </a:t>
            </a:r>
            <a:r>
              <a:rPr lang="ru-RU" dirty="0" err="1"/>
              <a:t>моніторинг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При </a:t>
            </a:r>
            <a:r>
              <a:rPr lang="ru-RU" dirty="0" err="1" smtClean="0"/>
              <a:t>інтерпретації</a:t>
            </a:r>
            <a:r>
              <a:rPr lang="ru-RU" dirty="0" smtClean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гормональних</a:t>
            </a:r>
            <a:r>
              <a:rPr lang="ru-RU" dirty="0"/>
              <a:t> </a:t>
            </a:r>
            <a:r>
              <a:rPr lang="ru-RU" dirty="0" err="1"/>
              <a:t>аналізів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взяти</a:t>
            </a:r>
            <a:r>
              <a:rPr lang="ru-RU" dirty="0"/>
              <a:t> до </a:t>
            </a:r>
            <a:r>
              <a:rPr lang="ru-RU" dirty="0" err="1"/>
              <a:t>уваги</a:t>
            </a:r>
            <a:r>
              <a:rPr lang="ru-RU" dirty="0"/>
              <a:t> методику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умови</a:t>
            </a:r>
            <a:r>
              <a:rPr lang="ru-RU" dirty="0"/>
              <a:t> забору та 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(з метою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метоксикатехоламінів</a:t>
            </a:r>
            <a:r>
              <a:rPr lang="ru-RU" dirty="0"/>
              <a:t> у </a:t>
            </a:r>
            <a:r>
              <a:rPr lang="ru-RU" dirty="0" err="1"/>
              <a:t>плазмі</a:t>
            </a:r>
            <a:r>
              <a:rPr lang="ru-RU" dirty="0"/>
              <a:t> пробу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набирають</a:t>
            </a:r>
            <a:r>
              <a:rPr lang="ru-RU" dirty="0"/>
              <a:t> у </a:t>
            </a:r>
            <a:r>
              <a:rPr lang="ru-RU" dirty="0" err="1"/>
              <a:t>лежачому</a:t>
            </a:r>
            <a:r>
              <a:rPr lang="ru-RU" dirty="0"/>
              <a:t> </a:t>
            </a:r>
            <a:r>
              <a:rPr lang="ru-RU" dirty="0" err="1"/>
              <a:t>положенні</a:t>
            </a:r>
            <a:r>
              <a:rPr lang="ru-RU" dirty="0"/>
              <a:t>, </a:t>
            </a:r>
            <a:r>
              <a:rPr lang="ru-RU" dirty="0" err="1"/>
              <a:t>натще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30 </a:t>
            </a:r>
            <a:r>
              <a:rPr lang="ru-RU" dirty="0" err="1"/>
              <a:t>хв</a:t>
            </a:r>
            <a:r>
              <a:rPr lang="ru-RU" dirty="0"/>
              <a:t> </a:t>
            </a:r>
            <a:r>
              <a:rPr lang="ru-RU" dirty="0" err="1"/>
              <a:t>відпочинку</a:t>
            </a:r>
            <a:r>
              <a:rPr lang="ru-RU" dirty="0"/>
              <a:t>), а 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взяти</a:t>
            </a:r>
            <a:r>
              <a:rPr lang="ru-RU" dirty="0"/>
              <a:t> до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/>
              <a:t>референтні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прийняті</a:t>
            </a:r>
            <a:r>
              <a:rPr lang="ru-RU" dirty="0"/>
              <a:t> у </a:t>
            </a:r>
            <a:r>
              <a:rPr lang="ru-RU" dirty="0" err="1"/>
              <a:t>даній</a:t>
            </a:r>
            <a:r>
              <a:rPr lang="ru-RU" dirty="0"/>
              <a:t> </a:t>
            </a:r>
            <a:r>
              <a:rPr lang="ru-RU" dirty="0" err="1"/>
              <a:t>лабораторії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8663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/>
              <a:t>2. </a:t>
            </a:r>
            <a:r>
              <a:rPr lang="ru-RU" b="1" dirty="0" err="1"/>
              <a:t>Візуалізаційні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: УЗД —</a:t>
            </a:r>
            <a:r>
              <a:rPr lang="ru-RU" dirty="0"/>
              <a:t> 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полегшити</a:t>
            </a:r>
            <a:r>
              <a:rPr lang="ru-RU" dirty="0"/>
              <a:t> </a:t>
            </a:r>
            <a:r>
              <a:rPr lang="ru-RU" dirty="0" err="1"/>
              <a:t>діагностику</a:t>
            </a:r>
            <a:r>
              <a:rPr lang="ru-RU" dirty="0"/>
              <a:t>, але </a:t>
            </a:r>
            <a:r>
              <a:rPr lang="ru-RU" dirty="0" err="1"/>
              <a:t>негативний</a:t>
            </a:r>
            <a:r>
              <a:rPr lang="ru-RU" dirty="0"/>
              <a:t> результат </a:t>
            </a:r>
            <a:r>
              <a:rPr lang="ru-RU" dirty="0" err="1"/>
              <a:t>обстеження</a:t>
            </a:r>
            <a:r>
              <a:rPr lang="ru-RU" dirty="0"/>
              <a:t> не </a:t>
            </a:r>
            <a:r>
              <a:rPr lang="ru-RU" dirty="0" err="1"/>
              <a:t>виключає</a:t>
            </a:r>
            <a:r>
              <a:rPr lang="ru-RU" dirty="0"/>
              <a:t> </a:t>
            </a:r>
            <a:r>
              <a:rPr lang="ru-RU" dirty="0" err="1"/>
              <a:t>феохромоцитоми</a:t>
            </a:r>
            <a:r>
              <a:rPr lang="ru-RU" dirty="0"/>
              <a:t>. </a:t>
            </a:r>
            <a:r>
              <a:rPr lang="ru-RU" dirty="0" err="1"/>
              <a:t>Віддають</a:t>
            </a:r>
            <a:r>
              <a:rPr lang="ru-RU" dirty="0"/>
              <a:t> </a:t>
            </a:r>
            <a:r>
              <a:rPr lang="ru-RU" dirty="0" err="1"/>
              <a:t>перевагу</a:t>
            </a:r>
            <a:r>
              <a:rPr lang="ru-RU" dirty="0"/>
              <a:t> </a:t>
            </a:r>
            <a:r>
              <a:rPr lang="ru-RU" b="1" dirty="0"/>
              <a:t>КТ</a:t>
            </a:r>
            <a:r>
              <a:rPr lang="ru-RU" dirty="0"/>
              <a:t>, як </a:t>
            </a:r>
            <a:r>
              <a:rPr lang="ru-RU" dirty="0" err="1"/>
              <a:t>дослідженню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уможливлює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≥5 мм. </a:t>
            </a:r>
            <a:r>
              <a:rPr lang="ru-RU" b="1" dirty="0"/>
              <a:t>МРТ</a:t>
            </a:r>
            <a:r>
              <a:rPr lang="ru-RU" dirty="0"/>
              <a:t> — метод </a:t>
            </a:r>
            <a:r>
              <a:rPr lang="ru-RU" dirty="0" err="1"/>
              <a:t>вибору</a:t>
            </a:r>
            <a:r>
              <a:rPr lang="ru-RU" dirty="0"/>
              <a:t> у </a:t>
            </a:r>
            <a:r>
              <a:rPr lang="ru-RU" dirty="0" err="1"/>
              <a:t>діагностиці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, </a:t>
            </a:r>
            <a:r>
              <a:rPr lang="ru-RU" dirty="0" err="1"/>
              <a:t>локалізованих</a:t>
            </a:r>
            <a:r>
              <a:rPr lang="ru-RU" dirty="0"/>
              <a:t> у 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черепа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шиї</a:t>
            </a:r>
            <a:r>
              <a:rPr lang="ru-RU" dirty="0"/>
              <a:t>, у </a:t>
            </a:r>
            <a:r>
              <a:rPr lang="ru-RU" dirty="0" err="1"/>
              <a:t>пацієнтів</a:t>
            </a:r>
            <a:r>
              <a:rPr lang="ru-RU" dirty="0"/>
              <a:t> з </a:t>
            </a:r>
            <a:r>
              <a:rPr lang="ru-RU" dirty="0" err="1"/>
              <a:t>протипоказаннями</a:t>
            </a:r>
            <a:r>
              <a:rPr lang="ru-RU" dirty="0"/>
              <a:t> до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йодовмісного</a:t>
            </a:r>
            <a:r>
              <a:rPr lang="ru-RU" dirty="0"/>
              <a:t> контрасту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іонізуючого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. </a:t>
            </a:r>
            <a:r>
              <a:rPr lang="ru-RU" b="1" dirty="0" err="1"/>
              <a:t>Сцинтиграфія</a:t>
            </a:r>
            <a:r>
              <a:rPr lang="ru-RU" b="1" dirty="0"/>
              <a:t> з MIBG</a:t>
            </a:r>
            <a:r>
              <a:rPr lang="ru-RU" dirty="0"/>
              <a:t>, </a:t>
            </a:r>
            <a:r>
              <a:rPr lang="ru-RU" dirty="0" err="1"/>
              <a:t>міченим</a:t>
            </a:r>
            <a:r>
              <a:rPr lang="ru-RU" dirty="0"/>
              <a:t> </a:t>
            </a:r>
            <a:r>
              <a:rPr lang="ru-RU" dirty="0" err="1"/>
              <a:t>радіоактивним</a:t>
            </a:r>
            <a:r>
              <a:rPr lang="ru-RU" dirty="0"/>
              <a:t> йодом (</a:t>
            </a:r>
            <a:r>
              <a:rPr lang="ru-RU" baseline="30000" dirty="0"/>
              <a:t>123</a:t>
            </a:r>
            <a:r>
              <a:rPr lang="ru-RU" dirty="0"/>
              <a:t>І), а </a:t>
            </a:r>
            <a:r>
              <a:rPr lang="ru-RU" dirty="0" err="1"/>
              <a:t>інколи</a:t>
            </a:r>
            <a:r>
              <a:rPr lang="ru-RU" dirty="0"/>
              <a:t> — </a:t>
            </a:r>
            <a:r>
              <a:rPr lang="ru-RU" b="1" dirty="0" err="1"/>
              <a:t>рецепторна</a:t>
            </a:r>
            <a:r>
              <a:rPr lang="ru-RU" b="1" dirty="0"/>
              <a:t> </a:t>
            </a:r>
            <a:r>
              <a:rPr lang="ru-RU" b="1" dirty="0" err="1"/>
              <a:t>сцинтиграфія</a:t>
            </a:r>
            <a:r>
              <a:rPr lang="ru-RU" dirty="0"/>
              <a:t> з 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мічених</a:t>
            </a:r>
            <a:r>
              <a:rPr lang="ru-RU" dirty="0"/>
              <a:t> </a:t>
            </a:r>
            <a:r>
              <a:rPr lang="ru-RU" dirty="0" err="1"/>
              <a:t>аналогів</a:t>
            </a:r>
            <a:r>
              <a:rPr lang="ru-RU" dirty="0"/>
              <a:t> </a:t>
            </a:r>
            <a:r>
              <a:rPr lang="ru-RU" dirty="0" err="1"/>
              <a:t>соматостатину</a:t>
            </a:r>
            <a:r>
              <a:rPr lang="ru-RU" dirty="0"/>
              <a:t> (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візуалізувати</a:t>
            </a:r>
            <a:r>
              <a:rPr lang="ru-RU" dirty="0"/>
              <a:t> </a:t>
            </a:r>
            <a:r>
              <a:rPr lang="ru-RU" dirty="0" err="1"/>
              <a:t>малі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, особливо при </a:t>
            </a:r>
            <a:r>
              <a:rPr lang="ru-RU" dirty="0" err="1"/>
              <a:t>розташуванні</a:t>
            </a:r>
            <a:r>
              <a:rPr lang="ru-RU" dirty="0"/>
              <a:t> поза </a:t>
            </a:r>
            <a:r>
              <a:rPr lang="ru-RU" dirty="0" err="1"/>
              <a:t>наднирниками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проявляють</a:t>
            </a:r>
            <a:r>
              <a:rPr lang="ru-RU" dirty="0"/>
              <a:t> </a:t>
            </a:r>
            <a:r>
              <a:rPr lang="ru-RU" dirty="0" err="1"/>
              <a:t>експресію</a:t>
            </a:r>
            <a:r>
              <a:rPr lang="ru-RU" dirty="0"/>
              <a:t> </a:t>
            </a:r>
            <a:r>
              <a:rPr lang="ru-RU" dirty="0" err="1"/>
              <a:t>соматостатинових</a:t>
            </a:r>
            <a:r>
              <a:rPr lang="ru-RU" dirty="0"/>
              <a:t> </a:t>
            </a:r>
            <a:r>
              <a:rPr lang="ru-RU" dirty="0" err="1"/>
              <a:t>рецепторів</a:t>
            </a:r>
            <a:r>
              <a:rPr lang="ru-RU" dirty="0"/>
              <a:t>) та </a:t>
            </a:r>
            <a:r>
              <a:rPr lang="ru-RU" b="1" dirty="0"/>
              <a:t>ПЕТ-</a:t>
            </a:r>
            <a:r>
              <a:rPr lang="ru-RU" b="1" dirty="0" err="1"/>
              <a:t>сцинтиграфія</a:t>
            </a:r>
            <a:r>
              <a:rPr lang="ru-RU" dirty="0"/>
              <a:t> з </a:t>
            </a:r>
            <a:r>
              <a:rPr lang="ru-RU" dirty="0" err="1"/>
              <a:t>використанням</a:t>
            </a:r>
            <a:r>
              <a:rPr lang="ru-RU" dirty="0"/>
              <a:t> [18F]-</a:t>
            </a:r>
            <a:r>
              <a:rPr lang="ru-RU" dirty="0" err="1"/>
              <a:t>фтордезоксиглюкози</a:t>
            </a:r>
            <a:r>
              <a:rPr lang="ru-RU" dirty="0"/>
              <a:t> (</a:t>
            </a:r>
            <a:r>
              <a:rPr lang="ru-RU" dirty="0" err="1"/>
              <a:t>пропонується</a:t>
            </a:r>
            <a:r>
              <a:rPr lang="ru-RU" dirty="0"/>
              <a:t>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сцинтиграфії</a:t>
            </a:r>
            <a:r>
              <a:rPr lang="ru-RU" dirty="0"/>
              <a:t> з </a:t>
            </a:r>
            <a:r>
              <a:rPr lang="ru-RU" baseline="30000" dirty="0"/>
              <a:t>123</a:t>
            </a:r>
            <a:r>
              <a:rPr lang="ru-RU" dirty="0"/>
              <a:t>І-MIBG у </a:t>
            </a:r>
            <a:r>
              <a:rPr lang="ru-RU" dirty="0" err="1"/>
              <a:t>пацієнтів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злоякісним</a:t>
            </a:r>
            <a:r>
              <a:rPr lang="ru-RU" dirty="0"/>
              <a:t> PPGL).</a:t>
            </a:r>
          </a:p>
          <a:p>
            <a:pPr marL="0" indent="0">
              <a:buNone/>
            </a:pPr>
            <a:r>
              <a:rPr lang="ru-RU" b="1" dirty="0"/>
              <a:t>3.</a:t>
            </a:r>
            <a:r>
              <a:rPr lang="ru-RU" dirty="0"/>
              <a:t> </a:t>
            </a:r>
            <a:r>
              <a:rPr lang="ru-RU" b="1" dirty="0"/>
              <a:t>ДНК-</a:t>
            </a:r>
            <a:r>
              <a:rPr lang="ru-RU" b="1" dirty="0" err="1"/>
              <a:t>аналіз</a:t>
            </a:r>
            <a:r>
              <a:rPr lang="ru-RU" b="1" dirty="0"/>
              <a:t>:</a:t>
            </a:r>
            <a:r>
              <a:rPr lang="ru-RU" dirty="0"/>
              <a:t> з метою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мутацій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PPGL (</a:t>
            </a:r>
            <a:r>
              <a:rPr lang="ru-RU" dirty="0" err="1"/>
              <a:t>мутації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у ≤40 % </a:t>
            </a:r>
            <a:r>
              <a:rPr lang="ru-RU" dirty="0" err="1"/>
              <a:t>хворих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b="1" dirty="0"/>
              <a:t>4.</a:t>
            </a:r>
            <a:r>
              <a:rPr lang="ru-RU" dirty="0"/>
              <a:t> </a:t>
            </a:r>
            <a:r>
              <a:rPr lang="ru-RU" b="1" dirty="0" err="1"/>
              <a:t>Гістологічне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уможливлює</a:t>
            </a:r>
            <a:r>
              <a:rPr lang="ru-RU" dirty="0"/>
              <a:t> </a:t>
            </a:r>
            <a:r>
              <a:rPr lang="ru-RU" dirty="0" err="1"/>
              <a:t>підтвердження</a:t>
            </a:r>
            <a:r>
              <a:rPr lang="ru-RU" dirty="0"/>
              <a:t> </a:t>
            </a:r>
            <a:r>
              <a:rPr lang="ru-RU" dirty="0" err="1"/>
              <a:t>діагнозу</a:t>
            </a:r>
            <a:r>
              <a:rPr lang="ru-RU" dirty="0"/>
              <a:t> PPGL, </a:t>
            </a:r>
            <a:r>
              <a:rPr lang="ru-RU" dirty="0" err="1"/>
              <a:t>проте</a:t>
            </a:r>
            <a:r>
              <a:rPr lang="ru-RU" dirty="0"/>
              <a:t> не </a:t>
            </a:r>
            <a:r>
              <a:rPr lang="ru-RU" dirty="0" err="1"/>
              <a:t>дозволяє</a:t>
            </a:r>
            <a:r>
              <a:rPr lang="ru-RU" dirty="0"/>
              <a:t> провести </a:t>
            </a:r>
            <a:r>
              <a:rPr lang="ru-RU" dirty="0" err="1"/>
              <a:t>диференційну</a:t>
            </a:r>
            <a:r>
              <a:rPr lang="ru-RU" dirty="0"/>
              <a:t> </a:t>
            </a:r>
            <a:r>
              <a:rPr lang="ru-RU" dirty="0" err="1"/>
              <a:t>діагностику</a:t>
            </a:r>
            <a:r>
              <a:rPr lang="ru-RU" dirty="0"/>
              <a:t> </a:t>
            </a:r>
            <a:r>
              <a:rPr lang="ru-RU" dirty="0" err="1"/>
              <a:t>поміж</a:t>
            </a:r>
            <a:r>
              <a:rPr lang="ru-RU" dirty="0"/>
              <a:t> </a:t>
            </a:r>
            <a:r>
              <a:rPr lang="ru-RU" dirty="0" err="1"/>
              <a:t>злоякісною</a:t>
            </a:r>
            <a:r>
              <a:rPr lang="ru-RU" dirty="0"/>
              <a:t> та </a:t>
            </a:r>
            <a:r>
              <a:rPr lang="ru-RU" dirty="0" err="1"/>
              <a:t>доброякісною</a:t>
            </a:r>
            <a:r>
              <a:rPr lang="ru-RU" dirty="0"/>
              <a:t> </a:t>
            </a:r>
            <a:r>
              <a:rPr lang="ru-RU" dirty="0" err="1"/>
              <a:t>пухлиною</a:t>
            </a:r>
            <a:r>
              <a:rPr lang="ru-RU" dirty="0"/>
              <a:t> (на </a:t>
            </a:r>
            <a:r>
              <a:rPr lang="ru-RU" dirty="0" err="1"/>
              <a:t>даний</a:t>
            </a:r>
            <a:r>
              <a:rPr lang="ru-RU" dirty="0"/>
              <a:t> час </a:t>
            </a:r>
            <a:r>
              <a:rPr lang="ru-RU" dirty="0" err="1"/>
              <a:t>єдиним</a:t>
            </a:r>
            <a:r>
              <a:rPr lang="ru-RU" dirty="0"/>
              <a:t> </a:t>
            </a:r>
            <a:r>
              <a:rPr lang="ru-RU" dirty="0" err="1"/>
              <a:t>повсюдно</a:t>
            </a:r>
            <a:r>
              <a:rPr lang="ru-RU" dirty="0"/>
              <a:t> </a:t>
            </a:r>
            <a:r>
              <a:rPr lang="ru-RU" dirty="0" err="1"/>
              <a:t>прийнятим</a:t>
            </a:r>
            <a:r>
              <a:rPr lang="ru-RU" dirty="0"/>
              <a:t> </a:t>
            </a:r>
            <a:r>
              <a:rPr lang="ru-RU" dirty="0" err="1"/>
              <a:t>критерієм</a:t>
            </a:r>
            <a:r>
              <a:rPr lang="ru-RU" dirty="0"/>
              <a:t> </a:t>
            </a:r>
            <a:r>
              <a:rPr lang="ru-RU" dirty="0" err="1"/>
              <a:t>злоякісності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є </a:t>
            </a:r>
            <a:r>
              <a:rPr lang="ru-RU" dirty="0" err="1"/>
              <a:t>метастазування</a:t>
            </a:r>
            <a:r>
              <a:rPr lang="ru-RU" dirty="0"/>
              <a:t>); заборонено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біопсію</a:t>
            </a:r>
            <a:r>
              <a:rPr lang="ru-RU" dirty="0"/>
              <a:t> при </a:t>
            </a:r>
            <a:r>
              <a:rPr lang="ru-RU" dirty="0" err="1"/>
              <a:t>підозрі</a:t>
            </a:r>
            <a:r>
              <a:rPr lang="ru-RU" dirty="0"/>
              <a:t> на </a:t>
            </a:r>
            <a:r>
              <a:rPr lang="ru-RU" dirty="0" err="1"/>
              <a:t>феохромоцитому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792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Діагностичні</a:t>
            </a:r>
            <a:r>
              <a:rPr lang="ru-RU" dirty="0" smtClean="0"/>
              <a:t> </a:t>
            </a:r>
            <a:r>
              <a:rPr lang="ru-RU" dirty="0" err="1"/>
              <a:t>критерії</a:t>
            </a: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 err="1"/>
              <a:t>Базовим</a:t>
            </a:r>
            <a:r>
              <a:rPr lang="ru-RU" dirty="0"/>
              <a:t> </a:t>
            </a:r>
            <a:r>
              <a:rPr lang="ru-RU" dirty="0" err="1"/>
              <a:t>критерієм</a:t>
            </a:r>
            <a:r>
              <a:rPr lang="ru-RU" dirty="0"/>
              <a:t> </a:t>
            </a:r>
            <a:r>
              <a:rPr lang="ru-RU" dirty="0" err="1"/>
              <a:t>клінічної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є </a:t>
            </a:r>
            <a:r>
              <a:rPr lang="ru-RU" dirty="0" err="1"/>
              <a:t>підтвердження</a:t>
            </a:r>
            <a:r>
              <a:rPr lang="ru-RU" dirty="0"/>
              <a:t> </a:t>
            </a:r>
            <a:r>
              <a:rPr lang="ru-RU" dirty="0" err="1"/>
              <a:t>підвищеної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метаболітів</a:t>
            </a:r>
            <a:r>
              <a:rPr lang="ru-RU" dirty="0"/>
              <a:t> </a:t>
            </a:r>
            <a:r>
              <a:rPr lang="ru-RU" dirty="0" err="1"/>
              <a:t>катехоламінів</a:t>
            </a:r>
            <a:r>
              <a:rPr lang="ru-RU" dirty="0"/>
              <a:t> у </a:t>
            </a:r>
            <a:r>
              <a:rPr lang="ru-RU" dirty="0" err="1"/>
              <a:t>плазмі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підвищеної</a:t>
            </a:r>
            <a:r>
              <a:rPr lang="ru-RU" dirty="0"/>
              <a:t> </a:t>
            </a:r>
            <a:r>
              <a:rPr lang="ru-RU" dirty="0" err="1"/>
              <a:t>екскреції</a:t>
            </a:r>
            <a:r>
              <a:rPr lang="ru-RU" dirty="0"/>
              <a:t> з сечею, а 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при </a:t>
            </a:r>
            <a:r>
              <a:rPr lang="ru-RU" dirty="0" err="1"/>
              <a:t>візуалізаційних</a:t>
            </a:r>
            <a:r>
              <a:rPr lang="ru-RU" dirty="0"/>
              <a:t> </a:t>
            </a:r>
            <a:r>
              <a:rPr lang="ru-RU" dirty="0" err="1"/>
              <a:t>обстеженнях</a:t>
            </a:r>
            <a:r>
              <a:rPr lang="ru-RU" dirty="0"/>
              <a:t>. При PPGL,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секретують</a:t>
            </a:r>
            <a:r>
              <a:rPr lang="ru-RU" dirty="0"/>
              <a:t> </a:t>
            </a:r>
            <a:r>
              <a:rPr lang="ru-RU" dirty="0" err="1"/>
              <a:t>катехоламіни</a:t>
            </a:r>
            <a:r>
              <a:rPr lang="ru-RU" dirty="0"/>
              <a:t>, </a:t>
            </a:r>
            <a:r>
              <a:rPr lang="ru-RU" dirty="0" err="1"/>
              <a:t>клінічний</a:t>
            </a:r>
            <a:r>
              <a:rPr lang="ru-RU" dirty="0"/>
              <a:t> </a:t>
            </a:r>
            <a:r>
              <a:rPr lang="ru-RU" dirty="0" err="1"/>
              <a:t>діагноз</a:t>
            </a:r>
            <a:r>
              <a:rPr lang="ru-RU" dirty="0"/>
              <a:t> </a:t>
            </a:r>
            <a:r>
              <a:rPr lang="ru-RU" dirty="0" err="1"/>
              <a:t>встановлюють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візуалізаційних</a:t>
            </a:r>
            <a:r>
              <a:rPr lang="ru-RU" dirty="0"/>
              <a:t> та </a:t>
            </a:r>
            <a:r>
              <a:rPr lang="ru-RU" dirty="0" err="1"/>
              <a:t>функціональних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. </a:t>
            </a:r>
            <a:r>
              <a:rPr lang="ru-RU" dirty="0" err="1"/>
              <a:t>Остаточний</a:t>
            </a:r>
            <a:r>
              <a:rPr lang="ru-RU" dirty="0"/>
              <a:t> </a:t>
            </a:r>
            <a:r>
              <a:rPr lang="ru-RU" dirty="0" err="1"/>
              <a:t>діагноз</a:t>
            </a:r>
            <a:r>
              <a:rPr lang="ru-RU" dirty="0"/>
              <a:t> </a:t>
            </a:r>
            <a:r>
              <a:rPr lang="ru-RU" dirty="0" err="1"/>
              <a:t>встановлюють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гістологічного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u="sng" dirty="0" err="1"/>
              <a:t>Диференційна</a:t>
            </a:r>
            <a:r>
              <a:rPr lang="ru-RU" b="1" u="sng" dirty="0"/>
              <a:t> </a:t>
            </a:r>
            <a:r>
              <a:rPr lang="ru-RU" b="1" u="sng" dirty="0" err="1"/>
              <a:t>діагностика</a:t>
            </a:r>
            <a:r>
              <a:rPr lang="ru-RU" dirty="0"/>
              <a:t> </a:t>
            </a:r>
            <a:r>
              <a:rPr lang="ru-RU" dirty="0" err="1"/>
              <a:t>Первинна</a:t>
            </a:r>
            <a:r>
              <a:rPr lang="ru-RU" dirty="0"/>
              <a:t> </a:t>
            </a:r>
            <a:r>
              <a:rPr lang="ru-RU" dirty="0" err="1"/>
              <a:t>артеріальна</a:t>
            </a:r>
            <a:r>
              <a:rPr lang="ru-RU" dirty="0"/>
              <a:t> </a:t>
            </a:r>
            <a:r>
              <a:rPr lang="ru-RU" dirty="0" err="1"/>
              <a:t>гіпертензія</a:t>
            </a:r>
            <a:r>
              <a:rPr lang="ru-RU" dirty="0"/>
              <a:t> з симптомами </a:t>
            </a:r>
            <a:r>
              <a:rPr lang="ru-RU" dirty="0" err="1"/>
              <a:t>підвищеної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симпатичної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напади </a:t>
            </a:r>
            <a:r>
              <a:rPr lang="ru-RU" dirty="0" err="1"/>
              <a:t>тривоги</a:t>
            </a:r>
            <a:r>
              <a:rPr lang="ru-RU" dirty="0"/>
              <a:t>, </a:t>
            </a:r>
            <a:r>
              <a:rPr lang="ru-RU" dirty="0" err="1"/>
              <a:t>псевдофеохромоцитома</a:t>
            </a:r>
            <a:r>
              <a:rPr lang="ru-RU" dirty="0"/>
              <a:t>, </a:t>
            </a:r>
            <a:r>
              <a:rPr lang="ru-RU" dirty="0" err="1"/>
              <a:t>гіпертиреоз</a:t>
            </a:r>
            <a:r>
              <a:rPr lang="ru-RU" dirty="0"/>
              <a:t>, менопауза, </a:t>
            </a:r>
            <a:r>
              <a:rPr lang="ru-RU" dirty="0" err="1"/>
              <a:t>цукровий</a:t>
            </a:r>
            <a:r>
              <a:rPr lang="ru-RU" dirty="0"/>
              <a:t> </a:t>
            </a:r>
            <a:r>
              <a:rPr lang="ru-RU" dirty="0" err="1"/>
              <a:t>діабет</a:t>
            </a:r>
            <a:r>
              <a:rPr lang="ru-RU" dirty="0"/>
              <a:t> (</a:t>
            </a:r>
            <a:r>
              <a:rPr lang="ru-RU" dirty="0" err="1"/>
              <a:t>епізоди</a:t>
            </a:r>
            <a:r>
              <a:rPr lang="ru-RU" dirty="0"/>
              <a:t> </a:t>
            </a:r>
            <a:r>
              <a:rPr lang="ru-RU" dirty="0" err="1"/>
              <a:t>гіпо</a:t>
            </a:r>
            <a:r>
              <a:rPr lang="ru-RU" dirty="0"/>
              <a:t>-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гіперглікемії</a:t>
            </a:r>
            <a:r>
              <a:rPr lang="ru-RU" dirty="0"/>
              <a:t>), </a:t>
            </a:r>
            <a:r>
              <a:rPr lang="ru-RU" dirty="0" err="1"/>
              <a:t>зміни</a:t>
            </a:r>
            <a:r>
              <a:rPr lang="ru-RU" dirty="0"/>
              <a:t> у ЦНС, </a:t>
            </a:r>
            <a:r>
              <a:rPr lang="ru-RU" dirty="0" err="1"/>
              <a:t>прийом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ЛЗ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наркотиків</a:t>
            </a:r>
            <a:r>
              <a:rPr lang="ru-RU" dirty="0"/>
              <a:t> (</a:t>
            </a:r>
            <a:r>
              <a:rPr lang="ru-RU" dirty="0" err="1"/>
              <a:t>кокаїн</a:t>
            </a:r>
            <a:r>
              <a:rPr lang="ru-RU" dirty="0"/>
              <a:t>) — з </a:t>
            </a:r>
            <a:r>
              <a:rPr lang="ru-RU" dirty="0" err="1"/>
              <a:t>цими</a:t>
            </a:r>
            <a:r>
              <a:rPr lang="ru-RU" dirty="0"/>
              <a:t> станами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співіснувати</a:t>
            </a:r>
            <a:r>
              <a:rPr lang="ru-RU" dirty="0"/>
              <a:t> </a:t>
            </a:r>
            <a:r>
              <a:rPr lang="ru-RU" dirty="0" err="1"/>
              <a:t>підвищена</a:t>
            </a:r>
            <a:r>
              <a:rPr lang="ru-RU" dirty="0"/>
              <a:t>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катехоломінів</a:t>
            </a:r>
            <a:r>
              <a:rPr lang="ru-RU" dirty="0"/>
              <a:t> та 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метаболітів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менші</a:t>
            </a:r>
            <a:r>
              <a:rPr lang="ru-RU" dirty="0"/>
              <a:t>, </a:t>
            </a:r>
            <a:r>
              <a:rPr lang="ru-RU" dirty="0" err="1"/>
              <a:t>аніж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 для </a:t>
            </a:r>
            <a:r>
              <a:rPr lang="ru-RU" dirty="0" err="1"/>
              <a:t>перебігу</a:t>
            </a:r>
            <a:r>
              <a:rPr lang="ru-RU" dirty="0"/>
              <a:t> PPGL (</a:t>
            </a:r>
            <a:r>
              <a:rPr lang="ru-RU" dirty="0" err="1"/>
              <a:t>псевдопозитивні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у </a:t>
            </a:r>
            <a:r>
              <a:rPr lang="ru-RU" dirty="0" err="1"/>
              <a:t>плазмі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екскреції</a:t>
            </a:r>
            <a:r>
              <a:rPr lang="ru-RU" dirty="0"/>
              <a:t> з сечею </a:t>
            </a:r>
            <a:r>
              <a:rPr lang="ru-RU" dirty="0" err="1"/>
              <a:t>норметанефрину</a:t>
            </a:r>
            <a:r>
              <a:rPr lang="ru-RU" dirty="0"/>
              <a:t>, але не </a:t>
            </a:r>
            <a:r>
              <a:rPr lang="ru-RU" dirty="0" err="1"/>
              <a:t>метанефрину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508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b="1" u="sng" dirty="0" smtClean="0"/>
          </a:p>
          <a:p>
            <a:pPr marL="0" indent="0">
              <a:buNone/>
            </a:pPr>
            <a:r>
              <a:rPr lang="ru-RU" b="1" u="sng" dirty="0" err="1" smtClean="0"/>
              <a:t>Хірургічне</a:t>
            </a:r>
            <a:r>
              <a:rPr lang="ru-RU" b="1" u="sng" dirty="0" smtClean="0"/>
              <a:t> </a:t>
            </a:r>
            <a:r>
              <a:rPr lang="ru-RU" b="1" u="sng" dirty="0" err="1"/>
              <a:t>лікування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Метод </a:t>
            </a:r>
            <a:r>
              <a:rPr lang="ru-RU" dirty="0" err="1"/>
              <a:t>вибору</a:t>
            </a:r>
            <a:r>
              <a:rPr lang="ru-RU" dirty="0"/>
              <a:t> при PPGL,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секретують</a:t>
            </a:r>
            <a:r>
              <a:rPr lang="ru-RU" dirty="0"/>
              <a:t> </a:t>
            </a:r>
            <a:r>
              <a:rPr lang="ru-RU" dirty="0" err="1"/>
              <a:t>катехоламіни</a:t>
            </a:r>
            <a:r>
              <a:rPr lang="ru-RU" dirty="0"/>
              <a:t>.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 →</a:t>
            </a:r>
            <a:r>
              <a:rPr lang="ru-RU" dirty="0" err="1"/>
              <a:t>нижче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/>
              <a:t>1. PPGL,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розташовані</a:t>
            </a:r>
            <a:r>
              <a:rPr lang="ru-RU" b="1" dirty="0"/>
              <a:t> у </a:t>
            </a:r>
            <a:r>
              <a:rPr lang="ru-RU" b="1" dirty="0" err="1"/>
              <a:t>черевній</a:t>
            </a:r>
            <a:r>
              <a:rPr lang="ru-RU" b="1" dirty="0"/>
              <a:t> </a:t>
            </a:r>
            <a:r>
              <a:rPr lang="ru-RU" b="1" dirty="0" err="1"/>
              <a:t>порожнині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виконується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хірургічне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лапароскопічним</a:t>
            </a:r>
            <a:r>
              <a:rPr lang="ru-RU" dirty="0"/>
              <a:t> доступом. </a:t>
            </a:r>
            <a:r>
              <a:rPr lang="ru-RU" dirty="0" err="1"/>
              <a:t>Протипоказання</a:t>
            </a:r>
            <a:r>
              <a:rPr lang="ru-RU" dirty="0"/>
              <a:t> до </a:t>
            </a:r>
            <a:r>
              <a:rPr lang="ru-RU" dirty="0" err="1"/>
              <a:t>цієї</a:t>
            </a:r>
            <a:r>
              <a:rPr lang="ru-RU" dirty="0"/>
              <a:t> методики та </a:t>
            </a:r>
            <a:r>
              <a:rPr lang="ru-RU" dirty="0" err="1"/>
              <a:t>показання</a:t>
            </a:r>
            <a:r>
              <a:rPr lang="ru-RU" dirty="0"/>
              <a:t> до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класичним</a:t>
            </a:r>
            <a:r>
              <a:rPr lang="ru-RU" dirty="0"/>
              <a:t> методом: </a:t>
            </a:r>
            <a:r>
              <a:rPr lang="ru-RU" dirty="0" err="1"/>
              <a:t>повторне</a:t>
            </a:r>
            <a:r>
              <a:rPr lang="ru-RU" dirty="0"/>
              <a:t> </a:t>
            </a:r>
            <a:r>
              <a:rPr lang="ru-RU" dirty="0" err="1"/>
              <a:t>хірургічне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у </a:t>
            </a:r>
            <a:r>
              <a:rPr lang="ru-RU" dirty="0" err="1"/>
              <a:t>зв'язку</a:t>
            </a:r>
            <a:r>
              <a:rPr lang="ru-RU" dirty="0"/>
              <a:t> з рецидивом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підозра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з </a:t>
            </a:r>
            <a:r>
              <a:rPr lang="ru-RU" dirty="0" err="1"/>
              <a:t>інвазивним</a:t>
            </a:r>
            <a:r>
              <a:rPr lang="ru-RU" dirty="0"/>
              <a:t> ростом; </a:t>
            </a:r>
            <a:r>
              <a:rPr lang="ru-RU" dirty="0" err="1"/>
              <a:t>діаметр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&gt;6–8 см; </a:t>
            </a:r>
            <a:r>
              <a:rPr lang="ru-RU" dirty="0" err="1"/>
              <a:t>геморагічний</a:t>
            </a:r>
            <a:r>
              <a:rPr lang="ru-RU" dirty="0"/>
              <a:t> </a:t>
            </a:r>
            <a:r>
              <a:rPr lang="ru-RU" dirty="0" err="1"/>
              <a:t>діатез</a:t>
            </a:r>
            <a:r>
              <a:rPr lang="ru-RU" dirty="0"/>
              <a:t>, </a:t>
            </a:r>
            <a:r>
              <a:rPr lang="ru-RU" dirty="0" err="1"/>
              <a:t>розташування</a:t>
            </a:r>
            <a:r>
              <a:rPr lang="ru-RU" dirty="0"/>
              <a:t> за межами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;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в </a:t>
            </a:r>
            <a:r>
              <a:rPr lang="ru-RU" dirty="0" err="1"/>
              <a:t>середині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органу,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нез'ясована</a:t>
            </a:r>
            <a:r>
              <a:rPr lang="ru-RU" dirty="0"/>
              <a:t> </a:t>
            </a:r>
            <a:r>
              <a:rPr lang="ru-RU" dirty="0" err="1"/>
              <a:t>локалізація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/>
              <a:t>2.</a:t>
            </a:r>
            <a:r>
              <a:rPr lang="ru-RU" dirty="0"/>
              <a:t> </a:t>
            </a:r>
            <a:r>
              <a:rPr lang="ru-RU" b="1" dirty="0"/>
              <a:t>PPGL,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розташовані</a:t>
            </a:r>
            <a:r>
              <a:rPr lang="ru-RU" b="1" dirty="0"/>
              <a:t> у </a:t>
            </a:r>
            <a:r>
              <a:rPr lang="ru-RU" b="1" dirty="0" err="1"/>
              <a:t>грудній</a:t>
            </a:r>
            <a:r>
              <a:rPr lang="ru-RU" b="1" dirty="0"/>
              <a:t> </a:t>
            </a:r>
            <a:r>
              <a:rPr lang="ru-RU" b="1" dirty="0" err="1"/>
              <a:t>клітці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у </a:t>
            </a:r>
            <a:r>
              <a:rPr lang="ru-RU" b="1" dirty="0" err="1"/>
              <a:t>ділянці</a:t>
            </a:r>
            <a:r>
              <a:rPr lang="ru-RU" b="1" dirty="0"/>
              <a:t> </a:t>
            </a:r>
            <a:r>
              <a:rPr lang="ru-RU" b="1" dirty="0" err="1"/>
              <a:t>голови</a:t>
            </a:r>
            <a:r>
              <a:rPr lang="ru-RU" b="1" dirty="0"/>
              <a:t> і </a:t>
            </a:r>
            <a:r>
              <a:rPr lang="ru-RU" b="1" dirty="0" err="1"/>
              <a:t>шиї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вибір</a:t>
            </a:r>
            <a:r>
              <a:rPr lang="ru-RU" dirty="0"/>
              <a:t> методу </a:t>
            </a:r>
            <a:r>
              <a:rPr lang="ru-RU" dirty="0" err="1"/>
              <a:t>хірургічного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, </a:t>
            </a:r>
            <a:r>
              <a:rPr lang="ru-RU" dirty="0" err="1"/>
              <a:t>віку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 та </a:t>
            </a:r>
            <a:r>
              <a:rPr lang="ru-RU" dirty="0" err="1"/>
              <a:t>прогресування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011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9001000" cy="652534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err="1"/>
              <a:t>Фармакологічне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1.</a:t>
            </a:r>
            <a:r>
              <a:rPr lang="ru-RU" b="1" dirty="0"/>
              <a:t> </a:t>
            </a:r>
            <a:r>
              <a:rPr lang="ru-RU" b="1" dirty="0" err="1"/>
              <a:t>Пароксизмальне</a:t>
            </a:r>
            <a:r>
              <a:rPr lang="ru-RU" b="1" dirty="0"/>
              <a:t> </a:t>
            </a:r>
            <a:r>
              <a:rPr lang="ru-RU" b="1" dirty="0" err="1"/>
              <a:t>підвищення</a:t>
            </a:r>
            <a:r>
              <a:rPr lang="ru-RU" b="1" dirty="0"/>
              <a:t> </a:t>
            </a:r>
            <a:r>
              <a:rPr lang="ru-RU" b="1" dirty="0" err="1"/>
              <a:t>артеріального</a:t>
            </a:r>
            <a:r>
              <a:rPr lang="ru-RU" b="1" dirty="0"/>
              <a:t> </a:t>
            </a:r>
            <a:r>
              <a:rPr lang="ru-RU" b="1" dirty="0" err="1"/>
              <a:t>тиску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призначте</a:t>
            </a:r>
            <a:r>
              <a:rPr lang="ru-RU" dirty="0"/>
              <a:t> </a:t>
            </a:r>
            <a:r>
              <a:rPr lang="ru-RU" b="1" dirty="0" err="1"/>
              <a:t>фентоламін</a:t>
            </a:r>
            <a:r>
              <a:rPr lang="ru-RU" dirty="0"/>
              <a:t> 2–5 мг в/в; за потреби,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повторити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/>
              <a:t>2. </a:t>
            </a:r>
            <a:r>
              <a:rPr lang="ru-RU" b="1" dirty="0" err="1"/>
              <a:t>Підготовка</a:t>
            </a:r>
            <a:r>
              <a:rPr lang="ru-RU" b="1" dirty="0"/>
              <a:t> </a:t>
            </a:r>
            <a:r>
              <a:rPr lang="ru-RU" b="1" dirty="0" err="1"/>
              <a:t>пацієнта</a:t>
            </a:r>
            <a:r>
              <a:rPr lang="ru-RU" b="1" dirty="0"/>
              <a:t> до </a:t>
            </a:r>
            <a:r>
              <a:rPr lang="ru-RU" b="1" dirty="0" err="1"/>
              <a:t>хірургічного</a:t>
            </a:r>
            <a:r>
              <a:rPr lang="ru-RU" b="1" dirty="0"/>
              <a:t> </a:t>
            </a:r>
            <a:r>
              <a:rPr lang="ru-RU" b="1" dirty="0" err="1"/>
              <a:t>втручання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err="1"/>
              <a:t>призначте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10–14 </a:t>
            </a:r>
            <a:r>
              <a:rPr lang="ru-RU" dirty="0" err="1"/>
              <a:t>днів</a:t>
            </a:r>
            <a:r>
              <a:rPr lang="ru-RU" dirty="0"/>
              <a:t> ЛЗ,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блокують</a:t>
            </a:r>
            <a:r>
              <a:rPr lang="ru-RU" dirty="0"/>
              <a:t> α-</a:t>
            </a:r>
            <a:r>
              <a:rPr lang="ru-RU" dirty="0" err="1"/>
              <a:t>адренорецептори</a:t>
            </a:r>
            <a:r>
              <a:rPr lang="ru-RU" dirty="0"/>
              <a:t>: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неселективний</a:t>
            </a:r>
            <a:r>
              <a:rPr lang="ru-RU" dirty="0"/>
              <a:t> α-блокатор — </a:t>
            </a:r>
            <a:r>
              <a:rPr lang="ru-RU" b="1" dirty="0" err="1"/>
              <a:t>феноксибензамін</a:t>
            </a:r>
            <a:r>
              <a:rPr lang="ru-RU" dirty="0"/>
              <a:t> (</a:t>
            </a:r>
            <a:r>
              <a:rPr lang="ru-RU" dirty="0" err="1"/>
              <a:t>спочатку</a:t>
            </a:r>
            <a:r>
              <a:rPr lang="ru-RU" dirty="0"/>
              <a:t> 10 мг п/о 2 × на день,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збільшуючи</a:t>
            </a:r>
            <a:r>
              <a:rPr lang="ru-RU" dirty="0"/>
              <a:t> до макс. 1 мг/кг м. т./</a:t>
            </a:r>
            <a:r>
              <a:rPr lang="ru-RU" dirty="0" err="1"/>
              <a:t>добу</a:t>
            </a:r>
            <a:r>
              <a:rPr lang="ru-RU" dirty="0"/>
              <a:t>, аж до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&lt;140/90 мм рт. ст.), </a:t>
            </a:r>
            <a:r>
              <a:rPr lang="ru-RU" dirty="0" err="1"/>
              <a:t>або</a:t>
            </a:r>
            <a:r>
              <a:rPr lang="ru-RU" dirty="0"/>
              <a:t> </a:t>
            </a:r>
            <a:r>
              <a:rPr lang="ru-RU" b="1" dirty="0" err="1">
                <a:hlinkClick r:id="rId2"/>
              </a:rPr>
              <a:t>доксазозин</a:t>
            </a:r>
            <a:r>
              <a:rPr lang="ru-RU" dirty="0"/>
              <a:t> (</a:t>
            </a:r>
            <a:r>
              <a:rPr lang="ru-RU" dirty="0" err="1"/>
              <a:t>спочатку</a:t>
            </a:r>
            <a:r>
              <a:rPr lang="ru-RU" dirty="0"/>
              <a:t> 2 мг п/о в 1 </a:t>
            </a:r>
            <a:r>
              <a:rPr lang="ru-RU" dirty="0" err="1"/>
              <a:t>чи</a:t>
            </a:r>
            <a:r>
              <a:rPr lang="ru-RU" dirty="0"/>
              <a:t> у 2 </a:t>
            </a:r>
            <a:r>
              <a:rPr lang="ru-RU" dirty="0" err="1"/>
              <a:t>прийоми</a:t>
            </a:r>
            <a:r>
              <a:rPr lang="ru-RU" dirty="0"/>
              <a:t>,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збільшуючи</a:t>
            </a:r>
            <a:r>
              <a:rPr lang="ru-RU" dirty="0"/>
              <a:t> до макс. 32 мг/</a:t>
            </a:r>
            <a:r>
              <a:rPr lang="ru-RU" dirty="0" err="1"/>
              <a:t>добу</a:t>
            </a:r>
            <a:r>
              <a:rPr lang="ru-RU" dirty="0" smtClean="0"/>
              <a:t>;). </a:t>
            </a:r>
            <a:r>
              <a:rPr lang="ru-RU" dirty="0" err="1"/>
              <a:t>Важливою</a:t>
            </a:r>
            <a:r>
              <a:rPr lang="ru-RU" dirty="0"/>
              <a:t> є адекватна </a:t>
            </a:r>
            <a:r>
              <a:rPr lang="ru-RU" dirty="0" err="1"/>
              <a:t>гідратація</a:t>
            </a:r>
            <a:r>
              <a:rPr lang="ru-RU" dirty="0"/>
              <a:t>. У </a:t>
            </a:r>
            <a:r>
              <a:rPr lang="ru-RU" dirty="0" err="1"/>
              <a:t>пацієнтів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значною</a:t>
            </a:r>
            <a:r>
              <a:rPr lang="ru-RU" dirty="0"/>
              <a:t> </a:t>
            </a:r>
            <a:r>
              <a:rPr lang="ru-RU" dirty="0" err="1"/>
              <a:t>тахікардією</a:t>
            </a:r>
            <a:r>
              <a:rPr lang="ru-RU" dirty="0"/>
              <a:t> </a:t>
            </a:r>
            <a:r>
              <a:rPr lang="ru-RU" dirty="0" err="1"/>
              <a:t>призначте</a:t>
            </a:r>
            <a:r>
              <a:rPr lang="ru-RU" dirty="0"/>
              <a:t> </a:t>
            </a:r>
            <a:r>
              <a:rPr lang="ru-RU" dirty="0" err="1"/>
              <a:t>кардіоселективний</a:t>
            </a:r>
            <a:r>
              <a:rPr lang="ru-RU" dirty="0"/>
              <a:t> β-блокатор,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блокування</a:t>
            </a:r>
            <a:r>
              <a:rPr lang="ru-RU" dirty="0"/>
              <a:t> α-</a:t>
            </a:r>
            <a:r>
              <a:rPr lang="ru-RU" dirty="0" err="1"/>
              <a:t>рецепторів</a:t>
            </a:r>
            <a:r>
              <a:rPr lang="ru-RU" dirty="0"/>
              <a:t>. Не </a:t>
            </a:r>
            <a:r>
              <a:rPr lang="ru-RU" dirty="0" err="1"/>
              <a:t>призначайте</a:t>
            </a:r>
            <a:r>
              <a:rPr lang="ru-RU" dirty="0"/>
              <a:t> β-</a:t>
            </a:r>
            <a:r>
              <a:rPr lang="ru-RU" dirty="0" err="1"/>
              <a:t>блокаторів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на α- i β-</a:t>
            </a:r>
            <a:r>
              <a:rPr lang="ru-RU" dirty="0" err="1"/>
              <a:t>адренергічні</a:t>
            </a:r>
            <a:r>
              <a:rPr lang="ru-RU" dirty="0"/>
              <a:t> </a:t>
            </a:r>
            <a:r>
              <a:rPr lang="ru-RU" dirty="0" err="1"/>
              <a:t>рецептори</a:t>
            </a:r>
            <a:r>
              <a:rPr lang="ru-RU" dirty="0"/>
              <a:t> (</a:t>
            </a:r>
            <a:r>
              <a:rPr lang="ru-RU" dirty="0" err="1"/>
              <a:t>лобеталол</a:t>
            </a:r>
            <a:r>
              <a:rPr lang="ru-RU" dirty="0"/>
              <a:t> і </a:t>
            </a:r>
            <a:r>
              <a:rPr lang="ru-RU" dirty="0" err="1"/>
              <a:t>карведілол</a:t>
            </a:r>
            <a:r>
              <a:rPr lang="ru-RU" dirty="0"/>
              <a:t>). </a:t>
            </a: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α-</a:t>
            </a:r>
            <a:r>
              <a:rPr lang="ru-RU" dirty="0" err="1"/>
              <a:t>рецептори</a:t>
            </a:r>
            <a:r>
              <a:rPr lang="ru-RU" dirty="0"/>
              <a:t> добре </a:t>
            </a:r>
            <a:r>
              <a:rPr lang="ru-RU" dirty="0" err="1"/>
              <a:t>заблоковані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1) </a:t>
            </a:r>
            <a:r>
              <a:rPr lang="ru-RU" dirty="0" err="1"/>
              <a:t>впродовж</a:t>
            </a:r>
            <a:r>
              <a:rPr lang="ru-RU" dirty="0"/>
              <a:t> 24 год перед </a:t>
            </a:r>
            <a:r>
              <a:rPr lang="ru-RU" dirty="0" err="1"/>
              <a:t>операцією</a:t>
            </a:r>
            <a:r>
              <a:rPr lang="ru-RU" dirty="0"/>
              <a:t> не </a:t>
            </a:r>
            <a:r>
              <a:rPr lang="ru-RU" dirty="0" err="1"/>
              <a:t>виявлено</a:t>
            </a:r>
            <a:r>
              <a:rPr lang="ru-RU" dirty="0"/>
              <a:t>: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&gt;160/90 мм рт. ст., а 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епізодів</a:t>
            </a:r>
            <a:r>
              <a:rPr lang="ru-RU" dirty="0"/>
              <a:t> </a:t>
            </a:r>
            <a:r>
              <a:rPr lang="ru-RU" dirty="0" err="1"/>
              <a:t>ортостатичної</a:t>
            </a:r>
            <a:r>
              <a:rPr lang="ru-RU" dirty="0"/>
              <a:t> </a:t>
            </a:r>
            <a:r>
              <a:rPr lang="ru-RU" dirty="0" err="1"/>
              <a:t>гіпотензії</a:t>
            </a:r>
            <a:r>
              <a:rPr lang="ru-RU" dirty="0"/>
              <a:t> &lt;80/45 мм рт. ст.;</a:t>
            </a:r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dirty="0" err="1"/>
              <a:t>протягом</a:t>
            </a:r>
            <a:r>
              <a:rPr lang="ru-RU" dirty="0"/>
              <a:t> 7 </a:t>
            </a:r>
            <a:r>
              <a:rPr lang="ru-RU" dirty="0" err="1"/>
              <a:t>днів</a:t>
            </a:r>
            <a:r>
              <a:rPr lang="ru-RU" dirty="0"/>
              <a:t> перед </a:t>
            </a:r>
            <a:r>
              <a:rPr lang="ru-RU" dirty="0" err="1"/>
              <a:t>операцією</a:t>
            </a:r>
            <a:r>
              <a:rPr lang="ru-RU" dirty="0"/>
              <a:t> на </a:t>
            </a:r>
            <a:r>
              <a:rPr lang="ru-RU" dirty="0" err="1"/>
              <a:t>електрокардіограмі</a:t>
            </a:r>
            <a:r>
              <a:rPr lang="ru-RU" dirty="0"/>
              <a:t> не </a:t>
            </a:r>
            <a:r>
              <a:rPr lang="ru-RU" dirty="0" err="1"/>
              <a:t>виявлено</a:t>
            </a:r>
            <a:r>
              <a:rPr lang="ru-RU" dirty="0"/>
              <a:t>: </a:t>
            </a:r>
            <a:r>
              <a:rPr lang="ru-RU" dirty="0" err="1"/>
              <a:t>елевації</a:t>
            </a:r>
            <a:r>
              <a:rPr lang="ru-RU" dirty="0"/>
              <a:t> сегменту ST, </a:t>
            </a:r>
            <a:r>
              <a:rPr lang="ru-RU" dirty="0" err="1"/>
              <a:t>інверсії</a:t>
            </a:r>
            <a:r>
              <a:rPr lang="ru-RU" dirty="0"/>
              <a:t> </a:t>
            </a:r>
            <a:r>
              <a:rPr lang="ru-RU" dirty="0" err="1"/>
              <a:t>зубця</a:t>
            </a:r>
            <a:r>
              <a:rPr lang="ru-RU" dirty="0"/>
              <a:t> Т, а 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екстрасистол</a:t>
            </a:r>
            <a:r>
              <a:rPr lang="ru-RU" dirty="0"/>
              <a:t> (&gt;1 </a:t>
            </a:r>
            <a:r>
              <a:rPr lang="ru-RU" dirty="0" err="1"/>
              <a:t>впродовж</a:t>
            </a:r>
            <a:r>
              <a:rPr lang="ru-RU" dirty="0"/>
              <a:t> 5 </a:t>
            </a:r>
            <a:r>
              <a:rPr lang="ru-RU" dirty="0" err="1"/>
              <a:t>хв</a:t>
            </a:r>
            <a:r>
              <a:rPr lang="ru-RU" dirty="0"/>
              <a:t>). </a:t>
            </a:r>
            <a:r>
              <a:rPr lang="ru-RU" dirty="0" err="1"/>
              <a:t>Згідно</a:t>
            </a:r>
            <a:r>
              <a:rPr lang="ru-RU" dirty="0"/>
              <a:t> з 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Endocrine</a:t>
            </a:r>
            <a:r>
              <a:rPr lang="ru-RU" dirty="0"/>
              <a:t> </a:t>
            </a:r>
            <a:r>
              <a:rPr lang="ru-RU" dirty="0" err="1"/>
              <a:t>Society</a:t>
            </a:r>
            <a:r>
              <a:rPr lang="ru-RU" dirty="0"/>
              <a:t> (2014), у 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передопераційної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додатково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і </a:t>
            </a:r>
            <a:r>
              <a:rPr lang="ru-RU" dirty="0" err="1"/>
              <a:t>блокатори</a:t>
            </a:r>
            <a:r>
              <a:rPr lang="ru-RU" dirty="0"/>
              <a:t> </a:t>
            </a:r>
            <a:r>
              <a:rPr lang="ru-RU" dirty="0" err="1"/>
              <a:t>кальцієвих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 (напр., </a:t>
            </a:r>
            <a:r>
              <a:rPr lang="ru-RU" dirty="0" err="1">
                <a:hlinkClick r:id="rId3"/>
              </a:rPr>
              <a:t>амлодипін</a:t>
            </a:r>
            <a:r>
              <a:rPr lang="ru-RU" dirty="0"/>
              <a:t> 5–10 мг/</a:t>
            </a:r>
            <a:r>
              <a:rPr lang="ru-RU" dirty="0" err="1"/>
              <a:t>добу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нерезекційних</a:t>
            </a:r>
            <a:r>
              <a:rPr lang="ru-RU" dirty="0"/>
              <a:t> </a:t>
            </a:r>
            <a:r>
              <a:rPr lang="ru-RU" dirty="0" err="1"/>
              <a:t>злоякісних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Методом </a:t>
            </a:r>
            <a:r>
              <a:rPr lang="ru-RU" dirty="0" err="1"/>
              <a:t>вибору</a:t>
            </a:r>
            <a:r>
              <a:rPr lang="ru-RU" dirty="0"/>
              <a:t> є </a:t>
            </a:r>
            <a:r>
              <a:rPr lang="ru-RU" dirty="0" err="1"/>
              <a:t>лікування</a:t>
            </a:r>
            <a:r>
              <a:rPr lang="ru-RU" dirty="0"/>
              <a:t> I</a:t>
            </a:r>
            <a:r>
              <a:rPr lang="ru-RU" baseline="30000" dirty="0"/>
              <a:t>131</a:t>
            </a:r>
            <a:r>
              <a:rPr lang="ru-RU" dirty="0"/>
              <a:t>-MIBG. </a:t>
            </a:r>
            <a:r>
              <a:rPr lang="ru-RU" dirty="0" err="1"/>
              <a:t>Найкраще</a:t>
            </a:r>
            <a:r>
              <a:rPr lang="ru-RU" dirty="0"/>
              <a:t> </a:t>
            </a:r>
            <a:r>
              <a:rPr lang="ru-RU" dirty="0" err="1"/>
              <a:t>описаною</a:t>
            </a:r>
            <a:r>
              <a:rPr lang="ru-RU" dirty="0"/>
              <a:t> схемою </a:t>
            </a:r>
            <a:r>
              <a:rPr lang="ru-RU" dirty="0" err="1"/>
              <a:t>хіміотерапії</a:t>
            </a:r>
            <a:r>
              <a:rPr lang="ru-RU" dirty="0"/>
              <a:t> є </a:t>
            </a:r>
            <a:r>
              <a:rPr lang="ru-RU" dirty="0" err="1"/>
              <a:t>комбінація</a:t>
            </a:r>
            <a:r>
              <a:rPr lang="ru-RU" dirty="0"/>
              <a:t> </a:t>
            </a:r>
            <a:r>
              <a:rPr lang="ru-RU" dirty="0" err="1">
                <a:hlinkClick r:id="rId4"/>
              </a:rPr>
              <a:t>циклофосфаміду</a:t>
            </a:r>
            <a:r>
              <a:rPr lang="ru-RU" dirty="0"/>
              <a:t>, </a:t>
            </a:r>
            <a:r>
              <a:rPr lang="ru-RU" dirty="0" err="1">
                <a:hlinkClick r:id="rId5"/>
              </a:rPr>
              <a:t>вінкристину</a:t>
            </a:r>
            <a:r>
              <a:rPr lang="ru-RU" dirty="0"/>
              <a:t> і </a:t>
            </a:r>
            <a:r>
              <a:rPr lang="ru-RU" dirty="0" err="1">
                <a:hlinkClick r:id="rId6"/>
              </a:rPr>
              <a:t>дакарбазину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Про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фармакотерапії</a:t>
            </a:r>
            <a:r>
              <a:rPr lang="ru-RU" dirty="0"/>
              <a:t> (у </a:t>
            </a:r>
            <a:r>
              <a:rPr lang="ru-RU" dirty="0" err="1"/>
              <a:t>передопераційний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) </a:t>
            </a:r>
            <a:r>
              <a:rPr lang="ru-RU" dirty="0" err="1"/>
              <a:t>свідчить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, </a:t>
            </a:r>
            <a:r>
              <a:rPr lang="ru-RU" dirty="0" err="1"/>
              <a:t>сповільнення</a:t>
            </a:r>
            <a:r>
              <a:rPr lang="ru-RU" dirty="0"/>
              <a:t> ЧСС, контроль над </a:t>
            </a:r>
            <a:r>
              <a:rPr lang="ru-RU" dirty="0" err="1"/>
              <a:t>раптовим</a:t>
            </a:r>
            <a:r>
              <a:rPr lang="ru-RU" dirty="0"/>
              <a:t> </a:t>
            </a:r>
            <a:r>
              <a:rPr lang="ru-RU" dirty="0" err="1"/>
              <a:t>підвищенням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та </a:t>
            </a:r>
            <a:r>
              <a:rPr lang="ru-RU" dirty="0" err="1"/>
              <a:t>іншими</a:t>
            </a:r>
            <a:r>
              <a:rPr lang="ru-RU" dirty="0"/>
              <a:t> симптомами, </a:t>
            </a:r>
            <a:r>
              <a:rPr lang="ru-RU" dirty="0" err="1"/>
              <a:t>залежними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надлишку</a:t>
            </a:r>
            <a:r>
              <a:rPr lang="ru-RU" dirty="0"/>
              <a:t> </a:t>
            </a:r>
            <a:r>
              <a:rPr lang="ru-RU" dirty="0" err="1"/>
              <a:t>циркулюючих</a:t>
            </a:r>
            <a:r>
              <a:rPr lang="ru-RU" dirty="0"/>
              <a:t> </a:t>
            </a:r>
            <a:r>
              <a:rPr lang="ru-RU" dirty="0" err="1"/>
              <a:t>катехоламінів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оперативного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необхідне</a:t>
            </a:r>
            <a:r>
              <a:rPr lang="ru-RU" dirty="0"/>
              <a:t> </a:t>
            </a:r>
            <a:r>
              <a:rPr lang="ru-RU" dirty="0" err="1"/>
              <a:t>безстрокове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контроль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та </a:t>
            </a:r>
            <a:r>
              <a:rPr lang="ru-RU" dirty="0" err="1"/>
              <a:t>концентрацій</a:t>
            </a:r>
            <a:r>
              <a:rPr lang="ru-RU" dirty="0"/>
              <a:t> </a:t>
            </a:r>
            <a:r>
              <a:rPr lang="ru-RU" dirty="0" err="1"/>
              <a:t>метоксикатехоламінів</a:t>
            </a:r>
            <a:r>
              <a:rPr lang="ru-RU" dirty="0"/>
              <a:t> у </a:t>
            </a:r>
            <a:r>
              <a:rPr lang="ru-RU" dirty="0" err="1"/>
              <a:t>плазмі</a:t>
            </a:r>
            <a:r>
              <a:rPr lang="ru-RU" dirty="0"/>
              <a:t>. Перше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, з метою </a:t>
            </a:r>
            <a:r>
              <a:rPr lang="ru-RU" dirty="0" err="1"/>
              <a:t>раннього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можливого</a:t>
            </a:r>
            <a:r>
              <a:rPr lang="ru-RU" dirty="0"/>
              <a:t> рецидиву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появи</a:t>
            </a:r>
            <a:r>
              <a:rPr lang="ru-RU" dirty="0"/>
              <a:t> гормонально-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метастазів</a:t>
            </a:r>
            <a:r>
              <a:rPr lang="ru-RU" dirty="0"/>
              <a:t>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через 6–12 </a:t>
            </a:r>
            <a:r>
              <a:rPr lang="ru-RU" dirty="0" err="1"/>
              <a:t>міс</a:t>
            </a:r>
            <a:r>
              <a:rPr lang="ru-RU" dirty="0"/>
              <a:t>., у 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клінічної</a:t>
            </a:r>
            <a:r>
              <a:rPr lang="ru-RU" dirty="0"/>
              <a:t> </a:t>
            </a:r>
            <a:r>
              <a:rPr lang="ru-RU" dirty="0" err="1"/>
              <a:t>картини</a:t>
            </a:r>
            <a:r>
              <a:rPr lang="ru-RU" dirty="0"/>
              <a:t>, </a:t>
            </a:r>
            <a:r>
              <a:rPr lang="ru-RU" dirty="0" err="1"/>
              <a:t>пізніше</a:t>
            </a:r>
            <a:r>
              <a:rPr lang="ru-RU" dirty="0"/>
              <a:t> — </a:t>
            </a:r>
            <a:r>
              <a:rPr lang="ru-RU" dirty="0" err="1"/>
              <a:t>щорічно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В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пацієнтів</a:t>
            </a:r>
            <a:r>
              <a:rPr lang="ru-RU" dirty="0"/>
              <a:t> </a:t>
            </a:r>
            <a:r>
              <a:rPr lang="ru-RU" dirty="0" err="1"/>
              <a:t>хірургічне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зникнення</a:t>
            </a:r>
            <a:r>
              <a:rPr lang="ru-RU" dirty="0"/>
              <a:t> </a:t>
            </a:r>
            <a:r>
              <a:rPr lang="ru-RU" dirty="0" err="1"/>
              <a:t>симптомів</a:t>
            </a:r>
            <a:r>
              <a:rPr lang="ru-RU" dirty="0"/>
              <a:t> та </a:t>
            </a:r>
            <a:r>
              <a:rPr lang="ru-RU" dirty="0" err="1"/>
              <a:t>нормалізації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. </a:t>
            </a:r>
            <a:r>
              <a:rPr lang="ru-RU" dirty="0" err="1"/>
              <a:t>Несприятливі</a:t>
            </a:r>
            <a:r>
              <a:rPr lang="ru-RU" dirty="0"/>
              <a:t> </a:t>
            </a:r>
            <a:r>
              <a:rPr lang="ru-RU" dirty="0" err="1"/>
              <a:t>прогностичні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асоційовані</a:t>
            </a:r>
            <a:r>
              <a:rPr lang="ru-RU" dirty="0"/>
              <a:t> з </a:t>
            </a:r>
            <a:r>
              <a:rPr lang="ru-RU" dirty="0" err="1"/>
              <a:t>більшим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злоякісного</a:t>
            </a:r>
            <a:r>
              <a:rPr lang="ru-RU" dirty="0"/>
              <a:t> PPGL, </a:t>
            </a:r>
            <a:r>
              <a:rPr lang="ru-RU" dirty="0" err="1"/>
              <a:t>це</a:t>
            </a:r>
            <a:r>
              <a:rPr lang="ru-RU" dirty="0"/>
              <a:t>: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(&gt;5 см), </a:t>
            </a:r>
            <a:r>
              <a:rPr lang="ru-RU" dirty="0" err="1"/>
              <a:t>розташування</a:t>
            </a:r>
            <a:r>
              <a:rPr lang="ru-RU" dirty="0"/>
              <a:t> поза </a:t>
            </a:r>
            <a:r>
              <a:rPr lang="ru-RU" dirty="0" err="1"/>
              <a:t>наднирником</a:t>
            </a:r>
            <a:r>
              <a:rPr lang="ru-RU" dirty="0"/>
              <a:t>, </a:t>
            </a:r>
            <a:r>
              <a:rPr lang="ru-RU" dirty="0" err="1"/>
              <a:t>мутація</a:t>
            </a:r>
            <a:r>
              <a:rPr lang="ru-RU" dirty="0"/>
              <a:t> гену SDHB, а 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підвищена</a:t>
            </a:r>
            <a:r>
              <a:rPr lang="ru-RU" dirty="0"/>
              <a:t>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метокситираміну</a:t>
            </a:r>
            <a:r>
              <a:rPr lang="ru-RU" dirty="0"/>
              <a:t> у </a:t>
            </a:r>
            <a:r>
              <a:rPr lang="ru-RU" dirty="0" err="1"/>
              <a:t>плазмі</a:t>
            </a:r>
            <a:r>
              <a:rPr lang="ru-RU" dirty="0"/>
              <a:t>. </a:t>
            </a:r>
            <a:r>
              <a:rPr lang="ru-RU" dirty="0" err="1"/>
              <a:t>Аналіз</a:t>
            </a:r>
            <a:r>
              <a:rPr lang="ru-RU" dirty="0"/>
              <a:t> ДНК у </a:t>
            </a:r>
            <a:r>
              <a:rPr lang="ru-RU" dirty="0" err="1"/>
              <a:t>хворих</a:t>
            </a:r>
            <a:r>
              <a:rPr lang="ru-RU" dirty="0"/>
              <a:t> на </a:t>
            </a:r>
            <a:r>
              <a:rPr lang="ru-RU" dirty="0" err="1"/>
              <a:t>феохромоцитому</a:t>
            </a:r>
            <a:r>
              <a:rPr lang="ru-RU" dirty="0"/>
              <a:t>, </a:t>
            </a:r>
            <a:r>
              <a:rPr lang="ru-RU" dirty="0" err="1"/>
              <a:t>генетичні</a:t>
            </a:r>
            <a:r>
              <a:rPr lang="ru-RU" dirty="0"/>
              <a:t> </a:t>
            </a:r>
            <a:r>
              <a:rPr lang="ru-RU" dirty="0" err="1"/>
              <a:t>обстеження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родини</a:t>
            </a:r>
            <a:r>
              <a:rPr lang="ru-RU" dirty="0"/>
              <a:t> та </a:t>
            </a:r>
            <a:r>
              <a:rPr lang="ru-RU" dirty="0" err="1"/>
              <a:t>скринінгові</a:t>
            </a:r>
            <a:r>
              <a:rPr lang="ru-RU" dirty="0"/>
              <a:t> </a:t>
            </a:r>
            <a:r>
              <a:rPr lang="ru-RU" dirty="0" err="1"/>
              <a:t>обстеження</a:t>
            </a:r>
            <a:r>
              <a:rPr lang="ru-RU" dirty="0"/>
              <a:t> (</a:t>
            </a:r>
            <a:r>
              <a:rPr lang="ru-RU" dirty="0" err="1"/>
              <a:t>гормональні</a:t>
            </a:r>
            <a:r>
              <a:rPr lang="ru-RU" dirty="0"/>
              <a:t> </a:t>
            </a:r>
            <a:r>
              <a:rPr lang="ru-RU" dirty="0" err="1"/>
              <a:t>аналізи</a:t>
            </a:r>
            <a:r>
              <a:rPr lang="ru-RU" dirty="0"/>
              <a:t>, та </a:t>
            </a:r>
            <a:r>
              <a:rPr lang="ru-RU" dirty="0" err="1"/>
              <a:t>візуалізаційні</a:t>
            </a:r>
            <a:r>
              <a:rPr lang="ru-RU" dirty="0"/>
              <a:t> і </a:t>
            </a:r>
            <a:r>
              <a:rPr lang="ru-RU" dirty="0" err="1"/>
              <a:t>функціональні</a:t>
            </a:r>
            <a:r>
              <a:rPr lang="ru-RU" dirty="0"/>
              <a:t> </a:t>
            </a:r>
            <a:r>
              <a:rPr lang="ru-RU" dirty="0" err="1"/>
              <a:t>обстеження</a:t>
            </a:r>
            <a:r>
              <a:rPr lang="ru-RU" dirty="0"/>
              <a:t>)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ru-RU" dirty="0" err="1"/>
              <a:t>ранню</a:t>
            </a:r>
            <a:r>
              <a:rPr lang="ru-RU" dirty="0"/>
              <a:t> </a:t>
            </a:r>
            <a:r>
              <a:rPr lang="ru-RU" dirty="0" err="1"/>
              <a:t>діагностику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та </a:t>
            </a:r>
            <a:r>
              <a:rPr lang="ru-RU" dirty="0" err="1"/>
              <a:t>покращити</a:t>
            </a:r>
            <a:r>
              <a:rPr lang="ru-RU" dirty="0"/>
              <a:t> прогноз.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0433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u="sng" dirty="0" err="1"/>
              <a:t>Анатомія</a:t>
            </a:r>
            <a:r>
              <a:rPr lang="ru-RU" b="1" u="sng" dirty="0"/>
              <a:t> та </a:t>
            </a:r>
            <a:r>
              <a:rPr lang="ru-RU" b="1" u="sng" dirty="0" err="1"/>
              <a:t>фізіологія</a:t>
            </a:r>
            <a:r>
              <a:rPr lang="ru-RU" b="1" u="sng" dirty="0"/>
              <a:t> </a:t>
            </a:r>
            <a:r>
              <a:rPr lang="ru-RU" b="1" u="sng" dirty="0" err="1"/>
              <a:t>чоловічих</a:t>
            </a:r>
            <a:r>
              <a:rPr lang="ru-RU" b="1" u="sng" dirty="0"/>
              <a:t> </a:t>
            </a:r>
            <a:r>
              <a:rPr lang="ru-RU" b="1" u="sng" dirty="0" err="1"/>
              <a:t>статевих</a:t>
            </a:r>
            <a:r>
              <a:rPr lang="ru-RU" b="1" u="sng" dirty="0"/>
              <a:t> </a:t>
            </a:r>
            <a:r>
              <a:rPr lang="ru-RU" b="1" u="sng" dirty="0" err="1"/>
              <a:t>органів</a:t>
            </a:r>
            <a:r>
              <a:rPr lang="ru-RU" b="1" u="sng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До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чоловічих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належать </a:t>
            </a:r>
            <a:r>
              <a:rPr lang="ru-RU" dirty="0" err="1"/>
              <a:t>яєчка</a:t>
            </a:r>
            <a:r>
              <a:rPr lang="ru-RU" dirty="0"/>
              <a:t> з </a:t>
            </a:r>
            <a:r>
              <a:rPr lang="ru-RU" dirty="0" err="1"/>
              <a:t>їхніми</a:t>
            </a:r>
            <a:r>
              <a:rPr lang="ru-RU" dirty="0"/>
              <a:t> </a:t>
            </a:r>
            <a:r>
              <a:rPr lang="ru-RU" dirty="0" err="1"/>
              <a:t>оболонками</a:t>
            </a:r>
            <a:r>
              <a:rPr lang="ru-RU" dirty="0"/>
              <a:t>, </a:t>
            </a:r>
            <a:r>
              <a:rPr lang="ru-RU" dirty="0" err="1"/>
              <a:t>сім'явиносні</a:t>
            </a:r>
            <a:r>
              <a:rPr lang="ru-RU" dirty="0"/>
              <a:t> протоки, </a:t>
            </a:r>
            <a:r>
              <a:rPr lang="ru-RU" dirty="0" err="1"/>
              <a:t>сім'яні</a:t>
            </a:r>
            <a:r>
              <a:rPr lang="ru-RU" dirty="0"/>
              <a:t> </a:t>
            </a:r>
            <a:r>
              <a:rPr lang="ru-RU" dirty="0" err="1"/>
              <a:t>пухирці</a:t>
            </a:r>
            <a:r>
              <a:rPr lang="ru-RU" dirty="0"/>
              <a:t>, </a:t>
            </a:r>
            <a:r>
              <a:rPr lang="ru-RU" dirty="0" err="1"/>
              <a:t>передмі­хурова</a:t>
            </a:r>
            <a:r>
              <a:rPr lang="ru-RU" dirty="0"/>
              <a:t> </a:t>
            </a:r>
            <a:r>
              <a:rPr lang="ru-RU" dirty="0" err="1"/>
              <a:t>залоза</a:t>
            </a:r>
            <a:r>
              <a:rPr lang="ru-RU" dirty="0"/>
              <a:t> (простата), </a:t>
            </a:r>
            <a:r>
              <a:rPr lang="ru-RU" dirty="0" err="1"/>
              <a:t>цибулинно-сечівникові</a:t>
            </a:r>
            <a:r>
              <a:rPr lang="ru-RU" dirty="0"/>
              <a:t> </a:t>
            </a:r>
            <a:r>
              <a:rPr lang="ru-RU" dirty="0" err="1"/>
              <a:t>залози</a:t>
            </a:r>
            <a:r>
              <a:rPr lang="ru-RU" dirty="0"/>
              <a:t>; до </a:t>
            </a:r>
            <a:r>
              <a:rPr lang="ru-RU" dirty="0" err="1"/>
              <a:t>зов­нішніх</a:t>
            </a:r>
            <a:r>
              <a:rPr lang="ru-RU" dirty="0"/>
              <a:t> — </a:t>
            </a:r>
            <a:r>
              <a:rPr lang="ru-RU" dirty="0" err="1"/>
              <a:t>статевий</a:t>
            </a:r>
            <a:r>
              <a:rPr lang="ru-RU" dirty="0"/>
              <a:t> член і калитка .</a:t>
            </a:r>
          </a:p>
          <a:p>
            <a:pPr marL="0" indent="0">
              <a:buNone/>
            </a:pPr>
            <a:r>
              <a:rPr lang="ru-RU" b="1" dirty="0" err="1"/>
              <a:t>Яєчко</a:t>
            </a:r>
            <a:r>
              <a:rPr lang="ru-RU" b="1" dirty="0"/>
              <a:t>(</a:t>
            </a:r>
            <a:r>
              <a:rPr lang="ru-RU" b="1" dirty="0" err="1"/>
              <a:t>testis</a:t>
            </a:r>
            <a:r>
              <a:rPr lang="ru-RU" b="1" dirty="0"/>
              <a:t>)</a:t>
            </a:r>
            <a:r>
              <a:rPr lang="ru-RU" dirty="0"/>
              <a:t> — </a:t>
            </a:r>
            <a:r>
              <a:rPr lang="ru-RU" dirty="0" err="1"/>
              <a:t>парний</a:t>
            </a:r>
            <a:r>
              <a:rPr lang="ru-RU" dirty="0"/>
              <a:t> орган, </a:t>
            </a:r>
            <a:r>
              <a:rPr lang="ru-RU" dirty="0" err="1"/>
              <a:t>розташований</a:t>
            </a:r>
            <a:r>
              <a:rPr lang="ru-RU" dirty="0"/>
              <a:t> у </a:t>
            </a:r>
            <a:r>
              <a:rPr lang="ru-RU" dirty="0" err="1"/>
              <a:t>калитці</a:t>
            </a:r>
            <a:r>
              <a:rPr lang="ru-RU" dirty="0"/>
              <a:t>. У </a:t>
            </a:r>
            <a:r>
              <a:rPr lang="ru-RU" dirty="0" err="1"/>
              <a:t>се­редньому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довжина</a:t>
            </a:r>
            <a:r>
              <a:rPr lang="ru-RU" dirty="0"/>
              <a:t> становить 4 см, ширина — 3 см і </a:t>
            </a:r>
            <a:r>
              <a:rPr lang="ru-RU" dirty="0" err="1"/>
              <a:t>маса</a:t>
            </a:r>
            <a:r>
              <a:rPr lang="ru-RU" dirty="0"/>
              <a:t> — 25 г. 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медіальну</a:t>
            </a:r>
            <a:r>
              <a:rPr lang="ru-RU" dirty="0"/>
              <a:t> та </a:t>
            </a:r>
            <a:r>
              <a:rPr lang="ru-RU" dirty="0" err="1"/>
              <a:t>латеральну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, </a:t>
            </a:r>
            <a:r>
              <a:rPr lang="ru-RU" dirty="0" err="1"/>
              <a:t>пе­редній</a:t>
            </a:r>
            <a:r>
              <a:rPr lang="ru-RU" dirty="0"/>
              <a:t> і </a:t>
            </a:r>
            <a:r>
              <a:rPr lang="ru-RU" dirty="0" err="1"/>
              <a:t>задній</a:t>
            </a:r>
            <a:r>
              <a:rPr lang="ru-RU" dirty="0"/>
              <a:t> </a:t>
            </a:r>
            <a:r>
              <a:rPr lang="ru-RU" dirty="0" err="1"/>
              <a:t>краї</a:t>
            </a:r>
            <a:r>
              <a:rPr lang="ru-RU" dirty="0"/>
              <a:t>, </a:t>
            </a:r>
            <a:r>
              <a:rPr lang="ru-RU" dirty="0" err="1"/>
              <a:t>верхній</a:t>
            </a:r>
            <a:r>
              <a:rPr lang="ru-RU" dirty="0"/>
              <a:t> та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кінці</a:t>
            </a:r>
            <a:r>
              <a:rPr lang="ru-RU" dirty="0"/>
              <a:t>. </a:t>
            </a:r>
            <a:r>
              <a:rPr lang="ru-RU" dirty="0" err="1"/>
              <a:t>Ліве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опу­щене</a:t>
            </a:r>
            <a:r>
              <a:rPr lang="ru-RU" dirty="0"/>
              <a:t>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правого. На </a:t>
            </a:r>
            <a:r>
              <a:rPr lang="ru-RU" dirty="0" err="1"/>
              <a:t>задньому</a:t>
            </a:r>
            <a:r>
              <a:rPr lang="ru-RU" dirty="0"/>
              <a:t> </a:t>
            </a:r>
            <a:r>
              <a:rPr lang="ru-RU" dirty="0" err="1"/>
              <a:t>краї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розташо­ваний</a:t>
            </a:r>
            <a:r>
              <a:rPr lang="ru-RU" dirty="0"/>
              <a:t> придаток </a:t>
            </a:r>
            <a:r>
              <a:rPr lang="ru-RU" dirty="0" err="1"/>
              <a:t>яєчка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 головку, </a:t>
            </a:r>
            <a:r>
              <a:rPr lang="ru-RU" dirty="0" err="1"/>
              <a:t>тіло</a:t>
            </a:r>
            <a:r>
              <a:rPr lang="ru-RU" dirty="0"/>
              <a:t> і </a:t>
            </a:r>
            <a:r>
              <a:rPr lang="ru-RU" dirty="0" err="1"/>
              <a:t>хвіст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зовні</a:t>
            </a:r>
            <a:r>
              <a:rPr lang="ru-RU" dirty="0"/>
              <a:t> </a:t>
            </a:r>
            <a:r>
              <a:rPr lang="ru-RU" dirty="0" err="1"/>
              <a:t>покрите</a:t>
            </a:r>
            <a:r>
              <a:rPr lang="ru-RU" dirty="0"/>
              <a:t> </a:t>
            </a:r>
            <a:r>
              <a:rPr lang="ru-RU" dirty="0" err="1"/>
              <a:t>щільною</a:t>
            </a:r>
            <a:r>
              <a:rPr lang="ru-RU" dirty="0"/>
              <a:t> </a:t>
            </a:r>
            <a:r>
              <a:rPr lang="ru-RU" dirty="0" err="1"/>
              <a:t>фіброзною</a:t>
            </a:r>
            <a:r>
              <a:rPr lang="ru-RU" dirty="0"/>
              <a:t> </a:t>
            </a:r>
            <a:r>
              <a:rPr lang="ru-RU" dirty="0" err="1"/>
              <a:t>оболонкою</a:t>
            </a:r>
            <a:r>
              <a:rPr lang="ru-RU" dirty="0"/>
              <a:t>, яка </a:t>
            </a:r>
            <a:r>
              <a:rPr lang="ru-RU" dirty="0" err="1"/>
              <a:t>прилягає</a:t>
            </a:r>
            <a:r>
              <a:rPr lang="ru-RU" dirty="0"/>
              <a:t>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паренхіми</a:t>
            </a:r>
            <a:r>
              <a:rPr lang="ru-RU" dirty="0"/>
              <a:t>. На </a:t>
            </a:r>
            <a:r>
              <a:rPr lang="ru-RU" dirty="0" err="1"/>
              <a:t>задньому</a:t>
            </a:r>
            <a:r>
              <a:rPr lang="ru-RU" dirty="0"/>
              <a:t> </a:t>
            </a:r>
            <a:r>
              <a:rPr lang="ru-RU" dirty="0" err="1"/>
              <a:t>краї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обо­лонка</a:t>
            </a:r>
            <a:r>
              <a:rPr lang="ru-RU" dirty="0"/>
              <a:t>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потовщення</a:t>
            </a:r>
            <a:r>
              <a:rPr lang="ru-RU" dirty="0"/>
              <a:t> — </a:t>
            </a:r>
            <a:r>
              <a:rPr lang="ru-RU" dirty="0" err="1"/>
              <a:t>середостін­ня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.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середостіння</a:t>
            </a:r>
            <a:r>
              <a:rPr lang="ru-RU" dirty="0"/>
              <a:t> </a:t>
            </a:r>
            <a:r>
              <a:rPr lang="ru-RU" dirty="0" err="1"/>
              <a:t>відходять</a:t>
            </a:r>
            <a:r>
              <a:rPr lang="ru-RU" dirty="0"/>
              <a:t> </a:t>
            </a:r>
            <a:r>
              <a:rPr lang="ru-RU" dirty="0" err="1"/>
              <a:t>фіброзні</a:t>
            </a:r>
            <a:r>
              <a:rPr lang="ru-RU" dirty="0"/>
              <a:t> </a:t>
            </a:r>
            <a:r>
              <a:rPr lang="ru-RU" dirty="0" err="1"/>
              <a:t>перетинки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роз­діляють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на </a:t>
            </a:r>
            <a:r>
              <a:rPr lang="ru-RU" dirty="0" err="1"/>
              <a:t>часточки</a:t>
            </a:r>
            <a:r>
              <a:rPr lang="ru-RU" dirty="0"/>
              <a:t>. </a:t>
            </a:r>
            <a:r>
              <a:rPr lang="ru-RU" dirty="0" err="1"/>
              <a:t>Паренхіма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звиви­стих</a:t>
            </a:r>
            <a:r>
              <a:rPr lang="ru-RU" dirty="0"/>
              <a:t> і </a:t>
            </a:r>
            <a:r>
              <a:rPr lang="ru-RU" dirty="0" err="1"/>
              <a:t>прямих</a:t>
            </a:r>
            <a:r>
              <a:rPr lang="ru-RU" dirty="0"/>
              <a:t> </a:t>
            </a:r>
            <a:r>
              <a:rPr lang="ru-RU" dirty="0" err="1"/>
              <a:t>сім'яних</a:t>
            </a:r>
            <a:r>
              <a:rPr lang="ru-RU" dirty="0"/>
              <a:t> </a:t>
            </a:r>
            <a:r>
              <a:rPr lang="ru-RU" dirty="0" err="1"/>
              <a:t>трубочок</a:t>
            </a:r>
            <a:r>
              <a:rPr lang="ru-RU" dirty="0"/>
              <a:t>. У </a:t>
            </a:r>
            <a:r>
              <a:rPr lang="ru-RU" dirty="0" err="1"/>
              <a:t>звивистих</a:t>
            </a:r>
            <a:r>
              <a:rPr lang="ru-RU" dirty="0"/>
              <a:t> трубочках </a:t>
            </a:r>
            <a:r>
              <a:rPr lang="ru-RU" dirty="0" err="1"/>
              <a:t>проду­куються</a:t>
            </a:r>
            <a:r>
              <a:rPr lang="ru-RU" dirty="0"/>
              <a:t> </a:t>
            </a:r>
            <a:r>
              <a:rPr lang="ru-RU" dirty="0" err="1"/>
              <a:t>чоловічі</a:t>
            </a:r>
            <a:r>
              <a:rPr lang="ru-RU" dirty="0"/>
              <a:t>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— </a:t>
            </a:r>
            <a:r>
              <a:rPr lang="ru-RU" dirty="0" err="1"/>
              <a:t>сперматозоїди</a:t>
            </a:r>
            <a:r>
              <a:rPr lang="ru-RU" dirty="0"/>
              <a:t>. </a:t>
            </a:r>
            <a:r>
              <a:rPr lang="ru-RU" dirty="0" err="1"/>
              <a:t>Прямі</a:t>
            </a:r>
            <a:r>
              <a:rPr lang="ru-RU" dirty="0"/>
              <a:t> </a:t>
            </a:r>
            <a:r>
              <a:rPr lang="ru-RU" dirty="0" err="1"/>
              <a:t>сім'яні</a:t>
            </a:r>
            <a:r>
              <a:rPr lang="ru-RU" dirty="0"/>
              <a:t> трубочки </a:t>
            </a:r>
            <a:r>
              <a:rPr lang="ru-RU" dirty="0" err="1"/>
              <a:t>відкриваються</a:t>
            </a:r>
            <a:r>
              <a:rPr lang="ru-RU" dirty="0"/>
              <a:t> в </a:t>
            </a:r>
            <a:r>
              <a:rPr lang="ru-RU" dirty="0" err="1"/>
              <a:t>сітку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, яка </a:t>
            </a:r>
            <a:r>
              <a:rPr lang="ru-RU" dirty="0" err="1"/>
              <a:t>розміщена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се­редостінні</a:t>
            </a:r>
            <a:r>
              <a:rPr lang="ru-RU" dirty="0"/>
              <a:t>. </a:t>
            </a:r>
            <a:r>
              <a:rPr lang="ru-RU" dirty="0" err="1"/>
              <a:t>Звідси</a:t>
            </a:r>
            <a:r>
              <a:rPr lang="ru-RU" dirty="0"/>
              <a:t> </a:t>
            </a:r>
            <a:r>
              <a:rPr lang="ru-RU" dirty="0" err="1"/>
              <a:t>сім'я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виносними</a:t>
            </a:r>
            <a:r>
              <a:rPr lang="ru-RU" dirty="0"/>
              <a:t> про­точками,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придаток </a:t>
            </a:r>
            <a:r>
              <a:rPr lang="ru-RU" dirty="0" err="1"/>
              <a:t>яєчка</a:t>
            </a:r>
            <a:r>
              <a:rPr lang="ru-RU" dirty="0"/>
              <a:t> (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часточки</a:t>
            </a:r>
            <a:r>
              <a:rPr lang="ru-RU" dirty="0"/>
              <a:t>). </a:t>
            </a:r>
            <a:r>
              <a:rPr lang="ru-RU" dirty="0" err="1"/>
              <a:t>Виносні</a:t>
            </a:r>
            <a:r>
              <a:rPr lang="ru-RU" dirty="0"/>
              <a:t> проточки </a:t>
            </a:r>
            <a:r>
              <a:rPr lang="ru-RU" dirty="0" err="1"/>
              <a:t>відкриваються</a:t>
            </a:r>
            <a:r>
              <a:rPr lang="ru-RU" dirty="0"/>
              <a:t> в протоку придатка,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тягнеться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головки до хвоста і переходить у </a:t>
            </a:r>
            <a:r>
              <a:rPr lang="ru-RU" dirty="0" err="1"/>
              <a:t>сім'явиносну</a:t>
            </a:r>
            <a:r>
              <a:rPr lang="ru-RU" dirty="0"/>
              <a:t> протоку.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спер­матозоїдів</a:t>
            </a:r>
            <a:r>
              <a:rPr lang="ru-RU" dirty="0"/>
              <a:t>,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виробляє</a:t>
            </a:r>
            <a:r>
              <a:rPr lang="ru-RU" dirty="0"/>
              <a:t> </a:t>
            </a:r>
            <a:r>
              <a:rPr lang="ru-RU" dirty="0" err="1"/>
              <a:t>чоловічі</a:t>
            </a:r>
            <a:r>
              <a:rPr lang="ru-RU" dirty="0"/>
              <a:t>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гормони</a:t>
            </a:r>
            <a:r>
              <a:rPr lang="ru-RU" dirty="0"/>
              <a:t> (</a:t>
            </a:r>
            <a:r>
              <a:rPr lang="ru-RU" dirty="0" err="1"/>
              <a:t>андрогени</a:t>
            </a:r>
            <a:r>
              <a:rPr lang="ru-RU" dirty="0"/>
              <a:t>, </a:t>
            </a:r>
            <a:r>
              <a:rPr lang="ru-RU" dirty="0" err="1"/>
              <a:t>основним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є тестостерон),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вплива­ють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вторинних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. В </a:t>
            </a:r>
            <a:r>
              <a:rPr lang="ru-RU" dirty="0" err="1"/>
              <a:t>яєчках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виробляються</a:t>
            </a:r>
            <a:r>
              <a:rPr lang="ru-RU" dirty="0"/>
              <a:t> </a:t>
            </a:r>
            <a:r>
              <a:rPr lang="ru-RU" dirty="0" err="1"/>
              <a:t>естрогени</a:t>
            </a:r>
            <a:r>
              <a:rPr lang="ru-RU" dirty="0"/>
              <a:t>. Тестостерон </a:t>
            </a:r>
            <a:r>
              <a:rPr lang="ru-RU" dirty="0" err="1"/>
              <a:t>спричиняє</a:t>
            </a:r>
            <a:r>
              <a:rPr lang="ru-RU" dirty="0"/>
              <a:t> </a:t>
            </a:r>
            <a:r>
              <a:rPr lang="ru-RU" dirty="0" err="1"/>
              <a:t>виникненню</a:t>
            </a:r>
            <a:r>
              <a:rPr lang="ru-RU" dirty="0"/>
              <a:t> </a:t>
            </a:r>
            <a:r>
              <a:rPr lang="ru-RU" dirty="0" err="1"/>
              <a:t>вторинних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і </a:t>
            </a:r>
            <a:r>
              <a:rPr lang="ru-RU" dirty="0" err="1"/>
              <a:t>лібідо</a:t>
            </a:r>
            <a:r>
              <a:rPr lang="ru-RU" dirty="0"/>
              <a:t>, </a:t>
            </a:r>
            <a:r>
              <a:rPr lang="ru-RU" dirty="0" err="1"/>
              <a:t>дозріванню</a:t>
            </a:r>
            <a:r>
              <a:rPr lang="ru-RU" dirty="0"/>
              <a:t> </a:t>
            </a:r>
            <a:r>
              <a:rPr lang="ru-RU" dirty="0" err="1"/>
              <a:t>спермієв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анаболічну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, </a:t>
            </a:r>
            <a:r>
              <a:rPr lang="ru-RU" dirty="0" err="1"/>
              <a:t>стимулює</a:t>
            </a:r>
            <a:r>
              <a:rPr lang="ru-RU" dirty="0"/>
              <a:t> </a:t>
            </a:r>
            <a:r>
              <a:rPr lang="ru-RU" dirty="0" err="1"/>
              <a:t>еритропоез</a:t>
            </a:r>
            <a:r>
              <a:rPr lang="ru-RU" dirty="0"/>
              <a:t>, у великих дозах </a:t>
            </a:r>
            <a:r>
              <a:rPr lang="ru-RU" dirty="0" err="1"/>
              <a:t>гальмуює</a:t>
            </a:r>
            <a:r>
              <a:rPr lang="ru-RU" dirty="0"/>
              <a:t> </a:t>
            </a:r>
            <a:r>
              <a:rPr lang="ru-RU" dirty="0" err="1"/>
              <a:t>проліферацію</a:t>
            </a:r>
            <a:r>
              <a:rPr lang="ru-RU" dirty="0"/>
              <a:t> </a:t>
            </a:r>
            <a:r>
              <a:rPr lang="ru-RU" dirty="0" err="1"/>
              <a:t>хрящової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 та </a:t>
            </a:r>
            <a:r>
              <a:rPr lang="ru-RU" dirty="0" err="1"/>
              <a:t>стимулюює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оссифікацію</a:t>
            </a:r>
            <a:r>
              <a:rPr lang="ru-RU" dirty="0"/>
              <a:t>. В </a:t>
            </a:r>
            <a:r>
              <a:rPr lang="ru-RU" dirty="0" err="1"/>
              <a:t>ембріональному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тестостерону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маскулінізація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і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за </a:t>
            </a:r>
            <a:r>
              <a:rPr lang="ru-RU" dirty="0" err="1"/>
              <a:t>чоловічим</a:t>
            </a:r>
            <a:r>
              <a:rPr lang="ru-RU" dirty="0"/>
              <a:t> типом.</a:t>
            </a:r>
          </a:p>
          <a:p>
            <a:pPr marL="0" indent="0">
              <a:buNone/>
            </a:pPr>
            <a:r>
              <a:rPr lang="ru-RU" dirty="0" err="1"/>
              <a:t>Яечки</a:t>
            </a:r>
            <a:r>
              <a:rPr lang="ru-RU" dirty="0"/>
              <a:t> </a:t>
            </a:r>
            <a:r>
              <a:rPr lang="ru-RU" dirty="0" err="1"/>
              <a:t>декретують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простагландини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гладку</a:t>
            </a:r>
            <a:r>
              <a:rPr lang="ru-RU" dirty="0"/>
              <a:t> мускулатуру </a:t>
            </a:r>
            <a:r>
              <a:rPr lang="ru-RU" dirty="0" err="1"/>
              <a:t>жіночих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підвищується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яйцеклітини</a:t>
            </a:r>
            <a:r>
              <a:rPr lang="ru-RU" dirty="0"/>
              <a:t> </a:t>
            </a:r>
            <a:r>
              <a:rPr lang="ru-RU" dirty="0" err="1"/>
              <a:t>крізь</a:t>
            </a:r>
            <a:r>
              <a:rPr lang="ru-RU" dirty="0"/>
              <a:t> </a:t>
            </a:r>
            <a:r>
              <a:rPr lang="ru-RU" dirty="0" err="1"/>
              <a:t>маткові</a:t>
            </a:r>
            <a:r>
              <a:rPr lang="ru-RU" dirty="0"/>
              <a:t> труби.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319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err="1"/>
              <a:t>Сім'явиносна</a:t>
            </a:r>
            <a:r>
              <a:rPr lang="ru-RU" b="1" dirty="0"/>
              <a:t> протока</a:t>
            </a:r>
            <a:r>
              <a:rPr lang="ru-RU" dirty="0"/>
              <a:t>(</a:t>
            </a:r>
            <a:r>
              <a:rPr lang="ru-RU" dirty="0" err="1"/>
              <a:t>ductus</a:t>
            </a:r>
            <a:r>
              <a:rPr lang="ru-RU" dirty="0"/>
              <a:t> </a:t>
            </a:r>
            <a:r>
              <a:rPr lang="ru-RU" dirty="0" err="1"/>
              <a:t>deferens</a:t>
            </a:r>
            <a:r>
              <a:rPr lang="ru-RU" dirty="0"/>
              <a:t>) </a:t>
            </a:r>
            <a:r>
              <a:rPr lang="ru-RU" dirty="0" err="1"/>
              <a:t>довжиною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40 см, </a:t>
            </a:r>
            <a:r>
              <a:rPr lang="ru-RU" dirty="0" err="1"/>
              <a:t>має</a:t>
            </a:r>
            <a:r>
              <a:rPr lang="ru-RU" dirty="0"/>
              <a:t> форму трубки, яка входить до складу </a:t>
            </a:r>
            <a:r>
              <a:rPr lang="ru-RU" dirty="0" err="1"/>
              <a:t>сім'яного</a:t>
            </a:r>
            <a:r>
              <a:rPr lang="ru-RU" dirty="0"/>
              <a:t> канати­ка, проходить через </a:t>
            </a:r>
            <a:r>
              <a:rPr lang="ru-RU" dirty="0" err="1"/>
              <a:t>пахвинний</a:t>
            </a:r>
            <a:r>
              <a:rPr lang="ru-RU" dirty="0"/>
              <a:t> канал і в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 </a:t>
            </a:r>
            <a:r>
              <a:rPr lang="ru-RU" dirty="0" err="1"/>
              <a:t>відокремлюється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, </a:t>
            </a:r>
            <a:r>
              <a:rPr lang="ru-RU" dirty="0" err="1"/>
              <a:t>йде</a:t>
            </a:r>
            <a:r>
              <a:rPr lang="ru-RU" dirty="0"/>
              <a:t> косо </a:t>
            </a:r>
            <a:r>
              <a:rPr lang="ru-RU" dirty="0" err="1"/>
              <a:t>униз</a:t>
            </a:r>
            <a:r>
              <a:rPr lang="ru-RU" dirty="0"/>
              <a:t> і на­зад до </a:t>
            </a:r>
            <a:r>
              <a:rPr lang="ru-RU" dirty="0" err="1"/>
              <a:t>бічної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й </a:t>
            </a:r>
            <a:r>
              <a:rPr lang="ru-RU" dirty="0" err="1"/>
              <a:t>підходить</a:t>
            </a:r>
            <a:r>
              <a:rPr lang="ru-RU" dirty="0"/>
              <a:t> до </a:t>
            </a:r>
            <a:r>
              <a:rPr lang="ru-RU" dirty="0" err="1"/>
              <a:t>передміхуро­вої</a:t>
            </a:r>
            <a:r>
              <a:rPr lang="ru-RU" dirty="0"/>
              <a:t> </a:t>
            </a:r>
            <a:r>
              <a:rPr lang="ru-RU" dirty="0" err="1"/>
              <a:t>залози</a:t>
            </a:r>
            <a:r>
              <a:rPr lang="ru-RU" dirty="0"/>
              <a:t>. Тут вона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розширення</a:t>
            </a:r>
            <a:r>
              <a:rPr lang="ru-RU" dirty="0"/>
              <a:t> — ампулу </a:t>
            </a:r>
            <a:r>
              <a:rPr lang="ru-RU" dirty="0" err="1"/>
              <a:t>сім'явиносноїпротоки</a:t>
            </a:r>
            <a:r>
              <a:rPr lang="ru-RU" dirty="0"/>
              <a:t>. </a:t>
            </a:r>
            <a:r>
              <a:rPr lang="ru-RU" dirty="0" err="1"/>
              <a:t>Стінка</a:t>
            </a:r>
            <a:r>
              <a:rPr lang="ru-RU" dirty="0"/>
              <a:t> протоки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слизової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поздовжні</a:t>
            </a:r>
            <a:r>
              <a:rPr lang="ru-RU" dirty="0"/>
              <a:t> складки, </a:t>
            </a:r>
            <a:r>
              <a:rPr lang="ru-RU" dirty="0" err="1"/>
              <a:t>м'язової</a:t>
            </a:r>
            <a:r>
              <a:rPr lang="ru-RU" dirty="0"/>
              <a:t> і </a:t>
            </a:r>
            <a:r>
              <a:rPr lang="ru-RU" dirty="0" err="1"/>
              <a:t>фіброзної</a:t>
            </a:r>
            <a:r>
              <a:rPr lang="ru-RU" dirty="0"/>
              <a:t> </a:t>
            </a:r>
            <a:r>
              <a:rPr lang="ru-RU" dirty="0" err="1"/>
              <a:t>оболонок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Сім'яні</a:t>
            </a:r>
            <a:r>
              <a:rPr lang="ru-RU" dirty="0"/>
              <a:t> </a:t>
            </a:r>
            <a:r>
              <a:rPr lang="ru-RU" dirty="0" err="1"/>
              <a:t>пухирці</a:t>
            </a:r>
            <a:r>
              <a:rPr lang="ru-RU" dirty="0"/>
              <a:t>(</a:t>
            </a:r>
            <a:r>
              <a:rPr lang="ru-RU" dirty="0" err="1"/>
              <a:t>vesiculae</a:t>
            </a:r>
            <a:r>
              <a:rPr lang="ru-RU" dirty="0"/>
              <a:t> </a:t>
            </a:r>
            <a:r>
              <a:rPr lang="ru-RU" dirty="0" err="1"/>
              <a:t>seminalis</a:t>
            </a:r>
            <a:r>
              <a:rPr lang="ru-RU" dirty="0"/>
              <a:t>) — </a:t>
            </a:r>
            <a:r>
              <a:rPr lang="ru-RU" dirty="0" err="1"/>
              <a:t>парні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роз­ташовані</a:t>
            </a:r>
            <a:r>
              <a:rPr lang="ru-RU" dirty="0"/>
              <a:t> </a:t>
            </a:r>
            <a:r>
              <a:rPr lang="ru-RU" dirty="0" err="1"/>
              <a:t>латерально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сім'явиносних</a:t>
            </a:r>
            <a:r>
              <a:rPr lang="ru-RU" dirty="0"/>
              <a:t> проток,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сечовим</a:t>
            </a:r>
            <a:r>
              <a:rPr lang="ru-RU" dirty="0"/>
              <a:t> </a:t>
            </a:r>
            <a:r>
              <a:rPr lang="ru-RU" dirty="0" err="1"/>
              <a:t>мі­хуром</a:t>
            </a:r>
            <a:r>
              <a:rPr lang="ru-RU" dirty="0"/>
              <a:t> і прямою </a:t>
            </a:r>
            <a:r>
              <a:rPr lang="ru-RU" dirty="0" err="1"/>
              <a:t>кишкою</a:t>
            </a:r>
            <a:r>
              <a:rPr lang="ru-RU" dirty="0"/>
              <a:t>. </a:t>
            </a:r>
            <a:r>
              <a:rPr lang="ru-RU" dirty="0" err="1"/>
              <a:t>Довжина</a:t>
            </a:r>
            <a:r>
              <a:rPr lang="ru-RU" dirty="0"/>
              <a:t> кожного </a:t>
            </a:r>
            <a:r>
              <a:rPr lang="ru-RU" dirty="0" err="1"/>
              <a:t>пухирця</a:t>
            </a:r>
            <a:r>
              <a:rPr lang="ru-RU" dirty="0"/>
              <a:t> — </a:t>
            </a:r>
            <a:r>
              <a:rPr lang="ru-RU" dirty="0" err="1"/>
              <a:t>близько</a:t>
            </a:r>
            <a:r>
              <a:rPr lang="ru-RU" dirty="0"/>
              <a:t> 5 см.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загострений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кінець</a:t>
            </a:r>
            <a:r>
              <a:rPr lang="ru-RU" dirty="0"/>
              <a:t> переходить у </a:t>
            </a:r>
            <a:r>
              <a:rPr lang="ru-RU" dirty="0" err="1"/>
              <a:t>вузьку</a:t>
            </a:r>
            <a:r>
              <a:rPr lang="ru-RU" dirty="0"/>
              <a:t> </a:t>
            </a:r>
            <a:r>
              <a:rPr lang="ru-RU" dirty="0" err="1"/>
              <a:t>виві­дну</a:t>
            </a:r>
            <a:r>
              <a:rPr lang="ru-RU" dirty="0"/>
              <a:t> протоку, яка </a:t>
            </a:r>
            <a:r>
              <a:rPr lang="ru-RU" dirty="0" err="1"/>
              <a:t>з'єднує</a:t>
            </a:r>
            <a:r>
              <a:rPr lang="ru-RU" dirty="0"/>
              <a:t> з </a:t>
            </a:r>
            <a:r>
              <a:rPr lang="ru-RU" dirty="0" err="1"/>
              <a:t>сім'явиносною</a:t>
            </a:r>
            <a:r>
              <a:rPr lang="ru-RU" dirty="0"/>
              <a:t> протокою й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сім'явипорскувальну</a:t>
            </a:r>
            <a:r>
              <a:rPr lang="ru-RU" dirty="0"/>
              <a:t> протоку, </a:t>
            </a:r>
            <a:r>
              <a:rPr lang="ru-RU" dirty="0" err="1"/>
              <a:t>що</a:t>
            </a:r>
            <a:r>
              <a:rPr lang="ru-RU" dirty="0"/>
              <a:t> проходить через </a:t>
            </a:r>
            <a:r>
              <a:rPr lang="ru-RU" dirty="0" err="1"/>
              <a:t>товщу</a:t>
            </a:r>
            <a:r>
              <a:rPr lang="ru-RU" dirty="0"/>
              <a:t> </a:t>
            </a:r>
            <a:r>
              <a:rPr lang="ru-RU" dirty="0" err="1"/>
              <a:t>перед­міхурової</a:t>
            </a:r>
            <a:r>
              <a:rPr lang="ru-RU" dirty="0"/>
              <a:t> </a:t>
            </a:r>
            <a:r>
              <a:rPr lang="ru-RU" dirty="0" err="1"/>
              <a:t>залози</a:t>
            </a:r>
            <a:r>
              <a:rPr lang="ru-RU" dirty="0"/>
              <a:t> й </a:t>
            </a:r>
            <a:r>
              <a:rPr lang="ru-RU" dirty="0" err="1"/>
              <a:t>відкривається</a:t>
            </a:r>
            <a:r>
              <a:rPr lang="ru-RU" dirty="0"/>
              <a:t> в </a:t>
            </a:r>
            <a:r>
              <a:rPr lang="ru-RU" dirty="0" err="1"/>
              <a:t>передміхурову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се­чівника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Передміхурова</a:t>
            </a:r>
            <a:r>
              <a:rPr lang="ru-RU" b="1" dirty="0"/>
              <a:t> </a:t>
            </a:r>
            <a:r>
              <a:rPr lang="ru-RU" b="1" dirty="0" err="1"/>
              <a:t>залоза</a:t>
            </a:r>
            <a:r>
              <a:rPr lang="ru-RU" dirty="0"/>
              <a:t>(</a:t>
            </a:r>
            <a:r>
              <a:rPr lang="ru-RU" dirty="0" err="1"/>
              <a:t>prostata</a:t>
            </a:r>
            <a:r>
              <a:rPr lang="ru-RU" dirty="0"/>
              <a:t>) — </a:t>
            </a:r>
            <a:r>
              <a:rPr lang="ru-RU" dirty="0" err="1"/>
              <a:t>залозисто-м'язовий</a:t>
            </a:r>
            <a:r>
              <a:rPr lang="ru-RU" dirty="0"/>
              <a:t> орган,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початковий</a:t>
            </a:r>
            <a:r>
              <a:rPr lang="ru-RU" dirty="0"/>
              <a:t> </a:t>
            </a:r>
            <a:r>
              <a:rPr lang="ru-RU" dirty="0" err="1"/>
              <a:t>відділ</a:t>
            </a:r>
            <a:r>
              <a:rPr lang="ru-RU" dirty="0"/>
              <a:t> </a:t>
            </a:r>
            <a:r>
              <a:rPr lang="ru-RU" dirty="0" err="1"/>
              <a:t>сечівника</a:t>
            </a:r>
            <a:r>
              <a:rPr lang="ru-RU" dirty="0"/>
              <a:t>. Вона </a:t>
            </a:r>
            <a:r>
              <a:rPr lang="ru-RU" dirty="0" err="1"/>
              <a:t>розташована</a:t>
            </a:r>
            <a:r>
              <a:rPr lang="ru-RU" dirty="0"/>
              <a:t> в </a:t>
            </a:r>
            <a:r>
              <a:rPr lang="ru-RU" dirty="0" err="1"/>
              <a:t>порожнині</a:t>
            </a:r>
            <a:r>
              <a:rPr lang="ru-RU" dirty="0"/>
              <a:t> таза,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сечовим</a:t>
            </a:r>
            <a:r>
              <a:rPr lang="ru-RU" dirty="0"/>
              <a:t> </a:t>
            </a:r>
            <a:r>
              <a:rPr lang="ru-RU" dirty="0" err="1"/>
              <a:t>міхуром</a:t>
            </a:r>
            <a:r>
              <a:rPr lang="ru-RU" dirty="0"/>
              <a:t>. У </a:t>
            </a:r>
            <a:r>
              <a:rPr lang="ru-RU" dirty="0" err="1"/>
              <a:t>залозі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 праву та </a:t>
            </a:r>
            <a:r>
              <a:rPr lang="ru-RU" dirty="0" err="1"/>
              <a:t>ліву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перешийок</a:t>
            </a:r>
            <a:r>
              <a:rPr lang="ru-RU" dirty="0"/>
              <a:t>. Через </a:t>
            </a:r>
            <a:r>
              <a:rPr lang="ru-RU" dirty="0" err="1"/>
              <a:t>переши­йок</a:t>
            </a:r>
            <a:r>
              <a:rPr lang="ru-RU" dirty="0"/>
              <a:t> проходить </a:t>
            </a:r>
            <a:r>
              <a:rPr lang="ru-RU" dirty="0" err="1"/>
              <a:t>сечівник</a:t>
            </a:r>
            <a:r>
              <a:rPr lang="ru-RU" dirty="0"/>
              <a:t>. З </a:t>
            </a:r>
            <a:r>
              <a:rPr lang="ru-RU" dirty="0" err="1"/>
              <a:t>практичної</a:t>
            </a:r>
            <a:r>
              <a:rPr lang="ru-RU" dirty="0"/>
              <a:t>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перешийок</a:t>
            </a:r>
            <a:r>
              <a:rPr lang="ru-RU" dirty="0"/>
              <a:t> </a:t>
            </a:r>
            <a:r>
              <a:rPr lang="ru-RU" dirty="0" err="1"/>
              <a:t>пе­редміхурової</a:t>
            </a:r>
            <a:r>
              <a:rPr lang="ru-RU" dirty="0"/>
              <a:t> </a:t>
            </a:r>
            <a:r>
              <a:rPr lang="ru-RU" dirty="0" err="1"/>
              <a:t>залози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в </a:t>
            </a:r>
            <a:r>
              <a:rPr lang="ru-RU" dirty="0" err="1"/>
              <a:t>клініці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збіль­шення</a:t>
            </a:r>
            <a:r>
              <a:rPr lang="ru-RU" dirty="0"/>
              <a:t> (</a:t>
            </a:r>
            <a:r>
              <a:rPr lang="ru-RU" dirty="0" err="1"/>
              <a:t>гіпертрофія</a:t>
            </a:r>
            <a:r>
              <a:rPr lang="ru-RU" dirty="0"/>
              <a:t>)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сечовипускання</a:t>
            </a:r>
            <a:r>
              <a:rPr lang="ru-RU" dirty="0"/>
              <a:t>. </a:t>
            </a:r>
            <a:r>
              <a:rPr lang="ru-RU" dirty="0" err="1"/>
              <a:t>Залоза</a:t>
            </a:r>
            <a:r>
              <a:rPr lang="ru-RU" dirty="0"/>
              <a:t> </a:t>
            </a:r>
            <a:r>
              <a:rPr lang="ru-RU" dirty="0" err="1"/>
              <a:t>утворена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залозистої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 і гладеньких </a:t>
            </a:r>
            <a:r>
              <a:rPr lang="ru-RU" dirty="0" err="1"/>
              <a:t>м'язових</a:t>
            </a:r>
            <a:r>
              <a:rPr lang="ru-RU" dirty="0"/>
              <a:t> </a:t>
            </a:r>
            <a:r>
              <a:rPr lang="ru-RU" dirty="0" err="1"/>
              <a:t>клі­тин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протоки (20—30) </a:t>
            </a:r>
            <a:r>
              <a:rPr lang="ru-RU" dirty="0" err="1"/>
              <a:t>відкриваються</a:t>
            </a:r>
            <a:r>
              <a:rPr lang="ru-RU" dirty="0"/>
              <a:t> на </a:t>
            </a:r>
            <a:r>
              <a:rPr lang="ru-RU" dirty="0" err="1"/>
              <a:t>задній</a:t>
            </a:r>
            <a:r>
              <a:rPr lang="ru-RU" dirty="0"/>
              <a:t> </a:t>
            </a:r>
            <a:r>
              <a:rPr lang="ru-RU" dirty="0" err="1"/>
              <a:t>стінці</a:t>
            </a:r>
            <a:r>
              <a:rPr lang="ru-RU" dirty="0"/>
              <a:t> </a:t>
            </a:r>
            <a:r>
              <a:rPr lang="ru-RU" dirty="0" err="1"/>
              <a:t>сечівника</a:t>
            </a:r>
            <a:r>
              <a:rPr lang="ru-RU" dirty="0"/>
              <a:t>, </a:t>
            </a:r>
            <a:r>
              <a:rPr lang="ru-RU" dirty="0" err="1"/>
              <a:t>виводячи</a:t>
            </a:r>
            <a:r>
              <a:rPr lang="ru-RU" dirty="0"/>
              <a:t> </a:t>
            </a:r>
            <a:r>
              <a:rPr lang="ru-RU" dirty="0" err="1"/>
              <a:t>сюди</a:t>
            </a:r>
            <a:r>
              <a:rPr lang="ru-RU" dirty="0"/>
              <a:t> секрет,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сперми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Цибулинно-сечівникові</a:t>
            </a:r>
            <a:r>
              <a:rPr lang="ru-RU" b="1" dirty="0"/>
              <a:t> (</a:t>
            </a:r>
            <a:r>
              <a:rPr lang="ru-RU" b="1" dirty="0" err="1"/>
              <a:t>бульбоуретральні</a:t>
            </a:r>
            <a:r>
              <a:rPr lang="ru-RU" b="1" dirty="0"/>
              <a:t>) </a:t>
            </a:r>
            <a:r>
              <a:rPr lang="ru-RU" b="1" dirty="0" err="1"/>
              <a:t>залози</a:t>
            </a:r>
            <a:r>
              <a:rPr lang="ru-RU" b="1" dirty="0"/>
              <a:t>(</a:t>
            </a:r>
            <a:r>
              <a:rPr lang="ru-RU" dirty="0" err="1"/>
              <a:t>glandulae</a:t>
            </a:r>
            <a:r>
              <a:rPr lang="ru-RU" dirty="0"/>
              <a:t> </a:t>
            </a:r>
            <a:r>
              <a:rPr lang="ru-RU" dirty="0" err="1"/>
              <a:t>bulbourethrales</a:t>
            </a:r>
            <a:r>
              <a:rPr lang="ru-RU" dirty="0"/>
              <a:t>) — </a:t>
            </a:r>
            <a:r>
              <a:rPr lang="ru-RU" dirty="0" err="1"/>
              <a:t>парні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кулясту</a:t>
            </a:r>
            <a:r>
              <a:rPr lang="ru-RU" dirty="0"/>
              <a:t> форму, </a:t>
            </a:r>
            <a:r>
              <a:rPr lang="ru-RU" dirty="0" err="1"/>
              <a:t>розташо­вані</a:t>
            </a:r>
            <a:r>
              <a:rPr lang="ru-RU" dirty="0"/>
              <a:t> у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промежини</a:t>
            </a:r>
            <a:r>
              <a:rPr lang="ru-RU" dirty="0"/>
              <a:t>. </a:t>
            </a:r>
            <a:r>
              <a:rPr lang="ru-RU" dirty="0" err="1"/>
              <a:t>Вивідні</a:t>
            </a:r>
            <a:r>
              <a:rPr lang="ru-RU" dirty="0"/>
              <a:t> протоки (3—4) </a:t>
            </a:r>
            <a:r>
              <a:rPr lang="ru-RU" dirty="0" err="1"/>
              <a:t>відкриваються</a:t>
            </a:r>
            <a:r>
              <a:rPr lang="ru-RU" dirty="0"/>
              <a:t> в </a:t>
            </a:r>
            <a:r>
              <a:rPr lang="ru-RU" dirty="0" err="1"/>
              <a:t>перетинчасту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сечівника</a:t>
            </a:r>
            <a:r>
              <a:rPr lang="ru-RU" dirty="0"/>
              <a:t>. Вони </a:t>
            </a:r>
            <a:r>
              <a:rPr lang="ru-RU" dirty="0" err="1"/>
              <a:t>виробляють</a:t>
            </a:r>
            <a:r>
              <a:rPr lang="ru-RU" dirty="0"/>
              <a:t> </a:t>
            </a:r>
            <a:r>
              <a:rPr lang="ru-RU" dirty="0" err="1"/>
              <a:t>тягнучу</a:t>
            </a:r>
            <a:r>
              <a:rPr lang="ru-RU" dirty="0"/>
              <a:t> </a:t>
            </a:r>
            <a:r>
              <a:rPr lang="ru-RU" dirty="0" err="1"/>
              <a:t>рі­дину</a:t>
            </a:r>
            <a:r>
              <a:rPr lang="ru-RU" dirty="0"/>
              <a:t>, яка </a:t>
            </a:r>
            <a:r>
              <a:rPr lang="ru-RU" dirty="0" err="1"/>
              <a:t>змащує</a:t>
            </a:r>
            <a:r>
              <a:rPr lang="ru-RU" dirty="0"/>
              <a:t> </a:t>
            </a:r>
            <a:r>
              <a:rPr lang="ru-RU" dirty="0" err="1"/>
              <a:t>сечівник</a:t>
            </a:r>
            <a:r>
              <a:rPr lang="ru-RU" dirty="0"/>
              <a:t>, </a:t>
            </a:r>
            <a:r>
              <a:rPr lang="ru-RU" dirty="0" err="1"/>
              <a:t>захищаючи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слизову</a:t>
            </a:r>
            <a:r>
              <a:rPr lang="ru-RU" dirty="0"/>
              <a:t> </a:t>
            </a:r>
            <a:r>
              <a:rPr lang="ru-RU" dirty="0" err="1"/>
              <a:t>оболонку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подразнення</a:t>
            </a:r>
            <a:r>
              <a:rPr lang="ru-RU" dirty="0"/>
              <a:t> сечею.</a:t>
            </a:r>
          </a:p>
          <a:p>
            <a:pPr marL="0" indent="0">
              <a:buNone/>
            </a:pPr>
            <a:r>
              <a:rPr lang="ru-RU" dirty="0" err="1"/>
              <a:t>Сім'яний</a:t>
            </a:r>
            <a:r>
              <a:rPr lang="ru-RU" dirty="0"/>
              <a:t> канатик(</a:t>
            </a:r>
            <a:r>
              <a:rPr lang="ru-RU" dirty="0" err="1"/>
              <a:t>funiculus</a:t>
            </a:r>
            <a:r>
              <a:rPr lang="ru-RU" dirty="0"/>
              <a:t> </a:t>
            </a:r>
            <a:r>
              <a:rPr lang="ru-RU" dirty="0" err="1"/>
              <a:t>spermaticus</a:t>
            </a:r>
            <a:r>
              <a:rPr lang="ru-RU" dirty="0"/>
              <a:t>). До складу </a:t>
            </a:r>
            <a:r>
              <a:rPr lang="ru-RU" dirty="0" err="1"/>
              <a:t>сім'яного</a:t>
            </a:r>
            <a:r>
              <a:rPr lang="ru-RU" dirty="0"/>
              <a:t> канатика </a:t>
            </a:r>
            <a:r>
              <a:rPr lang="ru-RU" dirty="0" err="1"/>
              <a:t>входять</a:t>
            </a:r>
            <a:r>
              <a:rPr lang="ru-RU" dirty="0"/>
              <a:t>: </a:t>
            </a:r>
            <a:r>
              <a:rPr lang="ru-RU" dirty="0" err="1"/>
              <a:t>сім'явиносна</a:t>
            </a:r>
            <a:r>
              <a:rPr lang="ru-RU" dirty="0"/>
              <a:t> протока, </a:t>
            </a:r>
            <a:r>
              <a:rPr lang="ru-RU" dirty="0" err="1"/>
              <a:t>яєчкові</a:t>
            </a:r>
            <a:r>
              <a:rPr lang="ru-RU" dirty="0"/>
              <a:t> </a:t>
            </a:r>
            <a:r>
              <a:rPr lang="ru-RU" dirty="0" err="1"/>
              <a:t>венозні</a:t>
            </a:r>
            <a:r>
              <a:rPr lang="ru-RU" dirty="0"/>
              <a:t> </a:t>
            </a:r>
            <a:r>
              <a:rPr lang="ru-RU" dirty="0" err="1"/>
              <a:t>сплетення</a:t>
            </a:r>
            <a:r>
              <a:rPr lang="ru-RU" dirty="0"/>
              <a:t> та </a:t>
            </a:r>
            <a:r>
              <a:rPr lang="ru-RU" dirty="0" err="1"/>
              <a:t>артерія</a:t>
            </a:r>
            <a:r>
              <a:rPr lang="ru-RU" dirty="0"/>
              <a:t>, </a:t>
            </a:r>
            <a:r>
              <a:rPr lang="ru-RU" dirty="0" err="1"/>
              <a:t>лімфатичні</a:t>
            </a:r>
            <a:r>
              <a:rPr lang="ru-RU" dirty="0"/>
              <a:t> </a:t>
            </a:r>
            <a:r>
              <a:rPr lang="ru-RU" dirty="0" err="1"/>
              <a:t>судини</a:t>
            </a:r>
            <a:r>
              <a:rPr lang="ru-RU" dirty="0"/>
              <a:t>, </a:t>
            </a:r>
            <a:r>
              <a:rPr lang="ru-RU" dirty="0" err="1"/>
              <a:t>нерви</a:t>
            </a:r>
            <a:r>
              <a:rPr lang="ru-RU" dirty="0"/>
              <a:t>. </a:t>
            </a:r>
            <a:r>
              <a:rPr lang="ru-RU" dirty="0" err="1"/>
              <a:t>Сім'яний</a:t>
            </a:r>
            <a:r>
              <a:rPr lang="ru-RU" dirty="0"/>
              <a:t> канатик </a:t>
            </a:r>
            <a:r>
              <a:rPr lang="ru-RU" dirty="0" err="1"/>
              <a:t>тягнеться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пахвинного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, де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</a:t>
            </a:r>
            <a:r>
              <a:rPr lang="ru-RU" dirty="0" err="1"/>
              <a:t>відокремлюєть­ся</a:t>
            </a:r>
            <a:r>
              <a:rPr lang="ru-RU" dirty="0"/>
              <a:t> </a:t>
            </a:r>
            <a:r>
              <a:rPr lang="ru-RU" dirty="0" err="1"/>
              <a:t>сім'явиносна</a:t>
            </a:r>
            <a:r>
              <a:rPr lang="ru-RU" dirty="0"/>
              <a:t> протока.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опускання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в калитку з </a:t>
            </a:r>
            <a:r>
              <a:rPr lang="ru-RU" dirty="0" err="1"/>
              <a:t>поперекового</a:t>
            </a:r>
            <a:r>
              <a:rPr lang="ru-RU" dirty="0"/>
              <a:t> </a:t>
            </a:r>
            <a:r>
              <a:rPr lang="ru-RU" dirty="0" err="1"/>
              <a:t>відділу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, де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розвивається</a:t>
            </a:r>
            <a:r>
              <a:rPr lang="ru-RU" dirty="0"/>
              <a:t>. До початку </a:t>
            </a:r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опус­титися</a:t>
            </a:r>
            <a:r>
              <a:rPr lang="ru-RU" dirty="0"/>
              <a:t> в калитку.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яєчок</a:t>
            </a:r>
            <a:r>
              <a:rPr lang="ru-RU" dirty="0"/>
              <a:t> в </a:t>
            </a:r>
            <a:r>
              <a:rPr lang="ru-RU" dirty="0" err="1"/>
              <a:t>калитці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криптор­хізму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131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Калитка(</a:t>
            </a:r>
            <a:r>
              <a:rPr lang="ru-RU" b="1" dirty="0" err="1"/>
              <a:t>scrotum</a:t>
            </a:r>
            <a:r>
              <a:rPr lang="ru-RU" dirty="0"/>
              <a:t>)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шкірний</a:t>
            </a:r>
            <a:r>
              <a:rPr lang="ru-RU" dirty="0"/>
              <a:t> </a:t>
            </a:r>
            <a:r>
              <a:rPr lang="ru-RU" dirty="0" err="1"/>
              <a:t>утвір</a:t>
            </a:r>
            <a:r>
              <a:rPr lang="ru-RU" dirty="0"/>
              <a:t>, </a:t>
            </a:r>
            <a:r>
              <a:rPr lang="ru-RU" dirty="0" err="1"/>
              <a:t>поділений</a:t>
            </a:r>
            <a:r>
              <a:rPr lang="ru-RU" dirty="0"/>
              <a:t> </a:t>
            </a:r>
            <a:r>
              <a:rPr lang="ru-RU" dirty="0" err="1"/>
              <a:t>перетинкою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, в </a:t>
            </a:r>
            <a:r>
              <a:rPr lang="ru-RU" dirty="0" err="1"/>
              <a:t>кожній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з </a:t>
            </a:r>
            <a:r>
              <a:rPr lang="ru-RU" dirty="0" err="1"/>
              <a:t>оболонками</a:t>
            </a:r>
            <a:r>
              <a:rPr lang="ru-RU" dirty="0"/>
              <a:t>, при­датком і </a:t>
            </a:r>
            <a:r>
              <a:rPr lang="ru-RU" dirty="0" err="1"/>
              <a:t>нижнім</a:t>
            </a:r>
            <a:r>
              <a:rPr lang="ru-RU" dirty="0"/>
              <a:t> </a:t>
            </a:r>
            <a:r>
              <a:rPr lang="ru-RU" dirty="0" err="1"/>
              <a:t>відділом</a:t>
            </a:r>
            <a:r>
              <a:rPr lang="ru-RU" dirty="0"/>
              <a:t> </a:t>
            </a:r>
            <a:r>
              <a:rPr lang="ru-RU" dirty="0" err="1"/>
              <a:t>сім'яного</a:t>
            </a:r>
            <a:r>
              <a:rPr lang="ru-RU" dirty="0"/>
              <a:t> канатика. По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ка-литки проходить </a:t>
            </a:r>
            <a:r>
              <a:rPr lang="ru-RU" dirty="0" err="1"/>
              <a:t>її</a:t>
            </a:r>
            <a:r>
              <a:rPr lang="ru-RU" dirty="0"/>
              <a:t> шов,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тягнеться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нижньої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ста­тевого</a:t>
            </a:r>
            <a:r>
              <a:rPr lang="ru-RU" dirty="0"/>
              <a:t> члена до </a:t>
            </a:r>
            <a:r>
              <a:rPr lang="ru-RU" dirty="0" err="1"/>
              <a:t>відхідника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опускання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тягне</a:t>
            </a:r>
            <a:r>
              <a:rPr lang="ru-RU" dirty="0"/>
              <a:t> за собою </a:t>
            </a:r>
            <a:r>
              <a:rPr lang="ru-RU" dirty="0" err="1"/>
              <a:t>різні</a:t>
            </a:r>
            <a:r>
              <a:rPr lang="ru-RU" dirty="0"/>
              <a:t> шари </a:t>
            </a:r>
            <a:r>
              <a:rPr lang="ru-RU" dirty="0" err="1"/>
              <a:t>черев­ної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оточують</a:t>
            </a:r>
            <a:r>
              <a:rPr lang="ru-RU" dirty="0"/>
              <a:t> у </a:t>
            </a:r>
            <a:r>
              <a:rPr lang="ru-RU" dirty="0" err="1"/>
              <a:t>калитці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і </a:t>
            </a:r>
            <a:r>
              <a:rPr lang="ru-RU" dirty="0" err="1"/>
              <a:t>сім'яний</a:t>
            </a:r>
            <a:r>
              <a:rPr lang="ru-RU" dirty="0"/>
              <a:t> канатик.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яєчко</a:t>
            </a:r>
            <a:r>
              <a:rPr lang="ru-RU" dirty="0"/>
              <a:t> і </a:t>
            </a:r>
            <a:r>
              <a:rPr lang="ru-RU" dirty="0" err="1"/>
              <a:t>сім'яний</a:t>
            </a:r>
            <a:r>
              <a:rPr lang="ru-RU" dirty="0"/>
              <a:t> канатик </a:t>
            </a:r>
            <a:r>
              <a:rPr lang="ru-RU" dirty="0" err="1"/>
              <a:t>оточені</a:t>
            </a:r>
            <a:r>
              <a:rPr lang="ru-RU" dirty="0"/>
              <a:t> такими </a:t>
            </a:r>
            <a:r>
              <a:rPr lang="ru-RU" dirty="0" err="1"/>
              <a:t>оболонками</a:t>
            </a:r>
            <a:r>
              <a:rPr lang="ru-RU" dirty="0"/>
              <a:t>: 1) </a:t>
            </a:r>
            <a:r>
              <a:rPr lang="ru-RU" dirty="0" err="1"/>
              <a:t>шкіра</a:t>
            </a:r>
            <a:r>
              <a:rPr lang="ru-RU" dirty="0"/>
              <a:t>; 2) </a:t>
            </a:r>
            <a:r>
              <a:rPr lang="ru-RU" dirty="0" err="1"/>
              <a:t>м'ясиста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 — </a:t>
            </a:r>
            <a:r>
              <a:rPr lang="ru-RU" dirty="0" err="1"/>
              <a:t>видозмінена</a:t>
            </a:r>
            <a:r>
              <a:rPr lang="ru-RU" dirty="0"/>
              <a:t> </a:t>
            </a:r>
            <a:r>
              <a:rPr lang="ru-RU" dirty="0" err="1"/>
              <a:t>підшкірна</a:t>
            </a:r>
            <a:r>
              <a:rPr lang="ru-RU" dirty="0"/>
              <a:t> </a:t>
            </a:r>
            <a:r>
              <a:rPr lang="ru-RU" dirty="0" err="1"/>
              <a:t>сполучна</a:t>
            </a:r>
            <a:r>
              <a:rPr lang="ru-RU" dirty="0"/>
              <a:t> тканина з гладенькими </a:t>
            </a:r>
            <a:r>
              <a:rPr lang="ru-RU" dirty="0" err="1"/>
              <a:t>м'язовими</a:t>
            </a:r>
            <a:r>
              <a:rPr lang="ru-RU" dirty="0"/>
              <a:t> </a:t>
            </a:r>
            <a:r>
              <a:rPr lang="ru-RU" dirty="0" err="1"/>
              <a:t>клітинами</a:t>
            </a:r>
            <a:r>
              <a:rPr lang="ru-RU" dirty="0"/>
              <a:t>; 3) </a:t>
            </a:r>
            <a:r>
              <a:rPr lang="ru-RU" dirty="0" err="1"/>
              <a:t>зовнішня</a:t>
            </a:r>
            <a:r>
              <a:rPr lang="ru-RU" dirty="0"/>
              <a:t> </a:t>
            </a:r>
            <a:r>
              <a:rPr lang="ru-RU" dirty="0" err="1"/>
              <a:t>сім'яна</a:t>
            </a:r>
            <a:r>
              <a:rPr lang="ru-RU" dirty="0"/>
              <a:t> </a:t>
            </a:r>
            <a:r>
              <a:rPr lang="ru-RU" dirty="0" err="1"/>
              <a:t>фасція</a:t>
            </a:r>
            <a:r>
              <a:rPr lang="ru-RU" dirty="0"/>
              <a:t> — </a:t>
            </a:r>
            <a:r>
              <a:rPr lang="ru-RU" dirty="0" err="1"/>
              <a:t>похідне</a:t>
            </a:r>
            <a:r>
              <a:rPr lang="ru-RU" dirty="0"/>
              <a:t> </a:t>
            </a:r>
            <a:r>
              <a:rPr lang="ru-RU" dirty="0" err="1"/>
              <a:t>поверхневої</a:t>
            </a:r>
            <a:r>
              <a:rPr lang="ru-RU" dirty="0"/>
              <a:t> </a:t>
            </a:r>
            <a:r>
              <a:rPr lang="ru-RU" dirty="0" err="1"/>
              <a:t>фасції</a:t>
            </a:r>
            <a:r>
              <a:rPr lang="ru-RU" dirty="0"/>
              <a:t> живота; 4) </a:t>
            </a:r>
            <a:r>
              <a:rPr lang="ru-RU" dirty="0" err="1"/>
              <a:t>фасція</a:t>
            </a:r>
            <a:r>
              <a:rPr lang="ru-RU" dirty="0"/>
              <a:t> </a:t>
            </a:r>
            <a:r>
              <a:rPr lang="ru-RU" dirty="0" err="1"/>
              <a:t>м'яза</a:t>
            </a:r>
            <a:r>
              <a:rPr lang="ru-RU" dirty="0"/>
              <a:t> — </a:t>
            </a:r>
            <a:r>
              <a:rPr lang="ru-RU" dirty="0" err="1"/>
              <a:t>підіймача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; 5) </a:t>
            </a:r>
            <a:r>
              <a:rPr lang="ru-RU" dirty="0" err="1"/>
              <a:t>м'яз</a:t>
            </a:r>
            <a:r>
              <a:rPr lang="ru-RU" dirty="0"/>
              <a:t> — </a:t>
            </a:r>
            <a:r>
              <a:rPr lang="ru-RU" dirty="0" err="1"/>
              <a:t>підіймач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— </a:t>
            </a:r>
            <a:r>
              <a:rPr lang="ru-RU" dirty="0" err="1"/>
              <a:t>похідне</a:t>
            </a:r>
            <a:r>
              <a:rPr lang="ru-RU" dirty="0"/>
              <a:t> поперечного та </a:t>
            </a:r>
            <a:r>
              <a:rPr lang="ru-RU" dirty="0" err="1"/>
              <a:t>внутріш­нього</a:t>
            </a:r>
            <a:r>
              <a:rPr lang="ru-RU" dirty="0"/>
              <a:t> косого </a:t>
            </a:r>
            <a:r>
              <a:rPr lang="ru-RU" dirty="0" err="1"/>
              <a:t>м'язів</a:t>
            </a:r>
            <a:r>
              <a:rPr lang="ru-RU" dirty="0"/>
              <a:t> живота; 6) </a:t>
            </a:r>
            <a:r>
              <a:rPr lang="ru-RU" dirty="0" err="1"/>
              <a:t>внутрішня</a:t>
            </a:r>
            <a:r>
              <a:rPr lang="ru-RU" dirty="0"/>
              <a:t> </a:t>
            </a:r>
            <a:r>
              <a:rPr lang="ru-RU" dirty="0" err="1"/>
              <a:t>сім'яна</a:t>
            </a:r>
            <a:r>
              <a:rPr lang="ru-RU" dirty="0"/>
              <a:t> </a:t>
            </a:r>
            <a:r>
              <a:rPr lang="ru-RU" dirty="0" err="1"/>
              <a:t>фасція</a:t>
            </a:r>
            <a:r>
              <a:rPr lang="ru-RU" dirty="0"/>
              <a:t> — </a:t>
            </a:r>
            <a:r>
              <a:rPr lang="ru-RU" dirty="0" err="1"/>
              <a:t>похід­не</a:t>
            </a:r>
            <a:r>
              <a:rPr lang="ru-RU" dirty="0"/>
              <a:t> </a:t>
            </a:r>
            <a:r>
              <a:rPr lang="ru-RU" dirty="0" err="1"/>
              <a:t>поперечної</a:t>
            </a:r>
            <a:r>
              <a:rPr lang="ru-RU" dirty="0"/>
              <a:t> </a:t>
            </a:r>
            <a:r>
              <a:rPr lang="ru-RU" dirty="0" err="1"/>
              <a:t>фасції</a:t>
            </a:r>
            <a:r>
              <a:rPr lang="ru-RU" dirty="0"/>
              <a:t> живота; 7) </a:t>
            </a:r>
            <a:r>
              <a:rPr lang="ru-RU" dirty="0" err="1"/>
              <a:t>піхвова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 — </a:t>
            </a:r>
            <a:r>
              <a:rPr lang="ru-RU" dirty="0" err="1"/>
              <a:t>відросток</a:t>
            </a:r>
            <a:r>
              <a:rPr lang="ru-RU" dirty="0"/>
              <a:t> </a:t>
            </a:r>
            <a:r>
              <a:rPr lang="ru-RU" dirty="0" err="1"/>
              <a:t>очеревини</a:t>
            </a:r>
            <a:r>
              <a:rPr lang="ru-RU" dirty="0"/>
              <a:t> (</a:t>
            </a:r>
            <a:r>
              <a:rPr lang="ru-RU" dirty="0" err="1"/>
              <a:t>серозна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парієтального</a:t>
            </a:r>
            <a:r>
              <a:rPr lang="ru-RU" dirty="0"/>
              <a:t> та </a:t>
            </a:r>
            <a:r>
              <a:rPr lang="ru-RU" dirty="0" err="1"/>
              <a:t>вісцерального</a:t>
            </a:r>
            <a:r>
              <a:rPr lang="ru-RU" dirty="0"/>
              <a:t> </a:t>
            </a:r>
            <a:r>
              <a:rPr lang="ru-RU" dirty="0" err="1"/>
              <a:t>листків</a:t>
            </a:r>
            <a:r>
              <a:rPr lang="ru-RU" dirty="0"/>
              <a:t>. </a:t>
            </a:r>
            <a:r>
              <a:rPr lang="ru-RU" dirty="0" err="1"/>
              <a:t>Вісцеральний</a:t>
            </a:r>
            <a:r>
              <a:rPr lang="ru-RU" dirty="0"/>
              <a:t> листок </a:t>
            </a:r>
            <a:r>
              <a:rPr lang="ru-RU" dirty="0" err="1"/>
              <a:t>зростається</a:t>
            </a:r>
            <a:r>
              <a:rPr lang="ru-RU" dirty="0"/>
              <a:t> з </a:t>
            </a:r>
            <a:r>
              <a:rPr lang="ru-RU" dirty="0" err="1"/>
              <a:t>біл­ковою</a:t>
            </a:r>
            <a:r>
              <a:rPr lang="ru-RU" dirty="0"/>
              <a:t> </a:t>
            </a:r>
            <a:r>
              <a:rPr lang="ru-RU" dirty="0" err="1"/>
              <a:t>оболонкою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.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цими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листками </a:t>
            </a:r>
            <a:r>
              <a:rPr lang="ru-RU" dirty="0" err="1"/>
              <a:t>розташована</a:t>
            </a:r>
            <a:r>
              <a:rPr lang="ru-RU" dirty="0"/>
              <a:t> </a:t>
            </a:r>
            <a:r>
              <a:rPr lang="ru-RU" dirty="0" err="1"/>
              <a:t>порожнина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1—2 мл </a:t>
            </a:r>
            <a:r>
              <a:rPr lang="ru-RU" dirty="0" err="1"/>
              <a:t>серозної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опус­кання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відросток</a:t>
            </a:r>
            <a:r>
              <a:rPr lang="ru-RU" dirty="0"/>
              <a:t> </a:t>
            </a:r>
            <a:r>
              <a:rPr lang="ru-RU" dirty="0" err="1"/>
              <a:t>очеревини</a:t>
            </a:r>
            <a:r>
              <a:rPr lang="ru-RU" dirty="0"/>
              <a:t> у </a:t>
            </a:r>
            <a:r>
              <a:rPr lang="ru-RU" dirty="0" err="1"/>
              <a:t>верхній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заростає</a:t>
            </a:r>
            <a:r>
              <a:rPr lang="ru-RU" dirty="0"/>
              <a:t>, тому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у </a:t>
            </a:r>
            <a:r>
              <a:rPr lang="ru-RU" dirty="0" err="1"/>
              <a:t>власній</a:t>
            </a:r>
            <a:r>
              <a:rPr lang="ru-RU" dirty="0"/>
              <a:t> </a:t>
            </a:r>
            <a:r>
              <a:rPr lang="ru-RU" dirty="0" err="1"/>
              <a:t>серозній</a:t>
            </a:r>
            <a:r>
              <a:rPr lang="ru-RU" dirty="0"/>
              <a:t> </a:t>
            </a:r>
            <a:r>
              <a:rPr lang="ru-RU" dirty="0" err="1"/>
              <a:t>порожнині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відросток</a:t>
            </a:r>
            <a:r>
              <a:rPr lang="ru-RU" dirty="0"/>
              <a:t> не </a:t>
            </a:r>
            <a:r>
              <a:rPr lang="ru-RU" dirty="0" err="1"/>
              <a:t>заростає</a:t>
            </a:r>
            <a:r>
              <a:rPr lang="ru-RU" dirty="0"/>
              <a:t>, то </a:t>
            </a:r>
            <a:r>
              <a:rPr lang="ru-RU" dirty="0" err="1"/>
              <a:t>залишається</a:t>
            </a:r>
            <a:r>
              <a:rPr lang="ru-RU" dirty="0"/>
              <a:t> канал, через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виходити</a:t>
            </a:r>
            <a:r>
              <a:rPr lang="ru-RU" dirty="0"/>
              <a:t> </a:t>
            </a:r>
            <a:r>
              <a:rPr lang="ru-RU" dirty="0" err="1"/>
              <a:t>вроджені</a:t>
            </a:r>
            <a:r>
              <a:rPr lang="ru-RU" dirty="0"/>
              <a:t> </a:t>
            </a:r>
            <a:r>
              <a:rPr lang="ru-RU" dirty="0" err="1"/>
              <a:t>грижі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Статевий</a:t>
            </a:r>
            <a:r>
              <a:rPr lang="ru-RU" b="1" dirty="0"/>
              <a:t> член</a:t>
            </a:r>
            <a:r>
              <a:rPr lang="ru-RU" dirty="0"/>
              <a:t>(</a:t>
            </a:r>
            <a:r>
              <a:rPr lang="ru-RU" dirty="0" err="1"/>
              <a:t>penis</a:t>
            </a:r>
            <a:r>
              <a:rPr lang="ru-RU" dirty="0"/>
              <a:t>)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кавернозних</a:t>
            </a:r>
            <a:r>
              <a:rPr lang="ru-RU" dirty="0"/>
              <a:t> (</a:t>
            </a:r>
            <a:r>
              <a:rPr lang="ru-RU" dirty="0" err="1"/>
              <a:t>пече­ристих</a:t>
            </a:r>
            <a:r>
              <a:rPr lang="ru-RU" dirty="0"/>
              <a:t>) і одного </a:t>
            </a:r>
            <a:r>
              <a:rPr lang="ru-RU" dirty="0" err="1"/>
              <a:t>губчастого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. </a:t>
            </a:r>
            <a:r>
              <a:rPr lang="ru-RU" dirty="0" err="1"/>
              <a:t>Губчасте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 </a:t>
            </a:r>
            <a:r>
              <a:rPr lang="ru-RU" dirty="0" err="1"/>
              <a:t>розташоване</a:t>
            </a:r>
            <a:r>
              <a:rPr lang="ru-RU" dirty="0"/>
              <a:t> </a:t>
            </a:r>
            <a:r>
              <a:rPr lang="ru-RU" dirty="0" err="1"/>
              <a:t>зни­зу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печеристих</a:t>
            </a:r>
            <a:r>
              <a:rPr lang="ru-RU" dirty="0"/>
              <a:t> </a:t>
            </a:r>
            <a:r>
              <a:rPr lang="ru-RU" dirty="0" err="1"/>
              <a:t>тіл</a:t>
            </a:r>
            <a:r>
              <a:rPr lang="ru-RU" dirty="0"/>
              <a:t> і </a:t>
            </a:r>
            <a:r>
              <a:rPr lang="ru-RU" dirty="0" err="1"/>
              <a:t>пронизане</a:t>
            </a:r>
            <a:r>
              <a:rPr lang="ru-RU" dirty="0"/>
              <a:t> </a:t>
            </a:r>
            <a:r>
              <a:rPr lang="ru-RU" dirty="0" err="1"/>
              <a:t>сечівником</a:t>
            </a:r>
            <a:r>
              <a:rPr lang="ru-RU" dirty="0"/>
              <a:t>. </a:t>
            </a:r>
            <a:r>
              <a:rPr lang="ru-RU" dirty="0" err="1"/>
              <a:t>Задня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ста­тевого</a:t>
            </a:r>
            <a:r>
              <a:rPr lang="ru-RU" dirty="0"/>
              <a:t> члена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кореня</a:t>
            </a:r>
            <a:r>
              <a:rPr lang="ru-RU" dirty="0"/>
              <a:t>, </a:t>
            </a:r>
            <a:r>
              <a:rPr lang="ru-RU" dirty="0" err="1"/>
              <a:t>передня</a:t>
            </a:r>
            <a:r>
              <a:rPr lang="ru-RU" dirty="0"/>
              <a:t> </a:t>
            </a:r>
            <a:r>
              <a:rPr lang="ru-RU" dirty="0" err="1"/>
              <a:t>потовщена</a:t>
            </a:r>
            <a:r>
              <a:rPr lang="ru-RU" dirty="0"/>
              <a:t> — головки.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члена. На </a:t>
            </a:r>
            <a:r>
              <a:rPr lang="ru-RU" dirty="0" err="1"/>
              <a:t>головці</a:t>
            </a:r>
            <a:r>
              <a:rPr lang="ru-RU" dirty="0"/>
              <a:t> </a:t>
            </a:r>
            <a:r>
              <a:rPr lang="ru-RU" dirty="0" err="1"/>
              <a:t>знахо­диться</a:t>
            </a:r>
            <a:r>
              <a:rPr lang="ru-RU" dirty="0"/>
              <a:t>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отвір</a:t>
            </a:r>
            <a:r>
              <a:rPr lang="ru-RU" dirty="0"/>
              <a:t> </a:t>
            </a:r>
            <a:r>
              <a:rPr lang="ru-RU" dirty="0" err="1"/>
              <a:t>сечівника</a:t>
            </a:r>
            <a:r>
              <a:rPr lang="ru-RU" dirty="0"/>
              <a:t>. </a:t>
            </a:r>
            <a:r>
              <a:rPr lang="ru-RU" dirty="0" err="1"/>
              <a:t>Шкіра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головки </a:t>
            </a:r>
            <a:r>
              <a:rPr lang="ru-RU" dirty="0" err="1"/>
              <a:t>утворює</a:t>
            </a:r>
            <a:r>
              <a:rPr lang="ru-RU" dirty="0"/>
              <a:t> складку — </a:t>
            </a:r>
            <a:r>
              <a:rPr lang="ru-RU" dirty="0" err="1"/>
              <a:t>передню</a:t>
            </a:r>
            <a:r>
              <a:rPr lang="ru-RU" dirty="0"/>
              <a:t> </a:t>
            </a:r>
            <a:r>
              <a:rPr lang="ru-RU" dirty="0" err="1"/>
              <a:t>шкірочку</a:t>
            </a:r>
            <a:r>
              <a:rPr lang="ru-RU" dirty="0"/>
              <a:t>.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розта­шовані</a:t>
            </a:r>
            <a:r>
              <a:rPr lang="ru-RU" dirty="0"/>
              <a:t> </a:t>
            </a:r>
            <a:r>
              <a:rPr lang="ru-RU" dirty="0" err="1"/>
              <a:t>сальні</a:t>
            </a:r>
            <a:r>
              <a:rPr lang="ru-RU" dirty="0"/>
              <a:t> </a:t>
            </a:r>
            <a:r>
              <a:rPr lang="ru-RU" dirty="0" err="1"/>
              <a:t>залози</a:t>
            </a:r>
            <a:r>
              <a:rPr lang="ru-RU" dirty="0"/>
              <a:t>, секрет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смегми</a:t>
            </a:r>
            <a:r>
              <a:rPr lang="ru-RU" dirty="0"/>
              <a:t>. </a:t>
            </a:r>
            <a:r>
              <a:rPr lang="ru-RU" dirty="0" err="1"/>
              <a:t>Зовнішньою</a:t>
            </a:r>
            <a:r>
              <a:rPr lang="ru-RU" dirty="0"/>
              <a:t> </a:t>
            </a:r>
            <a:r>
              <a:rPr lang="ru-RU" dirty="0" err="1"/>
              <a:t>оболонкою</a:t>
            </a:r>
            <a:r>
              <a:rPr lang="ru-RU" dirty="0"/>
              <a:t> </a:t>
            </a:r>
            <a:r>
              <a:rPr lang="ru-RU" dirty="0" err="1"/>
              <a:t>печеристих</a:t>
            </a:r>
            <a:r>
              <a:rPr lang="ru-RU" dirty="0"/>
              <a:t> </a:t>
            </a:r>
            <a:r>
              <a:rPr lang="ru-RU" dirty="0" err="1"/>
              <a:t>тіл</a:t>
            </a:r>
            <a:r>
              <a:rPr lang="ru-RU" dirty="0"/>
              <a:t> є </a:t>
            </a:r>
            <a:r>
              <a:rPr lang="ru-RU" dirty="0" err="1"/>
              <a:t>фіброзна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всереди­ну</a:t>
            </a:r>
            <a:r>
              <a:rPr lang="ru-RU" dirty="0"/>
              <a:t> </a:t>
            </a:r>
            <a:r>
              <a:rPr lang="ru-RU" dirty="0" err="1"/>
              <a:t>відходять</a:t>
            </a:r>
            <a:r>
              <a:rPr lang="ru-RU" dirty="0"/>
              <a:t> </a:t>
            </a:r>
            <a:r>
              <a:rPr lang="ru-RU" dirty="0" err="1"/>
              <a:t>численні</a:t>
            </a:r>
            <a:r>
              <a:rPr lang="ru-RU" dirty="0"/>
              <a:t> перекладки. </a:t>
            </a:r>
            <a:r>
              <a:rPr lang="ru-RU" dirty="0" err="1"/>
              <a:t>Проміжки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перекладками </a:t>
            </a:r>
            <a:r>
              <a:rPr lang="ru-RU" dirty="0" err="1"/>
              <a:t>заповнені</a:t>
            </a:r>
            <a:r>
              <a:rPr lang="ru-RU" dirty="0"/>
              <a:t> </a:t>
            </a:r>
            <a:r>
              <a:rPr lang="ru-RU" dirty="0" err="1"/>
              <a:t>кров'ю</a:t>
            </a:r>
            <a:r>
              <a:rPr lang="ru-RU" dirty="0"/>
              <a:t>.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члена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в </a:t>
            </a:r>
            <a:r>
              <a:rPr lang="ru-RU" dirty="0" err="1"/>
              <a:t>печеристих</a:t>
            </a:r>
            <a:r>
              <a:rPr lang="ru-RU" dirty="0"/>
              <a:t> </a:t>
            </a:r>
            <a:r>
              <a:rPr lang="ru-RU" dirty="0" err="1"/>
              <a:t>тілах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Чоловічий</a:t>
            </a:r>
            <a:r>
              <a:rPr lang="ru-RU" b="1" dirty="0"/>
              <a:t> </a:t>
            </a:r>
            <a:r>
              <a:rPr lang="ru-RU" b="1" dirty="0" err="1"/>
              <a:t>сечівник</a:t>
            </a:r>
            <a:r>
              <a:rPr lang="ru-RU" dirty="0"/>
              <a:t> (</a:t>
            </a:r>
            <a:r>
              <a:rPr lang="ru-RU" dirty="0" err="1"/>
              <a:t>urethra</a:t>
            </a:r>
            <a:r>
              <a:rPr lang="ru-RU" dirty="0"/>
              <a:t> </a:t>
            </a:r>
            <a:r>
              <a:rPr lang="ru-RU" dirty="0" err="1"/>
              <a:t>masculina</a:t>
            </a:r>
            <a:r>
              <a:rPr lang="ru-RU" dirty="0"/>
              <a:t>) — </a:t>
            </a:r>
            <a:r>
              <a:rPr lang="ru-RU" dirty="0" err="1"/>
              <a:t>непарний</a:t>
            </a:r>
            <a:r>
              <a:rPr lang="ru-RU" dirty="0"/>
              <a:t> орган, </a:t>
            </a:r>
            <a:r>
              <a:rPr lang="ru-RU" dirty="0" err="1"/>
              <a:t>має</a:t>
            </a:r>
            <a:r>
              <a:rPr lang="ru-RU" dirty="0"/>
              <a:t> форму трубки </a:t>
            </a:r>
            <a:r>
              <a:rPr lang="ru-RU" dirty="0" err="1"/>
              <a:t>довжиною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16—22 см і </a:t>
            </a:r>
            <a:r>
              <a:rPr lang="ru-RU" dirty="0" err="1"/>
              <a:t>діаметром</a:t>
            </a:r>
            <a:r>
              <a:rPr lang="ru-RU" dirty="0"/>
              <a:t> 0,5—0,7 см.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виводить</a:t>
            </a:r>
            <a:r>
              <a:rPr lang="ru-RU" dirty="0"/>
              <a:t> сечу і й </a:t>
            </a:r>
            <a:r>
              <a:rPr lang="ru-RU" dirty="0" err="1"/>
              <a:t>сім'я</a:t>
            </a:r>
            <a:r>
              <a:rPr lang="ru-RU" dirty="0"/>
              <a:t>. </a:t>
            </a:r>
            <a:r>
              <a:rPr lang="ru-RU" dirty="0" err="1"/>
              <a:t>Сечівник</a:t>
            </a:r>
            <a:r>
              <a:rPr lang="ru-RU" dirty="0"/>
              <a:t> </a:t>
            </a:r>
            <a:r>
              <a:rPr lang="ru-RU" dirty="0" err="1"/>
              <a:t>тягнеться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міху­ра</a:t>
            </a:r>
            <a:r>
              <a:rPr lang="ru-RU" dirty="0"/>
              <a:t>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отвору</a:t>
            </a:r>
            <a:r>
              <a:rPr lang="ru-RU" dirty="0"/>
              <a:t> на </a:t>
            </a:r>
            <a:r>
              <a:rPr lang="ru-RU" dirty="0" err="1"/>
              <a:t>головці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члена. 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 три </a:t>
            </a:r>
            <a:r>
              <a:rPr lang="ru-RU" dirty="0" err="1"/>
              <a:t>частини</a:t>
            </a:r>
            <a:r>
              <a:rPr lang="ru-RU" dirty="0"/>
              <a:t>: </a:t>
            </a:r>
            <a:r>
              <a:rPr lang="ru-RU" dirty="0" err="1"/>
              <a:t>передміхурову</a:t>
            </a:r>
            <a:r>
              <a:rPr lang="ru-RU" dirty="0"/>
              <a:t> (проходить через </a:t>
            </a:r>
            <a:r>
              <a:rPr lang="ru-RU" dirty="0" err="1"/>
              <a:t>пере­шийок</a:t>
            </a:r>
            <a:r>
              <a:rPr lang="ru-RU" dirty="0"/>
              <a:t> </a:t>
            </a:r>
            <a:r>
              <a:rPr lang="ru-RU" dirty="0" err="1"/>
              <a:t>передміхурової</a:t>
            </a:r>
            <a:r>
              <a:rPr lang="ru-RU" dirty="0"/>
              <a:t> </a:t>
            </a:r>
            <a:r>
              <a:rPr lang="ru-RU" dirty="0" err="1"/>
              <a:t>залози</a:t>
            </a:r>
            <a:r>
              <a:rPr lang="ru-RU" dirty="0"/>
              <a:t>), </a:t>
            </a:r>
            <a:r>
              <a:rPr lang="ru-RU" dirty="0" err="1"/>
              <a:t>перетинчасту</a:t>
            </a:r>
            <a:r>
              <a:rPr lang="ru-RU" dirty="0"/>
              <a:t> (проходить через </a:t>
            </a:r>
            <a:r>
              <a:rPr lang="ru-RU" dirty="0" err="1"/>
              <a:t>се­чостатеву</a:t>
            </a:r>
            <a:r>
              <a:rPr lang="ru-RU" dirty="0"/>
              <a:t> </a:t>
            </a:r>
            <a:r>
              <a:rPr lang="ru-RU" dirty="0" err="1"/>
              <a:t>діафрагму</a:t>
            </a:r>
            <a:r>
              <a:rPr lang="ru-RU" dirty="0"/>
              <a:t>) і </a:t>
            </a:r>
            <a:r>
              <a:rPr lang="ru-RU" dirty="0" err="1"/>
              <a:t>губчасту</a:t>
            </a:r>
            <a:r>
              <a:rPr lang="ru-RU" dirty="0"/>
              <a:t>. Оточена </a:t>
            </a:r>
            <a:r>
              <a:rPr lang="ru-RU" dirty="0" err="1"/>
              <a:t>губчастим</a:t>
            </a:r>
            <a:r>
              <a:rPr lang="ru-RU" dirty="0"/>
              <a:t> </a:t>
            </a:r>
            <a:r>
              <a:rPr lang="ru-RU" dirty="0" err="1"/>
              <a:t>тілом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члена </a:t>
            </a:r>
            <a:r>
              <a:rPr lang="ru-RU" dirty="0" err="1"/>
              <a:t>передміхурова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є </a:t>
            </a:r>
            <a:r>
              <a:rPr lang="ru-RU" dirty="0" err="1"/>
              <a:t>найширшою</a:t>
            </a:r>
            <a:r>
              <a:rPr lang="ru-RU" dirty="0"/>
              <a:t>, а </a:t>
            </a:r>
            <a:r>
              <a:rPr lang="ru-RU" dirty="0" err="1"/>
              <a:t>перетинчаста</a:t>
            </a:r>
            <a:r>
              <a:rPr lang="ru-RU" dirty="0"/>
              <a:t> — </a:t>
            </a:r>
            <a:r>
              <a:rPr lang="ru-RU" dirty="0" err="1"/>
              <a:t>найвужчою</a:t>
            </a:r>
            <a:r>
              <a:rPr lang="ru-RU" dirty="0"/>
              <a:t>. </a:t>
            </a:r>
            <a:r>
              <a:rPr lang="ru-RU" dirty="0" err="1"/>
              <a:t>Сечівник</a:t>
            </a:r>
            <a:r>
              <a:rPr lang="ru-RU" dirty="0"/>
              <a:t> </a:t>
            </a:r>
            <a:r>
              <a:rPr lang="ru-RU" dirty="0" err="1"/>
              <a:t>вигнутий</a:t>
            </a:r>
            <a:r>
              <a:rPr lang="ru-RU" dirty="0"/>
              <a:t> S-</a:t>
            </a:r>
            <a:r>
              <a:rPr lang="ru-RU" dirty="0" err="1"/>
              <a:t>подібно</a:t>
            </a:r>
            <a:r>
              <a:rPr lang="ru-RU" dirty="0"/>
              <a:t>. </a:t>
            </a:r>
            <a:r>
              <a:rPr lang="ru-RU" dirty="0" err="1"/>
              <a:t>Слизова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 </a:t>
            </a:r>
            <a:r>
              <a:rPr lang="ru-RU" dirty="0" err="1"/>
              <a:t>сечівника</a:t>
            </a:r>
            <a:r>
              <a:rPr lang="ru-RU" dirty="0"/>
              <a:t> </a:t>
            </a:r>
            <a:r>
              <a:rPr lang="ru-RU" dirty="0" err="1"/>
              <a:t>вистелена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ділянках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видами </a:t>
            </a:r>
            <a:r>
              <a:rPr lang="ru-RU" dirty="0" err="1"/>
              <a:t>епітелію</a:t>
            </a:r>
            <a:r>
              <a:rPr lang="ru-RU" dirty="0"/>
              <a:t>: </a:t>
            </a:r>
            <a:r>
              <a:rPr lang="ru-RU" dirty="0" err="1"/>
              <a:t>перехідним</a:t>
            </a:r>
            <a:r>
              <a:rPr lang="ru-RU" dirty="0"/>
              <a:t>, </a:t>
            </a:r>
            <a:r>
              <a:rPr lang="ru-RU" dirty="0" err="1"/>
              <a:t>багатошаровим</a:t>
            </a:r>
            <a:r>
              <a:rPr lang="ru-RU" dirty="0"/>
              <a:t> </a:t>
            </a:r>
            <a:r>
              <a:rPr lang="ru-RU" dirty="0" err="1"/>
              <a:t>циліндричним</a:t>
            </a:r>
            <a:r>
              <a:rPr lang="ru-RU" dirty="0"/>
              <a:t>, </a:t>
            </a:r>
            <a:r>
              <a:rPr lang="ru-RU" dirty="0" err="1"/>
              <a:t>одношаровим</a:t>
            </a:r>
            <a:r>
              <a:rPr lang="ru-RU" dirty="0"/>
              <a:t> </a:t>
            </a:r>
            <a:r>
              <a:rPr lang="ru-RU" dirty="0" err="1"/>
              <a:t>циліндричним</a:t>
            </a:r>
            <a:r>
              <a:rPr lang="ru-RU" dirty="0"/>
              <a:t> і </a:t>
            </a:r>
            <a:r>
              <a:rPr lang="ru-RU" dirty="0" err="1"/>
              <a:t>ба­гатошаровим</a:t>
            </a:r>
            <a:r>
              <a:rPr lang="ru-RU" dirty="0"/>
              <a:t> плоским. </a:t>
            </a:r>
            <a:r>
              <a:rPr lang="ru-RU" dirty="0" err="1"/>
              <a:t>М'язовий</a:t>
            </a:r>
            <a:r>
              <a:rPr lang="ru-RU" dirty="0"/>
              <a:t> шар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циркулярних</a:t>
            </a:r>
            <a:r>
              <a:rPr lang="ru-RU" dirty="0"/>
              <a:t> і </a:t>
            </a:r>
            <a:r>
              <a:rPr lang="ru-RU" dirty="0" err="1"/>
              <a:t>поздовжніх</a:t>
            </a:r>
            <a:r>
              <a:rPr lang="ru-RU" dirty="0"/>
              <a:t> </a:t>
            </a:r>
            <a:r>
              <a:rPr lang="ru-RU" dirty="0" err="1"/>
              <a:t>м'язових</a:t>
            </a:r>
            <a:r>
              <a:rPr lang="ru-RU" dirty="0"/>
              <a:t> волокон.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6263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АНОМАЛІЯ ЯЄЧОК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аномалії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, </a:t>
            </a:r>
            <a:r>
              <a:rPr lang="ru-RU" dirty="0" err="1"/>
              <a:t>структури</a:t>
            </a:r>
            <a:r>
              <a:rPr lang="ru-RU" dirty="0"/>
              <a:t> й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яєчок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b="1" dirty="0" err="1"/>
              <a:t>Аномалії</a:t>
            </a:r>
            <a:r>
              <a:rPr lang="ru-RU" b="1" dirty="0"/>
              <a:t> </a:t>
            </a:r>
            <a:r>
              <a:rPr lang="ru-RU" b="1" dirty="0" err="1"/>
              <a:t>кількості</a:t>
            </a:r>
            <a:r>
              <a:rPr lang="ru-RU" b="1" dirty="0"/>
              <a:t> </a:t>
            </a:r>
            <a:r>
              <a:rPr lang="ru-RU" dirty="0"/>
              <a:t>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належать </a:t>
            </a:r>
            <a:r>
              <a:rPr lang="ru-RU" dirty="0" err="1"/>
              <a:t>анорхізм</a:t>
            </a:r>
            <a:r>
              <a:rPr lang="ru-RU" dirty="0"/>
              <a:t>, </a:t>
            </a:r>
            <a:r>
              <a:rPr lang="ru-RU" dirty="0" err="1"/>
              <a:t>монорхізм</a:t>
            </a:r>
            <a:r>
              <a:rPr lang="ru-RU" dirty="0"/>
              <a:t> і </a:t>
            </a:r>
            <a:r>
              <a:rPr lang="ru-RU" dirty="0" err="1"/>
              <a:t>поліорхізм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Анорхізм</a:t>
            </a:r>
            <a:r>
              <a:rPr lang="ru-RU" b="1" dirty="0"/>
              <a:t> </a:t>
            </a:r>
            <a:r>
              <a:rPr lang="ru-RU" dirty="0"/>
              <a:t>– </a:t>
            </a:r>
            <a:r>
              <a:rPr lang="ru-RU" dirty="0" err="1"/>
              <a:t>уроджена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обох</a:t>
            </a:r>
            <a:r>
              <a:rPr lang="ru-RU" dirty="0"/>
              <a:t> </a:t>
            </a:r>
            <a:r>
              <a:rPr lang="ru-RU" dirty="0" err="1"/>
              <a:t>яєчок</a:t>
            </a:r>
            <a:r>
              <a:rPr lang="ru-RU" dirty="0"/>
              <a:t>.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 і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пошкоджень</a:t>
            </a:r>
            <a:r>
              <a:rPr lang="ru-RU" dirty="0"/>
              <a:t> на </a:t>
            </a:r>
            <a:r>
              <a:rPr lang="ru-RU" dirty="0" err="1"/>
              <a:t>ранніх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 </a:t>
            </a:r>
            <a:r>
              <a:rPr lang="ru-RU" dirty="0" err="1"/>
              <a:t>ембріонального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залоз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короткочасної</a:t>
            </a:r>
            <a:r>
              <a:rPr lang="ru-RU" dirty="0"/>
              <a:t> </a:t>
            </a:r>
            <a:r>
              <a:rPr lang="ru-RU" dirty="0" err="1"/>
              <a:t>секреції</a:t>
            </a:r>
            <a:r>
              <a:rPr lang="ru-RU" dirty="0"/>
              <a:t> ними </a:t>
            </a:r>
            <a:r>
              <a:rPr lang="ru-RU" dirty="0" err="1"/>
              <a:t>андрогенів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відзначатись</a:t>
            </a:r>
            <a:r>
              <a:rPr lang="ru-RU" dirty="0"/>
              <a:t> </a:t>
            </a:r>
            <a:r>
              <a:rPr lang="ru-RU" dirty="0" err="1"/>
              <a:t>одночасна</a:t>
            </a:r>
            <a:r>
              <a:rPr lang="ru-RU" dirty="0"/>
              <a:t> </a:t>
            </a:r>
            <a:r>
              <a:rPr lang="ru-RU" dirty="0" err="1"/>
              <a:t>недорозвиненість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придатків</a:t>
            </a:r>
            <a:r>
              <a:rPr lang="ru-RU" dirty="0"/>
              <a:t> </a:t>
            </a:r>
            <a:r>
              <a:rPr lang="ru-RU" dirty="0" err="1"/>
              <a:t>яєчок</a:t>
            </a:r>
            <a:r>
              <a:rPr lang="ru-RU" dirty="0"/>
              <a:t> та </a:t>
            </a:r>
            <a:r>
              <a:rPr lang="ru-RU" dirty="0" err="1"/>
              <a:t>сім'явиносних</a:t>
            </a:r>
            <a:r>
              <a:rPr lang="ru-RU" dirty="0"/>
              <a:t> проток. </a:t>
            </a:r>
            <a:r>
              <a:rPr lang="ru-RU" dirty="0" err="1"/>
              <a:t>Ступінь</a:t>
            </a:r>
            <a:r>
              <a:rPr lang="ru-RU" dirty="0"/>
              <a:t> і характер </a:t>
            </a:r>
            <a:r>
              <a:rPr lang="ru-RU" dirty="0" err="1"/>
              <a:t>атрофії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часу </a:t>
            </a:r>
            <a:r>
              <a:rPr lang="ru-RU" dirty="0" err="1"/>
              <a:t>внутрішньоутробного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первинної</a:t>
            </a:r>
            <a:r>
              <a:rPr lang="ru-RU" dirty="0"/>
              <a:t> </a:t>
            </a:r>
            <a:r>
              <a:rPr lang="ru-RU" dirty="0" err="1"/>
              <a:t>гонади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У хворого,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страждає</a:t>
            </a:r>
            <a:r>
              <a:rPr lang="ru-RU" dirty="0"/>
              <a:t> на </a:t>
            </a:r>
            <a:r>
              <a:rPr lang="ru-RU" dirty="0" err="1"/>
              <a:t>анорхізм</a:t>
            </a:r>
            <a:r>
              <a:rPr lang="ru-RU" dirty="0"/>
              <a:t>, </a:t>
            </a:r>
            <a:r>
              <a:rPr lang="ru-RU" dirty="0" err="1"/>
              <a:t>спостерігаються</a:t>
            </a:r>
            <a:r>
              <a:rPr lang="ru-RU" dirty="0"/>
              <a:t> </a:t>
            </a:r>
            <a:r>
              <a:rPr lang="ru-RU" dirty="0" err="1"/>
              <a:t>євнухоїдна</a:t>
            </a:r>
            <a:r>
              <a:rPr lang="ru-RU" dirty="0"/>
              <a:t> </a:t>
            </a:r>
            <a:r>
              <a:rPr lang="ru-RU" dirty="0" err="1"/>
              <a:t>будова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недорозвиненість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передміхурової</a:t>
            </a:r>
            <a:r>
              <a:rPr lang="ru-RU" dirty="0"/>
              <a:t> </a:t>
            </a:r>
            <a:r>
              <a:rPr lang="ru-RU" dirty="0" err="1"/>
              <a:t>залози</a:t>
            </a:r>
            <a:r>
              <a:rPr lang="ru-RU" dirty="0"/>
              <a:t> та </a:t>
            </a:r>
            <a:r>
              <a:rPr lang="ru-RU" dirty="0" err="1"/>
              <a:t>сім'яних</a:t>
            </a:r>
            <a:r>
              <a:rPr lang="ru-RU" dirty="0"/>
              <a:t> </a:t>
            </a:r>
            <a:r>
              <a:rPr lang="ru-RU" dirty="0" err="1"/>
              <a:t>пухирців</a:t>
            </a:r>
            <a:r>
              <a:rPr lang="ru-RU" dirty="0"/>
              <a:t>. </a:t>
            </a:r>
            <a:r>
              <a:rPr lang="ru-RU" dirty="0" err="1"/>
              <a:t>Вторинні</a:t>
            </a:r>
            <a:r>
              <a:rPr lang="ru-RU" dirty="0"/>
              <a:t>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слаборозвинені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аномалією</a:t>
            </a:r>
            <a:r>
              <a:rPr lang="ru-RU" dirty="0"/>
              <a:t> </a:t>
            </a:r>
            <a:r>
              <a:rPr lang="ru-RU" dirty="0" err="1"/>
              <a:t>шкіра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 </a:t>
            </a:r>
            <a:r>
              <a:rPr lang="ru-RU" dirty="0" err="1"/>
              <a:t>бліда</a:t>
            </a:r>
            <a:r>
              <a:rPr lang="ru-RU" dirty="0"/>
              <a:t>, тонка, </a:t>
            </a:r>
            <a:r>
              <a:rPr lang="ru-RU" dirty="0" err="1"/>
              <a:t>ніжна</a:t>
            </a:r>
            <a:r>
              <a:rPr lang="ru-RU" dirty="0"/>
              <a:t>, </a:t>
            </a:r>
            <a:r>
              <a:rPr lang="ru-RU" dirty="0" err="1"/>
              <a:t>волосся</a:t>
            </a:r>
            <a:r>
              <a:rPr lang="ru-RU" dirty="0"/>
              <a:t> </a:t>
            </a:r>
            <a:r>
              <a:rPr lang="ru-RU" dirty="0" err="1"/>
              <a:t>густе</a:t>
            </a:r>
            <a:r>
              <a:rPr lang="ru-RU" dirty="0"/>
              <a:t>, </a:t>
            </a:r>
            <a:r>
              <a:rPr lang="ru-RU" dirty="0" err="1"/>
              <a:t>бідне</a:t>
            </a:r>
            <a:r>
              <a:rPr lang="ru-RU" dirty="0"/>
              <a:t> на </a:t>
            </a:r>
            <a:r>
              <a:rPr lang="ru-RU" dirty="0" err="1"/>
              <a:t>пігмент</a:t>
            </a:r>
            <a:r>
              <a:rPr lang="ru-RU" dirty="0"/>
              <a:t>; у них </a:t>
            </a:r>
            <a:r>
              <a:rPr lang="ru-RU" dirty="0" err="1"/>
              <a:t>довго</a:t>
            </a:r>
            <a:r>
              <a:rPr lang="ru-RU" dirty="0"/>
              <a:t> не </a:t>
            </a:r>
            <a:r>
              <a:rPr lang="ru-RU" dirty="0" err="1"/>
              <a:t>костеніють</a:t>
            </a:r>
            <a:r>
              <a:rPr lang="ru-RU" dirty="0"/>
              <a:t> </a:t>
            </a:r>
            <a:r>
              <a:rPr lang="ru-RU" dirty="0" err="1"/>
              <a:t>гортанні</a:t>
            </a:r>
            <a:r>
              <a:rPr lang="ru-RU" dirty="0"/>
              <a:t> </a:t>
            </a:r>
            <a:r>
              <a:rPr lang="ru-RU" dirty="0" err="1"/>
              <a:t>хрящі</a:t>
            </a:r>
            <a:r>
              <a:rPr lang="ru-RU" dirty="0"/>
              <a:t>, </a:t>
            </a:r>
            <a:r>
              <a:rPr lang="ru-RU" dirty="0" err="1"/>
              <a:t>тривалий</a:t>
            </a:r>
            <a:r>
              <a:rPr lang="ru-RU" dirty="0"/>
              <a:t> час не </a:t>
            </a:r>
            <a:r>
              <a:rPr lang="ru-RU" dirty="0" err="1"/>
              <a:t>змінюються</a:t>
            </a:r>
            <a:r>
              <a:rPr lang="ru-RU" dirty="0"/>
              <a:t> </a:t>
            </a:r>
            <a:r>
              <a:rPr lang="ru-RU" dirty="0" err="1"/>
              <a:t>молочні</a:t>
            </a:r>
            <a:r>
              <a:rPr lang="ru-RU" dirty="0"/>
              <a:t> </a:t>
            </a:r>
            <a:r>
              <a:rPr lang="ru-RU" dirty="0" err="1"/>
              <a:t>зуби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 smtClean="0"/>
              <a:t>Нерідко</a:t>
            </a:r>
            <a:r>
              <a:rPr lang="ru-RU" dirty="0" smtClean="0"/>
              <a:t> у </a:t>
            </a:r>
            <a:r>
              <a:rPr lang="ru-RU" dirty="0"/>
              <a:t>таких </a:t>
            </a:r>
            <a:r>
              <a:rPr lang="ru-RU" dirty="0" err="1"/>
              <a:t>хворих</a:t>
            </a:r>
            <a:r>
              <a:rPr lang="ru-RU" dirty="0"/>
              <a:t> </a:t>
            </a:r>
            <a:r>
              <a:rPr lang="ru-RU" dirty="0" err="1"/>
              <a:t>підозрюють</a:t>
            </a:r>
            <a:r>
              <a:rPr lang="ru-RU" dirty="0"/>
              <a:t> </a:t>
            </a:r>
            <a:r>
              <a:rPr lang="ru-RU" dirty="0" err="1"/>
              <a:t>двосторонній</a:t>
            </a:r>
            <a:r>
              <a:rPr lang="ru-RU" dirty="0"/>
              <a:t> </a:t>
            </a:r>
            <a:r>
              <a:rPr lang="ru-RU" dirty="0" err="1"/>
              <a:t>крипторхізм</a:t>
            </a:r>
            <a:r>
              <a:rPr lang="ru-RU" dirty="0"/>
              <a:t>. </a:t>
            </a:r>
            <a:r>
              <a:rPr lang="ru-RU" dirty="0" err="1"/>
              <a:t>Інтелект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не </a:t>
            </a:r>
            <a:r>
              <a:rPr lang="ru-RU" dirty="0" err="1"/>
              <a:t>порушений</a:t>
            </a:r>
            <a:r>
              <a:rPr lang="ru-RU" dirty="0"/>
              <a:t>. </a:t>
            </a:r>
            <a:r>
              <a:rPr lang="ru-RU" dirty="0" err="1"/>
              <a:t>Психіка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вразлива</a:t>
            </a:r>
            <a:r>
              <a:rPr lang="ru-RU" dirty="0"/>
              <a:t>, </a:t>
            </a:r>
            <a:r>
              <a:rPr lang="ru-RU" dirty="0" err="1"/>
              <a:t>хворі</a:t>
            </a:r>
            <a:r>
              <a:rPr lang="ru-RU" dirty="0"/>
              <a:t> </a:t>
            </a:r>
            <a:r>
              <a:rPr lang="ru-RU" dirty="0" err="1"/>
              <a:t>усвідомлюють</a:t>
            </a:r>
            <a:r>
              <a:rPr lang="ru-RU" dirty="0"/>
              <a:t> свою </a:t>
            </a:r>
            <a:r>
              <a:rPr lang="ru-RU" dirty="0" err="1"/>
              <a:t>статеву</a:t>
            </a:r>
            <a:r>
              <a:rPr lang="ru-RU" dirty="0"/>
              <a:t> </a:t>
            </a:r>
            <a:r>
              <a:rPr lang="ru-RU" dirty="0" err="1"/>
              <a:t>неповноцінність</a:t>
            </a:r>
            <a:r>
              <a:rPr lang="ru-RU" dirty="0"/>
              <a:t>, </a:t>
            </a:r>
            <a:r>
              <a:rPr lang="ru-RU" dirty="0" err="1"/>
              <a:t>замкнені</a:t>
            </a:r>
            <a:r>
              <a:rPr lang="ru-RU" dirty="0"/>
              <a:t>, </a:t>
            </a:r>
            <a:r>
              <a:rPr lang="ru-RU" dirty="0" err="1"/>
              <a:t>плаксиві</a:t>
            </a:r>
            <a:r>
              <a:rPr lang="ru-RU" dirty="0"/>
              <a:t>. </a:t>
            </a:r>
            <a:r>
              <a:rPr lang="ru-RU" dirty="0" err="1"/>
              <a:t>Психосексуальна</a:t>
            </a:r>
            <a:r>
              <a:rPr lang="ru-RU" dirty="0"/>
              <a:t> </a:t>
            </a:r>
            <a:r>
              <a:rPr lang="ru-RU" dirty="0" err="1"/>
              <a:t>орієнтація</a:t>
            </a:r>
            <a:r>
              <a:rPr lang="ru-RU" dirty="0"/>
              <a:t> </a:t>
            </a:r>
            <a:r>
              <a:rPr lang="ru-RU" dirty="0" err="1"/>
              <a:t>чоловіча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i="1" dirty="0" err="1"/>
              <a:t>Лікування</a:t>
            </a:r>
            <a:r>
              <a:rPr lang="ru-RU" b="1" i="1" dirty="0"/>
              <a:t>. </a:t>
            </a:r>
            <a:r>
              <a:rPr lang="ru-RU" dirty="0" err="1"/>
              <a:t>Консервативне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призначенні</a:t>
            </a:r>
            <a:r>
              <a:rPr lang="ru-RU" dirty="0"/>
              <a:t> </a:t>
            </a:r>
            <a:r>
              <a:rPr lang="ru-RU" dirty="0" err="1"/>
              <a:t>гормо­нальних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в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</a:t>
            </a:r>
            <a:r>
              <a:rPr lang="ru-RU" dirty="0" err="1"/>
              <a:t>дозрівання</a:t>
            </a:r>
            <a:r>
              <a:rPr lang="ru-RU" dirty="0"/>
              <a:t> (</a:t>
            </a:r>
            <a:r>
              <a:rPr lang="ru-RU" dirty="0" err="1"/>
              <a:t>метилтестостерон</a:t>
            </a:r>
            <a:r>
              <a:rPr lang="ru-RU" dirty="0"/>
              <a:t>, тестостерону </a:t>
            </a:r>
            <a:r>
              <a:rPr lang="ru-RU" dirty="0" err="1"/>
              <a:t>пропіонат</a:t>
            </a:r>
            <a:r>
              <a:rPr lang="ru-RU" dirty="0"/>
              <a:t> 5%, сустано-250 та </a:t>
            </a:r>
            <a:r>
              <a:rPr lang="ru-RU" dirty="0" err="1"/>
              <a:t>ін</a:t>
            </a:r>
            <a:r>
              <a:rPr lang="ru-RU" dirty="0"/>
              <a:t>.),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появі</a:t>
            </a:r>
            <a:r>
              <a:rPr lang="ru-RU" dirty="0"/>
              <a:t> </a:t>
            </a:r>
            <a:r>
              <a:rPr lang="ru-RU" dirty="0" err="1"/>
              <a:t>вторинних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, </a:t>
            </a:r>
            <a:r>
              <a:rPr lang="ru-RU" dirty="0" err="1"/>
              <a:t>збільшенню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члена.</a:t>
            </a:r>
          </a:p>
          <a:p>
            <a:pPr marL="0" indent="0">
              <a:buNone/>
            </a:pPr>
            <a:r>
              <a:rPr lang="ru-RU" dirty="0" err="1"/>
              <a:t>Останнім</a:t>
            </a:r>
            <a:r>
              <a:rPr lang="ru-RU" dirty="0"/>
              <a:t> часом </a:t>
            </a:r>
            <a:r>
              <a:rPr lang="ru-RU" dirty="0" err="1"/>
              <a:t>застосовують</a:t>
            </a:r>
            <a:r>
              <a:rPr lang="ru-RU" dirty="0"/>
              <a:t> пересадку </a:t>
            </a:r>
            <a:r>
              <a:rPr lang="ru-RU" dirty="0" err="1"/>
              <a:t>яєчка</a:t>
            </a:r>
            <a:r>
              <a:rPr lang="ru-RU" dirty="0"/>
              <a:t> на </a:t>
            </a:r>
            <a:r>
              <a:rPr lang="ru-RU" dirty="0" err="1"/>
              <a:t>судинній</a:t>
            </a:r>
            <a:r>
              <a:rPr lang="ru-RU" dirty="0"/>
              <a:t> </a:t>
            </a:r>
            <a:r>
              <a:rPr lang="ru-RU" dirty="0" err="1"/>
              <a:t>ніжці</a:t>
            </a:r>
            <a:r>
              <a:rPr lang="ru-RU" dirty="0"/>
              <a:t>. Транс-</a:t>
            </a:r>
            <a:r>
              <a:rPr lang="ru-RU" dirty="0" err="1"/>
              <a:t>шишіаі</a:t>
            </a:r>
            <a:r>
              <a:rPr lang="ru-RU" dirty="0"/>
              <a:t> </a:t>
            </a:r>
            <a:r>
              <a:rPr lang="ru-RU" dirty="0" err="1"/>
              <a:t>бсруїь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живого донора, </a:t>
            </a:r>
            <a:r>
              <a:rPr lang="ru-RU" dirty="0" err="1"/>
              <a:t>виділяють</a:t>
            </a:r>
            <a:r>
              <a:rPr lang="ru-RU" dirty="0"/>
              <a:t> як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анатомо­фізіологічний</a:t>
            </a:r>
            <a:r>
              <a:rPr lang="ru-RU" dirty="0"/>
              <a:t> комплекс разом з </a:t>
            </a:r>
            <a:r>
              <a:rPr lang="ru-RU" dirty="0" err="1"/>
              <a:t>оболонками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,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сім'яного</a:t>
            </a:r>
            <a:r>
              <a:rPr lang="ru-RU" dirty="0"/>
              <a:t> канатика до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глибокого</a:t>
            </a:r>
            <a:r>
              <a:rPr lang="ru-RU" dirty="0"/>
              <a:t> </a:t>
            </a:r>
            <a:r>
              <a:rPr lang="ru-RU" dirty="0" err="1"/>
              <a:t>пахвинного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. </a:t>
            </a:r>
            <a:r>
              <a:rPr lang="ru-RU" dirty="0" err="1"/>
              <a:t>Допустимі</a:t>
            </a:r>
            <a:r>
              <a:rPr lang="ru-RU" dirty="0"/>
              <a:t> строки </a:t>
            </a:r>
            <a:r>
              <a:rPr lang="ru-RU" dirty="0" err="1"/>
              <a:t>ішемії</a:t>
            </a:r>
            <a:r>
              <a:rPr lang="ru-RU" dirty="0"/>
              <a:t> до 3-5 год. У </a:t>
            </a:r>
            <a:r>
              <a:rPr lang="ru-RU" dirty="0" err="1"/>
              <a:t>разі</a:t>
            </a:r>
            <a:r>
              <a:rPr lang="ru-RU" dirty="0"/>
              <a:t> пересадки </a:t>
            </a:r>
            <a:r>
              <a:rPr lang="ru-RU" dirty="0" err="1"/>
              <a:t>яєчка</a:t>
            </a:r>
            <a:r>
              <a:rPr lang="ru-RU" dirty="0"/>
              <a:t> з метою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сперматогенної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реципієнта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трансплантат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живого донора з </a:t>
            </a:r>
            <a:r>
              <a:rPr lang="ru-RU" dirty="0" err="1"/>
              <a:t>максимальними</a:t>
            </a:r>
            <a:r>
              <a:rPr lang="ru-RU" dirty="0"/>
              <a:t> строками </a:t>
            </a:r>
            <a:r>
              <a:rPr lang="ru-RU" dirty="0" err="1"/>
              <a:t>ішемії</a:t>
            </a:r>
            <a:r>
              <a:rPr lang="ru-RU" dirty="0"/>
              <a:t> 12-16 </a:t>
            </a:r>
            <a:r>
              <a:rPr lang="ru-RU" dirty="0" err="1"/>
              <a:t>хв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Монорхізм</a:t>
            </a:r>
            <a:r>
              <a:rPr lang="ru-RU" b="1" dirty="0"/>
              <a:t> </a:t>
            </a:r>
            <a:r>
              <a:rPr lang="ru-RU" dirty="0"/>
              <a:t>– </a:t>
            </a:r>
            <a:r>
              <a:rPr lang="ru-RU" dirty="0" err="1"/>
              <a:t>уроджена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одного </a:t>
            </a:r>
            <a:r>
              <a:rPr lang="ru-RU" dirty="0" err="1"/>
              <a:t>яєчка</a:t>
            </a:r>
            <a:r>
              <a:rPr lang="ru-RU" dirty="0"/>
              <a:t>.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ембріогенезу</a:t>
            </a:r>
            <a:r>
              <a:rPr lang="ru-RU" dirty="0"/>
              <a:t> перед </a:t>
            </a:r>
            <a:r>
              <a:rPr lang="ru-RU" dirty="0" err="1"/>
              <a:t>закладанням</a:t>
            </a:r>
            <a:r>
              <a:rPr lang="ru-RU" dirty="0"/>
              <a:t> </a:t>
            </a:r>
            <a:r>
              <a:rPr lang="ru-RU" dirty="0" err="1"/>
              <a:t>остаточної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і </a:t>
            </a:r>
            <a:r>
              <a:rPr lang="ru-RU" dirty="0" err="1"/>
              <a:t>статевої</a:t>
            </a:r>
            <a:r>
              <a:rPr lang="ru-RU" dirty="0"/>
              <a:t> </a:t>
            </a:r>
            <a:r>
              <a:rPr lang="ru-RU" dirty="0" err="1"/>
              <a:t>залози</a:t>
            </a:r>
            <a:r>
              <a:rPr lang="ru-RU" dirty="0"/>
              <a:t>. Тому в </a:t>
            </a:r>
            <a:r>
              <a:rPr lang="ru-RU" dirty="0" err="1"/>
              <a:t>ряді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монорхізм</a:t>
            </a:r>
            <a:r>
              <a:rPr lang="ru-RU" dirty="0"/>
              <a:t> </a:t>
            </a:r>
            <a:r>
              <a:rPr lang="ru-RU" dirty="0" err="1"/>
              <a:t>поєднується</a:t>
            </a:r>
            <a:r>
              <a:rPr lang="ru-RU" dirty="0"/>
              <a:t> з </a:t>
            </a:r>
            <a:r>
              <a:rPr lang="ru-RU" dirty="0" err="1"/>
              <a:t>уроджено</a:t>
            </a:r>
            <a:r>
              <a:rPr lang="ru-RU" dirty="0"/>
              <a:t> </a:t>
            </a:r>
            <a:r>
              <a:rPr lang="ru-RU" dirty="0" err="1"/>
              <a:t>єдиною</a:t>
            </a:r>
            <a:r>
              <a:rPr lang="ru-RU" dirty="0"/>
              <a:t> </a:t>
            </a:r>
            <a:r>
              <a:rPr lang="ru-RU" dirty="0" err="1"/>
              <a:t>ниркою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При </a:t>
            </a:r>
            <a:r>
              <a:rPr lang="ru-RU" dirty="0" err="1"/>
              <a:t>монорхізмі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придатка </a:t>
            </a:r>
            <a:r>
              <a:rPr lang="ru-RU" dirty="0" err="1"/>
              <a:t>яєчка</a:t>
            </a:r>
            <a:r>
              <a:rPr lang="ru-RU" dirty="0"/>
              <a:t> та </a:t>
            </a:r>
            <a:r>
              <a:rPr lang="ru-RU" dirty="0" err="1"/>
              <a:t>сім'явиносної</a:t>
            </a:r>
            <a:r>
              <a:rPr lang="ru-RU" dirty="0"/>
              <a:t> протоки на </a:t>
            </a:r>
            <a:r>
              <a:rPr lang="ru-RU" dirty="0" err="1"/>
              <a:t>відповідному</a:t>
            </a:r>
            <a:r>
              <a:rPr lang="ru-RU" dirty="0"/>
              <a:t> </a:t>
            </a:r>
            <a:r>
              <a:rPr lang="ru-RU" dirty="0" err="1"/>
              <a:t>боці</a:t>
            </a:r>
            <a:r>
              <a:rPr lang="ru-RU" dirty="0"/>
              <a:t>. Половина мошонки </a:t>
            </a:r>
            <a:r>
              <a:rPr lang="ru-RU" dirty="0" err="1"/>
              <a:t>недорозвинена</a:t>
            </a:r>
            <a:r>
              <a:rPr lang="ru-RU" dirty="0"/>
              <a:t>. </a:t>
            </a:r>
            <a:r>
              <a:rPr lang="ru-RU" dirty="0" err="1"/>
              <a:t>Єдине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збільшене</a:t>
            </a:r>
            <a:r>
              <a:rPr lang="ru-RU" dirty="0"/>
              <a:t>. </a:t>
            </a:r>
            <a:r>
              <a:rPr lang="ru-RU" dirty="0" err="1"/>
              <a:t>Остаточний</a:t>
            </a:r>
            <a:r>
              <a:rPr lang="ru-RU" dirty="0"/>
              <a:t> </a:t>
            </a:r>
            <a:r>
              <a:rPr lang="ru-RU" dirty="0" err="1"/>
              <a:t>діагноз</a:t>
            </a:r>
            <a:r>
              <a:rPr lang="ru-RU" dirty="0"/>
              <a:t> </a:t>
            </a:r>
            <a:r>
              <a:rPr lang="ru-RU" dirty="0" err="1"/>
              <a:t>встановлюють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з приводу </a:t>
            </a:r>
            <a:r>
              <a:rPr lang="ru-RU" dirty="0" err="1"/>
              <a:t>крипторхізму</a:t>
            </a:r>
            <a:r>
              <a:rPr lang="ru-RU" dirty="0"/>
              <a:t> (коли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широкої</a:t>
            </a:r>
            <a:r>
              <a:rPr lang="ru-RU" dirty="0"/>
              <a:t> </a:t>
            </a:r>
            <a:r>
              <a:rPr lang="ru-RU" dirty="0" err="1"/>
              <a:t>ревізії</a:t>
            </a:r>
            <a:r>
              <a:rPr lang="ru-RU" dirty="0"/>
              <a:t> </a:t>
            </a:r>
            <a:r>
              <a:rPr lang="ru-RU" dirty="0" err="1"/>
              <a:t>пахвинного</a:t>
            </a:r>
            <a:r>
              <a:rPr lang="ru-RU" dirty="0"/>
              <a:t> каналу і </a:t>
            </a:r>
            <a:r>
              <a:rPr lang="ru-RU" dirty="0" err="1"/>
              <a:t>заочеревинного</a:t>
            </a:r>
            <a:r>
              <a:rPr lang="ru-RU" dirty="0"/>
              <a:t> простору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не </a:t>
            </a:r>
            <a:r>
              <a:rPr lang="ru-RU" dirty="0" err="1"/>
              <a:t>вдається</a:t>
            </a:r>
            <a:r>
              <a:rPr lang="ru-RU" dirty="0"/>
              <a:t>) і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сцинтиграфії</a:t>
            </a:r>
            <a:r>
              <a:rPr lang="ru-RU" dirty="0"/>
              <a:t> </a:t>
            </a:r>
            <a:r>
              <a:rPr lang="ru-RU" dirty="0" err="1"/>
              <a:t>яєчок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друге </a:t>
            </a:r>
            <a:r>
              <a:rPr lang="ru-RU" dirty="0" err="1"/>
              <a:t>яєчко</a:t>
            </a:r>
            <a:r>
              <a:rPr lang="ru-RU" dirty="0"/>
              <a:t> добре </a:t>
            </a:r>
            <a:r>
              <a:rPr lang="ru-RU" dirty="0" err="1"/>
              <a:t>розвинене</a:t>
            </a:r>
            <a:r>
              <a:rPr lang="ru-RU" dirty="0"/>
              <a:t>, </a:t>
            </a:r>
            <a:r>
              <a:rPr lang="ru-RU" dirty="0" err="1"/>
              <a:t>відхилень</a:t>
            </a:r>
            <a:r>
              <a:rPr lang="ru-RU" dirty="0"/>
              <a:t> </a:t>
            </a:r>
            <a:r>
              <a:rPr lang="ru-RU" dirty="0" err="1"/>
              <a:t>шд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звичайно</a:t>
            </a:r>
            <a:r>
              <a:rPr lang="ru-RU" dirty="0"/>
              <a:t> не </a:t>
            </a:r>
            <a:r>
              <a:rPr lang="ru-RU" dirty="0" err="1"/>
              <a:t>спостерігається</a:t>
            </a:r>
            <a:r>
              <a:rPr lang="ru-RU" dirty="0"/>
              <a:t> і </a:t>
            </a:r>
            <a:r>
              <a:rPr lang="ru-RU" dirty="0" err="1"/>
              <a:t>хворі</a:t>
            </a:r>
            <a:r>
              <a:rPr lang="ru-RU" dirty="0"/>
              <a:t> не </a:t>
            </a:r>
            <a:r>
              <a:rPr lang="ru-RU" dirty="0" err="1"/>
              <a:t>потребують</a:t>
            </a:r>
            <a:r>
              <a:rPr lang="ru-RU" dirty="0"/>
              <a:t> </a:t>
            </a:r>
            <a:r>
              <a:rPr lang="ru-RU" dirty="0" err="1"/>
              <a:t>спеціального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. З </a:t>
            </a:r>
            <a:r>
              <a:rPr lang="ru-RU" dirty="0" err="1"/>
              <a:t>косметичною</a:t>
            </a:r>
            <a:r>
              <a:rPr lang="ru-RU" dirty="0"/>
              <a:t> метою в мошонку </a:t>
            </a:r>
            <a:r>
              <a:rPr lang="ru-RU" dirty="0" err="1"/>
              <a:t>імплантують</a:t>
            </a:r>
            <a:r>
              <a:rPr lang="ru-RU" dirty="0"/>
              <a:t> протез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силікону</a:t>
            </a:r>
            <a:r>
              <a:rPr lang="ru-RU" dirty="0"/>
              <a:t>. При </a:t>
            </a:r>
            <a:r>
              <a:rPr lang="ru-RU" dirty="0" err="1"/>
              <a:t>гіпоплазії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призначають</a:t>
            </a:r>
            <a:r>
              <a:rPr lang="ru-RU" dirty="0"/>
              <a:t> </a:t>
            </a:r>
            <a:r>
              <a:rPr lang="ru-RU" dirty="0" err="1"/>
              <a:t>гормональну</a:t>
            </a:r>
            <a:r>
              <a:rPr lang="ru-RU" dirty="0"/>
              <a:t> </a:t>
            </a:r>
            <a:r>
              <a:rPr lang="ru-RU" dirty="0" err="1"/>
              <a:t>терапію</a:t>
            </a:r>
            <a:r>
              <a:rPr lang="ru-RU" dirty="0"/>
              <a:t>. Частота </a:t>
            </a:r>
            <a:r>
              <a:rPr lang="ru-RU" dirty="0" err="1"/>
              <a:t>монорхізму</a:t>
            </a:r>
            <a:r>
              <a:rPr lang="ru-RU" dirty="0"/>
              <a:t> становить 0,26 %.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78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424936" cy="6336704"/>
          </a:xfrm>
        </p:spPr>
        <p:txBody>
          <a:bodyPr/>
          <a:lstStyle/>
          <a:p>
            <a:pPr marL="0" indent="0">
              <a:buNone/>
            </a:pPr>
            <a:r>
              <a:rPr lang="uk-UA" b="1" dirty="0"/>
              <a:t>План та організаційна структура лекції.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1. Анатомо-фізіологічні особливості будови та функціонування </a:t>
            </a:r>
            <a:r>
              <a:rPr lang="uk-UA" dirty="0" err="1"/>
              <a:t>наднирників</a:t>
            </a:r>
            <a:r>
              <a:rPr lang="uk-UA" dirty="0"/>
              <a:t>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 Етіологія та </a:t>
            </a:r>
            <a:r>
              <a:rPr lang="uk-UA" dirty="0" err="1"/>
              <a:t>патогонез</a:t>
            </a:r>
            <a:r>
              <a:rPr lang="uk-UA" dirty="0"/>
              <a:t> пухлин </a:t>
            </a:r>
            <a:r>
              <a:rPr lang="uk-UA" dirty="0" err="1"/>
              <a:t>наднирників</a:t>
            </a:r>
            <a:r>
              <a:rPr lang="uk-UA" dirty="0"/>
              <a:t>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3. Клінічна картина пухлин </a:t>
            </a:r>
            <a:r>
              <a:rPr lang="uk-UA" dirty="0" err="1"/>
              <a:t>наднирників</a:t>
            </a:r>
            <a:r>
              <a:rPr lang="uk-UA" dirty="0"/>
              <a:t> . Класифікація.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4. Діагностика та лікування пухлин </a:t>
            </a:r>
            <a:r>
              <a:rPr lang="uk-UA" dirty="0" err="1"/>
              <a:t>наднирників</a:t>
            </a:r>
            <a:r>
              <a:rPr lang="uk-UA" dirty="0"/>
              <a:t> 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5. Анатомо-фізіологічні особливості будови та функціонування яєчка.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6. Етіологія та </a:t>
            </a:r>
            <a:r>
              <a:rPr lang="uk-UA" dirty="0" err="1"/>
              <a:t>патогонез</a:t>
            </a:r>
            <a:r>
              <a:rPr lang="uk-UA" dirty="0"/>
              <a:t> вад розвитку яєчка.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7. Клінічна картина вад розвитку яєчка.. Класифікація.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8. Діагностика та лікування вад розвитку яєчка.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211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/>
              <a:t>Поліорхізм</a:t>
            </a:r>
            <a:r>
              <a:rPr lang="ru-RU" b="1" dirty="0"/>
              <a:t> 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. Для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патології</a:t>
            </a:r>
            <a:r>
              <a:rPr lang="ru-RU" dirty="0"/>
              <a:t> </a:t>
            </a:r>
            <a:r>
              <a:rPr lang="ru-RU" dirty="0" err="1"/>
              <a:t>характерне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і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яєчок</a:t>
            </a:r>
            <a:r>
              <a:rPr lang="ru-RU" dirty="0"/>
              <a:t>. </a:t>
            </a:r>
            <a:r>
              <a:rPr lang="ru-RU" dirty="0" err="1"/>
              <a:t>Додаткове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недорозвинене</a:t>
            </a:r>
            <a:r>
              <a:rPr lang="ru-RU" dirty="0"/>
              <a:t>, </a:t>
            </a:r>
            <a:r>
              <a:rPr lang="ru-RU" dirty="0" err="1"/>
              <a:t>розташо­вується</a:t>
            </a:r>
            <a:r>
              <a:rPr lang="ru-RU" dirty="0"/>
              <a:t> </a:t>
            </a:r>
            <a:r>
              <a:rPr lang="ru-RU" dirty="0" err="1"/>
              <a:t>поблизу</a:t>
            </a:r>
            <a:r>
              <a:rPr lang="ru-RU" dirty="0"/>
              <a:t> основного і </a:t>
            </a:r>
            <a:r>
              <a:rPr lang="ru-RU" dirty="0" err="1"/>
              <a:t>частіше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придатка і </a:t>
            </a:r>
            <a:r>
              <a:rPr lang="ru-RU" dirty="0" err="1"/>
              <a:t>сім'явиносної</a:t>
            </a:r>
            <a:r>
              <a:rPr lang="ru-RU" dirty="0"/>
              <a:t> протоки.</a:t>
            </a:r>
          </a:p>
          <a:p>
            <a:pPr marL="0" indent="0">
              <a:buNone/>
            </a:pPr>
            <a:r>
              <a:rPr lang="ru-RU" b="1" i="1" dirty="0" err="1"/>
              <a:t>Лікування</a:t>
            </a:r>
            <a:r>
              <a:rPr lang="ru-RU" b="1" i="1" dirty="0"/>
              <a:t> </a:t>
            </a:r>
            <a:r>
              <a:rPr lang="ru-RU" dirty="0"/>
              <a:t>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поліорхізму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видаленні</a:t>
            </a:r>
            <a:r>
              <a:rPr lang="ru-RU" dirty="0"/>
              <a:t> </a:t>
            </a:r>
            <a:r>
              <a:rPr lang="ru-RU" dirty="0" err="1"/>
              <a:t>додаткового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підвищену</a:t>
            </a:r>
            <a:r>
              <a:rPr lang="ru-RU" dirty="0"/>
              <a:t> </a:t>
            </a:r>
            <a:r>
              <a:rPr lang="ru-RU" dirty="0" err="1"/>
              <a:t>схильність</a:t>
            </a:r>
            <a:r>
              <a:rPr lang="ru-RU" dirty="0"/>
              <a:t> до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злоякісної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Синорхізм</a:t>
            </a:r>
            <a:r>
              <a:rPr lang="ru-RU" b="1" dirty="0"/>
              <a:t> </a:t>
            </a:r>
            <a:r>
              <a:rPr lang="ru-RU" dirty="0"/>
              <a:t>– </a:t>
            </a:r>
            <a:r>
              <a:rPr lang="ru-RU" dirty="0" err="1"/>
              <a:t>уроджене</a:t>
            </a:r>
            <a:r>
              <a:rPr lang="ru-RU" dirty="0"/>
              <a:t> </a:t>
            </a:r>
            <a:r>
              <a:rPr lang="ru-RU" dirty="0" err="1"/>
              <a:t>зрощення</a:t>
            </a:r>
            <a:r>
              <a:rPr lang="ru-RU" dirty="0"/>
              <a:t> </a:t>
            </a:r>
            <a:r>
              <a:rPr lang="ru-RU" dirty="0" err="1"/>
              <a:t>обох</a:t>
            </a:r>
            <a:r>
              <a:rPr lang="ru-RU" dirty="0"/>
              <a:t> </a:t>
            </a:r>
            <a:r>
              <a:rPr lang="ru-RU" dirty="0" err="1"/>
              <a:t>яєчок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опустились у мошонку з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 </a:t>
            </a:r>
            <a:r>
              <a:rPr lang="ru-RU" dirty="0" err="1"/>
              <a:t>Аномалію</a:t>
            </a:r>
            <a:r>
              <a:rPr lang="ru-RU" dirty="0"/>
              <a:t> 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виявляють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операції</a:t>
            </a:r>
            <a:r>
              <a:rPr lang="ru-RU" dirty="0"/>
              <a:t> з приводу </a:t>
            </a:r>
            <a:r>
              <a:rPr lang="ru-RU" dirty="0" err="1"/>
              <a:t>крипторхізму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роз'єднання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опускають</a:t>
            </a:r>
            <a:r>
              <a:rPr lang="ru-RU" dirty="0"/>
              <a:t> у калитку, як і при </a:t>
            </a:r>
            <a:r>
              <a:rPr lang="ru-RU" dirty="0" err="1"/>
              <a:t>крипторхізмі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err="1" smtClean="0"/>
              <a:t>Аномалії</a:t>
            </a:r>
            <a:r>
              <a:rPr lang="ru-RU" b="1" dirty="0" smtClean="0"/>
              <a:t> </a:t>
            </a:r>
            <a:r>
              <a:rPr lang="ru-RU" b="1" dirty="0" err="1"/>
              <a:t>структури</a:t>
            </a:r>
            <a:r>
              <a:rPr lang="ru-RU" b="1" dirty="0"/>
              <a:t> </a:t>
            </a:r>
            <a:r>
              <a:rPr lang="ru-RU" b="1" dirty="0" err="1"/>
              <a:t>яєчка</a:t>
            </a:r>
            <a:endParaRPr lang="ru-RU" dirty="0"/>
          </a:p>
          <a:p>
            <a:pPr marL="0" indent="0">
              <a:buNone/>
            </a:pPr>
            <a:r>
              <a:rPr lang="ru-RU" b="1" dirty="0" err="1"/>
              <a:t>Гіпоплазія</a:t>
            </a:r>
            <a:r>
              <a:rPr lang="ru-RU" b="1" dirty="0"/>
              <a:t> </a:t>
            </a:r>
            <a:r>
              <a:rPr lang="ru-RU" b="1" dirty="0" err="1"/>
              <a:t>яєчка</a:t>
            </a:r>
            <a:r>
              <a:rPr lang="ru-RU" b="1" dirty="0"/>
              <a:t>. </a:t>
            </a:r>
            <a:r>
              <a:rPr lang="ru-RU" dirty="0" err="1"/>
              <a:t>Розрізняють</a:t>
            </a:r>
            <a:r>
              <a:rPr lang="ru-RU" dirty="0"/>
              <a:t> одно- і </a:t>
            </a:r>
            <a:r>
              <a:rPr lang="ru-RU" dirty="0" err="1"/>
              <a:t>двосторонню</a:t>
            </a:r>
            <a:r>
              <a:rPr lang="ru-RU" dirty="0"/>
              <a:t> </a:t>
            </a:r>
            <a:r>
              <a:rPr lang="ru-RU" dirty="0" err="1"/>
              <a:t>гіпоплазію</a:t>
            </a:r>
            <a:r>
              <a:rPr lang="ru-RU" dirty="0"/>
              <a:t>. За </a:t>
            </a:r>
            <a:r>
              <a:rPr lang="ru-RU" dirty="0" err="1"/>
              <a:t>розмірами</a:t>
            </a:r>
            <a:r>
              <a:rPr lang="ru-RU" dirty="0"/>
              <a:t> </a:t>
            </a:r>
            <a:r>
              <a:rPr lang="ru-RU" dirty="0" err="1"/>
              <a:t>гіпоплазоване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досягає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міліметрів</a:t>
            </a:r>
            <a:r>
              <a:rPr lang="ru-RU" dirty="0"/>
              <a:t> у </a:t>
            </a:r>
            <a:r>
              <a:rPr lang="ru-RU" dirty="0" err="1"/>
              <a:t>діаметрі</a:t>
            </a:r>
            <a:r>
              <a:rPr lang="ru-RU" dirty="0"/>
              <a:t>. </a:t>
            </a:r>
            <a:r>
              <a:rPr lang="ru-RU" dirty="0" err="1"/>
              <a:t>Аномалія</a:t>
            </a:r>
            <a:r>
              <a:rPr lang="ru-RU" dirty="0"/>
              <a:t> є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у </a:t>
            </a:r>
            <a:r>
              <a:rPr lang="ru-RU" dirty="0" err="1"/>
              <a:t>ранній</a:t>
            </a:r>
            <a:r>
              <a:rPr lang="ru-RU" dirty="0"/>
              <a:t> </a:t>
            </a:r>
            <a:r>
              <a:rPr lang="ru-RU" dirty="0" err="1"/>
              <a:t>ембріональний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шкідливий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тяжча</a:t>
            </a:r>
            <a:r>
              <a:rPr lang="ru-RU" dirty="0"/>
              <a:t> </a:t>
            </a:r>
            <a:r>
              <a:rPr lang="ru-RU" dirty="0" err="1"/>
              <a:t>патологія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Описано два синдрома </a:t>
            </a:r>
            <a:r>
              <a:rPr lang="ru-RU" dirty="0" err="1"/>
              <a:t>гіпоплазії</a:t>
            </a:r>
            <a:r>
              <a:rPr lang="ru-RU" dirty="0"/>
              <a:t>: </a:t>
            </a:r>
            <a:r>
              <a:rPr lang="ru-RU" b="1" i="1" dirty="0" err="1"/>
              <a:t>рудиментарних</a:t>
            </a:r>
            <a:r>
              <a:rPr lang="ru-RU" b="1" i="1" dirty="0"/>
              <a:t> </a:t>
            </a:r>
            <a:r>
              <a:rPr lang="ru-RU" dirty="0"/>
              <a:t>та </a:t>
            </a:r>
            <a:r>
              <a:rPr lang="ru-RU" b="1" i="1" dirty="0" err="1"/>
              <a:t>фемінізуючих</a:t>
            </a:r>
            <a:r>
              <a:rPr lang="ru-RU" b="1" i="1" dirty="0"/>
              <a:t> </a:t>
            </a:r>
            <a:r>
              <a:rPr lang="ru-RU" b="1" i="1" dirty="0" err="1"/>
              <a:t>яєчок</a:t>
            </a:r>
            <a:r>
              <a:rPr lang="ru-RU" b="1" i="1" dirty="0"/>
              <a:t>. </a:t>
            </a:r>
            <a:r>
              <a:rPr lang="ru-RU" dirty="0"/>
              <a:t>При </a:t>
            </a:r>
            <a:r>
              <a:rPr lang="ru-RU" b="1" i="1" dirty="0" err="1"/>
              <a:t>односторонній</a:t>
            </a:r>
            <a:r>
              <a:rPr lang="ru-RU" b="1" i="1" dirty="0"/>
              <a:t> </a:t>
            </a:r>
            <a:r>
              <a:rPr lang="ru-RU" b="1" i="1" dirty="0" err="1"/>
              <a:t>гіпоплазії</a:t>
            </a:r>
            <a:r>
              <a:rPr lang="ru-RU" b="1" i="1" dirty="0"/>
              <a:t> </a:t>
            </a:r>
            <a:r>
              <a:rPr lang="ru-RU" dirty="0" err="1"/>
              <a:t>недорозвинене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треба </a:t>
            </a:r>
            <a:r>
              <a:rPr lang="ru-RU" dirty="0" err="1"/>
              <a:t>видалити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є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злоякісних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. </a:t>
            </a:r>
            <a:r>
              <a:rPr lang="ru-RU" b="1" dirty="0" err="1"/>
              <a:t>Двостороння</a:t>
            </a:r>
            <a:r>
              <a:rPr lang="ru-RU" b="1" dirty="0"/>
              <a:t> </a:t>
            </a:r>
            <a:r>
              <a:rPr lang="ru-RU" b="1" dirty="0" err="1"/>
              <a:t>гіпоплазія</a:t>
            </a:r>
            <a:r>
              <a:rPr lang="ru-RU" b="1" dirty="0"/>
              <a:t> </a:t>
            </a:r>
            <a:r>
              <a:rPr lang="ru-RU" dirty="0" err="1"/>
              <a:t>яєчок</a:t>
            </a:r>
            <a:r>
              <a:rPr lang="ru-RU" dirty="0"/>
              <a:t>, як і </a:t>
            </a:r>
            <a:r>
              <a:rPr lang="ru-RU" dirty="0" err="1"/>
              <a:t>анорхізм</a:t>
            </a:r>
            <a:r>
              <a:rPr lang="ru-RU" dirty="0"/>
              <a:t>,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вираженим</a:t>
            </a:r>
            <a:r>
              <a:rPr lang="ru-RU" dirty="0"/>
              <a:t> </a:t>
            </a:r>
            <a:r>
              <a:rPr lang="ru-RU" dirty="0" err="1"/>
              <a:t>гіпогонадизмом</a:t>
            </a:r>
            <a:r>
              <a:rPr lang="ru-RU" dirty="0"/>
              <a:t> та </a:t>
            </a:r>
            <a:r>
              <a:rPr lang="ru-RU" dirty="0" err="1"/>
              <a:t>євнухоїдизмом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i="1" dirty="0" err="1"/>
              <a:t>Лікування</a:t>
            </a:r>
            <a:r>
              <a:rPr lang="ru-RU" b="1" i="1" dirty="0"/>
              <a:t> </a:t>
            </a:r>
            <a:r>
              <a:rPr lang="ru-RU" dirty="0"/>
              <a:t>– </a:t>
            </a:r>
            <a:r>
              <a:rPr lang="ru-RU" dirty="0" err="1"/>
              <a:t>замісна</a:t>
            </a:r>
            <a:r>
              <a:rPr lang="ru-RU" dirty="0"/>
              <a:t> </a:t>
            </a:r>
            <a:r>
              <a:rPr lang="ru-RU" dirty="0" err="1"/>
              <a:t>гормональна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903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err="1" smtClean="0"/>
              <a:t>Аномалії</a:t>
            </a:r>
            <a:r>
              <a:rPr lang="ru-RU" b="1" dirty="0" smtClean="0"/>
              <a:t> </a:t>
            </a:r>
            <a:r>
              <a:rPr lang="ru-RU" b="1" dirty="0" err="1"/>
              <a:t>положення</a:t>
            </a:r>
            <a:r>
              <a:rPr lang="ru-RU" b="1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аномалій</a:t>
            </a:r>
            <a:r>
              <a:rPr lang="ru-RU" dirty="0"/>
              <a:t> </a:t>
            </a:r>
            <a:r>
              <a:rPr lang="ru-RU" dirty="0" err="1"/>
              <a:t>чоловічих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залоз</a:t>
            </a:r>
            <a:r>
              <a:rPr lang="ru-RU" dirty="0"/>
              <a:t> </a:t>
            </a:r>
            <a:r>
              <a:rPr lang="ru-RU" dirty="0" err="1"/>
              <a:t>найпоширеніші</a:t>
            </a:r>
            <a:r>
              <a:rPr lang="ru-RU" dirty="0"/>
              <a:t> </a:t>
            </a:r>
            <a:r>
              <a:rPr lang="ru-RU" dirty="0" err="1"/>
              <a:t>аномалії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. До них належать </a:t>
            </a:r>
            <a:r>
              <a:rPr lang="ru-RU" dirty="0" err="1"/>
              <a:t>крипторхізм</a:t>
            </a:r>
            <a:r>
              <a:rPr lang="ru-RU" dirty="0"/>
              <a:t> та </a:t>
            </a:r>
            <a:r>
              <a:rPr lang="ru-RU" dirty="0" err="1"/>
              <a:t>ектопія</a:t>
            </a:r>
            <a:r>
              <a:rPr lang="ru-RU" dirty="0"/>
              <a:t> </a:t>
            </a:r>
            <a:r>
              <a:rPr lang="ru-RU" dirty="0" err="1"/>
              <a:t>яєчок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Крипторхізм</a:t>
            </a:r>
            <a:r>
              <a:rPr lang="ru-RU" b="1" dirty="0"/>
              <a:t> </a:t>
            </a:r>
            <a:r>
              <a:rPr lang="ru-RU" dirty="0"/>
              <a:t>– </a:t>
            </a:r>
            <a:r>
              <a:rPr lang="ru-RU" dirty="0" err="1"/>
              <a:t>незавершене</a:t>
            </a:r>
            <a:r>
              <a:rPr lang="ru-RU" dirty="0"/>
              <a:t> </a:t>
            </a:r>
            <a:r>
              <a:rPr lang="ru-RU" dirty="0" err="1"/>
              <a:t>опущення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як у ЗО </a:t>
            </a:r>
            <a:r>
              <a:rPr lang="ru-RU" i="1" dirty="0"/>
              <a:t>% </a:t>
            </a:r>
            <a:r>
              <a:rPr lang="ru-RU" dirty="0" err="1"/>
              <a:t>новонароджених</a:t>
            </a:r>
            <a:r>
              <a:rPr lang="ru-RU" dirty="0"/>
              <a:t>, але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року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у 70%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опускається</a:t>
            </a:r>
            <a:r>
              <a:rPr lang="ru-RU" dirty="0"/>
              <a:t> в мошонку. Одностороння форма </a:t>
            </a:r>
            <a:r>
              <a:rPr lang="ru-RU" dirty="0" err="1"/>
              <a:t>діагностується</a:t>
            </a:r>
            <a:r>
              <a:rPr lang="ru-RU" dirty="0"/>
              <a:t> у 70%, </a:t>
            </a:r>
            <a:r>
              <a:rPr lang="ru-RU" dirty="0" err="1"/>
              <a:t>двостороння</a:t>
            </a:r>
            <a:r>
              <a:rPr lang="ru-RU" dirty="0"/>
              <a:t> – у 30% </a:t>
            </a:r>
            <a:r>
              <a:rPr lang="ru-RU" dirty="0" err="1"/>
              <a:t>хворих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аномалією</a:t>
            </a:r>
            <a:r>
              <a:rPr lang="ru-RU" dirty="0"/>
              <a:t>. </a:t>
            </a:r>
            <a:r>
              <a:rPr lang="ru-RU" dirty="0" err="1"/>
              <a:t>Переважає</a:t>
            </a:r>
            <a:r>
              <a:rPr lang="ru-RU" dirty="0"/>
              <a:t> </a:t>
            </a:r>
            <a:r>
              <a:rPr lang="ru-RU" dirty="0" err="1"/>
              <a:t>правосторонній</a:t>
            </a:r>
            <a:r>
              <a:rPr lang="ru-RU" dirty="0"/>
              <a:t> </a:t>
            </a:r>
            <a:r>
              <a:rPr lang="ru-RU" dirty="0" err="1"/>
              <a:t>крипторхізм</a:t>
            </a:r>
            <a:r>
              <a:rPr lang="ru-RU" dirty="0"/>
              <a:t> 50%, </a:t>
            </a:r>
            <a:r>
              <a:rPr lang="ru-RU" dirty="0" err="1"/>
              <a:t>лівосто­ронній</a:t>
            </a:r>
            <a:r>
              <a:rPr lang="ru-RU" dirty="0"/>
              <a:t> – 20%.</a:t>
            </a:r>
          </a:p>
          <a:p>
            <a:pPr marL="0" indent="0">
              <a:buNone/>
            </a:pP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крипторхізму</a:t>
            </a:r>
            <a:r>
              <a:rPr lang="ru-RU" dirty="0"/>
              <a:t> </a:t>
            </a:r>
            <a:r>
              <a:rPr lang="ru-RU" dirty="0" err="1"/>
              <a:t>пояснюють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чинниками</a:t>
            </a:r>
            <a:r>
              <a:rPr lang="ru-RU" dirty="0"/>
              <a:t>: </a:t>
            </a:r>
            <a:r>
              <a:rPr lang="ru-RU" dirty="0" err="1"/>
              <a:t>механічними</a:t>
            </a:r>
            <a:r>
              <a:rPr lang="ru-RU" dirty="0"/>
              <a:t> </a:t>
            </a:r>
            <a:r>
              <a:rPr lang="ru-RU" dirty="0" err="1"/>
              <a:t>перешкодами</a:t>
            </a:r>
            <a:r>
              <a:rPr lang="ru-RU" dirty="0"/>
              <a:t> і </a:t>
            </a:r>
            <a:r>
              <a:rPr lang="ru-RU" dirty="0" err="1"/>
              <a:t>дисфункцією</a:t>
            </a:r>
            <a:r>
              <a:rPr lang="ru-RU" dirty="0"/>
              <a:t> </a:t>
            </a:r>
            <a:r>
              <a:rPr lang="ru-RU" dirty="0" err="1"/>
              <a:t>ендокринних</a:t>
            </a:r>
            <a:r>
              <a:rPr lang="ru-RU" dirty="0"/>
              <a:t> </a:t>
            </a:r>
            <a:r>
              <a:rPr lang="ru-RU" dirty="0" err="1"/>
              <a:t>залоз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 і плода,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залоз</a:t>
            </a:r>
            <a:r>
              <a:rPr lang="ru-RU" dirty="0"/>
              <a:t>. Анатомо-</a:t>
            </a:r>
            <a:r>
              <a:rPr lang="ru-RU" dirty="0" err="1"/>
              <a:t>механічні</a:t>
            </a:r>
            <a:r>
              <a:rPr lang="ru-RU" dirty="0"/>
              <a:t> </a:t>
            </a:r>
            <a:r>
              <a:rPr lang="ru-RU" dirty="0" err="1"/>
              <a:t>чинники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зумовлюють</a:t>
            </a:r>
            <a:r>
              <a:rPr lang="ru-RU" dirty="0"/>
              <a:t> </a:t>
            </a:r>
            <a:r>
              <a:rPr lang="ru-RU" dirty="0" err="1"/>
              <a:t>односторонній</a:t>
            </a:r>
            <a:r>
              <a:rPr lang="ru-RU" dirty="0"/>
              <a:t> </a:t>
            </a:r>
            <a:r>
              <a:rPr lang="ru-RU" dirty="0" err="1"/>
              <a:t>крипторхізм</a:t>
            </a:r>
            <a:r>
              <a:rPr lang="ru-RU" dirty="0"/>
              <a:t>, а </a:t>
            </a:r>
            <a:r>
              <a:rPr lang="ru-RU" dirty="0" err="1"/>
              <a:t>гормональні</a:t>
            </a:r>
            <a:r>
              <a:rPr lang="ru-RU" dirty="0"/>
              <a:t> – </a:t>
            </a:r>
            <a:r>
              <a:rPr lang="ru-RU" dirty="0" err="1"/>
              <a:t>двосторонній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До </a:t>
            </a:r>
            <a:r>
              <a:rPr lang="ru-RU" dirty="0" err="1"/>
              <a:t>механічних</a:t>
            </a:r>
            <a:r>
              <a:rPr lang="ru-RU" dirty="0"/>
              <a:t> причин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крипторхізму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укорочення</a:t>
            </a:r>
            <a:r>
              <a:rPr lang="ru-RU" dirty="0"/>
              <a:t> </a:t>
            </a:r>
            <a:r>
              <a:rPr lang="ru-RU" dirty="0" err="1"/>
              <a:t>повідця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(</a:t>
            </a:r>
            <a:r>
              <a:rPr lang="ru-RU" dirty="0" err="1"/>
              <a:t>направляючої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), </a:t>
            </a:r>
            <a:r>
              <a:rPr lang="ru-RU" dirty="0" err="1"/>
              <a:t>укорочення</a:t>
            </a:r>
            <a:r>
              <a:rPr lang="ru-RU" dirty="0"/>
              <a:t> і </a:t>
            </a:r>
            <a:r>
              <a:rPr lang="ru-RU" dirty="0" err="1"/>
              <a:t>недорозвиненість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, </a:t>
            </a:r>
            <a:r>
              <a:rPr lang="ru-RU" dirty="0" err="1"/>
              <a:t>фіксація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ембріональними</a:t>
            </a:r>
            <a:r>
              <a:rPr lang="ru-RU" dirty="0"/>
              <a:t> тяжами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глибокого</a:t>
            </a:r>
            <a:r>
              <a:rPr lang="ru-RU" dirty="0"/>
              <a:t> (</a:t>
            </a:r>
            <a:r>
              <a:rPr lang="ru-RU" dirty="0" err="1"/>
              <a:t>внутрішнього</a:t>
            </a:r>
            <a:r>
              <a:rPr lang="ru-RU" dirty="0"/>
              <a:t>) </a:t>
            </a:r>
            <a:r>
              <a:rPr lang="ru-RU" dirty="0" err="1"/>
              <a:t>пахвинного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, </a:t>
            </a:r>
            <a:r>
              <a:rPr lang="ru-RU" dirty="0" err="1"/>
              <a:t>вузькість</a:t>
            </a:r>
            <a:r>
              <a:rPr lang="ru-RU" dirty="0"/>
              <a:t> </a:t>
            </a:r>
            <a:r>
              <a:rPr lang="ru-RU" dirty="0" err="1"/>
              <a:t>глибокого</a:t>
            </a:r>
            <a:r>
              <a:rPr lang="ru-RU" dirty="0"/>
              <a:t> і </a:t>
            </a:r>
            <a:r>
              <a:rPr lang="ru-RU" dirty="0" err="1"/>
              <a:t>поверхневого</a:t>
            </a:r>
            <a:r>
              <a:rPr lang="ru-RU" dirty="0"/>
              <a:t> </a:t>
            </a:r>
            <a:r>
              <a:rPr lang="ru-RU" dirty="0" err="1"/>
              <a:t>пахвинних</a:t>
            </a:r>
            <a:r>
              <a:rPr lang="ru-RU" dirty="0"/>
              <a:t> </a:t>
            </a:r>
            <a:r>
              <a:rPr lang="ru-RU" dirty="0" err="1"/>
              <a:t>кілець</a:t>
            </a:r>
            <a:r>
              <a:rPr lang="ru-RU" dirty="0"/>
              <a:t>, </a:t>
            </a:r>
            <a:r>
              <a:rPr lang="ru-RU" dirty="0" err="1"/>
              <a:t>недорозвиненість</a:t>
            </a:r>
            <a:r>
              <a:rPr lang="ru-RU" dirty="0"/>
              <a:t> </a:t>
            </a:r>
            <a:r>
              <a:rPr lang="ru-RU" dirty="0" err="1"/>
              <a:t>пахвинного</a:t>
            </a:r>
            <a:r>
              <a:rPr lang="ru-RU" dirty="0"/>
              <a:t> каналу та </a:t>
            </a:r>
            <a:r>
              <a:rPr lang="ru-RU" dirty="0" err="1"/>
              <a:t>ін</a:t>
            </a:r>
            <a:r>
              <a:rPr lang="ru-RU" dirty="0"/>
              <a:t>. Причиною </a:t>
            </a:r>
            <a:r>
              <a:rPr lang="ru-RU" dirty="0" err="1"/>
              <a:t>затримки</a:t>
            </a:r>
            <a:r>
              <a:rPr lang="ru-RU" dirty="0"/>
              <a:t> </a:t>
            </a:r>
            <a:r>
              <a:rPr lang="ru-RU" dirty="0" err="1"/>
              <a:t>опускання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стати </a:t>
            </a:r>
            <a:r>
              <a:rPr lang="ru-RU" dirty="0" err="1"/>
              <a:t>недостатня</a:t>
            </a:r>
            <a:r>
              <a:rPr lang="ru-RU" dirty="0"/>
              <a:t> </a:t>
            </a:r>
            <a:r>
              <a:rPr lang="ru-RU" dirty="0" err="1"/>
              <a:t>ендокринна</a:t>
            </a:r>
            <a:r>
              <a:rPr lang="ru-RU" dirty="0"/>
              <a:t> </a:t>
            </a:r>
            <a:r>
              <a:rPr lang="ru-RU" dirty="0" err="1"/>
              <a:t>секреція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плода та </a:t>
            </a:r>
            <a:r>
              <a:rPr lang="ru-RU" dirty="0" err="1"/>
              <a:t>плаценти</a:t>
            </a:r>
            <a:r>
              <a:rPr lang="ru-RU" dirty="0"/>
              <a:t> в </a:t>
            </a:r>
            <a:r>
              <a:rPr lang="ru-RU" dirty="0" err="1"/>
              <a:t>поєднанні</a:t>
            </a:r>
            <a:r>
              <a:rPr lang="ru-RU" dirty="0"/>
              <a:t> з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гіпофіза</a:t>
            </a:r>
            <a:r>
              <a:rPr lang="ru-RU" dirty="0"/>
              <a:t> і </a:t>
            </a:r>
            <a:r>
              <a:rPr lang="ru-RU" dirty="0" err="1"/>
              <a:t>щитовидної</a:t>
            </a:r>
            <a:r>
              <a:rPr lang="ru-RU" dirty="0"/>
              <a:t> </a:t>
            </a:r>
            <a:r>
              <a:rPr lang="ru-RU" dirty="0" err="1"/>
              <a:t>залози</a:t>
            </a:r>
            <a:r>
              <a:rPr lang="ru-RU" dirty="0"/>
              <a:t> </a:t>
            </a:r>
            <a:r>
              <a:rPr lang="ru-RU" dirty="0" err="1"/>
              <a:t>ембріона</a:t>
            </a:r>
            <a:r>
              <a:rPr lang="ru-RU" dirty="0"/>
              <a:t>. Причиною </a:t>
            </a:r>
            <a:r>
              <a:rPr lang="ru-RU" dirty="0" err="1"/>
              <a:t>затримки</a:t>
            </a:r>
            <a:r>
              <a:rPr lang="ru-RU" dirty="0"/>
              <a:t> </a:t>
            </a:r>
            <a:r>
              <a:rPr lang="ru-RU" dirty="0" err="1"/>
              <a:t>опускання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в калитку є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нездатність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на </a:t>
            </a:r>
            <a:r>
              <a:rPr lang="ru-RU" dirty="0" err="1"/>
              <a:t>стимули</a:t>
            </a:r>
            <a:r>
              <a:rPr lang="ru-RU" dirty="0"/>
              <a:t>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гіпофізу</a:t>
            </a:r>
            <a:r>
              <a:rPr lang="ru-RU" dirty="0"/>
              <a:t>. </a:t>
            </a:r>
            <a:r>
              <a:rPr lang="ru-RU" dirty="0" err="1"/>
              <a:t>Атрофічні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у генеративному та </a:t>
            </a:r>
            <a:r>
              <a:rPr lang="ru-RU" dirty="0" err="1"/>
              <a:t>ендокринному</a:t>
            </a:r>
            <a:r>
              <a:rPr lang="ru-RU" dirty="0"/>
              <a:t> </a:t>
            </a:r>
            <a:r>
              <a:rPr lang="ru-RU" dirty="0" err="1"/>
              <a:t>апараті</a:t>
            </a:r>
            <a:r>
              <a:rPr lang="ru-RU" dirty="0"/>
              <a:t> </a:t>
            </a:r>
            <a:r>
              <a:rPr lang="ru-RU" dirty="0" err="1"/>
              <a:t>яєчок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крипторхізмом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уже в 6-8-місячному </a:t>
            </a:r>
            <a:r>
              <a:rPr lang="ru-RU" dirty="0" err="1"/>
              <a:t>віці</a:t>
            </a:r>
            <a:r>
              <a:rPr lang="ru-RU" dirty="0"/>
              <a:t>, а до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настає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діаметра</a:t>
            </a:r>
            <a:r>
              <a:rPr lang="ru-RU" dirty="0"/>
              <a:t> </a:t>
            </a:r>
            <a:r>
              <a:rPr lang="ru-RU" dirty="0" err="1"/>
              <a:t>сім'яних</a:t>
            </a:r>
            <a:r>
              <a:rPr lang="ru-RU" dirty="0"/>
              <a:t> </a:t>
            </a:r>
            <a:r>
              <a:rPr lang="ru-RU" dirty="0" err="1"/>
              <a:t>канальців</a:t>
            </a:r>
            <a:r>
              <a:rPr lang="ru-RU" dirty="0"/>
              <a:t> та </a:t>
            </a:r>
            <a:r>
              <a:rPr lang="ru-RU" dirty="0" err="1"/>
              <a:t>різке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сперматогоній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Сказано і про </a:t>
            </a:r>
            <a:r>
              <a:rPr lang="ru-RU" dirty="0" err="1"/>
              <a:t>генетичну</a:t>
            </a:r>
            <a:r>
              <a:rPr lang="ru-RU" dirty="0"/>
              <a:t> основу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крипторхізму</a:t>
            </a:r>
            <a:r>
              <a:rPr lang="ru-RU" dirty="0"/>
              <a:t>. </a:t>
            </a:r>
            <a:r>
              <a:rPr lang="ru-RU" dirty="0" err="1"/>
              <a:t>Підтвердженням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є </a:t>
            </a:r>
            <a:r>
              <a:rPr lang="ru-RU" dirty="0" err="1"/>
              <a:t>часте</a:t>
            </a:r>
            <a:r>
              <a:rPr lang="ru-RU" dirty="0"/>
              <a:t>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аномалії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захворюваннями</a:t>
            </a:r>
            <a:r>
              <a:rPr lang="ru-RU" dirty="0"/>
              <a:t>,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лежать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генетичного</a:t>
            </a:r>
            <a:r>
              <a:rPr lang="ru-RU" dirty="0"/>
              <a:t> </a:t>
            </a:r>
            <a:r>
              <a:rPr lang="ru-RU" dirty="0" err="1"/>
              <a:t>апарата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не </a:t>
            </a:r>
            <a:r>
              <a:rPr lang="ru-RU" dirty="0" err="1"/>
              <a:t>переконливі</a:t>
            </a:r>
            <a:r>
              <a:rPr lang="ru-RU" dirty="0"/>
              <a:t>, так як </a:t>
            </a:r>
            <a:r>
              <a:rPr lang="ru-RU" dirty="0" err="1"/>
              <a:t>крипторхізм</a:t>
            </a:r>
            <a:r>
              <a:rPr lang="ru-RU" dirty="0"/>
              <a:t> у таких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розвиватися</a:t>
            </a:r>
            <a:r>
              <a:rPr lang="ru-RU" dirty="0"/>
              <a:t> повторно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дисембріональних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гіпоталамо-гіпофізарної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затримуватись</a:t>
            </a:r>
            <a:r>
              <a:rPr lang="ru-RU" dirty="0"/>
              <a:t> як у </a:t>
            </a:r>
            <a:r>
              <a:rPr lang="ru-RU" dirty="0" err="1"/>
              <a:t>черевній</a:t>
            </a:r>
            <a:r>
              <a:rPr lang="ru-RU" dirty="0"/>
              <a:t> </a:t>
            </a:r>
            <a:r>
              <a:rPr lang="ru-RU" dirty="0" err="1"/>
              <a:t>порожнині</a:t>
            </a:r>
            <a:r>
              <a:rPr lang="ru-RU" dirty="0"/>
              <a:t>, так і за </a:t>
            </a:r>
            <a:r>
              <a:rPr lang="ru-RU" dirty="0" err="1"/>
              <a:t>її</a:t>
            </a:r>
            <a:r>
              <a:rPr lang="ru-RU" dirty="0"/>
              <a:t> межами.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черевну</a:t>
            </a:r>
            <a:r>
              <a:rPr lang="ru-RU" dirty="0"/>
              <a:t> і </a:t>
            </a:r>
            <a:r>
              <a:rPr lang="ru-RU" dirty="0" err="1"/>
              <a:t>пахвинну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крипторхізму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Спостерігаються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ускладнення</a:t>
            </a:r>
            <a:r>
              <a:rPr lang="ru-RU" dirty="0"/>
              <a:t> при </a:t>
            </a:r>
            <a:r>
              <a:rPr lang="ru-RU" dirty="0" err="1"/>
              <a:t>яєчку</a:t>
            </a:r>
            <a:r>
              <a:rPr lang="ru-RU" dirty="0"/>
              <a:t>, яке не </a:t>
            </a:r>
            <a:r>
              <a:rPr lang="ru-RU" dirty="0" err="1"/>
              <a:t>опустилося</a:t>
            </a:r>
            <a:r>
              <a:rPr lang="ru-RU" dirty="0"/>
              <a:t>: 1) рак (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семіома</a:t>
            </a:r>
            <a:r>
              <a:rPr lang="ru-RU" dirty="0"/>
              <a:t>)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зустрічається</a:t>
            </a:r>
            <a:r>
              <a:rPr lang="ru-RU" dirty="0"/>
              <a:t> у 10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яєчками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опустилися</a:t>
            </a:r>
            <a:r>
              <a:rPr lang="ru-RU" dirty="0"/>
              <a:t>, особливо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абдомінальною</a:t>
            </a:r>
            <a:r>
              <a:rPr lang="ru-RU" dirty="0"/>
              <a:t> формою </a:t>
            </a:r>
            <a:r>
              <a:rPr lang="ru-RU" dirty="0" err="1"/>
              <a:t>аномалії</a:t>
            </a:r>
            <a:r>
              <a:rPr lang="ru-RU" dirty="0"/>
              <a:t>; 2) </a:t>
            </a:r>
            <a:r>
              <a:rPr lang="ru-RU" dirty="0" err="1"/>
              <a:t>перекрут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; 3) </a:t>
            </a:r>
            <a:r>
              <a:rPr lang="ru-RU" dirty="0" err="1"/>
              <a:t>відкритий</a:t>
            </a:r>
            <a:r>
              <a:rPr lang="ru-RU" dirty="0"/>
              <a:t> </a:t>
            </a:r>
            <a:r>
              <a:rPr lang="ru-RU" dirty="0" err="1"/>
              <a:t>піхвовий</a:t>
            </a:r>
            <a:r>
              <a:rPr lang="ru-RU" dirty="0"/>
              <a:t> листок </a:t>
            </a:r>
            <a:r>
              <a:rPr lang="ru-RU" dirty="0" err="1"/>
              <a:t>очеревини</a:t>
            </a:r>
            <a:r>
              <a:rPr lang="ru-RU" dirty="0"/>
              <a:t> (</a:t>
            </a:r>
            <a:r>
              <a:rPr lang="ru-RU" dirty="0" err="1"/>
              <a:t>грижа</a:t>
            </a:r>
            <a:r>
              <a:rPr lang="ru-RU" dirty="0"/>
              <a:t>); 4) </a:t>
            </a:r>
            <a:r>
              <a:rPr lang="ru-RU" dirty="0" err="1"/>
              <a:t>безпліддя</a:t>
            </a:r>
            <a:r>
              <a:rPr lang="ru-RU" dirty="0"/>
              <a:t>, особливо у </a:t>
            </a:r>
            <a:r>
              <a:rPr lang="ru-RU" dirty="0" err="1"/>
              <a:t>хворих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двостороннім</a:t>
            </a:r>
            <a:r>
              <a:rPr lang="ru-RU" dirty="0"/>
              <a:t> </a:t>
            </a:r>
            <a:r>
              <a:rPr lang="ru-RU" dirty="0" err="1"/>
              <a:t>крипторхізмом</a:t>
            </a:r>
            <a:r>
              <a:rPr lang="ru-RU" dirty="0"/>
              <a:t>. У 20% </a:t>
            </a:r>
            <a:r>
              <a:rPr lang="ru-RU" dirty="0" err="1"/>
              <a:t>випадків</a:t>
            </a:r>
            <a:r>
              <a:rPr lang="ru-RU" dirty="0"/>
              <a:t> є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у контралатеральному </a:t>
            </a:r>
            <a:r>
              <a:rPr lang="ru-RU" dirty="0" err="1"/>
              <a:t>яєчку</a:t>
            </a:r>
            <a:r>
              <a:rPr lang="ru-RU" dirty="0"/>
              <a:t>. У 90 % </a:t>
            </a:r>
            <a:r>
              <a:rPr lang="ru-RU" dirty="0" err="1"/>
              <a:t>пацієнтів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порушеним</a:t>
            </a:r>
            <a:r>
              <a:rPr lang="ru-RU" dirty="0"/>
              <a:t> спер­матогенезом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і контралатерального </a:t>
            </a:r>
            <a:r>
              <a:rPr lang="ru-RU" dirty="0" err="1"/>
              <a:t>яєчка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862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 </a:t>
            </a:r>
            <a:r>
              <a:rPr lang="ru-RU" b="1" i="1" dirty="0" err="1"/>
              <a:t>черевного</a:t>
            </a:r>
            <a:r>
              <a:rPr lang="ru-RU" b="1" i="1" dirty="0"/>
              <a:t> </a:t>
            </a:r>
            <a:r>
              <a:rPr lang="ru-RU" b="1" i="1" dirty="0" err="1"/>
              <a:t>крипторхізму</a:t>
            </a:r>
            <a:r>
              <a:rPr lang="ru-RU" b="1" i="1" dirty="0"/>
              <a:t> 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локалізується</a:t>
            </a:r>
            <a:r>
              <a:rPr lang="ru-RU" dirty="0"/>
              <a:t> в </a:t>
            </a:r>
            <a:r>
              <a:rPr lang="ru-RU" dirty="0" err="1"/>
              <a:t>порожнині</a:t>
            </a:r>
            <a:r>
              <a:rPr lang="ru-RU" dirty="0"/>
              <a:t> таза </a:t>
            </a:r>
            <a:r>
              <a:rPr lang="ru-RU" dirty="0" err="1"/>
              <a:t>біля</a:t>
            </a:r>
            <a:r>
              <a:rPr lang="ru-RU" dirty="0"/>
              <a:t> входу в </a:t>
            </a:r>
            <a:r>
              <a:rPr lang="ru-RU" dirty="0" err="1"/>
              <a:t>пахвинний</a:t>
            </a:r>
            <a:r>
              <a:rPr lang="ru-RU" dirty="0"/>
              <a:t> канал, при </a:t>
            </a:r>
            <a:r>
              <a:rPr lang="ru-RU" b="1" i="1" dirty="0" err="1"/>
              <a:t>пахвинному</a:t>
            </a:r>
            <a:r>
              <a:rPr lang="ru-RU" b="1" i="1" dirty="0"/>
              <a:t> </a:t>
            </a:r>
            <a:r>
              <a:rPr lang="ru-RU" i="1" dirty="0"/>
              <a:t>– </a:t>
            </a:r>
            <a:r>
              <a:rPr lang="ru-RU" dirty="0"/>
              <a:t>в </a:t>
            </a:r>
            <a:r>
              <a:rPr lang="ru-RU" dirty="0" err="1"/>
              <a:t>пахвинному</a:t>
            </a:r>
            <a:r>
              <a:rPr lang="ru-RU" dirty="0"/>
              <a:t> </a:t>
            </a:r>
            <a:r>
              <a:rPr lang="ru-RU" dirty="0" err="1"/>
              <a:t>каналі</a:t>
            </a:r>
            <a:r>
              <a:rPr lang="ru-RU" dirty="0"/>
              <a:t>.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затримується</a:t>
            </a:r>
            <a:r>
              <a:rPr lang="ru-RU" dirty="0"/>
              <a:t> в </a:t>
            </a:r>
            <a:r>
              <a:rPr lang="ru-RU" dirty="0" err="1"/>
              <a:t>пахвинному</a:t>
            </a:r>
            <a:r>
              <a:rPr lang="ru-RU" dirty="0"/>
              <a:t> </a:t>
            </a:r>
            <a:r>
              <a:rPr lang="ru-RU" dirty="0" err="1"/>
              <a:t>каналі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поверхневого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. Для </a:t>
            </a:r>
            <a:r>
              <a:rPr lang="ru-RU" dirty="0" err="1"/>
              <a:t>крипторхізму</a:t>
            </a:r>
            <a:r>
              <a:rPr lang="ru-RU" dirty="0"/>
              <a:t> характерна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яєчок</a:t>
            </a:r>
            <a:r>
              <a:rPr lang="ru-RU" dirty="0"/>
              <a:t> (одного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обох</a:t>
            </a:r>
            <a:r>
              <a:rPr lang="ru-RU" dirty="0"/>
              <a:t>) у </a:t>
            </a:r>
            <a:r>
              <a:rPr lang="ru-RU" dirty="0" err="1"/>
              <a:t>мошонці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односторонньої</a:t>
            </a:r>
            <a:r>
              <a:rPr lang="ru-RU" dirty="0"/>
              <a:t> </a:t>
            </a:r>
            <a:r>
              <a:rPr lang="ru-RU" dirty="0" err="1"/>
              <a:t>затримки</a:t>
            </a:r>
            <a:r>
              <a:rPr lang="ru-RU" dirty="0"/>
              <a:t> </a:t>
            </a:r>
            <a:r>
              <a:rPr lang="ru-RU" dirty="0" err="1"/>
              <a:t>опускання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мошонка </a:t>
            </a:r>
            <a:r>
              <a:rPr lang="ru-RU" dirty="0" err="1"/>
              <a:t>асиметрична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атрофії</a:t>
            </a:r>
            <a:r>
              <a:rPr lang="ru-RU" dirty="0"/>
              <a:t> на </a:t>
            </a:r>
            <a:r>
              <a:rPr lang="ru-RU" dirty="0" err="1"/>
              <a:t>боці</a:t>
            </a:r>
            <a:r>
              <a:rPr lang="ru-RU" dirty="0"/>
              <a:t> </a:t>
            </a:r>
            <a:r>
              <a:rPr lang="ru-RU" dirty="0" err="1"/>
              <a:t>крипторхізму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. При </a:t>
            </a:r>
            <a:r>
              <a:rPr lang="ru-RU" dirty="0" err="1"/>
              <a:t>двосто­ронній</a:t>
            </a:r>
            <a:r>
              <a:rPr lang="ru-RU" dirty="0"/>
              <a:t> </a:t>
            </a:r>
            <a:r>
              <a:rPr lang="ru-RU" dirty="0" err="1"/>
              <a:t>патології</a:t>
            </a:r>
            <a:r>
              <a:rPr lang="ru-RU" dirty="0"/>
              <a:t> </a:t>
            </a:r>
            <a:r>
              <a:rPr lang="ru-RU" dirty="0" err="1"/>
              <a:t>недорозвинені</a:t>
            </a:r>
            <a:r>
              <a:rPr lang="ru-RU" dirty="0"/>
              <a:t> </a:t>
            </a:r>
            <a:r>
              <a:rPr lang="ru-RU" dirty="0" err="1"/>
              <a:t>обидві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мошонки. </a:t>
            </a:r>
            <a:r>
              <a:rPr lang="ru-RU" dirty="0" err="1"/>
              <a:t>Хворі</a:t>
            </a:r>
            <a:r>
              <a:rPr lang="ru-RU" dirty="0"/>
              <a:t> часто </a:t>
            </a:r>
            <a:r>
              <a:rPr lang="ru-RU" dirty="0" err="1"/>
              <a:t>скаржаться</a:t>
            </a:r>
            <a:r>
              <a:rPr lang="ru-RU" dirty="0"/>
              <a:t> на </a:t>
            </a:r>
            <a:r>
              <a:rPr lang="ru-RU" dirty="0" err="1"/>
              <a:t>тупий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 </a:t>
            </a:r>
            <a:r>
              <a:rPr lang="ru-RU" dirty="0" err="1"/>
              <a:t>унизу</a:t>
            </a:r>
            <a:r>
              <a:rPr lang="ru-RU" dirty="0"/>
              <a:t> живота </a:t>
            </a:r>
            <a:r>
              <a:rPr lang="ru-RU" dirty="0" err="1"/>
              <a:t>чи</a:t>
            </a:r>
            <a:r>
              <a:rPr lang="ru-RU" dirty="0"/>
              <a:t> в </a:t>
            </a:r>
            <a:r>
              <a:rPr lang="ru-RU" dirty="0" err="1"/>
              <a:t>пахвинній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поси­люється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швидкої</a:t>
            </a:r>
            <a:r>
              <a:rPr lang="ru-RU" dirty="0"/>
              <a:t> ходи і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невелике</a:t>
            </a:r>
            <a:r>
              <a:rPr lang="ru-RU" dirty="0"/>
              <a:t> </a:t>
            </a:r>
            <a:r>
              <a:rPr lang="ru-RU" dirty="0" err="1"/>
              <a:t>пухлиноподібне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(</a:t>
            </a:r>
            <a:r>
              <a:rPr lang="ru-RU" dirty="0" err="1"/>
              <a:t>від­повідно</a:t>
            </a:r>
            <a:r>
              <a:rPr lang="ru-RU" dirty="0"/>
              <a:t> до </a:t>
            </a:r>
            <a:r>
              <a:rPr lang="ru-RU" dirty="0" err="1"/>
              <a:t>локалізації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), </a:t>
            </a:r>
            <a:r>
              <a:rPr lang="ru-RU" dirty="0" err="1"/>
              <a:t>болюче</a:t>
            </a:r>
            <a:r>
              <a:rPr lang="ru-RU" dirty="0"/>
              <a:t> при </a:t>
            </a:r>
            <a:r>
              <a:rPr lang="ru-RU" dirty="0" err="1"/>
              <a:t>пальпації</a:t>
            </a:r>
            <a:r>
              <a:rPr lang="ru-RU" dirty="0"/>
              <a:t>. У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хворих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пахвинного</a:t>
            </a:r>
            <a:r>
              <a:rPr lang="ru-RU" dirty="0"/>
              <a:t> </a:t>
            </a:r>
            <a:r>
              <a:rPr lang="ru-RU" dirty="0" err="1"/>
              <a:t>крипторхізму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пропальпувати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малорухомого</a:t>
            </a:r>
            <a:r>
              <a:rPr lang="ru-RU" dirty="0"/>
              <a:t> </a:t>
            </a:r>
            <a:r>
              <a:rPr lang="ru-RU" dirty="0" err="1"/>
              <a:t>болючого</a:t>
            </a:r>
            <a:r>
              <a:rPr lang="ru-RU" dirty="0"/>
              <a:t> </a:t>
            </a:r>
            <a:r>
              <a:rPr lang="ru-RU" dirty="0" err="1"/>
              <a:t>новоутворення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Крипторхізм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ускладнюватись</a:t>
            </a:r>
            <a:r>
              <a:rPr lang="ru-RU" dirty="0"/>
              <a:t> заворотом, </a:t>
            </a:r>
            <a:r>
              <a:rPr lang="ru-RU" dirty="0" err="1"/>
              <a:t>защемленням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опустилося</a:t>
            </a:r>
            <a:r>
              <a:rPr lang="ru-RU" dirty="0"/>
              <a:t>, </a:t>
            </a:r>
            <a:r>
              <a:rPr lang="ru-RU" dirty="0" err="1"/>
              <a:t>злоякісним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переродженням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крипторхізму</a:t>
            </a:r>
            <a:r>
              <a:rPr lang="ru-RU" dirty="0"/>
              <a:t>, особливо </a:t>
            </a:r>
            <a:r>
              <a:rPr lang="ru-RU" dirty="0" err="1"/>
              <a:t>двостороннього</a:t>
            </a:r>
            <a:r>
              <a:rPr lang="ru-RU" dirty="0"/>
              <a:t>, часто </a:t>
            </a:r>
            <a:r>
              <a:rPr lang="ru-RU" dirty="0" err="1"/>
              <a:t>спостерігаються</a:t>
            </a:r>
            <a:r>
              <a:rPr lang="ru-RU" dirty="0"/>
              <a:t> </a:t>
            </a:r>
            <a:r>
              <a:rPr lang="ru-RU" dirty="0" err="1"/>
              <a:t>ендокринні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 вони не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клішчно</a:t>
            </a:r>
            <a:r>
              <a:rPr lang="ru-RU" dirty="0"/>
              <a:t> і </a:t>
            </a:r>
            <a:r>
              <a:rPr lang="ru-RU" dirty="0" err="1"/>
              <a:t>діагностуються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. У </a:t>
            </a:r>
            <a:r>
              <a:rPr lang="ru-RU" dirty="0" err="1"/>
              <a:t>ранньому</a:t>
            </a:r>
            <a:r>
              <a:rPr lang="ru-RU" dirty="0"/>
              <a:t> </a:t>
            </a:r>
            <a:r>
              <a:rPr lang="ru-RU" dirty="0" err="1"/>
              <a:t>дитячому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</a:t>
            </a:r>
            <a:r>
              <a:rPr lang="ru-RU" dirty="0" err="1"/>
              <a:t>підвищене</a:t>
            </a:r>
            <a:r>
              <a:rPr lang="ru-RU" dirty="0"/>
              <a:t>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естрогенів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17-кетостероїдів. </a:t>
            </a:r>
            <a:r>
              <a:rPr lang="ru-RU" dirty="0" err="1"/>
              <a:t>Мимовільне</a:t>
            </a:r>
            <a:r>
              <a:rPr lang="ru-RU" dirty="0"/>
              <a:t> </a:t>
            </a:r>
            <a:r>
              <a:rPr lang="ru-RU" dirty="0" err="1"/>
              <a:t>опускання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в </a:t>
            </a:r>
            <a:r>
              <a:rPr lang="ru-RU" dirty="0" err="1"/>
              <a:t>пубертатний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про роль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гормонів</a:t>
            </a:r>
            <a:r>
              <a:rPr lang="ru-RU" dirty="0"/>
              <a:t> і </a:t>
            </a:r>
            <a:r>
              <a:rPr lang="ru-RU" dirty="0" err="1"/>
              <a:t>гонадотропінів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переміщення</a:t>
            </a:r>
            <a:r>
              <a:rPr lang="ru-RU" dirty="0"/>
              <a:t>. При </a:t>
            </a:r>
            <a:r>
              <a:rPr lang="ru-RU" dirty="0" err="1"/>
              <a:t>двосторонньому</a:t>
            </a:r>
            <a:r>
              <a:rPr lang="ru-RU" dirty="0"/>
              <a:t> </a:t>
            </a:r>
            <a:r>
              <a:rPr lang="ru-RU" dirty="0" err="1"/>
              <a:t>крипторхізмі</a:t>
            </a:r>
            <a:r>
              <a:rPr lang="ru-RU" dirty="0"/>
              <a:t> з </a:t>
            </a:r>
            <a:r>
              <a:rPr lang="ru-RU" dirty="0" err="1"/>
              <a:t>атрофією</a:t>
            </a:r>
            <a:r>
              <a:rPr lang="ru-RU" dirty="0"/>
              <a:t> </a:t>
            </a:r>
            <a:r>
              <a:rPr lang="ru-RU" dirty="0" err="1"/>
              <a:t>паренхіми</a:t>
            </a:r>
            <a:r>
              <a:rPr lang="ru-RU" dirty="0"/>
              <a:t> та </a:t>
            </a:r>
            <a:r>
              <a:rPr lang="ru-RU" dirty="0" err="1"/>
              <a:t>анорхізмі</a:t>
            </a:r>
            <a:r>
              <a:rPr lang="ru-RU" dirty="0"/>
              <a:t> </a:t>
            </a:r>
            <a:r>
              <a:rPr lang="ru-RU" dirty="0" err="1"/>
              <a:t>вторинних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вони </a:t>
            </a:r>
            <a:r>
              <a:rPr lang="ru-RU" dirty="0" err="1"/>
              <a:t>слабовиражені</a:t>
            </a:r>
            <a:r>
              <a:rPr lang="ru-RU" dirty="0"/>
              <a:t>. </a:t>
            </a:r>
            <a:r>
              <a:rPr lang="ru-RU" dirty="0" err="1"/>
              <a:t>Прижиттєве</a:t>
            </a:r>
            <a:r>
              <a:rPr lang="ru-RU" dirty="0"/>
              <a:t> </a:t>
            </a:r>
            <a:r>
              <a:rPr lang="ru-RU" dirty="0" err="1"/>
              <a:t>гістологічне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морфологічні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в аномально </a:t>
            </a:r>
            <a:r>
              <a:rPr lang="ru-RU" dirty="0" err="1"/>
              <a:t>розташованих</a:t>
            </a:r>
            <a:r>
              <a:rPr lang="ru-RU" dirty="0"/>
              <a:t> </a:t>
            </a:r>
            <a:r>
              <a:rPr lang="ru-RU" dirty="0" err="1"/>
              <a:t>яєчках</a:t>
            </a:r>
            <a:r>
              <a:rPr lang="ru-RU" dirty="0"/>
              <a:t> (</a:t>
            </a:r>
            <a:r>
              <a:rPr lang="ru-RU" dirty="0" err="1"/>
              <a:t>починаючи</a:t>
            </a:r>
            <a:r>
              <a:rPr lang="ru-RU" dirty="0"/>
              <a:t> з </a:t>
            </a:r>
            <a:r>
              <a:rPr lang="ru-RU" dirty="0" err="1"/>
              <a:t>віку</a:t>
            </a:r>
            <a:r>
              <a:rPr lang="ru-RU" dirty="0"/>
              <a:t> 5 </a:t>
            </a:r>
            <a:r>
              <a:rPr lang="ru-RU" dirty="0" err="1"/>
              <a:t>років</a:t>
            </a:r>
            <a:r>
              <a:rPr lang="ru-RU" dirty="0"/>
              <a:t>): </a:t>
            </a:r>
            <a:r>
              <a:rPr lang="ru-RU" dirty="0" err="1"/>
              <a:t>затримку</a:t>
            </a:r>
            <a:r>
              <a:rPr lang="ru-RU" dirty="0"/>
              <a:t> росту </a:t>
            </a:r>
            <a:r>
              <a:rPr lang="ru-RU" dirty="0" err="1"/>
              <a:t>сім'яних</a:t>
            </a:r>
            <a:r>
              <a:rPr lang="ru-RU" dirty="0"/>
              <a:t> </a:t>
            </a:r>
            <a:r>
              <a:rPr lang="ru-RU" dirty="0" err="1"/>
              <a:t>канатиків</a:t>
            </a:r>
            <a:r>
              <a:rPr lang="ru-RU" dirty="0"/>
              <a:t> та </a:t>
            </a:r>
            <a:r>
              <a:rPr lang="ru-RU" dirty="0" err="1"/>
              <a:t>диференціювання</a:t>
            </a:r>
            <a:r>
              <a:rPr lang="ru-RU" dirty="0"/>
              <a:t> </a:t>
            </a:r>
            <a:r>
              <a:rPr lang="ru-RU" dirty="0" err="1"/>
              <a:t>сперматогенного</a:t>
            </a:r>
            <a:r>
              <a:rPr lang="ru-RU" dirty="0"/>
              <a:t> </a:t>
            </a:r>
            <a:r>
              <a:rPr lang="ru-RU" dirty="0" err="1"/>
              <a:t>епітелію</a:t>
            </a:r>
            <a:r>
              <a:rPr lang="ru-RU" dirty="0"/>
              <a:t>. У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віком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10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активізується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4233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i="1" dirty="0" err="1"/>
              <a:t>Діагностика</a:t>
            </a:r>
            <a:r>
              <a:rPr lang="ru-RU" b="1" i="1" dirty="0"/>
              <a:t> </a:t>
            </a:r>
            <a:r>
              <a:rPr lang="ru-RU" dirty="0" err="1"/>
              <a:t>крипторхізму</a:t>
            </a:r>
            <a:r>
              <a:rPr lang="ru-RU" dirty="0"/>
              <a:t> нескладна.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пальпації</a:t>
            </a:r>
            <a:r>
              <a:rPr lang="ru-RU" dirty="0"/>
              <a:t> </a:t>
            </a:r>
            <a:r>
              <a:rPr lang="ru-RU" dirty="0" err="1"/>
              <a:t>пахвинної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няйчастіше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за ходом </a:t>
            </a:r>
            <a:r>
              <a:rPr lang="ru-RU" dirty="0" err="1"/>
              <a:t>пахвинного</a:t>
            </a:r>
            <a:r>
              <a:rPr lang="ru-RU" dirty="0"/>
              <a:t> каналу.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за </a:t>
            </a:r>
            <a:r>
              <a:rPr lang="ru-RU" dirty="0" err="1"/>
              <a:t>його</a:t>
            </a:r>
            <a:r>
              <a:rPr lang="ru-RU" dirty="0"/>
              <a:t> межами. При </a:t>
            </a:r>
            <a:r>
              <a:rPr lang="ru-RU" dirty="0" err="1"/>
              <a:t>пальпуванні</a:t>
            </a:r>
            <a:r>
              <a:rPr lang="ru-RU" dirty="0"/>
              <a:t> в </a:t>
            </a:r>
            <a:r>
              <a:rPr lang="ru-RU" dirty="0" err="1"/>
              <a:t>пахвинній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, яке не </a:t>
            </a:r>
            <a:r>
              <a:rPr lang="ru-RU" dirty="0" err="1"/>
              <a:t>опустилося</a:t>
            </a:r>
            <a:r>
              <a:rPr lang="ru-RU" dirty="0"/>
              <a:t>, </a:t>
            </a:r>
            <a:r>
              <a:rPr lang="ru-RU" dirty="0" err="1"/>
              <a:t>хворий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відчувати</a:t>
            </a:r>
            <a:r>
              <a:rPr lang="ru-RU" dirty="0"/>
              <a:t> </a:t>
            </a:r>
            <a:r>
              <a:rPr lang="ru-RU" dirty="0" err="1"/>
              <a:t>тупий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не </a:t>
            </a:r>
            <a:r>
              <a:rPr lang="ru-RU" dirty="0" err="1"/>
              <a:t>вдається</a:t>
            </a:r>
            <a:r>
              <a:rPr lang="ru-RU" dirty="0"/>
              <a:t>, треба </a:t>
            </a:r>
            <a:r>
              <a:rPr lang="ru-RU" dirty="0" err="1"/>
              <a:t>запропонувати</a:t>
            </a:r>
            <a:r>
              <a:rPr lang="ru-RU" dirty="0"/>
              <a:t> хворому </a:t>
            </a:r>
            <a:r>
              <a:rPr lang="ru-RU" dirty="0" err="1"/>
              <a:t>натужитися</a:t>
            </a:r>
            <a:r>
              <a:rPr lang="ru-RU" dirty="0"/>
              <a:t>, </a:t>
            </a:r>
            <a:r>
              <a:rPr lang="ru-RU" dirty="0" err="1"/>
              <a:t>покашляти</a:t>
            </a:r>
            <a:r>
              <a:rPr lang="ru-RU" dirty="0"/>
              <a:t> і при </a:t>
            </a:r>
            <a:r>
              <a:rPr lang="ru-RU" dirty="0" err="1"/>
              <a:t>підвищенні</a:t>
            </a:r>
            <a:r>
              <a:rPr lang="ru-RU" dirty="0"/>
              <a:t> </a:t>
            </a:r>
            <a:r>
              <a:rPr lang="ru-RU" dirty="0" err="1"/>
              <a:t>внутрішньочеревного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натискання</a:t>
            </a:r>
            <a:r>
              <a:rPr lang="ru-RU" dirty="0"/>
              <a:t> на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відділ</a:t>
            </a:r>
            <a:r>
              <a:rPr lang="ru-RU" dirty="0"/>
              <a:t> </a:t>
            </a:r>
            <a:r>
              <a:rPr lang="ru-RU" dirty="0" err="1"/>
              <a:t>передньої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в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зверху</a:t>
            </a:r>
            <a:r>
              <a:rPr lang="ru-RU" dirty="0"/>
              <a:t> вниз </a:t>
            </a:r>
            <a:r>
              <a:rPr lang="ru-RU" dirty="0" err="1"/>
              <a:t>спробувати</a:t>
            </a:r>
            <a:r>
              <a:rPr lang="ru-RU" dirty="0"/>
              <a:t> </a:t>
            </a:r>
            <a:r>
              <a:rPr lang="ru-RU" dirty="0" err="1"/>
              <a:t>звести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в </a:t>
            </a:r>
            <a:r>
              <a:rPr lang="ru-RU" dirty="0" err="1"/>
              <a:t>пахвинний</a:t>
            </a:r>
            <a:r>
              <a:rPr lang="ru-RU" dirty="0"/>
              <a:t> канал.</a:t>
            </a:r>
          </a:p>
          <a:p>
            <a:pPr marL="0" indent="0">
              <a:buNone/>
            </a:pP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використовуватись</a:t>
            </a:r>
            <a:r>
              <a:rPr lang="ru-RU" dirty="0"/>
              <a:t> з метою </a:t>
            </a:r>
            <a:r>
              <a:rPr lang="ru-RU" dirty="0" err="1"/>
              <a:t>визначення</a:t>
            </a:r>
            <a:r>
              <a:rPr lang="ru-RU" dirty="0"/>
              <a:t> прогнозу. Так,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різке</a:t>
            </a:r>
            <a:r>
              <a:rPr lang="ru-RU" dirty="0"/>
              <a:t> </a:t>
            </a:r>
            <a:r>
              <a:rPr lang="ru-RU" dirty="0" err="1"/>
              <a:t>звуження</a:t>
            </a:r>
            <a:r>
              <a:rPr lang="ru-RU" dirty="0"/>
              <a:t> </a:t>
            </a:r>
            <a:r>
              <a:rPr lang="ru-RU" dirty="0" err="1"/>
              <a:t>поверхневого</a:t>
            </a:r>
            <a:r>
              <a:rPr lang="ru-RU" dirty="0"/>
              <a:t> </a:t>
            </a:r>
            <a:r>
              <a:rPr lang="ru-RU" dirty="0" err="1"/>
              <a:t>кільця</a:t>
            </a:r>
            <a:r>
              <a:rPr lang="ru-RU" dirty="0"/>
              <a:t> </a:t>
            </a:r>
            <a:r>
              <a:rPr lang="ru-RU" dirty="0" err="1"/>
              <a:t>пахвинного</a:t>
            </a:r>
            <a:r>
              <a:rPr lang="ru-RU" dirty="0"/>
              <a:t> каналу </a:t>
            </a:r>
            <a:r>
              <a:rPr lang="ru-RU" dirty="0" err="1"/>
              <a:t>характерне</a:t>
            </a:r>
            <a:r>
              <a:rPr lang="ru-RU" dirty="0"/>
              <a:t> для-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затримки</a:t>
            </a:r>
            <a:r>
              <a:rPr lang="ru-RU" dirty="0"/>
              <a:t> </a:t>
            </a:r>
            <a:r>
              <a:rPr lang="ru-RU" dirty="0" err="1"/>
              <a:t>опускання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аплазії</a:t>
            </a:r>
            <a:r>
              <a:rPr lang="ru-RU" dirty="0"/>
              <a:t>.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пахвинне</a:t>
            </a:r>
            <a:r>
              <a:rPr lang="ru-RU" dirty="0"/>
              <a:t> </a:t>
            </a:r>
            <a:r>
              <a:rPr lang="ru-RU" dirty="0" err="1"/>
              <a:t>кільце</a:t>
            </a:r>
            <a:r>
              <a:rPr lang="ru-RU" dirty="0"/>
              <a:t> є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пахвинної</a:t>
            </a:r>
            <a:r>
              <a:rPr lang="ru-RU" dirty="0"/>
              <a:t> </a:t>
            </a:r>
            <a:r>
              <a:rPr lang="ru-RU" dirty="0" err="1"/>
              <a:t>грижі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несправжнього</a:t>
            </a:r>
            <a:r>
              <a:rPr lang="ru-RU" dirty="0"/>
              <a:t> </a:t>
            </a:r>
            <a:r>
              <a:rPr lang="ru-RU" dirty="0" err="1"/>
              <a:t>крипторхізму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ж </a:t>
            </a:r>
            <a:r>
              <a:rPr lang="ru-RU" dirty="0" err="1"/>
              <a:t>яєчко</a:t>
            </a:r>
            <a:r>
              <a:rPr lang="ru-RU" dirty="0"/>
              <a:t> не </a:t>
            </a:r>
            <a:r>
              <a:rPr lang="ru-RU" dirty="0" err="1"/>
              <a:t>пальпується</a:t>
            </a:r>
            <a:r>
              <a:rPr lang="ru-RU" dirty="0"/>
              <a:t> в горизонтальному </a:t>
            </a:r>
            <a:r>
              <a:rPr lang="ru-RU" dirty="0" err="1"/>
              <a:t>положенні</a:t>
            </a:r>
            <a:r>
              <a:rPr lang="ru-RU" dirty="0"/>
              <a:t> хворого,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огляд</a:t>
            </a:r>
            <a:r>
              <a:rPr lang="ru-RU" dirty="0"/>
              <a:t> у </a:t>
            </a:r>
            <a:r>
              <a:rPr lang="ru-RU" dirty="0" err="1"/>
              <a:t>положенні</a:t>
            </a:r>
            <a:r>
              <a:rPr lang="ru-RU" dirty="0"/>
              <a:t> стоячи. Хворому </a:t>
            </a:r>
            <a:r>
              <a:rPr lang="ru-RU" dirty="0" err="1"/>
              <a:t>пропонують</a:t>
            </a:r>
            <a:r>
              <a:rPr lang="ru-RU" dirty="0"/>
              <a:t> </a:t>
            </a:r>
            <a:r>
              <a:rPr lang="ru-RU" dirty="0" err="1"/>
              <a:t>нату­житись</a:t>
            </a:r>
            <a:r>
              <a:rPr lang="ru-RU" dirty="0"/>
              <a:t> і </a:t>
            </a:r>
            <a:r>
              <a:rPr lang="ru-RU" dirty="0" err="1"/>
              <a:t>рухами</a:t>
            </a:r>
            <a:r>
              <a:rPr lang="ru-RU" dirty="0"/>
              <a:t> </a:t>
            </a:r>
            <a:r>
              <a:rPr lang="ru-RU" dirty="0" err="1"/>
              <a:t>зверху</a:t>
            </a:r>
            <a:r>
              <a:rPr lang="ru-RU" dirty="0"/>
              <a:t> вниз над </a:t>
            </a:r>
            <a:r>
              <a:rPr lang="ru-RU" dirty="0" err="1"/>
              <a:t>пахвинною</a:t>
            </a:r>
            <a:r>
              <a:rPr lang="ru-RU" dirty="0"/>
              <a:t> </a:t>
            </a:r>
            <a:r>
              <a:rPr lang="ru-RU" dirty="0" err="1"/>
              <a:t>зв'язкою</a:t>
            </a:r>
            <a:r>
              <a:rPr lang="ru-RU" dirty="0"/>
              <a:t> </a:t>
            </a:r>
            <a:r>
              <a:rPr lang="ru-RU" dirty="0" err="1"/>
              <a:t>пробують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б </a:t>
            </a:r>
            <a:r>
              <a:rPr lang="ru-RU" dirty="0" err="1"/>
              <a:t>частко­во</a:t>
            </a:r>
            <a:r>
              <a:rPr lang="ru-RU" dirty="0"/>
              <a:t> </a:t>
            </a:r>
            <a:r>
              <a:rPr lang="ru-RU" dirty="0" err="1"/>
              <a:t>звести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в </a:t>
            </a:r>
            <a:r>
              <a:rPr lang="ru-RU" dirty="0" err="1"/>
              <a:t>пахвинний</a:t>
            </a:r>
            <a:r>
              <a:rPr lang="ru-RU" dirty="0"/>
              <a:t> канал. При добре </a:t>
            </a:r>
            <a:r>
              <a:rPr lang="ru-RU" dirty="0" err="1"/>
              <a:t>розвиненому</a:t>
            </a:r>
            <a:r>
              <a:rPr lang="ru-RU" dirty="0"/>
              <a:t> </a:t>
            </a:r>
            <a:r>
              <a:rPr lang="ru-RU" dirty="0" err="1"/>
              <a:t>яєчку</a:t>
            </a:r>
            <a:r>
              <a:rPr lang="ru-RU" dirty="0"/>
              <a:t> і </a:t>
            </a:r>
            <a:r>
              <a:rPr lang="ru-RU" dirty="0" err="1"/>
              <a:t>помірному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жирової</a:t>
            </a:r>
            <a:r>
              <a:rPr lang="ru-RU" dirty="0"/>
              <a:t> </a:t>
            </a:r>
            <a:r>
              <a:rPr lang="ru-RU" dirty="0" err="1"/>
              <a:t>клітковини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такого </a:t>
            </a:r>
            <a:r>
              <a:rPr lang="ru-RU" dirty="0" err="1"/>
              <a:t>прийому</a:t>
            </a:r>
            <a:r>
              <a:rPr lang="ru-RU" dirty="0"/>
              <a:t> </a:t>
            </a:r>
            <a:r>
              <a:rPr lang="ru-RU" dirty="0" err="1"/>
              <a:t>вдається</a:t>
            </a:r>
            <a:r>
              <a:rPr lang="ru-RU" dirty="0"/>
              <a:t> </a:t>
            </a:r>
            <a:r>
              <a:rPr lang="ru-RU" dirty="0" err="1"/>
              <a:t>пропальпуватиїіого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м'якоеластичного</a:t>
            </a:r>
            <a:r>
              <a:rPr lang="ru-RU" dirty="0"/>
              <a:t> </a:t>
            </a:r>
            <a:r>
              <a:rPr lang="ru-RU" dirty="0" err="1"/>
              <a:t>новоутворення</a:t>
            </a:r>
            <a:r>
              <a:rPr lang="ru-RU" dirty="0"/>
              <a:t> з </a:t>
            </a:r>
            <a:r>
              <a:rPr lang="ru-RU" dirty="0" err="1"/>
              <a:t>чіткими</a:t>
            </a:r>
            <a:r>
              <a:rPr lang="ru-RU" dirty="0"/>
              <a:t> межами.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уродженої</a:t>
            </a:r>
            <a:r>
              <a:rPr lang="ru-RU" dirty="0"/>
              <a:t> </a:t>
            </a:r>
            <a:r>
              <a:rPr lang="ru-RU" dirty="0" err="1"/>
              <a:t>пахвинної</a:t>
            </a:r>
            <a:r>
              <a:rPr lang="ru-RU" dirty="0"/>
              <a:t> </a:t>
            </a:r>
            <a:r>
              <a:rPr lang="ru-RU" dirty="0" err="1"/>
              <a:t>грижі</a:t>
            </a:r>
            <a:r>
              <a:rPr lang="ru-RU" dirty="0"/>
              <a:t> </a:t>
            </a:r>
            <a:r>
              <a:rPr lang="ru-RU" dirty="0" err="1"/>
              <a:t>утруднює</a:t>
            </a:r>
            <a:r>
              <a:rPr lang="ru-RU" dirty="0"/>
              <a:t> </a:t>
            </a:r>
            <a:r>
              <a:rPr lang="ru-RU" dirty="0" err="1"/>
              <a:t>пальпацію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, особливо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недороз­винене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при </a:t>
            </a:r>
            <a:r>
              <a:rPr lang="ru-RU" dirty="0" err="1"/>
              <a:t>дослідженні</a:t>
            </a:r>
            <a:r>
              <a:rPr lang="ru-RU" dirty="0"/>
              <a:t> не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черев­ний</a:t>
            </a:r>
            <a:r>
              <a:rPr lang="ru-RU" dirty="0"/>
              <a:t> </a:t>
            </a:r>
            <a:r>
              <a:rPr lang="ru-RU" dirty="0" err="1"/>
              <a:t>крипторхізм</a:t>
            </a:r>
            <a:r>
              <a:rPr lang="ru-RU" dirty="0"/>
              <a:t>. За </a:t>
            </a:r>
            <a:r>
              <a:rPr lang="ru-RU" dirty="0" err="1"/>
              <a:t>затримку</a:t>
            </a:r>
            <a:r>
              <a:rPr lang="ru-RU" dirty="0"/>
              <a:t> </a:t>
            </a:r>
            <a:r>
              <a:rPr lang="ru-RU" dirty="0" err="1"/>
              <a:t>опускання</a:t>
            </a:r>
            <a:r>
              <a:rPr lang="ru-RU" dirty="0"/>
              <a:t> (</a:t>
            </a:r>
            <a:r>
              <a:rPr lang="ru-RU" dirty="0" err="1"/>
              <a:t>ретенцію</a:t>
            </a:r>
            <a:r>
              <a:rPr lang="ru-RU" dirty="0"/>
              <a:t>)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помилково</a:t>
            </a:r>
            <a:r>
              <a:rPr lang="ru-RU" dirty="0"/>
              <a:t> </a:t>
            </a:r>
            <a:r>
              <a:rPr lang="ru-RU" dirty="0" err="1"/>
              <a:t>прий­мають</a:t>
            </a:r>
            <a:r>
              <a:rPr lang="ru-RU" dirty="0"/>
              <a:t> </a:t>
            </a:r>
            <a:r>
              <a:rPr lang="ru-RU" dirty="0" err="1"/>
              <a:t>уражену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одного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обох</a:t>
            </a:r>
            <a:r>
              <a:rPr lang="ru-RU" dirty="0"/>
              <a:t> </a:t>
            </a:r>
            <a:r>
              <a:rPr lang="ru-RU" dirty="0" err="1"/>
              <a:t>яєчок</a:t>
            </a:r>
            <a:r>
              <a:rPr lang="ru-RU" dirty="0"/>
              <a:t> (</a:t>
            </a:r>
            <a:r>
              <a:rPr lang="ru-RU" dirty="0" err="1"/>
              <a:t>монорхізм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анорхізм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/>
              <a:t>Для </a:t>
            </a:r>
            <a:r>
              <a:rPr lang="ru-RU" dirty="0" err="1"/>
              <a:t>диференціальної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сцинтиграфію</a:t>
            </a:r>
            <a:r>
              <a:rPr lang="ru-RU" dirty="0"/>
              <a:t> </a:t>
            </a:r>
            <a:r>
              <a:rPr lang="ru-RU" dirty="0" err="1"/>
              <a:t>яєчок</a:t>
            </a:r>
            <a:r>
              <a:rPr lang="ru-RU" dirty="0"/>
              <a:t> (з </a:t>
            </a:r>
            <a:r>
              <a:rPr lang="ru-RU" baseline="30000" dirty="0"/>
              <a:t>)9</a:t>
            </a:r>
            <a:r>
              <a:rPr lang="ru-RU" dirty="0"/>
              <a:t>Тс-пертехнетатом), </a:t>
            </a:r>
            <a:r>
              <a:rPr lang="ru-RU" dirty="0" err="1"/>
              <a:t>пневмопельвіографію</a:t>
            </a:r>
            <a:r>
              <a:rPr lang="ru-RU" dirty="0"/>
              <a:t>, </a:t>
            </a:r>
            <a:r>
              <a:rPr lang="ru-RU" dirty="0" err="1"/>
              <a:t>ультразвукове</a:t>
            </a:r>
            <a:r>
              <a:rPr lang="ru-RU" dirty="0"/>
              <a:t> </a:t>
            </a:r>
            <a:r>
              <a:rPr lang="ru-RU" dirty="0" err="1"/>
              <a:t>сканування</a:t>
            </a:r>
            <a:r>
              <a:rPr lang="ru-RU" dirty="0"/>
              <a:t>, </a:t>
            </a:r>
            <a:r>
              <a:rPr lang="ru-RU" dirty="0" err="1"/>
              <a:t>сцинтиграфію</a:t>
            </a:r>
            <a:r>
              <a:rPr lang="ru-RU" dirty="0"/>
              <a:t>, </a:t>
            </a:r>
            <a:r>
              <a:rPr lang="ru-RU" dirty="0" err="1"/>
              <a:t>термографію</a:t>
            </a:r>
            <a:r>
              <a:rPr lang="ru-RU" dirty="0"/>
              <a:t> (рис. 159,160).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остаточний</a:t>
            </a:r>
            <a:r>
              <a:rPr lang="ru-RU" dirty="0"/>
              <a:t> </a:t>
            </a:r>
            <a:r>
              <a:rPr lang="ru-RU" dirty="0" err="1"/>
              <a:t>діагноз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ліпне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широкої</a:t>
            </a:r>
            <a:r>
              <a:rPr lang="ru-RU" dirty="0"/>
              <a:t> </a:t>
            </a:r>
            <a:r>
              <a:rPr lang="ru-RU" dirty="0" err="1"/>
              <a:t>ревізії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лапаратомії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лапароскопії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1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dirty="0" err="1"/>
              <a:t>Лікування</a:t>
            </a:r>
            <a:r>
              <a:rPr lang="ru-RU" b="1" i="1" dirty="0"/>
              <a:t> </a:t>
            </a:r>
            <a:r>
              <a:rPr lang="ru-RU" dirty="0"/>
              <a:t>з приводу </a:t>
            </a:r>
            <a:r>
              <a:rPr lang="ru-RU" dirty="0" err="1"/>
              <a:t>справжнього</a:t>
            </a:r>
            <a:r>
              <a:rPr lang="ru-RU" dirty="0"/>
              <a:t> </a:t>
            </a:r>
            <a:r>
              <a:rPr lang="ru-RU" dirty="0" err="1"/>
              <a:t>крипторхізму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консерва­тивним</a:t>
            </a:r>
            <a:r>
              <a:rPr lang="ru-RU" dirty="0"/>
              <a:t>, </a:t>
            </a:r>
            <a:r>
              <a:rPr lang="ru-RU" dirty="0" err="1"/>
              <a:t>оперативним</a:t>
            </a:r>
            <a:r>
              <a:rPr lang="ru-RU" dirty="0"/>
              <a:t> та </a:t>
            </a:r>
            <a:r>
              <a:rPr lang="ru-RU" dirty="0" err="1"/>
              <a:t>комбінованим</a:t>
            </a:r>
            <a:r>
              <a:rPr lang="ru-RU" dirty="0"/>
              <a:t>. </a:t>
            </a:r>
            <a:r>
              <a:rPr lang="ru-RU" dirty="0" err="1"/>
              <a:t>Консервативну</a:t>
            </a:r>
            <a:r>
              <a:rPr lang="ru-RU" dirty="0"/>
              <a:t> </a:t>
            </a:r>
            <a:r>
              <a:rPr lang="ru-RU" dirty="0" err="1"/>
              <a:t>терапію</a:t>
            </a:r>
            <a:r>
              <a:rPr lang="ru-RU" dirty="0"/>
              <a:t> </a:t>
            </a:r>
            <a:r>
              <a:rPr lang="ru-RU" dirty="0" err="1"/>
              <a:t>гормональ­ними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(</a:t>
            </a:r>
            <a:r>
              <a:rPr lang="ru-RU" dirty="0" err="1"/>
              <a:t>хоріогонадотропін</a:t>
            </a:r>
            <a:r>
              <a:rPr lang="ru-RU" dirty="0"/>
              <a:t>, тестостерону </a:t>
            </a:r>
            <a:r>
              <a:rPr lang="ru-RU" dirty="0" err="1"/>
              <a:t>пропіонат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метил­тестостерон</a:t>
            </a:r>
            <a:r>
              <a:rPr lang="ru-RU" dirty="0"/>
              <a:t>) </a:t>
            </a:r>
            <a:r>
              <a:rPr lang="ru-RU" dirty="0" err="1"/>
              <a:t>призначають</a:t>
            </a:r>
            <a:r>
              <a:rPr lang="ru-RU" dirty="0"/>
              <a:t> </a:t>
            </a:r>
            <a:r>
              <a:rPr lang="ru-RU" dirty="0" err="1"/>
              <a:t>дитині</a:t>
            </a:r>
            <a:r>
              <a:rPr lang="ru-RU" dirty="0"/>
              <a:t> у 2-річному </a:t>
            </a:r>
            <a:r>
              <a:rPr lang="ru-RU" dirty="0" err="1"/>
              <a:t>віці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за </a:t>
            </a:r>
            <a:r>
              <a:rPr lang="ru-RU" dirty="0" err="1"/>
              <a:t>суворими</a:t>
            </a:r>
            <a:r>
              <a:rPr lang="ru-RU" dirty="0"/>
              <a:t> </a:t>
            </a:r>
            <a:r>
              <a:rPr lang="ru-RU" dirty="0" err="1"/>
              <a:t>показаннями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рів­ня</a:t>
            </a:r>
            <a:r>
              <a:rPr lang="ru-RU" dirty="0"/>
              <a:t> </a:t>
            </a:r>
            <a:r>
              <a:rPr lang="ru-RU" dirty="0" err="1"/>
              <a:t>гормонів</a:t>
            </a:r>
            <a:r>
              <a:rPr lang="ru-RU" dirty="0"/>
              <a:t> у </a:t>
            </a:r>
            <a:r>
              <a:rPr lang="ru-RU" dirty="0" err="1"/>
              <a:t>крові</a:t>
            </a:r>
            <a:r>
              <a:rPr lang="ru-RU" dirty="0"/>
              <a:t> при </a:t>
            </a:r>
            <a:r>
              <a:rPr lang="ru-RU" dirty="0" err="1"/>
              <a:t>ендокрин­них</a:t>
            </a:r>
            <a:r>
              <a:rPr lang="ru-RU" dirty="0"/>
              <a:t> </a:t>
            </a:r>
            <a:r>
              <a:rPr lang="ru-RU" dirty="0" err="1"/>
              <a:t>порушеннях</a:t>
            </a:r>
            <a:r>
              <a:rPr lang="ru-RU" dirty="0"/>
              <a:t>, </a:t>
            </a:r>
            <a:r>
              <a:rPr lang="ru-RU" dirty="0" err="1"/>
              <a:t>зумовлених</a:t>
            </a:r>
            <a:r>
              <a:rPr lang="ru-RU" dirty="0"/>
              <a:t> </a:t>
            </a:r>
            <a:r>
              <a:rPr lang="ru-RU" dirty="0" err="1"/>
              <a:t>дво­стороннім</a:t>
            </a:r>
            <a:r>
              <a:rPr lang="ru-RU" dirty="0"/>
              <a:t> </a:t>
            </a:r>
            <a:r>
              <a:rPr lang="ru-RU" dirty="0" err="1"/>
              <a:t>крипторхізмом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Консервативна </a:t>
            </a:r>
            <a:r>
              <a:rPr lang="ru-RU" dirty="0" err="1"/>
              <a:t>терапія</a:t>
            </a:r>
            <a:r>
              <a:rPr lang="ru-RU" dirty="0"/>
              <a:t> </a:t>
            </a:r>
            <a:r>
              <a:rPr lang="ru-RU" dirty="0" err="1"/>
              <a:t>ефек­тивна</a:t>
            </a:r>
            <a:r>
              <a:rPr lang="ru-RU" dirty="0"/>
              <a:t> при </a:t>
            </a:r>
            <a:r>
              <a:rPr lang="ru-RU" dirty="0" err="1"/>
              <a:t>пахвинному</a:t>
            </a:r>
            <a:r>
              <a:rPr lang="ru-RU" dirty="0"/>
              <a:t> </a:t>
            </a:r>
            <a:r>
              <a:rPr lang="ru-RU" dirty="0" err="1"/>
              <a:t>крипторхізмі</a:t>
            </a:r>
            <a:r>
              <a:rPr lang="ru-RU" dirty="0"/>
              <a:t>.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гормональних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без </a:t>
            </a:r>
            <a:r>
              <a:rPr lang="ru-RU" dirty="0" err="1"/>
              <a:t>урахування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гормонів</a:t>
            </a:r>
            <a:r>
              <a:rPr lang="ru-RU" dirty="0"/>
              <a:t> у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спричинити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рівноваги</a:t>
            </a:r>
            <a:r>
              <a:rPr lang="ru-RU" dirty="0"/>
              <a:t> у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ендокринних</a:t>
            </a:r>
            <a:r>
              <a:rPr lang="ru-RU" dirty="0"/>
              <a:t> </a:t>
            </a:r>
            <a:r>
              <a:rPr lang="ru-RU" dirty="0" err="1"/>
              <a:t>залоз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. </a:t>
            </a:r>
            <a:r>
              <a:rPr lang="ru-RU" dirty="0" err="1"/>
              <a:t>Останнім</a:t>
            </a:r>
            <a:r>
              <a:rPr lang="ru-RU" dirty="0"/>
              <a:t> часом </a:t>
            </a:r>
            <a:r>
              <a:rPr lang="ru-RU" dirty="0" err="1"/>
              <a:t>вста­новлено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гормонотерапія</a:t>
            </a:r>
            <a:r>
              <a:rPr lang="ru-RU" dirty="0"/>
              <a:t> пози­тивно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функцію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. У той же час 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пацієнтів</a:t>
            </a:r>
            <a:r>
              <a:rPr lang="ru-RU" dirty="0"/>
              <a:t> на </a:t>
            </a:r>
            <a:r>
              <a:rPr lang="ru-RU" dirty="0" err="1"/>
              <a:t>фоні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самостійне</a:t>
            </a:r>
            <a:r>
              <a:rPr lang="ru-RU" dirty="0"/>
              <a:t> </a:t>
            </a:r>
            <a:r>
              <a:rPr lang="ru-RU" dirty="0" err="1"/>
              <a:t>зведення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настає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. </a:t>
            </a:r>
            <a:r>
              <a:rPr lang="ru-RU" dirty="0" err="1"/>
              <a:t>Основним</a:t>
            </a:r>
            <a:r>
              <a:rPr lang="ru-RU" dirty="0"/>
              <a:t> методом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крипторхізму</a:t>
            </a:r>
            <a:r>
              <a:rPr lang="ru-RU" dirty="0"/>
              <a:t> є </a:t>
            </a:r>
            <a:r>
              <a:rPr lang="ru-RU" dirty="0" err="1"/>
              <a:t>хірургічне</a:t>
            </a:r>
            <a:r>
              <a:rPr lang="ru-RU" dirty="0"/>
              <a:t> </a:t>
            </a:r>
            <a:r>
              <a:rPr lang="ru-RU" dirty="0" err="1"/>
              <a:t>опускання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в мошонку до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морфологічних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тканині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у </a:t>
            </a:r>
            <a:r>
              <a:rPr lang="ru-RU" dirty="0" err="1"/>
              <a:t>віці</a:t>
            </a:r>
            <a:r>
              <a:rPr lang="ru-RU" dirty="0"/>
              <a:t> до 2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Оперувати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в один </a:t>
            </a:r>
            <a:r>
              <a:rPr lang="ru-RU" dirty="0" err="1"/>
              <a:t>етап</a:t>
            </a:r>
            <a:r>
              <a:rPr lang="ru-RU" dirty="0"/>
              <a:t>. </a:t>
            </a:r>
            <a:r>
              <a:rPr lang="ru-RU" dirty="0" err="1"/>
              <a:t>Двоетапну</a:t>
            </a:r>
            <a:r>
              <a:rPr lang="ru-RU" dirty="0"/>
              <a:t> </a:t>
            </a:r>
            <a:r>
              <a:rPr lang="ru-RU" dirty="0" err="1"/>
              <a:t>операцію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у тих </a:t>
            </a:r>
            <a:r>
              <a:rPr lang="ru-RU" dirty="0" err="1"/>
              <a:t>випадках</a:t>
            </a:r>
            <a:r>
              <a:rPr lang="ru-RU" dirty="0"/>
              <a:t>, коли </a:t>
            </a:r>
            <a:r>
              <a:rPr lang="ru-RU" dirty="0" err="1"/>
              <a:t>навіть</a:t>
            </a:r>
            <a:r>
              <a:rPr lang="ru-RU" dirty="0"/>
              <a:t> при </a:t>
            </a:r>
            <a:r>
              <a:rPr lang="ru-RU" dirty="0" err="1"/>
              <a:t>максимальній</a:t>
            </a:r>
            <a:r>
              <a:rPr lang="ru-RU" dirty="0"/>
              <a:t> </a:t>
            </a:r>
            <a:r>
              <a:rPr lang="ru-RU" dirty="0" err="1"/>
              <a:t>мобілізації</a:t>
            </a:r>
            <a:r>
              <a:rPr lang="ru-RU" dirty="0"/>
              <a:t> не </a:t>
            </a:r>
            <a:r>
              <a:rPr lang="ru-RU" dirty="0" err="1"/>
              <a:t>вдається</a:t>
            </a:r>
            <a:r>
              <a:rPr lang="ru-RU" dirty="0"/>
              <a:t> </a:t>
            </a:r>
            <a:r>
              <a:rPr lang="ru-RU" dirty="0" err="1"/>
              <a:t>звести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в мошонку. </a:t>
            </a:r>
            <a:r>
              <a:rPr lang="ru-RU" dirty="0" err="1"/>
              <a:t>Основним</a:t>
            </a:r>
            <a:r>
              <a:rPr lang="ru-RU" dirty="0"/>
              <a:t> принципом оперативного </a:t>
            </a:r>
            <a:r>
              <a:rPr lang="ru-RU" dirty="0" err="1"/>
              <a:t>втручання</a:t>
            </a:r>
            <a:r>
              <a:rPr lang="ru-RU" dirty="0"/>
              <a:t> є </a:t>
            </a:r>
            <a:r>
              <a:rPr lang="ru-RU" dirty="0" err="1"/>
              <a:t>подовження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сім'яного</a:t>
            </a:r>
            <a:r>
              <a:rPr lang="ru-RU" dirty="0"/>
              <a:t> канатика без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скелетування</a:t>
            </a:r>
            <a:r>
              <a:rPr lang="ru-RU" dirty="0"/>
              <a:t> шляхом </a:t>
            </a:r>
            <a:r>
              <a:rPr lang="ru-RU" dirty="0" err="1"/>
              <a:t>випрямлення</a:t>
            </a:r>
            <a:r>
              <a:rPr lang="ru-RU" dirty="0"/>
              <a:t> </a:t>
            </a:r>
            <a:r>
              <a:rPr lang="ru-RU" dirty="0" err="1"/>
              <a:t>судинно-нервового</a:t>
            </a:r>
            <a:r>
              <a:rPr lang="ru-RU" dirty="0"/>
              <a:t> пучка.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орхідопексії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поділити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: </a:t>
            </a:r>
            <a:r>
              <a:rPr lang="ru-RU" dirty="0" err="1"/>
              <a:t>одномоментне</a:t>
            </a:r>
            <a:r>
              <a:rPr lang="ru-RU" dirty="0"/>
              <a:t> </a:t>
            </a:r>
            <a:r>
              <a:rPr lang="ru-RU" dirty="0" err="1"/>
              <a:t>зведення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фіксацією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до </a:t>
            </a:r>
            <a:r>
              <a:rPr lang="ru-RU" dirty="0" err="1"/>
              <a:t>м'ясистої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 мошонки (метод </a:t>
            </a:r>
            <a:r>
              <a:rPr lang="ru-RU" dirty="0" err="1"/>
              <a:t>Петривальського</a:t>
            </a:r>
            <a:r>
              <a:rPr lang="ru-RU" dirty="0"/>
              <a:t>); </a:t>
            </a:r>
            <a:r>
              <a:rPr lang="ru-RU" dirty="0" err="1"/>
              <a:t>двомоментне</a:t>
            </a:r>
            <a:r>
              <a:rPr lang="ru-RU" dirty="0"/>
              <a:t> </a:t>
            </a:r>
            <a:r>
              <a:rPr lang="ru-RU" dirty="0" err="1"/>
              <a:t>зведення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фіксацією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до </a:t>
            </a:r>
            <a:r>
              <a:rPr lang="ru-RU" dirty="0" err="1"/>
              <a:t>фасції</a:t>
            </a:r>
            <a:r>
              <a:rPr lang="ru-RU" dirty="0"/>
              <a:t> бедра (</a:t>
            </a:r>
            <a:r>
              <a:rPr lang="ru-RU" dirty="0" err="1"/>
              <a:t>орхопепсія</a:t>
            </a:r>
            <a:r>
              <a:rPr lang="ru-RU" dirty="0"/>
              <a:t> за </a:t>
            </a:r>
            <a:r>
              <a:rPr lang="ru-RU" dirty="0" err="1"/>
              <a:t>Тореком</a:t>
            </a:r>
            <a:r>
              <a:rPr lang="ru-RU" dirty="0"/>
              <a:t>-Герценом; </a:t>
            </a:r>
            <a:r>
              <a:rPr lang="ru-RU" dirty="0" err="1"/>
              <a:t>Байло-Кітлі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4099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b="1" i="1" dirty="0" smtClean="0"/>
          </a:p>
          <a:p>
            <a:pPr marL="0" indent="0">
              <a:buNone/>
            </a:pPr>
            <a:r>
              <a:rPr lang="ru-RU" b="1" i="1" dirty="0" err="1" smtClean="0"/>
              <a:t>Операція</a:t>
            </a:r>
            <a:r>
              <a:rPr lang="ru-RU" b="1" i="1" dirty="0" smtClean="0"/>
              <a:t> </a:t>
            </a:r>
            <a:r>
              <a:rPr lang="ru-RU" b="1" i="1" dirty="0"/>
              <a:t>за </a:t>
            </a:r>
            <a:r>
              <a:rPr lang="ru-RU" b="1" i="1" dirty="0" err="1"/>
              <a:t>Петривальським</a:t>
            </a:r>
            <a:r>
              <a:rPr lang="ru-RU" b="1" i="1" dirty="0"/>
              <a:t> </a:t>
            </a:r>
            <a:r>
              <a:rPr lang="ru-RU" i="1" dirty="0"/>
              <a:t>. Одним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описаних</a:t>
            </a:r>
            <a:r>
              <a:rPr lang="ru-RU" i="1" dirty="0"/>
              <a:t> </a:t>
            </a:r>
            <a:r>
              <a:rPr lang="ru-RU" i="1" dirty="0" err="1"/>
              <a:t>способів</a:t>
            </a:r>
            <a:r>
              <a:rPr lang="ru-RU" i="1" dirty="0"/>
              <a:t> </a:t>
            </a:r>
            <a:r>
              <a:rPr lang="ru-RU" i="1" dirty="0" err="1"/>
              <a:t>виділяють</a:t>
            </a:r>
            <a:r>
              <a:rPr lang="ru-RU" i="1" dirty="0"/>
              <a:t> по </a:t>
            </a:r>
            <a:r>
              <a:rPr lang="ru-RU" i="1" dirty="0" err="1"/>
              <a:t>всій</a:t>
            </a:r>
            <a:r>
              <a:rPr lang="ru-RU" i="1" dirty="0"/>
              <a:t> </a:t>
            </a:r>
            <a:r>
              <a:rPr lang="ru-RU" i="1" dirty="0" err="1"/>
              <a:t>довжині</a:t>
            </a:r>
            <a:r>
              <a:rPr lang="ru-RU" i="1" dirty="0"/>
              <a:t> </a:t>
            </a:r>
            <a:r>
              <a:rPr lang="ru-RU" i="1" dirty="0" err="1"/>
              <a:t>елементи</a:t>
            </a:r>
            <a:r>
              <a:rPr lang="ru-RU" i="1" dirty="0"/>
              <a:t> </a:t>
            </a:r>
            <a:r>
              <a:rPr lang="ru-RU" i="1" dirty="0" err="1"/>
              <a:t>сімяпого</a:t>
            </a:r>
            <a:r>
              <a:rPr lang="ru-RU" i="1" dirty="0"/>
              <a:t> канатика. </a:t>
            </a:r>
            <a:r>
              <a:rPr lang="ru-RU" i="1" dirty="0" err="1"/>
              <a:t>Вказівний</a:t>
            </a:r>
            <a:r>
              <a:rPr lang="ru-RU" i="1" dirty="0"/>
              <a:t> </a:t>
            </a:r>
            <a:r>
              <a:rPr lang="ru-RU" i="1" dirty="0" err="1"/>
              <a:t>палець</a:t>
            </a:r>
            <a:r>
              <a:rPr lang="ru-RU" i="1" dirty="0"/>
              <a:t> </a:t>
            </a:r>
            <a:r>
              <a:rPr lang="ru-RU" i="1" dirty="0" err="1"/>
              <a:t>лівої</a:t>
            </a:r>
            <a:r>
              <a:rPr lang="ru-RU" i="1" dirty="0"/>
              <a:t> руки (при </a:t>
            </a:r>
            <a:r>
              <a:rPr lang="ru-RU" i="1" dirty="0" err="1"/>
              <a:t>правосторонньому</a:t>
            </a:r>
            <a:r>
              <a:rPr lang="ru-RU" i="1" dirty="0"/>
              <a:t> </a:t>
            </a:r>
            <a:r>
              <a:rPr lang="ru-RU" i="1" dirty="0" err="1"/>
              <a:t>крипторхізмі</a:t>
            </a:r>
            <a:r>
              <a:rPr lang="ru-RU" i="1" dirty="0"/>
              <a:t>) </a:t>
            </a:r>
            <a:r>
              <a:rPr lang="ru-RU" i="1" dirty="0" err="1"/>
              <a:t>чи</a:t>
            </a:r>
            <a:r>
              <a:rPr lang="ru-RU" i="1" dirty="0"/>
              <a:t> </a:t>
            </a:r>
            <a:r>
              <a:rPr lang="ru-RU" i="1" dirty="0" err="1"/>
              <a:t>правої</a:t>
            </a:r>
            <a:r>
              <a:rPr lang="ru-RU" i="1" dirty="0"/>
              <a:t> (при </a:t>
            </a:r>
            <a:r>
              <a:rPr lang="ru-RU" i="1" dirty="0" err="1"/>
              <a:t>лівосторонній</a:t>
            </a:r>
            <a:r>
              <a:rPr lang="ru-RU" i="1" dirty="0"/>
              <a:t> </a:t>
            </a:r>
            <a:r>
              <a:rPr lang="ru-RU" i="1" dirty="0" err="1"/>
              <a:t>аномалії</a:t>
            </a:r>
            <a:r>
              <a:rPr lang="ru-RU" i="1" dirty="0"/>
              <a:t>) </a:t>
            </a:r>
            <a:r>
              <a:rPr lang="ru-RU" i="1" dirty="0" err="1"/>
              <a:t>проводять</a:t>
            </a:r>
            <a:r>
              <a:rPr lang="ru-RU" i="1" dirty="0"/>
              <a:t> до дна </a:t>
            </a:r>
            <a:r>
              <a:rPr lang="ru-RU" i="1" dirty="0" err="1"/>
              <a:t>відповідної</a:t>
            </a:r>
            <a:r>
              <a:rPr lang="ru-RU" i="1" dirty="0"/>
              <a:t> </a:t>
            </a:r>
            <a:r>
              <a:rPr lang="ru-RU" i="1" dirty="0" err="1"/>
              <a:t>половини</a:t>
            </a:r>
            <a:r>
              <a:rPr lang="ru-RU" i="1" dirty="0"/>
              <a:t> калитки, </a:t>
            </a:r>
            <a:r>
              <a:rPr lang="ru-RU" i="1" dirty="0" err="1"/>
              <a:t>розсуваючи</a:t>
            </a:r>
            <a:r>
              <a:rPr lang="ru-RU" i="1" dirty="0"/>
              <a:t> </a:t>
            </a:r>
            <a:r>
              <a:rPr lang="ru-RU" i="1" dirty="0" err="1"/>
              <a:t>м'які</a:t>
            </a:r>
            <a:r>
              <a:rPr lang="ru-RU" i="1" dirty="0"/>
              <a:t> </a:t>
            </a:r>
            <a:r>
              <a:rPr lang="ru-RU" i="1" dirty="0" err="1"/>
              <a:t>тканини</a:t>
            </a:r>
            <a:r>
              <a:rPr lang="ru-RU" i="1" dirty="0"/>
              <a:t>. Над пальцем, </a:t>
            </a:r>
            <a:r>
              <a:rPr lang="ru-RU" i="1" dirty="0" err="1"/>
              <a:t>відступаючи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шва калитки </a:t>
            </a:r>
            <a:r>
              <a:rPr lang="ru-RU" i="1" dirty="0" err="1"/>
              <a:t>назовні</a:t>
            </a:r>
            <a:r>
              <a:rPr lang="ru-RU" i="1" dirty="0"/>
              <a:t>, </a:t>
            </a:r>
            <a:r>
              <a:rPr lang="ru-RU" i="1" dirty="0" err="1"/>
              <a:t>роблять</a:t>
            </a:r>
            <a:r>
              <a:rPr lang="ru-RU" i="1" dirty="0"/>
              <a:t> </a:t>
            </a:r>
            <a:r>
              <a:rPr lang="ru-RU" i="1" dirty="0" err="1"/>
              <a:t>поперечний</a:t>
            </a:r>
            <a:r>
              <a:rPr lang="ru-RU" i="1" dirty="0"/>
              <a:t> </a:t>
            </a:r>
            <a:r>
              <a:rPr lang="ru-RU" i="1" dirty="0" err="1"/>
              <a:t>розріз</a:t>
            </a:r>
            <a:r>
              <a:rPr lang="ru-RU" i="1" dirty="0"/>
              <a:t> </a:t>
            </a:r>
            <a:r>
              <a:rPr lang="ru-RU" i="1" dirty="0" err="1"/>
              <a:t>шкіри</a:t>
            </a:r>
            <a:r>
              <a:rPr lang="ru-RU" i="1" dirty="0"/>
              <a:t> </a:t>
            </a:r>
            <a:r>
              <a:rPr lang="ru-RU" i="1" dirty="0" err="1"/>
              <a:t>завдовжки</a:t>
            </a:r>
            <a:r>
              <a:rPr lang="ru-RU" i="1" dirty="0"/>
              <a:t>, 0,8-1 см. Тупим шляхом за </a:t>
            </a:r>
            <a:r>
              <a:rPr lang="ru-RU" i="1" dirty="0" err="1"/>
              <a:t>допомогою</a:t>
            </a:r>
            <a:r>
              <a:rPr lang="ru-RU" i="1" dirty="0"/>
              <a:t> </a:t>
            </a:r>
            <a:r>
              <a:rPr lang="ru-RU" i="1" dirty="0" err="1"/>
              <a:t>затискача</a:t>
            </a:r>
            <a:r>
              <a:rPr lang="ru-RU" i="1" dirty="0"/>
              <a:t> </a:t>
            </a:r>
            <a:r>
              <a:rPr lang="ru-RU" i="1" dirty="0" err="1"/>
              <a:t>обережно</a:t>
            </a:r>
            <a:r>
              <a:rPr lang="ru-RU" i="1" dirty="0"/>
              <a:t> </a:t>
            </a:r>
            <a:r>
              <a:rPr lang="ru-RU" i="1" dirty="0" err="1"/>
              <a:t>відділяють</a:t>
            </a:r>
            <a:r>
              <a:rPr lang="ru-RU" i="1" dirty="0"/>
              <a:t> </a:t>
            </a:r>
            <a:r>
              <a:rPr lang="ru-RU" i="1" dirty="0" err="1"/>
              <a:t>м'ясисту</a:t>
            </a:r>
            <a:r>
              <a:rPr lang="ru-RU" i="1" dirty="0"/>
              <a:t> </a:t>
            </a:r>
            <a:r>
              <a:rPr lang="ru-RU" i="1" dirty="0" err="1"/>
              <a:t>оболонку</a:t>
            </a:r>
            <a:r>
              <a:rPr lang="ru-RU" i="1" dirty="0"/>
              <a:t> калитки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шкіри</a:t>
            </a:r>
            <a:r>
              <a:rPr lang="ru-RU" i="1" dirty="0"/>
              <a:t>, </a:t>
            </a:r>
            <a:r>
              <a:rPr lang="ru-RU" i="1" dirty="0" err="1"/>
              <a:t>формуючи</a:t>
            </a:r>
            <a:r>
              <a:rPr lang="ru-RU" i="1" dirty="0"/>
              <a:t> ложе для </a:t>
            </a:r>
            <a:r>
              <a:rPr lang="ru-RU" i="1" dirty="0" err="1"/>
              <a:t>ясчка</a:t>
            </a:r>
            <a:r>
              <a:rPr lang="ru-RU" i="1" dirty="0"/>
              <a:t>. При </a:t>
            </a:r>
            <a:r>
              <a:rPr lang="ru-RU" i="1" dirty="0" err="1"/>
              <a:t>цьому</a:t>
            </a:r>
            <a:r>
              <a:rPr lang="ru-RU" i="1" dirty="0"/>
              <a:t> па </a:t>
            </a:r>
            <a:r>
              <a:rPr lang="ru-RU" i="1" dirty="0" err="1"/>
              <a:t>м'ясисту</a:t>
            </a:r>
            <a:r>
              <a:rPr lang="ru-RU" i="1" dirty="0"/>
              <a:t> </a:t>
            </a:r>
            <a:r>
              <a:rPr lang="ru-RU" i="1" dirty="0" err="1"/>
              <a:t>оболонку</a:t>
            </a:r>
            <a:r>
              <a:rPr lang="ru-RU" i="1" dirty="0"/>
              <a:t> </a:t>
            </a:r>
            <a:r>
              <a:rPr lang="ru-RU" i="1" dirty="0" err="1"/>
              <a:t>накладають</a:t>
            </a:r>
            <a:r>
              <a:rPr lang="ru-RU" i="1" dirty="0"/>
              <a:t> два </a:t>
            </a:r>
            <a:r>
              <a:rPr lang="ru-RU" i="1" dirty="0" err="1"/>
              <a:t>шовкові</a:t>
            </a:r>
            <a:r>
              <a:rPr lang="ru-RU" i="1" dirty="0"/>
              <a:t> </a:t>
            </a:r>
            <a:r>
              <a:rPr lang="ru-RU" i="1" dirty="0" err="1"/>
              <a:t>тримачі</a:t>
            </a:r>
            <a:r>
              <a:rPr lang="ru-RU" i="1" dirty="0"/>
              <a:t>, </a:t>
            </a:r>
            <a:r>
              <a:rPr lang="ru-RU" i="1" dirty="0" err="1"/>
              <a:t>між</a:t>
            </a:r>
            <a:r>
              <a:rPr lang="ru-RU" i="1" dirty="0"/>
              <a:t> </a:t>
            </a:r>
            <a:r>
              <a:rPr lang="ru-RU" i="1" dirty="0" err="1"/>
              <a:t>якими</a:t>
            </a:r>
            <a:r>
              <a:rPr lang="ru-RU" i="1" dirty="0"/>
              <a:t> </a:t>
            </a:r>
            <a:r>
              <a:rPr lang="ru-RU" i="1" dirty="0" err="1"/>
              <a:t>роблять</a:t>
            </a:r>
            <a:r>
              <a:rPr lang="ru-RU" i="1" dirty="0"/>
              <a:t> </a:t>
            </a:r>
            <a:r>
              <a:rPr lang="ru-RU" i="1" dirty="0" err="1"/>
              <a:t>розріз</a:t>
            </a:r>
            <a:r>
              <a:rPr lang="ru-RU" i="1" dirty="0"/>
              <a:t>. Через </a:t>
            </a:r>
            <a:r>
              <a:rPr lang="ru-RU" i="1" dirty="0" err="1"/>
              <a:t>цей</a:t>
            </a:r>
            <a:r>
              <a:rPr lang="ru-RU" i="1" dirty="0"/>
              <a:t> </a:t>
            </a:r>
            <a:r>
              <a:rPr lang="ru-RU" i="1" dirty="0" err="1"/>
              <a:t>отвір</a:t>
            </a:r>
            <a:r>
              <a:rPr lang="ru-RU" i="1" dirty="0"/>
              <a:t> </a:t>
            </a:r>
            <a:r>
              <a:rPr lang="ru-RU" i="1" dirty="0" err="1"/>
              <a:t>проводять</a:t>
            </a:r>
            <a:r>
              <a:rPr lang="ru-RU" i="1" dirty="0"/>
              <a:t> </a:t>
            </a:r>
            <a:r>
              <a:rPr lang="ru-RU" i="1" dirty="0" err="1"/>
              <a:t>затискачі</a:t>
            </a:r>
            <a:r>
              <a:rPr lang="ru-RU" i="1" dirty="0"/>
              <a:t>, </a:t>
            </a:r>
            <a:r>
              <a:rPr lang="ru-RU" i="1" dirty="0" err="1"/>
              <a:t>захоплюють</a:t>
            </a:r>
            <a:r>
              <a:rPr lang="ru-RU" i="1" dirty="0"/>
              <a:t> </a:t>
            </a:r>
            <a:r>
              <a:rPr lang="ru-RU" i="1" dirty="0" err="1"/>
              <a:t>яєчко</a:t>
            </a:r>
            <a:r>
              <a:rPr lang="ru-RU" i="1" dirty="0"/>
              <a:t> за </a:t>
            </a:r>
            <a:r>
              <a:rPr lang="ru-RU" i="1" dirty="0" err="1"/>
              <a:t>залишки</a:t>
            </a:r>
            <a:r>
              <a:rPr lang="ru-RU" i="1" dirty="0"/>
              <a:t> </a:t>
            </a:r>
            <a:r>
              <a:rPr lang="ru-RU" i="1" dirty="0" err="1"/>
              <a:t>піхвового</a:t>
            </a:r>
            <a:r>
              <a:rPr lang="ru-RU" i="1" dirty="0"/>
              <a:t> </a:t>
            </a:r>
            <a:r>
              <a:rPr lang="ru-RU" i="1" dirty="0" err="1"/>
              <a:t>відростка</a:t>
            </a:r>
            <a:r>
              <a:rPr lang="ru-RU" i="1" dirty="0"/>
              <a:t> </a:t>
            </a:r>
            <a:r>
              <a:rPr lang="ru-RU" i="1" dirty="0" err="1"/>
              <a:t>очеревини</a:t>
            </a:r>
            <a:r>
              <a:rPr lang="ru-RU" i="1" dirty="0"/>
              <a:t> і </a:t>
            </a:r>
            <a:r>
              <a:rPr lang="ru-RU" i="1" dirty="0" err="1"/>
              <a:t>зворотним</a:t>
            </a:r>
            <a:r>
              <a:rPr lang="ru-RU" i="1" dirty="0"/>
              <a:t> </a:t>
            </a:r>
            <a:r>
              <a:rPr lang="ru-RU" i="1" dirty="0" err="1"/>
              <a:t>рухом</a:t>
            </a:r>
            <a:r>
              <a:rPr lang="ru-RU" i="1" dirty="0"/>
              <a:t> </a:t>
            </a:r>
            <a:r>
              <a:rPr lang="ru-RU" i="1" dirty="0" err="1"/>
              <a:t>затискача</a:t>
            </a:r>
            <a:r>
              <a:rPr lang="ru-RU" i="1" dirty="0"/>
              <a:t> </a:t>
            </a:r>
            <a:r>
              <a:rPr lang="ru-RU" i="1" dirty="0" err="1"/>
              <a:t>просувають</a:t>
            </a:r>
            <a:r>
              <a:rPr lang="ru-RU" i="1" dirty="0"/>
              <a:t> </a:t>
            </a:r>
            <a:r>
              <a:rPr lang="ru-RU" i="1" dirty="0" err="1"/>
              <a:t>ясчко</a:t>
            </a:r>
            <a:r>
              <a:rPr lang="ru-RU" i="1" dirty="0"/>
              <a:t> в рану. </a:t>
            </a:r>
            <a:r>
              <a:rPr lang="ru-RU" i="1" dirty="0" err="1"/>
              <a:t>Далі</a:t>
            </a:r>
            <a:r>
              <a:rPr lang="ru-RU" i="1" dirty="0"/>
              <a:t> </a:t>
            </a:r>
            <a:r>
              <a:rPr lang="ru-RU" i="1" dirty="0" err="1"/>
              <a:t>фіксують</a:t>
            </a:r>
            <a:r>
              <a:rPr lang="ru-RU" i="1" dirty="0"/>
              <a:t> </a:t>
            </a:r>
            <a:r>
              <a:rPr lang="ru-RU" i="1" dirty="0" err="1"/>
              <a:t>яєчко</a:t>
            </a:r>
            <a:r>
              <a:rPr lang="ru-RU" i="1" dirty="0"/>
              <a:t> за </a:t>
            </a:r>
            <a:r>
              <a:rPr lang="ru-RU" i="1" dirty="0" err="1"/>
              <a:t>залишки</a:t>
            </a:r>
            <a:r>
              <a:rPr lang="ru-RU" i="1" dirty="0"/>
              <a:t> </a:t>
            </a:r>
            <a:r>
              <a:rPr lang="ru-RU" i="1" dirty="0" err="1"/>
              <a:t>піхвового</a:t>
            </a:r>
            <a:r>
              <a:rPr lang="ru-RU" i="1" dirty="0"/>
              <a:t> </a:t>
            </a:r>
            <a:r>
              <a:rPr lang="ru-RU" i="1" dirty="0" err="1"/>
              <a:t>відростка</a:t>
            </a:r>
            <a:r>
              <a:rPr lang="ru-RU" i="1" dirty="0"/>
              <a:t> до м '</a:t>
            </a:r>
            <a:r>
              <a:rPr lang="ru-RU" i="1" dirty="0" err="1"/>
              <a:t>ясистої</a:t>
            </a:r>
            <a:r>
              <a:rPr lang="ru-RU" i="1" dirty="0"/>
              <a:t> </a:t>
            </a:r>
            <a:r>
              <a:rPr lang="ru-RU" i="1" dirty="0" err="1"/>
              <a:t>оболонки</a:t>
            </a:r>
            <a:r>
              <a:rPr lang="ru-RU" i="1" dirty="0"/>
              <a:t> 2-3 </a:t>
            </a:r>
            <a:r>
              <a:rPr lang="ru-RU" i="1" dirty="0" err="1"/>
              <a:t>вузлуватими</a:t>
            </a:r>
            <a:r>
              <a:rPr lang="ru-RU" i="1" dirty="0"/>
              <a:t> швами. </a:t>
            </a:r>
            <a:r>
              <a:rPr lang="ru-RU" i="1" dirty="0" err="1"/>
              <a:t>Поміщають</a:t>
            </a:r>
            <a:r>
              <a:rPr lang="ru-RU" i="1" dirty="0"/>
              <a:t> у </a:t>
            </a:r>
            <a:r>
              <a:rPr lang="ru-RU" i="1" dirty="0" err="1"/>
              <a:t>створене</a:t>
            </a:r>
            <a:r>
              <a:rPr lang="ru-RU" i="1" dirty="0"/>
              <a:t> ложе й </a:t>
            </a:r>
            <a:r>
              <a:rPr lang="ru-RU" i="1" dirty="0" err="1"/>
              <a:t>ушивають</a:t>
            </a:r>
            <a:r>
              <a:rPr lang="ru-RU" i="1" dirty="0"/>
              <a:t> рану на </a:t>
            </a:r>
            <a:r>
              <a:rPr lang="ru-RU" i="1" dirty="0" err="1"/>
              <a:t>шкірі</a:t>
            </a:r>
            <a:r>
              <a:rPr lang="ru-RU" i="1" dirty="0"/>
              <a:t> калитки </a:t>
            </a:r>
            <a:r>
              <a:rPr lang="ru-RU" i="1" dirty="0" err="1"/>
              <a:t>вузлуватими</a:t>
            </a:r>
            <a:r>
              <a:rPr lang="ru-RU" i="1" dirty="0"/>
              <a:t> </a:t>
            </a:r>
            <a:r>
              <a:rPr lang="ru-RU" i="1" dirty="0" err="1"/>
              <a:t>кетгутовими</a:t>
            </a:r>
            <a:r>
              <a:rPr lang="ru-RU" i="1" dirty="0"/>
              <a:t> швами.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5088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i="1" dirty="0" err="1"/>
              <a:t>Операція</a:t>
            </a:r>
            <a:r>
              <a:rPr lang="ru-RU" b="1" i="1" dirty="0"/>
              <a:t> за </a:t>
            </a:r>
            <a:r>
              <a:rPr lang="ru-RU" b="1" i="1" dirty="0" err="1"/>
              <a:t>Тореком</a:t>
            </a:r>
            <a:r>
              <a:rPr lang="ru-RU" b="1" i="1" dirty="0"/>
              <a:t>-Герценом. </a:t>
            </a:r>
            <a:r>
              <a:rPr lang="ru-RU" i="1" dirty="0" err="1"/>
              <a:t>Роблять</a:t>
            </a:r>
            <a:r>
              <a:rPr lang="ru-RU" i="1" dirty="0"/>
              <a:t> </a:t>
            </a:r>
            <a:r>
              <a:rPr lang="ru-RU" i="1" dirty="0" err="1"/>
              <a:t>розріз</a:t>
            </a:r>
            <a:r>
              <a:rPr lang="ru-RU" i="1" dirty="0"/>
              <a:t> у </a:t>
            </a:r>
            <a:r>
              <a:rPr lang="ru-RU" i="1" dirty="0" err="1"/>
              <a:t>пахвинній</a:t>
            </a:r>
            <a:r>
              <a:rPr lang="ru-RU" i="1" dirty="0"/>
              <a:t> </a:t>
            </a:r>
            <a:r>
              <a:rPr lang="ru-RU" i="1" dirty="0" err="1"/>
              <a:t>ділянці</a:t>
            </a:r>
            <a:r>
              <a:rPr lang="ru-RU" i="1" dirty="0"/>
              <a:t>, як при </a:t>
            </a:r>
            <a:r>
              <a:rPr lang="ru-RU" i="1" dirty="0" err="1"/>
              <a:t>видаленні</a:t>
            </a:r>
            <a:r>
              <a:rPr lang="ru-RU" i="1" dirty="0"/>
              <a:t> </a:t>
            </a:r>
            <a:r>
              <a:rPr lang="ru-RU" i="1" dirty="0" err="1"/>
              <a:t>грижі</a:t>
            </a:r>
            <a:r>
              <a:rPr lang="ru-RU" i="1" dirty="0"/>
              <a:t>. </a:t>
            </a:r>
            <a:r>
              <a:rPr lang="ru-RU" i="1" dirty="0" err="1"/>
              <a:t>Пошарово</a:t>
            </a:r>
            <a:r>
              <a:rPr lang="ru-RU" i="1" dirty="0"/>
              <a:t> </a:t>
            </a:r>
            <a:r>
              <a:rPr lang="ru-RU" i="1" dirty="0" err="1"/>
              <a:t>відкривають</a:t>
            </a:r>
            <a:r>
              <a:rPr lang="ru-RU" i="1" dirty="0"/>
              <a:t> </a:t>
            </a:r>
            <a:r>
              <a:rPr lang="ru-RU" i="1" dirty="0" err="1"/>
              <a:t>передню</a:t>
            </a:r>
            <a:r>
              <a:rPr lang="ru-RU" i="1" dirty="0"/>
              <a:t> </a:t>
            </a:r>
            <a:r>
              <a:rPr lang="ru-RU" i="1" dirty="0" err="1"/>
              <a:t>стінку</a:t>
            </a:r>
            <a:r>
              <a:rPr lang="ru-RU" i="1" dirty="0"/>
              <a:t> </a:t>
            </a:r>
            <a:r>
              <a:rPr lang="ru-RU" i="1" dirty="0" err="1"/>
              <a:t>пахвинного</a:t>
            </a:r>
            <a:r>
              <a:rPr lang="ru-RU" i="1" dirty="0"/>
              <a:t> каналу. </a:t>
            </a:r>
            <a:r>
              <a:rPr lang="ru-RU" i="1" dirty="0" err="1"/>
              <a:t>Обережно</a:t>
            </a:r>
            <a:r>
              <a:rPr lang="ru-RU" i="1" dirty="0"/>
              <a:t> </a:t>
            </a:r>
            <a:r>
              <a:rPr lang="ru-RU" i="1" dirty="0" err="1"/>
              <a:t>виділяють</a:t>
            </a:r>
            <a:r>
              <a:rPr lang="ru-RU" i="1" dirty="0"/>
              <a:t> </a:t>
            </a:r>
            <a:r>
              <a:rPr lang="ru-RU" i="1" dirty="0" err="1"/>
              <a:t>піхвовий</a:t>
            </a:r>
            <a:r>
              <a:rPr lang="ru-RU" i="1" dirty="0"/>
              <a:t> </a:t>
            </a:r>
            <a:r>
              <a:rPr lang="ru-RU" i="1" dirty="0" err="1"/>
              <a:t>відросток</a:t>
            </a:r>
            <a:r>
              <a:rPr lang="ru-RU" i="1" dirty="0"/>
              <a:t> </a:t>
            </a:r>
            <a:r>
              <a:rPr lang="ru-RU" i="1" dirty="0" err="1"/>
              <a:t>очеревини</a:t>
            </a:r>
            <a:r>
              <a:rPr lang="ru-RU" i="1" dirty="0"/>
              <a:t> і в </a:t>
            </a:r>
            <a:r>
              <a:rPr lang="ru-RU" i="1" dirty="0" err="1"/>
              <a:t>поздовжньому</a:t>
            </a:r>
            <a:r>
              <a:rPr lang="ru-RU" i="1" dirty="0"/>
              <a:t> </a:t>
            </a:r>
            <a:r>
              <a:rPr lang="ru-RU" i="1" dirty="0" err="1"/>
              <a:t>напрямку</a:t>
            </a:r>
            <a:r>
              <a:rPr lang="ru-RU" i="1" dirty="0"/>
              <a:t> </a:t>
            </a:r>
            <a:r>
              <a:rPr lang="ru-RU" i="1" dirty="0" err="1"/>
              <a:t>розтинають</a:t>
            </a:r>
            <a:r>
              <a:rPr lang="ru-RU" i="1" dirty="0"/>
              <a:t> </a:t>
            </a:r>
            <a:r>
              <a:rPr lang="ru-RU" i="1" dirty="0" err="1"/>
              <a:t>передню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стінку</a:t>
            </a:r>
            <a:r>
              <a:rPr lang="ru-RU" i="1" dirty="0"/>
              <a:t>. </a:t>
            </a:r>
            <a:r>
              <a:rPr lang="ru-RU" i="1" dirty="0" err="1"/>
              <a:t>Виділяють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оболонок</a:t>
            </a:r>
            <a:r>
              <a:rPr lang="ru-RU" i="1" dirty="0"/>
              <a:t> </a:t>
            </a:r>
            <a:r>
              <a:rPr lang="ru-RU" i="1" dirty="0" err="1"/>
              <a:t>сім'яний</a:t>
            </a:r>
            <a:r>
              <a:rPr lang="ru-RU" i="1" dirty="0"/>
              <a:t> канатик. </a:t>
            </a:r>
            <a:r>
              <a:rPr lang="ru-RU" i="1" dirty="0" err="1"/>
              <a:t>Очеревину</a:t>
            </a:r>
            <a:r>
              <a:rPr lang="ru-RU" i="1" dirty="0"/>
              <a:t>, яка </a:t>
            </a:r>
            <a:r>
              <a:rPr lang="ru-RU" i="1" dirty="0" err="1"/>
              <a:t>покриває</a:t>
            </a:r>
            <a:r>
              <a:rPr lang="ru-RU" i="1" dirty="0"/>
              <a:t> </a:t>
            </a:r>
            <a:r>
              <a:rPr lang="ru-RU" i="1" dirty="0" err="1"/>
              <a:t>сім'яний</a:t>
            </a:r>
            <a:r>
              <a:rPr lang="ru-RU" i="1" dirty="0"/>
              <a:t> канатик, </a:t>
            </a:r>
            <a:r>
              <a:rPr lang="ru-RU" i="1" dirty="0" err="1"/>
              <a:t>перерізують</a:t>
            </a:r>
            <a:r>
              <a:rPr lang="ru-RU" i="1" dirty="0"/>
              <a:t> </a:t>
            </a:r>
            <a:r>
              <a:rPr lang="ru-RU" i="1" dirty="0" err="1"/>
              <a:t>спереду</a:t>
            </a:r>
            <a:r>
              <a:rPr lang="ru-RU" i="1" dirty="0"/>
              <a:t> у поперечному </a:t>
            </a:r>
            <a:r>
              <a:rPr lang="ru-RU" i="1" dirty="0" err="1"/>
              <a:t>напрямку</a:t>
            </a:r>
            <a:r>
              <a:rPr lang="ru-RU" i="1" dirty="0"/>
              <a:t>. </a:t>
            </a:r>
            <a:r>
              <a:rPr lang="ru-RU" i="1" dirty="0" err="1"/>
              <a:t>Отвір</a:t>
            </a:r>
            <a:r>
              <a:rPr lang="ru-RU" i="1" dirty="0"/>
              <a:t> у </a:t>
            </a:r>
            <a:r>
              <a:rPr lang="ru-RU" i="1" dirty="0" err="1"/>
              <a:t>очеревині</a:t>
            </a:r>
            <a:r>
              <a:rPr lang="ru-RU" i="1" dirty="0"/>
              <a:t> </a:t>
            </a:r>
            <a:r>
              <a:rPr lang="ru-RU" i="1" dirty="0" err="1"/>
              <a:t>обробляють</a:t>
            </a:r>
            <a:r>
              <a:rPr lang="ru-RU" i="1" dirty="0"/>
              <a:t>, як </a:t>
            </a:r>
            <a:r>
              <a:rPr lang="ru-RU" i="1" dirty="0" err="1"/>
              <a:t>грижову</a:t>
            </a:r>
            <a:r>
              <a:rPr lang="ru-RU" i="1" dirty="0"/>
              <a:t> спинку. </a:t>
            </a:r>
            <a:r>
              <a:rPr lang="ru-RU" i="1" dirty="0" err="1"/>
              <a:t>Дистальний</a:t>
            </a:r>
            <a:r>
              <a:rPr lang="ru-RU" i="1" dirty="0"/>
              <a:t> </a:t>
            </a:r>
            <a:r>
              <a:rPr lang="ru-RU" i="1" dirty="0" err="1"/>
              <a:t>відділ</a:t>
            </a:r>
            <a:r>
              <a:rPr lang="ru-RU" i="1" dirty="0"/>
              <a:t> </a:t>
            </a:r>
            <a:r>
              <a:rPr lang="ru-RU" i="1" dirty="0" err="1"/>
              <a:t>піхвового</a:t>
            </a:r>
            <a:r>
              <a:rPr lang="ru-RU" i="1" dirty="0"/>
              <a:t> </a:t>
            </a:r>
            <a:r>
              <a:rPr lang="ru-RU" i="1" dirty="0" err="1"/>
              <a:t>відростка</a:t>
            </a:r>
            <a:r>
              <a:rPr lang="ru-RU" i="1" dirty="0"/>
              <a:t> </a:t>
            </a:r>
            <a:r>
              <a:rPr lang="ru-RU" i="1" dirty="0" err="1"/>
              <a:t>відсікають</a:t>
            </a:r>
            <a:r>
              <a:rPr lang="ru-RU" i="1" dirty="0"/>
              <a:t>, </a:t>
            </a:r>
            <a:r>
              <a:rPr lang="ru-RU" i="1" dirty="0" err="1"/>
              <a:t>залишивши</a:t>
            </a:r>
            <a:r>
              <a:rPr lang="ru-RU" i="1" dirty="0"/>
              <a:t> </a:t>
            </a:r>
            <a:r>
              <a:rPr lang="ru-RU" i="1" dirty="0" err="1"/>
              <a:t>невелику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частину</a:t>
            </a:r>
            <a:r>
              <a:rPr lang="ru-RU" i="1" dirty="0"/>
              <a:t> </a:t>
            </a:r>
            <a:r>
              <a:rPr lang="ru-RU" i="1" dirty="0" err="1"/>
              <a:t>біля</a:t>
            </a:r>
            <a:r>
              <a:rPr lang="ru-RU" i="1" dirty="0"/>
              <a:t> </a:t>
            </a:r>
            <a:r>
              <a:rPr lang="ru-RU" i="1" dirty="0" err="1"/>
              <a:t>ясчка</a:t>
            </a:r>
            <a:r>
              <a:rPr lang="ru-RU" i="1" dirty="0"/>
              <a:t> (</a:t>
            </a:r>
            <a:r>
              <a:rPr lang="ru-RU" i="1" dirty="0" err="1"/>
              <a:t>повідець</a:t>
            </a:r>
            <a:r>
              <a:rPr lang="ru-RU" i="1" dirty="0"/>
              <a:t> </a:t>
            </a:r>
            <a:r>
              <a:rPr lang="ru-RU" i="1" dirty="0" err="1"/>
              <a:t>ясчка</a:t>
            </a:r>
            <a:r>
              <a:rPr lang="ru-RU" i="1" dirty="0"/>
              <a:t>), яку </a:t>
            </a:r>
            <a:r>
              <a:rPr lang="ru-RU" i="1" dirty="0" err="1"/>
              <a:t>прошивають</a:t>
            </a:r>
            <a:r>
              <a:rPr lang="ru-RU" i="1" dirty="0"/>
              <a:t> </a:t>
            </a:r>
            <a:r>
              <a:rPr lang="ru-RU" i="1" dirty="0" err="1"/>
              <a:t>міцною</a:t>
            </a:r>
            <a:r>
              <a:rPr lang="ru-RU" i="1" dirty="0"/>
              <a:t> лавсановою </a:t>
            </a:r>
            <a:r>
              <a:rPr lang="ru-RU" i="1" dirty="0" err="1"/>
              <a:t>ниткою</a:t>
            </a:r>
            <a:r>
              <a:rPr lang="ru-RU" i="1" dirty="0"/>
              <a:t>. </a:t>
            </a:r>
            <a:r>
              <a:rPr lang="ru-RU" i="1" dirty="0" err="1"/>
              <a:t>Вільні</a:t>
            </a:r>
            <a:r>
              <a:rPr lang="ru-RU" i="1" dirty="0"/>
              <a:t> </a:t>
            </a:r>
            <a:r>
              <a:rPr lang="ru-RU" i="1" dirty="0" err="1"/>
              <a:t>кінці</a:t>
            </a:r>
            <a:r>
              <a:rPr lang="ru-RU" i="1" dirty="0"/>
              <a:t> не </a:t>
            </a:r>
            <a:r>
              <a:rPr lang="ru-RU" i="1" dirty="0" err="1"/>
              <a:t>зрізують</a:t>
            </a:r>
            <a:r>
              <a:rPr lang="ru-RU" i="1" dirty="0"/>
              <a:t>. </a:t>
            </a:r>
            <a:r>
              <a:rPr lang="ru-RU" i="1" dirty="0" err="1"/>
              <a:t>Сім</a:t>
            </a:r>
            <a:r>
              <a:rPr lang="ru-RU" i="1" dirty="0"/>
              <a:t> '</a:t>
            </a:r>
            <a:r>
              <a:rPr lang="ru-RU" i="1" dirty="0" err="1"/>
              <a:t>яний</a:t>
            </a:r>
            <a:r>
              <a:rPr lang="ru-RU" i="1" dirty="0"/>
              <a:t> канатик </a:t>
            </a:r>
            <a:r>
              <a:rPr lang="ru-RU" i="1" dirty="0" err="1"/>
              <a:t>роблять</a:t>
            </a:r>
            <a:r>
              <a:rPr lang="ru-RU" i="1" dirty="0"/>
              <a:t> </a:t>
            </a:r>
            <a:r>
              <a:rPr lang="ru-RU" i="1" dirty="0" err="1"/>
              <a:t>довшим</a:t>
            </a:r>
            <a:r>
              <a:rPr lang="ru-RU" i="1" dirty="0"/>
              <a:t> за </a:t>
            </a:r>
            <a:r>
              <a:rPr lang="ru-RU" i="1" dirty="0" err="1"/>
              <a:t>рахунок</a:t>
            </a:r>
            <a:r>
              <a:rPr lang="ru-RU" i="1" dirty="0"/>
              <a:t> </a:t>
            </a:r>
            <a:r>
              <a:rPr lang="ru-RU" i="1" dirty="0" err="1"/>
              <a:t>звільнення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залишків</a:t>
            </a:r>
            <a:r>
              <a:rPr lang="ru-RU" i="1" dirty="0"/>
              <a:t> </a:t>
            </a:r>
            <a:r>
              <a:rPr lang="ru-RU" i="1" dirty="0" err="1"/>
              <a:t>фіброзних</a:t>
            </a:r>
            <a:r>
              <a:rPr lang="ru-RU" i="1" dirty="0"/>
              <a:t> </a:t>
            </a:r>
            <a:r>
              <a:rPr lang="ru-RU" i="1" dirty="0" err="1"/>
              <a:t>тяжів</a:t>
            </a:r>
            <a:r>
              <a:rPr lang="ru-RU" i="1" dirty="0"/>
              <a:t>. Через </a:t>
            </a:r>
            <a:r>
              <a:rPr lang="ru-RU" i="1" dirty="0" err="1"/>
              <a:t>нижній</a:t>
            </a:r>
            <a:r>
              <a:rPr lang="ru-RU" i="1" dirty="0"/>
              <a:t>, кут рани </a:t>
            </a:r>
            <a:r>
              <a:rPr lang="ru-RU" i="1" dirty="0" err="1"/>
              <a:t>вводять</a:t>
            </a:r>
            <a:r>
              <a:rPr lang="ru-RU" i="1" dirty="0"/>
              <a:t> корнцанг і </a:t>
            </a:r>
            <a:r>
              <a:rPr lang="ru-RU" i="1" dirty="0" err="1"/>
              <a:t>готують</a:t>
            </a:r>
            <a:r>
              <a:rPr lang="ru-RU" i="1" dirty="0"/>
              <a:t> </a:t>
            </a:r>
            <a:r>
              <a:rPr lang="ru-RU" i="1" dirty="0" err="1"/>
              <a:t>місіте</a:t>
            </a:r>
            <a:r>
              <a:rPr lang="ru-RU" i="1" dirty="0"/>
              <a:t> для </a:t>
            </a:r>
            <a:r>
              <a:rPr lang="ru-RU" i="1" dirty="0" err="1"/>
              <a:t>яєчка</a:t>
            </a:r>
            <a:r>
              <a:rPr lang="ru-RU" i="1" dirty="0"/>
              <a:t>. В </a:t>
            </a:r>
            <a:r>
              <a:rPr lang="ru-RU" i="1" dirty="0" err="1"/>
              <a:t>найнижчій</a:t>
            </a:r>
            <a:r>
              <a:rPr lang="ru-RU" i="1" dirty="0"/>
              <a:t> </a:t>
            </a:r>
            <a:r>
              <a:rPr lang="ru-RU" i="1" dirty="0" err="1"/>
              <a:t>ділянці</a:t>
            </a:r>
            <a:r>
              <a:rPr lang="ru-RU" i="1" dirty="0"/>
              <a:t> </a:t>
            </a:r>
            <a:r>
              <a:rPr lang="ru-RU" i="1" dirty="0" err="1"/>
              <a:t>розсікають</a:t>
            </a:r>
            <a:r>
              <a:rPr lang="ru-RU" i="1" dirty="0"/>
              <a:t> </a:t>
            </a:r>
            <a:r>
              <a:rPr lang="ru-RU" i="1" dirty="0" err="1"/>
              <a:t>шкіру</a:t>
            </a:r>
            <a:r>
              <a:rPr lang="ru-RU" i="1" dirty="0"/>
              <a:t> калитки над </a:t>
            </a:r>
            <a:r>
              <a:rPr lang="ru-RU" i="1" dirty="0" err="1"/>
              <a:t>розкритими</a:t>
            </a:r>
            <a:r>
              <a:rPr lang="ru-RU" i="1" dirty="0"/>
              <a:t> </a:t>
            </a:r>
            <a:r>
              <a:rPr lang="ru-RU" i="1" dirty="0" err="1"/>
              <a:t>браншами</a:t>
            </a:r>
            <a:r>
              <a:rPr lang="ru-RU" i="1" dirty="0"/>
              <a:t> корнцанга, </a:t>
            </a:r>
            <a:r>
              <a:rPr lang="ru-RU" i="1" dirty="0" err="1"/>
              <a:t>введеного</a:t>
            </a:r>
            <a:r>
              <a:rPr lang="ru-RU" i="1" dirty="0"/>
              <a:t> через </a:t>
            </a:r>
            <a:r>
              <a:rPr lang="ru-RU" i="1" dirty="0" err="1"/>
              <a:t>утворений</a:t>
            </a:r>
            <a:r>
              <a:rPr lang="ru-RU" i="1" dirty="0"/>
              <a:t> </a:t>
            </a:r>
            <a:r>
              <a:rPr lang="ru-RU" i="1" dirty="0" err="1"/>
              <a:t>тунель</a:t>
            </a:r>
            <a:r>
              <a:rPr lang="ru-RU" i="1" dirty="0"/>
              <a:t>. Корнцанг </a:t>
            </a:r>
            <a:r>
              <a:rPr lang="ru-RU" i="1" dirty="0" err="1"/>
              <a:t>задирають</a:t>
            </a:r>
            <a:r>
              <a:rPr lang="ru-RU" i="1" dirty="0"/>
              <a:t> і </a:t>
            </a:r>
            <a:r>
              <a:rPr lang="ru-RU" i="1" dirty="0" err="1"/>
              <a:t>проводять</a:t>
            </a:r>
            <a:r>
              <a:rPr lang="ru-RU" i="1" dirty="0"/>
              <a:t> через рану калитки. </a:t>
            </a:r>
            <a:r>
              <a:rPr lang="ru-RU" i="1" dirty="0" err="1"/>
              <a:t>Потім</a:t>
            </a:r>
            <a:r>
              <a:rPr lang="ru-RU" i="1" dirty="0"/>
              <a:t> </a:t>
            </a:r>
            <a:r>
              <a:rPr lang="ru-RU" i="1" dirty="0" err="1"/>
              <a:t>захоплюють</a:t>
            </a:r>
            <a:r>
              <a:rPr lang="ru-RU" i="1" dirty="0"/>
              <a:t> ним </a:t>
            </a:r>
            <a:r>
              <a:rPr lang="ru-RU" i="1" dirty="0" err="1"/>
              <a:t>вільні</a:t>
            </a:r>
            <a:r>
              <a:rPr lang="ru-RU" i="1" dirty="0"/>
              <a:t> </a:t>
            </a:r>
            <a:r>
              <a:rPr lang="ru-RU" i="1" dirty="0" err="1"/>
              <a:t>кінці</a:t>
            </a:r>
            <a:r>
              <a:rPr lang="ru-RU" i="1" dirty="0"/>
              <a:t> </a:t>
            </a:r>
            <a:r>
              <a:rPr lang="ru-RU" i="1" dirty="0" err="1"/>
              <a:t>лавсанової</a:t>
            </a:r>
            <a:r>
              <a:rPr lang="ru-RU" i="1" dirty="0"/>
              <a:t> нитки, </a:t>
            </a:r>
            <a:r>
              <a:rPr lang="ru-RU" i="1" dirty="0" err="1"/>
              <a:t>прошитої</a:t>
            </a:r>
            <a:r>
              <a:rPr lang="ru-RU" i="1" dirty="0"/>
              <a:t> через </a:t>
            </a:r>
            <a:r>
              <a:rPr lang="ru-RU" i="1" dirty="0" err="1"/>
              <a:t>повідець</a:t>
            </a:r>
            <a:r>
              <a:rPr lang="ru-RU" i="1" dirty="0"/>
              <a:t> </a:t>
            </a:r>
            <a:r>
              <a:rPr lang="ru-RU" i="1" dirty="0" err="1"/>
              <a:t>яєчка</a:t>
            </a:r>
            <a:r>
              <a:rPr lang="ru-RU" i="1" dirty="0"/>
              <a:t>, </a:t>
            </a:r>
            <a:r>
              <a:rPr lang="ru-RU" i="1" dirty="0" err="1"/>
              <a:t>опускають</a:t>
            </a:r>
            <a:r>
              <a:rPr lang="ru-RU" i="1" dirty="0"/>
              <a:t> </a:t>
            </a:r>
            <a:r>
              <a:rPr lang="ru-RU" i="1" dirty="0" err="1"/>
              <a:t>ясчко</a:t>
            </a:r>
            <a:r>
              <a:rPr lang="ru-RU" i="1" dirty="0"/>
              <a:t> в калитку і </a:t>
            </a:r>
            <a:r>
              <a:rPr lang="ru-RU" i="1" dirty="0" err="1"/>
              <a:t>виводять</a:t>
            </a:r>
            <a:r>
              <a:rPr lang="ru-RU" i="1" dirty="0"/>
              <a:t> </a:t>
            </a:r>
            <a:r>
              <a:rPr lang="ru-RU" i="1" dirty="0" err="1"/>
              <a:t>кінці</a:t>
            </a:r>
            <a:r>
              <a:rPr lang="ru-RU" i="1" dirty="0"/>
              <a:t> ниток </a:t>
            </a:r>
            <a:r>
              <a:rPr lang="ru-RU" i="1" dirty="0" err="1"/>
              <a:t>назовні</a:t>
            </a:r>
            <a:r>
              <a:rPr lang="ru-RU" i="1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На </a:t>
            </a:r>
            <a:r>
              <a:rPr lang="ru-RU" i="1" dirty="0" err="1"/>
              <a:t>внутрішній</a:t>
            </a:r>
            <a:r>
              <a:rPr lang="ru-RU" i="1" dirty="0"/>
              <a:t> </a:t>
            </a:r>
            <a:r>
              <a:rPr lang="ru-RU" i="1" dirty="0" err="1"/>
              <a:t>поверхні</a:t>
            </a:r>
            <a:r>
              <a:rPr lang="ru-RU" i="1" dirty="0"/>
              <a:t> стегна </a:t>
            </a:r>
            <a:r>
              <a:rPr lang="ru-RU" i="1" dirty="0" err="1"/>
              <a:t>відповідно</a:t>
            </a:r>
            <a:r>
              <a:rPr lang="ru-RU" i="1" dirty="0"/>
              <a:t> до </a:t>
            </a:r>
            <a:r>
              <a:rPr lang="ru-RU" i="1" dirty="0" err="1"/>
              <a:t>рівня</a:t>
            </a:r>
            <a:r>
              <a:rPr lang="ru-RU" i="1" dirty="0"/>
              <a:t> </a:t>
            </a:r>
            <a:r>
              <a:rPr lang="ru-RU" i="1" dirty="0" err="1"/>
              <a:t>розсічення</a:t>
            </a:r>
            <a:r>
              <a:rPr lang="ru-RU" i="1" dirty="0"/>
              <a:t> калитки </a:t>
            </a:r>
            <a:r>
              <a:rPr lang="ru-RU" i="1" dirty="0" err="1"/>
              <a:t>розрізом</a:t>
            </a:r>
            <a:r>
              <a:rPr lang="ru-RU" i="1" dirty="0"/>
              <a:t> у 2-3 см </a:t>
            </a:r>
            <a:r>
              <a:rPr lang="ru-RU" i="1" dirty="0" err="1"/>
              <a:t>оголюють</a:t>
            </a:r>
            <a:r>
              <a:rPr lang="ru-RU" i="1" dirty="0"/>
              <a:t> </a:t>
            </a:r>
            <a:r>
              <a:rPr lang="ru-RU" i="1" dirty="0" err="1"/>
              <a:t>широку</a:t>
            </a:r>
            <a:r>
              <a:rPr lang="ru-RU" i="1" dirty="0"/>
              <a:t> </a:t>
            </a:r>
            <a:r>
              <a:rPr lang="ru-RU" i="1" dirty="0" err="1"/>
              <a:t>фасцію</a:t>
            </a:r>
            <a:r>
              <a:rPr lang="ru-RU" i="1" dirty="0"/>
              <a:t>, до </a:t>
            </a:r>
            <a:r>
              <a:rPr lang="ru-RU" i="1" dirty="0" err="1"/>
              <a:t>якої</a:t>
            </a:r>
            <a:r>
              <a:rPr lang="ru-RU" i="1" dirty="0"/>
              <a:t> </a:t>
            </a:r>
            <a:r>
              <a:rPr lang="ru-RU" i="1" dirty="0" err="1"/>
              <a:t>пришивають</a:t>
            </a:r>
            <a:r>
              <a:rPr lang="ru-RU" i="1" dirty="0"/>
              <a:t> </a:t>
            </a:r>
            <a:r>
              <a:rPr lang="ru-RU" i="1" dirty="0" err="1"/>
              <a:t>ясчко</a:t>
            </a:r>
            <a:r>
              <a:rPr lang="ru-RU" i="1" dirty="0"/>
              <a:t> за </a:t>
            </a:r>
            <a:r>
              <a:rPr lang="ru-RU" i="1" dirty="0" err="1"/>
              <a:t>білкову</a:t>
            </a:r>
            <a:r>
              <a:rPr lang="ru-RU" i="1" dirty="0"/>
              <a:t> </a:t>
            </a:r>
            <a:r>
              <a:rPr lang="ru-RU" i="1" dirty="0" err="1"/>
              <a:t>оболонку</a:t>
            </a:r>
            <a:r>
              <a:rPr lang="ru-RU" i="1" dirty="0"/>
              <a:t>. </a:t>
            </a:r>
            <a:r>
              <a:rPr lang="ru-RU" i="1" dirty="0" err="1"/>
              <a:t>Краї</a:t>
            </a:r>
            <a:r>
              <a:rPr lang="ru-RU" i="1" dirty="0"/>
              <a:t> </a:t>
            </a:r>
            <a:r>
              <a:rPr lang="ru-RU" i="1" dirty="0" err="1"/>
              <a:t>розрізу</a:t>
            </a:r>
            <a:r>
              <a:rPr lang="ru-RU" i="1" dirty="0"/>
              <a:t> </a:t>
            </a:r>
            <a:r>
              <a:rPr lang="ru-RU" i="1" dirty="0" err="1"/>
              <a:t>шкіри</a:t>
            </a:r>
            <a:r>
              <a:rPr lang="ru-RU" i="1" dirty="0"/>
              <a:t> калитки </a:t>
            </a:r>
            <a:r>
              <a:rPr lang="ru-RU" i="1" dirty="0" err="1"/>
              <a:t>зшивають</a:t>
            </a:r>
            <a:r>
              <a:rPr lang="ru-RU" i="1" dirty="0"/>
              <a:t> з </a:t>
            </a:r>
            <a:r>
              <a:rPr lang="ru-RU" i="1" dirty="0" err="1"/>
              <a:t>карями</a:t>
            </a:r>
            <a:r>
              <a:rPr lang="ru-RU" i="1" dirty="0"/>
              <a:t> </a:t>
            </a:r>
            <a:r>
              <a:rPr lang="ru-RU" i="1" dirty="0" err="1"/>
              <a:t>розрізу</a:t>
            </a:r>
            <a:r>
              <a:rPr lang="ru-RU" i="1" dirty="0"/>
              <a:t> </a:t>
            </a:r>
            <a:r>
              <a:rPr lang="ru-RU" i="1" dirty="0" err="1"/>
              <a:t>шкіри</a:t>
            </a:r>
            <a:r>
              <a:rPr lang="ru-RU" i="1" dirty="0"/>
              <a:t> </a:t>
            </a:r>
            <a:r>
              <a:rPr lang="ru-RU" i="1" dirty="0" err="1"/>
              <a:t>стегнв</a:t>
            </a:r>
            <a:r>
              <a:rPr lang="ru-RU" i="1" dirty="0"/>
              <a:t>, </a:t>
            </a:r>
            <a:r>
              <a:rPr lang="ru-RU" i="1" dirty="0" err="1"/>
              <a:t>утворюючи</a:t>
            </a:r>
            <a:r>
              <a:rPr lang="ru-RU" i="1" dirty="0"/>
              <a:t> таким чином стегно-</a:t>
            </a:r>
            <a:r>
              <a:rPr lang="ru-RU" i="1" dirty="0" err="1"/>
              <a:t>калитковий</a:t>
            </a:r>
            <a:r>
              <a:rPr lang="ru-RU" i="1" dirty="0"/>
              <a:t> анастомоз. </a:t>
            </a:r>
            <a:r>
              <a:rPr lang="ru-RU" i="1" dirty="0" err="1"/>
              <a:t>Пахвинний</a:t>
            </a:r>
            <a:r>
              <a:rPr lang="ru-RU" i="1" dirty="0"/>
              <a:t> канал </a:t>
            </a:r>
            <a:r>
              <a:rPr lang="ru-RU" i="1" dirty="0" err="1"/>
              <a:t>зашивають</a:t>
            </a:r>
            <a:r>
              <a:rPr lang="ru-RU" i="1" dirty="0"/>
              <a:t>, як при </a:t>
            </a:r>
            <a:r>
              <a:rPr lang="ru-RU" i="1" dirty="0" err="1"/>
              <a:t>видаленні</a:t>
            </a:r>
            <a:r>
              <a:rPr lang="ru-RU" i="1" dirty="0"/>
              <a:t> </a:t>
            </a:r>
            <a:r>
              <a:rPr lang="ru-RU" i="1" dirty="0" err="1"/>
              <a:t>грижі</a:t>
            </a:r>
            <a:r>
              <a:rPr lang="ru-RU" i="1" dirty="0"/>
              <a:t>. Через 2-4 </a:t>
            </a:r>
            <a:r>
              <a:rPr lang="ru-RU" i="1" dirty="0" err="1"/>
              <a:t>місяці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тимчасового</a:t>
            </a:r>
            <a:r>
              <a:rPr lang="ru-RU" i="1" dirty="0"/>
              <a:t> ложа </a:t>
            </a:r>
            <a:r>
              <a:rPr lang="ru-RU" i="1" dirty="0" err="1"/>
              <a:t>ясчко</a:t>
            </a:r>
            <a:r>
              <a:rPr lang="ru-RU" i="1" dirty="0"/>
              <a:t> </a:t>
            </a:r>
            <a:r>
              <a:rPr lang="ru-RU" i="1" dirty="0" err="1"/>
              <a:t>пересаджують</a:t>
            </a:r>
            <a:r>
              <a:rPr lang="ru-RU" i="1" dirty="0"/>
              <a:t> у калитку.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1933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 err="1"/>
              <a:t>Кіпті</a:t>
            </a:r>
            <a:r>
              <a:rPr lang="ru-RU" b="1" i="1" dirty="0"/>
              <a:t> </a:t>
            </a:r>
            <a:r>
              <a:rPr lang="ru-RU" i="1" dirty="0" err="1"/>
              <a:t>пахвинним</a:t>
            </a:r>
            <a:r>
              <a:rPr lang="ru-RU" i="1" dirty="0"/>
              <a:t> </a:t>
            </a:r>
            <a:r>
              <a:rPr lang="ru-RU" i="1" dirty="0" err="1"/>
              <a:t>розтином</a:t>
            </a:r>
            <a:r>
              <a:rPr lang="ru-RU" i="1" dirty="0"/>
              <a:t> </a:t>
            </a:r>
            <a:r>
              <a:rPr lang="ru-RU" i="1" dirty="0" err="1"/>
              <a:t>пошарова</a:t>
            </a:r>
            <a:r>
              <a:rPr lang="ru-RU" i="1" dirty="0"/>
              <a:t> </a:t>
            </a:r>
            <a:r>
              <a:rPr lang="ru-RU" i="1" dirty="0" err="1"/>
              <a:t>відкриває</a:t>
            </a:r>
            <a:r>
              <a:rPr lang="ru-RU" i="1" dirty="0"/>
              <a:t> </a:t>
            </a:r>
            <a:r>
              <a:rPr lang="ru-RU" i="1" dirty="0" err="1"/>
              <a:t>пахвинний</a:t>
            </a:r>
            <a:r>
              <a:rPr lang="ru-RU" i="1" dirty="0"/>
              <a:t> канал, </a:t>
            </a:r>
            <a:r>
              <a:rPr lang="ru-RU" i="1" dirty="0" err="1"/>
              <a:t>мобілізує</a:t>
            </a:r>
            <a:r>
              <a:rPr lang="ru-RU" i="1" dirty="0"/>
              <a:t> </a:t>
            </a:r>
            <a:r>
              <a:rPr lang="ru-RU" i="1" dirty="0" err="1"/>
              <a:t>сім</a:t>
            </a:r>
            <a:r>
              <a:rPr lang="ru-RU" i="1" dirty="0"/>
              <a:t> '</a:t>
            </a:r>
            <a:r>
              <a:rPr lang="ru-RU" i="1" dirty="0" err="1"/>
              <a:t>яний</a:t>
            </a:r>
            <a:r>
              <a:rPr lang="ru-RU" i="1" dirty="0"/>
              <a:t> канатик і </a:t>
            </a:r>
            <a:r>
              <a:rPr lang="ru-RU" i="1" dirty="0" err="1"/>
              <a:t>опускає</a:t>
            </a:r>
            <a:r>
              <a:rPr lang="ru-RU" i="1" dirty="0"/>
              <a:t> </a:t>
            </a:r>
            <a:r>
              <a:rPr lang="ru-RU" i="1" dirty="0" err="1"/>
              <a:t>яєчко</a:t>
            </a:r>
            <a:r>
              <a:rPr lang="ru-RU" i="1" dirty="0"/>
              <a:t> так, як при </a:t>
            </a:r>
            <a:r>
              <a:rPr lang="ru-RU" i="1" dirty="0" err="1"/>
              <a:t>операції</a:t>
            </a:r>
            <a:r>
              <a:rPr lang="ru-RU" i="1" dirty="0"/>
              <a:t> за </a:t>
            </a:r>
            <a:r>
              <a:rPr lang="ru-RU" i="1" dirty="0" err="1"/>
              <a:t>Тореком</a:t>
            </a:r>
            <a:r>
              <a:rPr lang="ru-RU" i="1" dirty="0"/>
              <a:t>-Герценом. </a:t>
            </a:r>
            <a:r>
              <a:rPr lang="ru-RU" i="1" dirty="0" err="1"/>
              <a:t>Ясчко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калитки не </a:t>
            </a:r>
            <a:r>
              <a:rPr lang="ru-RU" i="1" dirty="0" err="1"/>
              <a:t>виводять</a:t>
            </a:r>
            <a:r>
              <a:rPr lang="ru-RU" i="1" dirty="0"/>
              <a:t> </a:t>
            </a:r>
            <a:r>
              <a:rPr lang="ru-RU" i="1" dirty="0" err="1"/>
              <a:t>назовні</a:t>
            </a:r>
            <a:r>
              <a:rPr lang="ru-RU" i="1" dirty="0"/>
              <a:t>, а </a:t>
            </a:r>
            <a:r>
              <a:rPr lang="ru-RU" i="1" dirty="0" err="1"/>
              <a:t>окремими</a:t>
            </a:r>
            <a:r>
              <a:rPr lang="ru-RU" i="1" dirty="0"/>
              <a:t> швами </a:t>
            </a:r>
            <a:r>
              <a:rPr lang="ru-RU" i="1" dirty="0" err="1"/>
              <a:t>фіксують</a:t>
            </a:r>
            <a:r>
              <a:rPr lang="ru-RU" i="1" dirty="0"/>
              <a:t> до </a:t>
            </a:r>
            <a:r>
              <a:rPr lang="ru-RU" i="1" dirty="0" err="1"/>
              <a:t>фасції</a:t>
            </a:r>
            <a:r>
              <a:rPr lang="ru-RU" i="1" dirty="0"/>
              <a:t> стегна за </a:t>
            </a:r>
            <a:r>
              <a:rPr lang="ru-RU" i="1" dirty="0" err="1"/>
              <a:t>залишки</a:t>
            </a:r>
            <a:r>
              <a:rPr lang="ru-RU" i="1" dirty="0"/>
              <a:t> </a:t>
            </a:r>
            <a:r>
              <a:rPr lang="ru-RU" i="1" dirty="0" err="1"/>
              <a:t>Гунтеровоготяжа</a:t>
            </a:r>
            <a:r>
              <a:rPr lang="ru-RU" i="1" dirty="0"/>
              <a:t>. </a:t>
            </a:r>
            <a:r>
              <a:rPr lang="ru-RU" i="1" dirty="0" err="1"/>
              <a:t>Краї</a:t>
            </a:r>
            <a:r>
              <a:rPr lang="ru-RU" i="1" dirty="0"/>
              <a:t> </a:t>
            </a:r>
            <a:r>
              <a:rPr lang="ru-RU" i="1" dirty="0" err="1"/>
              <a:t>розтину</a:t>
            </a:r>
            <a:r>
              <a:rPr lang="ru-RU" i="1" dirty="0"/>
              <a:t> на </a:t>
            </a:r>
            <a:r>
              <a:rPr lang="ru-RU" i="1" dirty="0" err="1"/>
              <a:t>стегні</a:t>
            </a:r>
            <a:r>
              <a:rPr lang="ru-RU" i="1" dirty="0"/>
              <a:t> та </a:t>
            </a:r>
            <a:r>
              <a:rPr lang="ru-RU" i="1" dirty="0" err="1"/>
              <a:t>калитці</a:t>
            </a:r>
            <a:r>
              <a:rPr lang="ru-RU" i="1" dirty="0"/>
              <a:t> </a:t>
            </a:r>
            <a:r>
              <a:rPr lang="ru-RU" i="1" dirty="0" err="1"/>
              <a:t>зшивають</a:t>
            </a:r>
            <a:r>
              <a:rPr lang="ru-RU" i="1" dirty="0"/>
              <a:t>. Через 2-3 </a:t>
            </a:r>
            <a:r>
              <a:rPr lang="ru-RU" i="1" dirty="0" err="1"/>
              <a:t>міс</a:t>
            </a:r>
            <a:r>
              <a:rPr lang="ru-RU" i="1" dirty="0"/>
              <a:t>. </a:t>
            </a:r>
            <a:r>
              <a:rPr lang="ru-RU" i="1" dirty="0" err="1"/>
              <a:t>шкірний</a:t>
            </a:r>
            <a:r>
              <a:rPr lang="ru-RU" i="1" dirty="0"/>
              <a:t> анастомоз </a:t>
            </a:r>
            <a:r>
              <a:rPr lang="ru-RU" i="1" dirty="0" err="1"/>
              <a:t>висікають</a:t>
            </a:r>
            <a:r>
              <a:rPr lang="ru-RU" i="1" dirty="0"/>
              <a:t> і </a:t>
            </a:r>
            <a:r>
              <a:rPr lang="ru-RU" i="1" dirty="0" err="1"/>
              <a:t>зашивають</a:t>
            </a:r>
            <a:r>
              <a:rPr lang="ru-RU" i="1" dirty="0"/>
              <a:t> рану.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Останнім</a:t>
            </a:r>
            <a:r>
              <a:rPr lang="ru-RU" dirty="0"/>
              <a:t> часом </a:t>
            </a:r>
            <a:r>
              <a:rPr lang="ru-RU" dirty="0" err="1"/>
              <a:t>з'явилися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про </a:t>
            </a:r>
            <a:r>
              <a:rPr lang="ru-RU" dirty="0" err="1"/>
              <a:t>ендоскопічне</a:t>
            </a:r>
            <a:r>
              <a:rPr lang="ru-RU" dirty="0"/>
              <a:t> </a:t>
            </a:r>
            <a:r>
              <a:rPr lang="ru-RU" dirty="0" err="1"/>
              <a:t>зведення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при </a:t>
            </a:r>
            <a:r>
              <a:rPr lang="ru-RU" dirty="0" err="1"/>
              <a:t>абдомінальній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крипторхізму</a:t>
            </a:r>
            <a:r>
              <a:rPr lang="ru-RU" dirty="0"/>
              <a:t>. У </a:t>
            </a:r>
            <a:r>
              <a:rPr lang="ru-RU" dirty="0" err="1"/>
              <a:t>хворих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абдомінальним</a:t>
            </a:r>
            <a:r>
              <a:rPr lang="ru-RU" dirty="0"/>
              <a:t> </a:t>
            </a:r>
            <a:r>
              <a:rPr lang="ru-RU" dirty="0" err="1"/>
              <a:t>одностороннім</a:t>
            </a:r>
            <a:r>
              <a:rPr lang="ru-RU" dirty="0"/>
              <a:t> </a:t>
            </a:r>
            <a:r>
              <a:rPr lang="ru-RU" dirty="0" err="1"/>
              <a:t>крипторхізмом</a:t>
            </a:r>
            <a:r>
              <a:rPr lang="ru-RU" dirty="0"/>
              <a:t> та коротким </a:t>
            </a:r>
            <a:r>
              <a:rPr lang="ru-RU" dirty="0" err="1"/>
              <a:t>сім'яним</a:t>
            </a:r>
            <a:r>
              <a:rPr lang="ru-RU" dirty="0"/>
              <a:t> канатиком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лапароскопічну</a:t>
            </a:r>
            <a:r>
              <a:rPr lang="ru-RU" dirty="0"/>
              <a:t> </a:t>
            </a:r>
            <a:r>
              <a:rPr lang="ru-RU" dirty="0" err="1"/>
              <a:t>орхіектомію</a:t>
            </a:r>
            <a:r>
              <a:rPr lang="ru-RU" dirty="0"/>
              <a:t>. При </a:t>
            </a:r>
            <a:r>
              <a:rPr lang="ru-RU" dirty="0" err="1"/>
              <a:t>двосторонній</a:t>
            </a:r>
            <a:r>
              <a:rPr lang="ru-RU" dirty="0"/>
              <a:t>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патології</a:t>
            </a:r>
            <a:r>
              <a:rPr lang="ru-RU" dirty="0"/>
              <a:t> </a:t>
            </a:r>
            <a:r>
              <a:rPr lang="ru-RU" dirty="0" err="1"/>
              <a:t>описані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 </a:t>
            </a:r>
            <a:r>
              <a:rPr lang="ru-RU" dirty="0" err="1"/>
              <a:t>аутотрансплантації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підключенням</a:t>
            </a:r>
            <a:r>
              <a:rPr lang="ru-RU" dirty="0"/>
              <a:t> </a:t>
            </a:r>
            <a:r>
              <a:rPr lang="ru-RU" dirty="0" err="1"/>
              <a:t>ного</a:t>
            </a:r>
            <a:r>
              <a:rPr lang="ru-RU" dirty="0"/>
              <a:t> до </a:t>
            </a:r>
            <a:r>
              <a:rPr lang="ru-RU" dirty="0" err="1"/>
              <a:t>нижніх</a:t>
            </a:r>
            <a:r>
              <a:rPr lang="ru-RU" dirty="0"/>
              <a:t> </a:t>
            </a:r>
            <a:r>
              <a:rPr lang="ru-RU" dirty="0" err="1"/>
              <a:t>надчеревних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мікросудинної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Прогноз при </a:t>
            </a:r>
            <a:r>
              <a:rPr lang="ru-RU" dirty="0" err="1"/>
              <a:t>крипторхізмі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недорозвиненості</a:t>
            </a:r>
            <a:r>
              <a:rPr lang="ru-RU" dirty="0"/>
              <a:t> </a:t>
            </a:r>
            <a:r>
              <a:rPr lang="ru-RU" dirty="0" err="1"/>
              <a:t>яєчок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сперматогенної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. Лише 10 % </a:t>
            </a:r>
            <a:r>
              <a:rPr lang="ru-RU" dirty="0" err="1"/>
              <a:t>чоловіків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двостороннім</a:t>
            </a:r>
            <a:r>
              <a:rPr lang="ru-RU" dirty="0"/>
              <a:t> </a:t>
            </a:r>
            <a:r>
              <a:rPr lang="ru-RU" dirty="0" err="1"/>
              <a:t>крипторхізмом</a:t>
            </a:r>
            <a:r>
              <a:rPr lang="ru-RU" dirty="0"/>
              <a:t> без </a:t>
            </a:r>
            <a:r>
              <a:rPr lang="ru-RU" dirty="0" err="1"/>
              <a:t>хірургічної</a:t>
            </a:r>
            <a:r>
              <a:rPr lang="ru-RU" dirty="0"/>
              <a:t> </a:t>
            </a:r>
            <a:r>
              <a:rPr lang="ru-RU" dirty="0" err="1"/>
              <a:t>корекції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до </a:t>
            </a:r>
            <a:r>
              <a:rPr lang="ru-RU" dirty="0" err="1"/>
              <a:t>запліднення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орхідопексії</a:t>
            </a:r>
            <a:r>
              <a:rPr lang="ru-RU" dirty="0"/>
              <a:t> при </a:t>
            </a:r>
            <a:r>
              <a:rPr lang="ru-RU" dirty="0" err="1"/>
              <a:t>односторонній</a:t>
            </a:r>
            <a:r>
              <a:rPr lang="ru-RU" dirty="0"/>
              <a:t> </a:t>
            </a:r>
            <a:r>
              <a:rPr lang="ru-RU" dirty="0" err="1"/>
              <a:t>аномалії</a:t>
            </a:r>
            <a:r>
              <a:rPr lang="ru-RU" dirty="0"/>
              <a:t> 20-30 % </a:t>
            </a:r>
            <a:r>
              <a:rPr lang="ru-RU" dirty="0" err="1"/>
              <a:t>хворих</a:t>
            </a:r>
            <a:r>
              <a:rPr lang="ru-RU" dirty="0"/>
              <a:t> </a:t>
            </a:r>
            <a:r>
              <a:rPr lang="ru-RU" dirty="0" err="1"/>
              <a:t>залишаються</a:t>
            </a:r>
            <a:r>
              <a:rPr lang="ru-RU" dirty="0"/>
              <a:t> </a:t>
            </a:r>
            <a:r>
              <a:rPr lang="ru-RU" dirty="0" err="1"/>
              <a:t>безплідними</a:t>
            </a:r>
            <a:r>
              <a:rPr lang="ru-RU" dirty="0"/>
              <a:t>, при </a:t>
            </a:r>
            <a:r>
              <a:rPr lang="ru-RU" dirty="0" err="1"/>
              <a:t>двосторонній</a:t>
            </a:r>
            <a:r>
              <a:rPr lang="ru-RU" dirty="0"/>
              <a:t> – 60-70%. </a:t>
            </a:r>
            <a:r>
              <a:rPr lang="ru-RU" dirty="0" err="1"/>
              <a:t>Встановлена</a:t>
            </a:r>
            <a:r>
              <a:rPr lang="ru-RU" dirty="0"/>
              <a:t> </a:t>
            </a:r>
            <a:r>
              <a:rPr lang="ru-RU" dirty="0" err="1"/>
              <a:t>прямопропорційна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 початку </a:t>
            </a:r>
            <a:r>
              <a:rPr lang="ru-RU" dirty="0" err="1"/>
              <a:t>лікування</a:t>
            </a:r>
            <a:r>
              <a:rPr lang="ru-RU" dirty="0"/>
              <a:t>: при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до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позитивний</a:t>
            </a:r>
            <a:r>
              <a:rPr lang="ru-RU" dirty="0"/>
              <a:t> результат </a:t>
            </a:r>
            <a:r>
              <a:rPr lang="ru-RU" dirty="0" err="1"/>
              <a:t>спостерігається</a:t>
            </a:r>
            <a:r>
              <a:rPr lang="ru-RU" dirty="0"/>
              <a:t> у 75-80% </a:t>
            </a:r>
            <a:r>
              <a:rPr lang="ru-RU" dirty="0" err="1"/>
              <a:t>хворих</a:t>
            </a:r>
            <a:r>
              <a:rPr lang="ru-RU" dirty="0"/>
              <a:t>. При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пізньому</a:t>
            </a:r>
            <a:r>
              <a:rPr lang="ru-RU" dirty="0"/>
              <a:t> </a:t>
            </a:r>
            <a:r>
              <a:rPr lang="ru-RU" dirty="0" err="1"/>
              <a:t>лікуванні</a:t>
            </a:r>
            <a:r>
              <a:rPr lang="ru-RU" dirty="0"/>
              <a:t> – у </a:t>
            </a:r>
            <a:r>
              <a:rPr lang="ru-RU" i="1" dirty="0"/>
              <a:t>35-45%. </a:t>
            </a:r>
            <a:r>
              <a:rPr lang="ru-RU" dirty="0"/>
              <a:t>Прогноз </a:t>
            </a:r>
            <a:r>
              <a:rPr lang="ru-RU" dirty="0" err="1"/>
              <a:t>залежить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 початку </a:t>
            </a:r>
            <a:r>
              <a:rPr lang="ru-RU" dirty="0" err="1"/>
              <a:t>лікування</a:t>
            </a:r>
            <a:r>
              <a:rPr lang="ru-RU" dirty="0"/>
              <a:t>, але й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. Тому </a:t>
            </a:r>
            <a:r>
              <a:rPr lang="ru-RU" dirty="0" err="1"/>
              <a:t>рання</a:t>
            </a:r>
            <a:r>
              <a:rPr lang="ru-RU" dirty="0"/>
              <a:t> </a:t>
            </a:r>
            <a:r>
              <a:rPr lang="ru-RU" dirty="0" err="1"/>
              <a:t>діагностика</a:t>
            </a:r>
            <a:r>
              <a:rPr lang="ru-RU" dirty="0"/>
              <a:t> </a:t>
            </a:r>
            <a:r>
              <a:rPr lang="ru-RU" dirty="0" err="1"/>
              <a:t>крипторхізму</a:t>
            </a:r>
            <a:r>
              <a:rPr lang="ru-RU" dirty="0"/>
              <a:t> та </a:t>
            </a:r>
            <a:r>
              <a:rPr lang="ru-RU" dirty="0" err="1"/>
              <a:t>виконана</a:t>
            </a:r>
            <a:r>
              <a:rPr lang="ru-RU" dirty="0"/>
              <a:t> </a:t>
            </a:r>
            <a:r>
              <a:rPr lang="ru-RU" dirty="0" err="1"/>
              <a:t>операція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отриманню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проценту </a:t>
            </a:r>
            <a:r>
              <a:rPr lang="ru-RU" dirty="0" err="1"/>
              <a:t>позитивних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. На думку ряду </a:t>
            </a:r>
            <a:r>
              <a:rPr lang="ru-RU" dirty="0" err="1"/>
              <a:t>урологів</a:t>
            </a:r>
            <a:r>
              <a:rPr lang="ru-RU" dirty="0"/>
              <a:t> </a:t>
            </a:r>
            <a:r>
              <a:rPr lang="ru-RU" dirty="0" err="1"/>
              <a:t>кращі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при </a:t>
            </a:r>
            <a:r>
              <a:rPr lang="ru-RU" dirty="0" err="1"/>
              <a:t>комбінованому</a:t>
            </a:r>
            <a:r>
              <a:rPr lang="ru-RU" dirty="0"/>
              <a:t> </a:t>
            </a:r>
            <a:r>
              <a:rPr lang="ru-RU" dirty="0" err="1"/>
              <a:t>лікуванні</a:t>
            </a:r>
            <a:r>
              <a:rPr lang="ru-RU" dirty="0"/>
              <a:t>: </a:t>
            </a:r>
            <a:r>
              <a:rPr lang="ru-RU" dirty="0" err="1"/>
              <a:t>гормонотерапія</a:t>
            </a:r>
            <a:r>
              <a:rPr lang="ru-RU" dirty="0"/>
              <a:t> —-&gt; </a:t>
            </a:r>
            <a:r>
              <a:rPr lang="ru-RU" dirty="0" err="1"/>
              <a:t>оперативне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—&gt; </a:t>
            </a:r>
            <a:r>
              <a:rPr lang="ru-RU" dirty="0" err="1"/>
              <a:t>гормонотерапія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0880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err="1" smtClean="0"/>
              <a:t>Псевдокрипторхізм</a:t>
            </a:r>
            <a:r>
              <a:rPr lang="ru-RU" b="1" dirty="0" smtClean="0"/>
              <a:t> </a:t>
            </a:r>
            <a:r>
              <a:rPr lang="ru-RU" b="1" dirty="0"/>
              <a:t>(</a:t>
            </a:r>
            <a:r>
              <a:rPr lang="ru-RU" b="1" dirty="0" err="1"/>
              <a:t>вторинний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несправжній</a:t>
            </a:r>
            <a:r>
              <a:rPr lang="ru-RU" b="1" dirty="0"/>
              <a:t> </a:t>
            </a:r>
            <a:r>
              <a:rPr lang="ru-RU" b="1" dirty="0" err="1"/>
              <a:t>крипторхізм</a:t>
            </a:r>
            <a:r>
              <a:rPr lang="ru-RU" b="1" dirty="0"/>
              <a:t>) </a:t>
            </a:r>
            <a:r>
              <a:rPr lang="ru-RU" dirty="0"/>
              <a:t>стан,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кореня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члена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піхвовому</a:t>
            </a:r>
            <a:r>
              <a:rPr lang="ru-RU" dirty="0"/>
              <a:t> </a:t>
            </a:r>
            <a:r>
              <a:rPr lang="ru-RU" dirty="0" err="1"/>
              <a:t>каналі</a:t>
            </a:r>
            <a:r>
              <a:rPr lang="ru-RU" dirty="0"/>
              <a:t>, але при </a:t>
            </a:r>
            <a:r>
              <a:rPr lang="ru-RU" dirty="0" err="1"/>
              <a:t>пальпації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легко </a:t>
            </a:r>
            <a:r>
              <a:rPr lang="ru-RU" dirty="0" err="1"/>
              <a:t>зводиться</a:t>
            </a:r>
            <a:r>
              <a:rPr lang="ru-RU" dirty="0"/>
              <a:t> на дно мошонки.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м'яза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піднімає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, і </a:t>
            </a:r>
            <a:r>
              <a:rPr lang="ru-RU" dirty="0" err="1"/>
              <a:t>обумовлене</a:t>
            </a:r>
            <a:r>
              <a:rPr lang="ru-RU" dirty="0"/>
              <a:t> </a:t>
            </a:r>
            <a:r>
              <a:rPr lang="ru-RU" dirty="0" err="1"/>
              <a:t>незаростанням</a:t>
            </a:r>
            <a:r>
              <a:rPr lang="ru-RU" dirty="0"/>
              <a:t> </a:t>
            </a:r>
            <a:r>
              <a:rPr lang="ru-RU" dirty="0" err="1"/>
              <a:t>піхвового</a:t>
            </a:r>
            <a:r>
              <a:rPr lang="ru-RU" dirty="0"/>
              <a:t> </a:t>
            </a:r>
            <a:r>
              <a:rPr lang="ru-RU" dirty="0" err="1"/>
              <a:t>відростку</a:t>
            </a:r>
            <a:r>
              <a:rPr lang="ru-RU" dirty="0"/>
              <a:t> Калитка </a:t>
            </a:r>
            <a:r>
              <a:rPr lang="ru-RU" dirty="0" err="1"/>
              <a:t>розвинена</a:t>
            </a:r>
            <a:r>
              <a:rPr lang="ru-RU" dirty="0"/>
              <a:t> нормально.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не </a:t>
            </a:r>
            <a:r>
              <a:rPr lang="ru-RU" dirty="0" err="1"/>
              <a:t>зменшене</a:t>
            </a:r>
            <a:r>
              <a:rPr lang="ru-RU" dirty="0"/>
              <a:t> у </a:t>
            </a:r>
            <a:r>
              <a:rPr lang="ru-RU" dirty="0" err="1"/>
              <a:t>розмірах</a:t>
            </a:r>
            <a:r>
              <a:rPr lang="ru-RU" dirty="0"/>
              <a:t>, показано </a:t>
            </a:r>
            <a:r>
              <a:rPr lang="ru-RU" dirty="0" err="1"/>
              <a:t>спостережен­ня</a:t>
            </a:r>
            <a:r>
              <a:rPr lang="ru-RU" dirty="0"/>
              <a:t> –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віком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опу­скається</a:t>
            </a:r>
            <a:r>
              <a:rPr lang="ru-RU" dirty="0"/>
              <a:t> у мошонку. При </a:t>
            </a:r>
            <a:r>
              <a:rPr lang="ru-RU" dirty="0" err="1"/>
              <a:t>змен­шенні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показано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зведен­ня</a:t>
            </a:r>
            <a:r>
              <a:rPr lang="ru-RU" dirty="0"/>
              <a:t> та </a:t>
            </a:r>
            <a:r>
              <a:rPr lang="ru-RU" dirty="0" err="1"/>
              <a:t>гормонотерапія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/>
              <a:t>Ектопія</a:t>
            </a:r>
            <a:r>
              <a:rPr lang="ru-RU" b="1" dirty="0"/>
              <a:t> </a:t>
            </a:r>
            <a:r>
              <a:rPr lang="ru-RU" b="1" dirty="0" err="1"/>
              <a:t>яєчка</a:t>
            </a:r>
            <a:r>
              <a:rPr lang="ru-RU" b="1" dirty="0"/>
              <a:t>, 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незви­чайне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. </a:t>
            </a:r>
            <a:r>
              <a:rPr lang="ru-RU" dirty="0" err="1"/>
              <a:t>Спосте­рігається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опускається</a:t>
            </a:r>
            <a:r>
              <a:rPr lang="ru-RU" dirty="0"/>
              <a:t> в мошонку не через </a:t>
            </a:r>
            <a:r>
              <a:rPr lang="ru-RU" dirty="0" err="1"/>
              <a:t>пахвинний</a:t>
            </a:r>
            <a:r>
              <a:rPr lang="ru-RU" dirty="0"/>
              <a:t> канал, а через </a:t>
            </a:r>
            <a:r>
              <a:rPr lang="ru-RU" dirty="0" err="1"/>
              <a:t>стегновий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від­хиляється</a:t>
            </a:r>
            <a:r>
              <a:rPr lang="ru-RU" dirty="0"/>
              <a:t> в </a:t>
            </a:r>
            <a:r>
              <a:rPr lang="ru-RU" dirty="0" err="1"/>
              <a:t>інші</a:t>
            </a:r>
            <a:r>
              <a:rPr lang="ru-RU" dirty="0"/>
              <a:t> боки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пахвин­ного</a:t>
            </a:r>
            <a:r>
              <a:rPr lang="ru-RU" dirty="0"/>
              <a:t> каналу. </a:t>
            </a:r>
            <a:r>
              <a:rPr lang="ru-RU" dirty="0" err="1"/>
              <a:t>Розрізняють</a:t>
            </a:r>
            <a:r>
              <a:rPr lang="ru-RU" dirty="0"/>
              <a:t> </a:t>
            </a:r>
            <a:r>
              <a:rPr lang="ru-RU" i="1" dirty="0" err="1"/>
              <a:t>черевну</a:t>
            </a:r>
            <a:r>
              <a:rPr lang="ru-RU" i="1" dirty="0"/>
              <a:t>, </a:t>
            </a:r>
            <a:r>
              <a:rPr lang="ru-RU" i="1" dirty="0" err="1"/>
              <a:t>пахвинну</a:t>
            </a:r>
            <a:r>
              <a:rPr lang="ru-RU" i="1" dirty="0"/>
              <a:t>, </a:t>
            </a:r>
            <a:r>
              <a:rPr lang="ru-RU" i="1" dirty="0" err="1"/>
              <a:t>лобкову</a:t>
            </a:r>
            <a:r>
              <a:rPr lang="ru-RU" i="1" dirty="0"/>
              <a:t>, </a:t>
            </a:r>
            <a:r>
              <a:rPr lang="ru-RU" i="1" dirty="0" err="1"/>
              <a:t>стегнову</a:t>
            </a:r>
            <a:r>
              <a:rPr lang="ru-RU" i="1" dirty="0"/>
              <a:t>, про-</a:t>
            </a:r>
            <a:r>
              <a:rPr lang="ru-RU" i="1" dirty="0" err="1"/>
              <a:t>межиииу</a:t>
            </a:r>
            <a:r>
              <a:rPr lang="ru-RU" i="1" dirty="0"/>
              <a:t> </a:t>
            </a:r>
            <a:r>
              <a:rPr lang="ru-RU" dirty="0"/>
              <a:t>та </a:t>
            </a:r>
            <a:r>
              <a:rPr lang="ru-RU" i="1" dirty="0" err="1"/>
              <a:t>перехресну</a:t>
            </a:r>
            <a:r>
              <a:rPr lang="ru-RU" i="1" dirty="0"/>
              <a:t> </a:t>
            </a:r>
            <a:r>
              <a:rPr lang="ru-RU" dirty="0" err="1"/>
              <a:t>ектопію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аномалії</a:t>
            </a:r>
            <a:r>
              <a:rPr lang="ru-RU" dirty="0"/>
              <a:t> лежать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механічні</a:t>
            </a:r>
            <a:r>
              <a:rPr lang="ru-RU" dirty="0"/>
              <a:t> </a:t>
            </a:r>
            <a:r>
              <a:rPr lang="ru-RU" dirty="0" err="1"/>
              <a:t>перешкоди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по­рушують</a:t>
            </a:r>
            <a:r>
              <a:rPr lang="ru-RU" dirty="0"/>
              <a:t> </a:t>
            </a:r>
            <a:r>
              <a:rPr lang="ru-RU" dirty="0" err="1"/>
              <a:t>міграцію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(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сполучнотканинної</a:t>
            </a:r>
            <a:r>
              <a:rPr lang="ru-RU" dirty="0"/>
              <a:t> </a:t>
            </a:r>
            <a:r>
              <a:rPr lang="ru-RU" dirty="0" err="1"/>
              <a:t>перетинки</a:t>
            </a:r>
            <a:r>
              <a:rPr lang="ru-RU" dirty="0"/>
              <a:t> над входом у мошонку, </a:t>
            </a:r>
            <a:r>
              <a:rPr lang="ru-RU" dirty="0" err="1"/>
              <a:t>вузькість</a:t>
            </a:r>
            <a:r>
              <a:rPr lang="ru-RU" dirty="0"/>
              <a:t> </a:t>
            </a:r>
            <a:r>
              <a:rPr lang="ru-RU" dirty="0" err="1"/>
              <a:t>пахвинного</a:t>
            </a:r>
            <a:r>
              <a:rPr lang="ru-RU" dirty="0"/>
              <a:t> каналу, </a:t>
            </a:r>
            <a:r>
              <a:rPr lang="ru-RU" dirty="0" err="1"/>
              <a:t>недорозвиненість</a:t>
            </a:r>
            <a:r>
              <a:rPr lang="ru-RU" dirty="0"/>
              <a:t> </a:t>
            </a:r>
            <a:r>
              <a:rPr lang="ru-RU" dirty="0" err="1"/>
              <a:t>тунелю</a:t>
            </a:r>
            <a:r>
              <a:rPr lang="ru-RU" dirty="0"/>
              <a:t> в </a:t>
            </a:r>
            <a:r>
              <a:rPr lang="ru-RU" dirty="0" err="1"/>
              <a:t>мошонці</a:t>
            </a:r>
            <a:r>
              <a:rPr lang="ru-RU" dirty="0"/>
              <a:t>).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зупиняється</a:t>
            </a:r>
            <a:r>
              <a:rPr lang="ru-RU" dirty="0"/>
              <a:t>, не досягнувши мошонки,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опускається</a:t>
            </a:r>
            <a:r>
              <a:rPr lang="ru-RU" dirty="0"/>
              <a:t> </a:t>
            </a:r>
            <a:r>
              <a:rPr lang="ru-RU" dirty="0" err="1"/>
              <a:t>незвичним</a:t>
            </a:r>
            <a:r>
              <a:rPr lang="ru-RU" dirty="0"/>
              <a:t> шляхом –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ектопія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При </a:t>
            </a:r>
            <a:r>
              <a:rPr lang="ru-RU" dirty="0" err="1"/>
              <a:t>ектопії</a:t>
            </a:r>
            <a:r>
              <a:rPr lang="ru-RU" dirty="0"/>
              <a:t> </a:t>
            </a:r>
            <a:r>
              <a:rPr lang="ru-RU" dirty="0" err="1"/>
              <a:t>яєчко</a:t>
            </a:r>
            <a:r>
              <a:rPr lang="ru-RU" dirty="0"/>
              <a:t>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розташовується</a:t>
            </a:r>
            <a:r>
              <a:rPr lang="ru-RU" dirty="0"/>
              <a:t> над </a:t>
            </a:r>
            <a:r>
              <a:rPr lang="ru-RU" dirty="0" err="1"/>
              <a:t>шкірою</a:t>
            </a:r>
            <a:r>
              <a:rPr lang="ru-RU" dirty="0"/>
              <a:t> </a:t>
            </a:r>
            <a:r>
              <a:rPr lang="ru-RU" dirty="0" err="1"/>
              <a:t>передньої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в </a:t>
            </a:r>
            <a:r>
              <a:rPr lang="ru-RU" dirty="0" err="1"/>
              <a:t>пахвинній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, на </a:t>
            </a:r>
            <a:r>
              <a:rPr lang="ru-RU" dirty="0" err="1"/>
              <a:t>апоневрозі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косого </a:t>
            </a:r>
            <a:r>
              <a:rPr lang="ru-RU" dirty="0" err="1"/>
              <a:t>м'яза</a:t>
            </a:r>
            <a:r>
              <a:rPr lang="ru-RU" dirty="0"/>
              <a:t> живота у </a:t>
            </a:r>
            <a:r>
              <a:rPr lang="ru-RU" dirty="0" err="1"/>
              <a:t>ділянці</a:t>
            </a:r>
            <a:r>
              <a:rPr lang="ru-RU" dirty="0"/>
              <a:t> лобка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кореня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члена.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на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стегна, на </a:t>
            </a:r>
            <a:r>
              <a:rPr lang="ru-RU" dirty="0" err="1"/>
              <a:t>промежині</a:t>
            </a:r>
            <a:r>
              <a:rPr lang="ru-RU" dirty="0"/>
              <a:t>. </a:t>
            </a:r>
            <a:r>
              <a:rPr lang="ru-RU" dirty="0" err="1"/>
              <a:t>Рідше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поперечна </a:t>
            </a:r>
            <a:r>
              <a:rPr lang="ru-RU" dirty="0" err="1"/>
              <a:t>ектопія</a:t>
            </a:r>
            <a:r>
              <a:rPr lang="ru-RU" dirty="0"/>
              <a:t>, при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обидва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в </a:t>
            </a:r>
            <a:r>
              <a:rPr lang="ru-RU" dirty="0" err="1"/>
              <a:t>одній</a:t>
            </a:r>
            <a:r>
              <a:rPr lang="ru-RU" dirty="0"/>
              <a:t> з половин мошонки. За нашими </a:t>
            </a:r>
            <a:r>
              <a:rPr lang="ru-RU" dirty="0" err="1"/>
              <a:t>даними</a:t>
            </a:r>
            <a:r>
              <a:rPr lang="ru-RU" dirty="0"/>
              <a:t>, </a:t>
            </a:r>
            <a:r>
              <a:rPr lang="ru-RU" dirty="0" err="1"/>
              <a:t>ектопія</a:t>
            </a:r>
            <a:r>
              <a:rPr lang="ru-RU" dirty="0"/>
              <a:t> становить 4 %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аномалій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. При </a:t>
            </a:r>
            <a:r>
              <a:rPr lang="ru-RU" dirty="0" err="1"/>
              <a:t>ектопії</a:t>
            </a:r>
            <a:r>
              <a:rPr lang="ru-RU" dirty="0"/>
              <a:t>, </a:t>
            </a:r>
            <a:r>
              <a:rPr lang="ru-RU" dirty="0" err="1"/>
              <a:t>порівняно</a:t>
            </a:r>
            <a:r>
              <a:rPr lang="ru-RU" dirty="0"/>
              <a:t> з </a:t>
            </a:r>
            <a:r>
              <a:rPr lang="ru-RU" dirty="0" err="1"/>
              <a:t>крипторхізмом</a:t>
            </a:r>
            <a:r>
              <a:rPr lang="ru-RU" dirty="0"/>
              <a:t>, </a:t>
            </a:r>
            <a:r>
              <a:rPr lang="ru-RU" dirty="0" err="1"/>
              <a:t>яєчка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повноцінні</a:t>
            </a:r>
            <a:r>
              <a:rPr lang="ru-RU" dirty="0"/>
              <a:t> в </a:t>
            </a:r>
            <a:r>
              <a:rPr lang="ru-RU" dirty="0" err="1"/>
              <a:t>морфологічному</a:t>
            </a:r>
            <a:r>
              <a:rPr lang="ru-RU" dirty="0"/>
              <a:t> і </a:t>
            </a:r>
            <a:r>
              <a:rPr lang="ru-RU" dirty="0" err="1"/>
              <a:t>функціональному</a:t>
            </a:r>
            <a:r>
              <a:rPr lang="ru-RU" dirty="0"/>
              <a:t> </a:t>
            </a:r>
            <a:r>
              <a:rPr lang="ru-RU" dirty="0" err="1"/>
              <a:t>відношенні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огляду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/>
              <a:t>ектопією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 не </a:t>
            </a:r>
            <a:r>
              <a:rPr lang="ru-RU" dirty="0" err="1"/>
              <a:t>відзначають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 </a:t>
            </a:r>
            <a:r>
              <a:rPr lang="ru-RU" dirty="0" err="1"/>
              <a:t>євнухоїдизма</a:t>
            </a:r>
            <a:r>
              <a:rPr lang="ru-RU" dirty="0"/>
              <a:t> та </a:t>
            </a:r>
            <a:r>
              <a:rPr lang="ru-RU" dirty="0" err="1"/>
              <a:t>гормональної</a:t>
            </a:r>
            <a:r>
              <a:rPr lang="ru-RU" dirty="0"/>
              <a:t> </a:t>
            </a:r>
            <a:r>
              <a:rPr lang="ru-RU" dirty="0" err="1"/>
              <a:t>недостатності</a:t>
            </a:r>
            <a:r>
              <a:rPr lang="ru-RU" dirty="0"/>
              <a:t>. Одна половина мошонки </a:t>
            </a:r>
            <a:r>
              <a:rPr lang="ru-RU" dirty="0" err="1"/>
              <a:t>недорозвинена</a:t>
            </a:r>
            <a:r>
              <a:rPr lang="ru-RU" dirty="0"/>
              <a:t>, </a:t>
            </a:r>
            <a:r>
              <a:rPr lang="ru-RU" dirty="0" err="1"/>
              <a:t>зменшена</a:t>
            </a:r>
            <a:r>
              <a:rPr lang="ru-RU" dirty="0"/>
              <a:t>, </a:t>
            </a:r>
            <a:r>
              <a:rPr lang="ru-RU" dirty="0" err="1"/>
              <a:t>яєчка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. При </a:t>
            </a:r>
            <a:r>
              <a:rPr lang="ru-RU" dirty="0" err="1"/>
              <a:t>пальпації</a:t>
            </a:r>
            <a:r>
              <a:rPr lang="ru-RU" dirty="0"/>
              <a:t> </a:t>
            </a:r>
            <a:r>
              <a:rPr lang="ru-RU" dirty="0" err="1"/>
              <a:t>пахвинної</a:t>
            </a:r>
            <a:r>
              <a:rPr lang="ru-RU" dirty="0"/>
              <a:t> і </a:t>
            </a:r>
            <a:r>
              <a:rPr lang="ru-RU" dirty="0" err="1"/>
              <a:t>лобкової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, </a:t>
            </a:r>
            <a:r>
              <a:rPr lang="ru-RU" dirty="0" err="1"/>
              <a:t>промежини</a:t>
            </a:r>
            <a:r>
              <a:rPr lang="ru-RU" dirty="0"/>
              <a:t>,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стегон </a:t>
            </a:r>
            <a:r>
              <a:rPr lang="ru-RU" dirty="0" err="1"/>
              <a:t>вдається</a:t>
            </a:r>
            <a:r>
              <a:rPr lang="ru-RU" dirty="0"/>
              <a:t> </a:t>
            </a:r>
            <a:r>
              <a:rPr lang="ru-RU" dirty="0" err="1"/>
              <a:t>пропальпувати</a:t>
            </a:r>
            <a:r>
              <a:rPr lang="ru-RU" dirty="0"/>
              <a:t> </a:t>
            </a:r>
            <a:r>
              <a:rPr lang="ru-RU" dirty="0" err="1"/>
              <a:t>щільноеластичне</a:t>
            </a:r>
            <a:r>
              <a:rPr lang="ru-RU" dirty="0"/>
              <a:t>, </a:t>
            </a:r>
            <a:r>
              <a:rPr lang="ru-RU" dirty="0" err="1"/>
              <a:t>помірно</a:t>
            </a:r>
            <a:r>
              <a:rPr lang="ru-RU" dirty="0"/>
              <a:t> </a:t>
            </a:r>
            <a:r>
              <a:rPr lang="ru-RU" dirty="0" err="1"/>
              <a:t>болюче</a:t>
            </a:r>
            <a:r>
              <a:rPr lang="ru-RU" dirty="0"/>
              <a:t> </a:t>
            </a:r>
            <a:r>
              <a:rPr lang="ru-RU" dirty="0" err="1"/>
              <a:t>округле</a:t>
            </a:r>
            <a:r>
              <a:rPr lang="ru-RU" dirty="0"/>
              <a:t> </a:t>
            </a:r>
            <a:r>
              <a:rPr lang="ru-RU" dirty="0" err="1"/>
              <a:t>новоутворення</a:t>
            </a:r>
            <a:r>
              <a:rPr lang="ru-RU" dirty="0"/>
              <a:t>. </a:t>
            </a:r>
            <a:r>
              <a:rPr lang="ru-RU" b="1" i="1" dirty="0" err="1"/>
              <a:t>Лікування</a:t>
            </a:r>
            <a:r>
              <a:rPr lang="ru-RU" b="1" i="1" dirty="0"/>
              <a:t> </a:t>
            </a:r>
            <a:r>
              <a:rPr lang="ru-RU" dirty="0" err="1"/>
              <a:t>хворих</a:t>
            </a:r>
            <a:r>
              <a:rPr lang="ru-RU" dirty="0"/>
              <a:t> </a:t>
            </a:r>
            <a:r>
              <a:rPr lang="ru-RU" dirty="0" err="1"/>
              <a:t>оперативне</a:t>
            </a:r>
            <a:r>
              <a:rPr lang="ru-RU" dirty="0"/>
              <a:t>: пересадка </a:t>
            </a:r>
            <a:r>
              <a:rPr lang="ru-RU" dirty="0" err="1"/>
              <a:t>яєчка</a:t>
            </a:r>
            <a:r>
              <a:rPr lang="ru-RU" dirty="0"/>
              <a:t> на </a:t>
            </a:r>
            <a:r>
              <a:rPr lang="ru-RU" dirty="0" err="1"/>
              <a:t>місце</a:t>
            </a:r>
            <a:r>
              <a:rPr lang="ru-RU" dirty="0"/>
              <a:t>. </a:t>
            </a:r>
            <a:r>
              <a:rPr lang="ru-RU" dirty="0" err="1"/>
              <a:t>Операцію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в один </a:t>
            </a:r>
            <a:r>
              <a:rPr lang="ru-RU" dirty="0" err="1"/>
              <a:t>етап</a:t>
            </a:r>
            <a:r>
              <a:rPr lang="ru-RU" dirty="0"/>
              <a:t> у </a:t>
            </a:r>
            <a:r>
              <a:rPr lang="ru-RU" dirty="0" err="1"/>
              <a:t>віці</a:t>
            </a:r>
            <a:r>
              <a:rPr lang="ru-RU" dirty="0"/>
              <a:t> не </a:t>
            </a:r>
            <a:r>
              <a:rPr lang="ru-RU" dirty="0" err="1"/>
              <a:t>пізніше</a:t>
            </a:r>
            <a:r>
              <a:rPr lang="ru-RU" dirty="0"/>
              <a:t> 5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7294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676456" cy="6912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Надниркові</a:t>
            </a:r>
            <a:r>
              <a:rPr lang="ru-RU" dirty="0"/>
              <a:t> </a:t>
            </a:r>
            <a:r>
              <a:rPr lang="ru-RU" dirty="0" err="1"/>
              <a:t>залози</a:t>
            </a:r>
            <a:r>
              <a:rPr lang="ru-RU" dirty="0"/>
              <a:t> — </a:t>
            </a:r>
            <a:r>
              <a:rPr lang="ru-RU" dirty="0" err="1"/>
              <a:t>парний</a:t>
            </a:r>
            <a:r>
              <a:rPr lang="ru-RU" dirty="0"/>
              <a:t> орган, </a:t>
            </a:r>
            <a:r>
              <a:rPr lang="ru-RU" dirty="0" err="1"/>
              <a:t>розташований</a:t>
            </a:r>
            <a:r>
              <a:rPr lang="ru-RU" dirty="0"/>
              <a:t> на </a:t>
            </a:r>
            <a:r>
              <a:rPr lang="ru-RU" dirty="0" err="1"/>
              <a:t>верхніх</a:t>
            </a:r>
            <a:r>
              <a:rPr lang="ru-RU" dirty="0"/>
              <a:t> полюсах </a:t>
            </a:r>
            <a:r>
              <a:rPr lang="ru-RU" dirty="0" err="1"/>
              <a:t>нирок</a:t>
            </a:r>
            <a:r>
              <a:rPr lang="ru-RU" dirty="0"/>
              <a:t>. Права </a:t>
            </a:r>
            <a:r>
              <a:rPr lang="ru-RU" dirty="0" err="1"/>
              <a:t>надниркова</a:t>
            </a:r>
            <a:r>
              <a:rPr lang="ru-RU" dirty="0"/>
              <a:t> </a:t>
            </a:r>
            <a:r>
              <a:rPr lang="ru-RU" dirty="0" err="1"/>
              <a:t>залоза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трикутну</a:t>
            </a:r>
            <a:r>
              <a:rPr lang="ru-RU" dirty="0"/>
              <a:t> форму, </a:t>
            </a:r>
            <a:r>
              <a:rPr lang="ru-RU" dirty="0" err="1"/>
              <a:t>ліва</a:t>
            </a:r>
            <a:r>
              <a:rPr lang="ru-RU" dirty="0"/>
              <a:t> – </a:t>
            </a:r>
            <a:r>
              <a:rPr lang="ru-RU" dirty="0" err="1"/>
              <a:t>півмісяцеву</a:t>
            </a:r>
            <a:r>
              <a:rPr lang="ru-RU" dirty="0"/>
              <a:t>. </a:t>
            </a:r>
            <a:r>
              <a:rPr lang="ru-RU" dirty="0" err="1"/>
              <a:t>Надниркові</a:t>
            </a:r>
            <a:r>
              <a:rPr lang="ru-RU" dirty="0"/>
              <a:t> </a:t>
            </a:r>
            <a:r>
              <a:rPr lang="ru-RU" dirty="0" err="1"/>
              <a:t>залози</a:t>
            </a:r>
            <a:r>
              <a:rPr lang="ru-RU" dirty="0"/>
              <a:t> </a:t>
            </a:r>
            <a:r>
              <a:rPr lang="ru-RU" dirty="0" err="1"/>
              <a:t>покриті</a:t>
            </a:r>
            <a:r>
              <a:rPr lang="ru-RU" dirty="0"/>
              <a:t> </a:t>
            </a:r>
            <a:r>
              <a:rPr lang="ru-RU" dirty="0" err="1"/>
              <a:t>сполучнотканинною</a:t>
            </a:r>
            <a:r>
              <a:rPr lang="ru-RU" dirty="0"/>
              <a:t> капсулою,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розташовуються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зон </a:t>
            </a:r>
            <a:r>
              <a:rPr lang="ru-RU" dirty="0" err="1"/>
              <a:t>специфічної</a:t>
            </a:r>
            <a:r>
              <a:rPr lang="ru-RU" dirty="0"/>
              <a:t> </a:t>
            </a:r>
            <a:r>
              <a:rPr lang="ru-RU" dirty="0" err="1"/>
              <a:t>будови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синтезують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гормони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надниркова</a:t>
            </a:r>
            <a:r>
              <a:rPr lang="ru-RU" dirty="0" smtClean="0"/>
              <a:t> </a:t>
            </a:r>
            <a:r>
              <a:rPr lang="ru-RU" dirty="0" err="1"/>
              <a:t>залоза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(</a:t>
            </a:r>
            <a:r>
              <a:rPr lang="ru-RU" dirty="0" err="1"/>
              <a:t>коркова</a:t>
            </a:r>
            <a:r>
              <a:rPr lang="ru-RU" dirty="0"/>
              <a:t> і </a:t>
            </a:r>
            <a:r>
              <a:rPr lang="ru-RU" dirty="0" err="1"/>
              <a:t>мозкова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). </a:t>
            </a:r>
            <a:r>
              <a:rPr lang="ru-RU" dirty="0" err="1"/>
              <a:t>Коркова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клубочкову</a:t>
            </a:r>
            <a:r>
              <a:rPr lang="ru-RU" dirty="0"/>
              <a:t>, </a:t>
            </a:r>
            <a:r>
              <a:rPr lang="ru-RU" dirty="0" err="1"/>
              <a:t>пучкову</a:t>
            </a:r>
            <a:r>
              <a:rPr lang="ru-RU" dirty="0"/>
              <a:t> і </a:t>
            </a:r>
            <a:r>
              <a:rPr lang="ru-RU" dirty="0" err="1"/>
              <a:t>сітчасту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. У </a:t>
            </a:r>
            <a:r>
              <a:rPr lang="ru-RU" dirty="0" err="1"/>
              <a:t>клубочковій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синтез </a:t>
            </a:r>
            <a:r>
              <a:rPr lang="ru-RU" dirty="0" err="1"/>
              <a:t>мінералокортикоїдів</a:t>
            </a:r>
            <a:r>
              <a:rPr lang="ru-RU" dirty="0"/>
              <a:t>,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представником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є альдостерон. У </a:t>
            </a:r>
            <a:r>
              <a:rPr lang="ru-RU" dirty="0" err="1"/>
              <a:t>пучковій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синтезуються</a:t>
            </a:r>
            <a:r>
              <a:rPr lang="ru-RU" dirty="0"/>
              <a:t> </a:t>
            </a:r>
            <a:r>
              <a:rPr lang="ru-RU" dirty="0" err="1"/>
              <a:t>глюкокортикоїди</a:t>
            </a:r>
            <a:r>
              <a:rPr lang="ru-RU" dirty="0"/>
              <a:t>. У </a:t>
            </a:r>
            <a:r>
              <a:rPr lang="ru-RU" dirty="0" err="1"/>
              <a:t>сітчастій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виробляється</a:t>
            </a:r>
            <a:r>
              <a:rPr lang="ru-RU" dirty="0"/>
              <a:t> невелика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гормонів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. </a:t>
            </a:r>
            <a:r>
              <a:rPr lang="ru-RU" dirty="0" err="1"/>
              <a:t>Мозкова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</a:t>
            </a:r>
            <a:r>
              <a:rPr lang="ru-RU" dirty="0" err="1"/>
              <a:t>виділяє</a:t>
            </a:r>
            <a:r>
              <a:rPr lang="ru-RU" dirty="0"/>
              <a:t> </a:t>
            </a:r>
            <a:r>
              <a:rPr lang="ru-RU" i="1" dirty="0" err="1"/>
              <a:t>катехоламіни</a:t>
            </a:r>
            <a:r>
              <a:rPr lang="ru-RU" i="1" dirty="0"/>
              <a:t>, </a:t>
            </a:r>
            <a:r>
              <a:rPr lang="ru-RU" dirty="0" err="1"/>
              <a:t>які</a:t>
            </a:r>
            <a:r>
              <a:rPr lang="ru-RU" dirty="0"/>
              <a:t> є аналогами </a:t>
            </a:r>
            <a:r>
              <a:rPr lang="ru-RU" dirty="0" err="1"/>
              <a:t>медіатора</a:t>
            </a:r>
            <a:r>
              <a:rPr lang="ru-RU" dirty="0"/>
              <a:t> </a:t>
            </a:r>
            <a:r>
              <a:rPr lang="ru-RU" dirty="0" err="1"/>
              <a:t>симпатичної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2943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err="1" smtClean="0"/>
              <a:t>Гормони</a:t>
            </a:r>
            <a:r>
              <a:rPr lang="ru-RU" b="1" dirty="0" smtClean="0"/>
              <a:t> </a:t>
            </a:r>
            <a:r>
              <a:rPr lang="ru-RU" b="1" dirty="0"/>
              <a:t>кори </a:t>
            </a:r>
            <a:r>
              <a:rPr lang="ru-RU" b="1" dirty="0" err="1"/>
              <a:t>наднирників</a:t>
            </a:r>
            <a:endParaRPr lang="ru-RU" dirty="0"/>
          </a:p>
          <a:p>
            <a:pPr marL="0" indent="0">
              <a:buNone/>
            </a:pPr>
            <a:r>
              <a:rPr lang="ru-RU" b="1" dirty="0" err="1"/>
              <a:t>Глюкокортикоїди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До </a:t>
            </a:r>
            <a:r>
              <a:rPr lang="ru-RU" dirty="0" err="1"/>
              <a:t>глюкокортикоїдів</a:t>
            </a:r>
            <a:r>
              <a:rPr lang="ru-RU" dirty="0"/>
              <a:t> належать кортизол, кортизон, </a:t>
            </a:r>
            <a:r>
              <a:rPr lang="ru-RU" dirty="0" err="1"/>
              <a:t>кортикостерон</a:t>
            </a:r>
            <a:r>
              <a:rPr lang="ru-RU" dirty="0"/>
              <a:t>, 11-дегідрокортикостерон.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активним</a:t>
            </a:r>
            <a:r>
              <a:rPr lang="ru-RU" dirty="0"/>
              <a:t> є кортизол (</a:t>
            </a:r>
            <a:r>
              <a:rPr lang="ru-RU" dirty="0" err="1"/>
              <a:t>гідрокортизон</a:t>
            </a:r>
            <a:r>
              <a:rPr lang="ru-RU" dirty="0"/>
              <a:t>) і </a:t>
            </a:r>
            <a:r>
              <a:rPr lang="ru-RU" dirty="0" err="1"/>
              <a:t>кортикостерон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/>
              <a:t>Глюкокортикоїди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метаболізму</a:t>
            </a:r>
            <a:r>
              <a:rPr lang="ru-RU" dirty="0"/>
              <a:t>.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типу </a:t>
            </a:r>
            <a:r>
              <a:rPr lang="ru-RU" dirty="0" err="1"/>
              <a:t>тканини</a:t>
            </a:r>
            <a:r>
              <a:rPr lang="ru-RU" dirty="0"/>
              <a:t>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як </a:t>
            </a:r>
            <a:r>
              <a:rPr lang="ru-RU" dirty="0" err="1"/>
              <a:t>анаболічну</a:t>
            </a:r>
            <a:r>
              <a:rPr lang="ru-RU" dirty="0"/>
              <a:t>, так і </a:t>
            </a:r>
            <a:r>
              <a:rPr lang="ru-RU" dirty="0" err="1"/>
              <a:t>катаболічну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. Так, у </a:t>
            </a:r>
            <a:r>
              <a:rPr lang="ru-RU" dirty="0" err="1"/>
              <a:t>печінці</a:t>
            </a:r>
            <a:r>
              <a:rPr lang="ru-RU" dirty="0"/>
              <a:t>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анаболічний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, а в </a:t>
            </a:r>
            <a:r>
              <a:rPr lang="ru-RU" dirty="0" err="1"/>
              <a:t>позапечінкових</a:t>
            </a:r>
            <a:r>
              <a:rPr lang="ru-RU" dirty="0"/>
              <a:t> тканинах (</a:t>
            </a:r>
            <a:r>
              <a:rPr lang="ru-RU" dirty="0" err="1"/>
              <a:t>ліпоїдній</a:t>
            </a:r>
            <a:r>
              <a:rPr lang="ru-RU" dirty="0"/>
              <a:t>, </a:t>
            </a:r>
            <a:r>
              <a:rPr lang="ru-RU" dirty="0" err="1"/>
              <a:t>м’язовій</a:t>
            </a:r>
            <a:r>
              <a:rPr lang="ru-RU" dirty="0"/>
              <a:t>, </a:t>
            </a:r>
            <a:r>
              <a:rPr lang="ru-RU" dirty="0" err="1"/>
              <a:t>сполучній</a:t>
            </a:r>
            <a:r>
              <a:rPr lang="ru-RU" dirty="0"/>
              <a:t>)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катаболічна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. </a:t>
            </a:r>
            <a:r>
              <a:rPr lang="ru-RU" dirty="0" err="1"/>
              <a:t>Глюкокортикоїди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в </a:t>
            </a:r>
            <a:r>
              <a:rPr lang="ru-RU" dirty="0" err="1"/>
              <a:t>регуляції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вуглеводів</a:t>
            </a:r>
            <a:r>
              <a:rPr lang="ru-RU" dirty="0"/>
              <a:t>, </a:t>
            </a:r>
            <a:r>
              <a:rPr lang="ru-RU" dirty="0" err="1"/>
              <a:t>білків</a:t>
            </a:r>
            <a:r>
              <a:rPr lang="ru-RU" dirty="0"/>
              <a:t>,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проникливість</a:t>
            </a:r>
            <a:r>
              <a:rPr lang="ru-RU" dirty="0"/>
              <a:t> </a:t>
            </a:r>
            <a:r>
              <a:rPr lang="ru-RU" dirty="0" err="1"/>
              <a:t>клітинних</a:t>
            </a:r>
            <a:r>
              <a:rPr lang="ru-RU" dirty="0"/>
              <a:t> мембран для </a:t>
            </a:r>
            <a:r>
              <a:rPr lang="ru-RU" dirty="0" err="1"/>
              <a:t>глюкози</a:t>
            </a:r>
            <a:r>
              <a:rPr lang="ru-RU" dirty="0"/>
              <a:t> і </a:t>
            </a:r>
            <a:r>
              <a:rPr lang="ru-RU" dirty="0" err="1"/>
              <a:t>амінокислот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протизапальну</a:t>
            </a:r>
            <a:r>
              <a:rPr lang="ru-RU" dirty="0"/>
              <a:t> і </a:t>
            </a:r>
            <a:r>
              <a:rPr lang="ru-RU" dirty="0" err="1"/>
              <a:t>десенсибілізуючу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b="1" i="1" dirty="0"/>
              <a:t>Участь в </a:t>
            </a:r>
            <a:r>
              <a:rPr lang="ru-RU" b="1" i="1" dirty="0" err="1"/>
              <a:t>обміні</a:t>
            </a:r>
            <a:r>
              <a:rPr lang="ru-RU" b="1" i="1" dirty="0"/>
              <a:t> </a:t>
            </a:r>
            <a:r>
              <a:rPr lang="ru-RU" b="1" i="1" dirty="0" err="1"/>
              <a:t>вуглеводів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Глюкокортикоїди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гіперглікемічні</a:t>
            </a:r>
            <a:r>
              <a:rPr lang="ru-RU" dirty="0"/>
              <a:t> </a:t>
            </a:r>
            <a:r>
              <a:rPr lang="ru-RU" dirty="0" err="1"/>
              <a:t>гормони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направлена на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глюкози</a:t>
            </a:r>
            <a:r>
              <a:rPr lang="ru-RU" dirty="0"/>
              <a:t> в </a:t>
            </a:r>
            <a:r>
              <a:rPr lang="ru-RU" dirty="0" err="1"/>
              <a:t>крові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активації</a:t>
            </a:r>
            <a:r>
              <a:rPr lang="ru-RU" dirty="0"/>
              <a:t> </a:t>
            </a:r>
            <a:r>
              <a:rPr lang="ru-RU" dirty="0" err="1"/>
              <a:t>глюконеогенезу</a:t>
            </a:r>
            <a:r>
              <a:rPr lang="ru-RU" dirty="0"/>
              <a:t>, </a:t>
            </a:r>
            <a:r>
              <a:rPr lang="ru-RU" dirty="0" err="1"/>
              <a:t>гальмування</a:t>
            </a:r>
            <a:r>
              <a:rPr lang="ru-RU" dirty="0"/>
              <a:t> </a:t>
            </a:r>
            <a:r>
              <a:rPr lang="ru-RU" dirty="0" err="1"/>
              <a:t>поглинання</a:t>
            </a:r>
            <a:r>
              <a:rPr lang="ru-RU" dirty="0"/>
              <a:t> і </a:t>
            </a:r>
            <a:r>
              <a:rPr lang="ru-RU" dirty="0" err="1"/>
              <a:t>утилізації</a:t>
            </a:r>
            <a:r>
              <a:rPr lang="ru-RU" dirty="0"/>
              <a:t> </a:t>
            </a:r>
            <a:r>
              <a:rPr lang="ru-RU" dirty="0" err="1"/>
              <a:t>глюкози</a:t>
            </a:r>
            <a:r>
              <a:rPr lang="ru-RU" dirty="0"/>
              <a:t> в </a:t>
            </a:r>
            <a:r>
              <a:rPr lang="ru-RU" dirty="0" err="1"/>
              <a:t>позапечінкових</a:t>
            </a:r>
            <a:r>
              <a:rPr lang="ru-RU" dirty="0"/>
              <a:t> тканинах. У </a:t>
            </a:r>
            <a:r>
              <a:rPr lang="ru-RU" dirty="0" err="1"/>
              <a:t>печінці</a:t>
            </a:r>
            <a:r>
              <a:rPr lang="ru-RU" dirty="0"/>
              <a:t> </a:t>
            </a:r>
            <a:r>
              <a:rPr lang="ru-RU" dirty="0" err="1"/>
              <a:t>глюкокортикоїди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як </a:t>
            </a:r>
            <a:r>
              <a:rPr lang="ru-RU" dirty="0" err="1"/>
              <a:t>анаболічні</a:t>
            </a:r>
            <a:r>
              <a:rPr lang="ru-RU" dirty="0"/>
              <a:t> </a:t>
            </a:r>
            <a:r>
              <a:rPr lang="ru-RU" dirty="0" err="1"/>
              <a:t>гормони</a:t>
            </a:r>
            <a:r>
              <a:rPr lang="ru-RU" dirty="0"/>
              <a:t>. Вони </a:t>
            </a:r>
            <a:r>
              <a:rPr lang="ru-RU" dirty="0" err="1"/>
              <a:t>стимулюють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глюконеогенез</a:t>
            </a:r>
            <a:r>
              <a:rPr lang="ru-RU" dirty="0"/>
              <a:t>. </a:t>
            </a:r>
            <a:r>
              <a:rPr lang="ru-RU" dirty="0" err="1"/>
              <a:t>Глюкокортикоїди</a:t>
            </a:r>
            <a:r>
              <a:rPr lang="ru-RU" dirty="0"/>
              <a:t> </a:t>
            </a:r>
            <a:r>
              <a:rPr lang="ru-RU" dirty="0" err="1"/>
              <a:t>підсилюють</a:t>
            </a:r>
            <a:r>
              <a:rPr lang="ru-RU" dirty="0"/>
              <a:t> </a:t>
            </a:r>
            <a:r>
              <a:rPr lang="ru-RU" dirty="0" err="1"/>
              <a:t>глікогенез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63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424936" cy="63367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b="1" i="1" dirty="0" smtClean="0"/>
          </a:p>
          <a:p>
            <a:pPr marL="0" indent="0">
              <a:buNone/>
            </a:pPr>
            <a:r>
              <a:rPr lang="ru-RU" b="1" i="1" dirty="0" smtClean="0"/>
              <a:t>Участь </a:t>
            </a:r>
            <a:r>
              <a:rPr lang="ru-RU" b="1" i="1" dirty="0"/>
              <a:t>в </a:t>
            </a:r>
            <a:r>
              <a:rPr lang="ru-RU" b="1" i="1" dirty="0" err="1"/>
              <a:t>обміні</a:t>
            </a:r>
            <a:r>
              <a:rPr lang="ru-RU" b="1" i="1" dirty="0"/>
              <a:t> </a:t>
            </a:r>
            <a:r>
              <a:rPr lang="ru-RU" b="1" i="1" dirty="0" err="1"/>
              <a:t>ліпідів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Глюкокортикоїди</a:t>
            </a:r>
            <a:r>
              <a:rPr lang="ru-RU" dirty="0"/>
              <a:t> </a:t>
            </a:r>
            <a:r>
              <a:rPr lang="ru-RU" dirty="0" err="1"/>
              <a:t>підвищують</a:t>
            </a:r>
            <a:r>
              <a:rPr lang="ru-RU" dirty="0"/>
              <a:t> </a:t>
            </a:r>
            <a:r>
              <a:rPr lang="ru-RU" dirty="0" err="1"/>
              <a:t>мобілізацію</a:t>
            </a:r>
            <a:r>
              <a:rPr lang="ru-RU" dirty="0"/>
              <a:t> </a:t>
            </a:r>
            <a:r>
              <a:rPr lang="ru-RU" dirty="0" err="1"/>
              <a:t>ліпідів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жирового депо. У </a:t>
            </a:r>
            <a:r>
              <a:rPr lang="ru-RU" dirty="0" err="1"/>
              <a:t>результаті</a:t>
            </a:r>
            <a:r>
              <a:rPr lang="ru-RU" dirty="0"/>
              <a:t> в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гліцеролу</a:t>
            </a:r>
            <a:r>
              <a:rPr lang="ru-RU" dirty="0"/>
              <a:t> і </a:t>
            </a:r>
            <a:r>
              <a:rPr lang="ru-RU" dirty="0" err="1"/>
              <a:t>вільних</a:t>
            </a:r>
            <a:r>
              <a:rPr lang="ru-RU" dirty="0"/>
              <a:t> кислот,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як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/>
              <a:t>Глюкокортикоїди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збільшувати</a:t>
            </a:r>
            <a:r>
              <a:rPr lang="ru-RU" dirty="0"/>
              <a:t> </a:t>
            </a:r>
            <a:r>
              <a:rPr lang="ru-RU" dirty="0" err="1"/>
              <a:t>ліполітичну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соматотропіну</a:t>
            </a:r>
            <a:r>
              <a:rPr lang="ru-RU" dirty="0"/>
              <a:t> і </a:t>
            </a:r>
            <a:r>
              <a:rPr lang="ru-RU" dirty="0" err="1"/>
              <a:t>катехоламінів</a:t>
            </a:r>
            <a:r>
              <a:rPr lang="ru-RU" dirty="0"/>
              <a:t> (</a:t>
            </a:r>
            <a:r>
              <a:rPr lang="ru-RU" dirty="0" err="1"/>
              <a:t>пермісивний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глюкокортикоїдів</a:t>
            </a:r>
            <a:r>
              <a:rPr lang="ru-RU" dirty="0"/>
              <a:t>). </a:t>
            </a:r>
            <a:r>
              <a:rPr lang="ru-RU" dirty="0" err="1"/>
              <a:t>Крім</a:t>
            </a:r>
            <a:r>
              <a:rPr lang="ru-RU" dirty="0"/>
              <a:t> того </a:t>
            </a:r>
            <a:r>
              <a:rPr lang="ru-RU" dirty="0" err="1"/>
              <a:t>глюкокортикоїди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незначну</a:t>
            </a:r>
            <a:r>
              <a:rPr lang="ru-RU" dirty="0"/>
              <a:t> </a:t>
            </a:r>
            <a:r>
              <a:rPr lang="ru-RU" dirty="0" err="1"/>
              <a:t>мінералокортикоїдну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b="1" i="1" dirty="0"/>
              <a:t>Участь в </a:t>
            </a:r>
            <a:r>
              <a:rPr lang="ru-RU" b="1" i="1" dirty="0" err="1"/>
              <a:t>обміні</a:t>
            </a:r>
            <a:r>
              <a:rPr lang="ru-RU" b="1" i="1" dirty="0"/>
              <a:t> </a:t>
            </a:r>
            <a:r>
              <a:rPr lang="ru-RU" b="1" i="1" dirty="0" err="1"/>
              <a:t>білків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У </a:t>
            </a:r>
            <a:r>
              <a:rPr lang="ru-RU" dirty="0" err="1" smtClean="0"/>
              <a:t>печінці</a:t>
            </a:r>
            <a:r>
              <a:rPr lang="ru-RU" dirty="0" smtClean="0"/>
              <a:t> </a:t>
            </a:r>
            <a:r>
              <a:rPr lang="ru-RU" dirty="0" err="1"/>
              <a:t>глюкокортикоїди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анаболічний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і </a:t>
            </a:r>
            <a:r>
              <a:rPr lang="ru-RU" dirty="0" err="1"/>
              <a:t>нуклеїнових</a:t>
            </a:r>
            <a:r>
              <a:rPr lang="ru-RU" dirty="0"/>
              <a:t> кислот, в </a:t>
            </a:r>
            <a:r>
              <a:rPr lang="ru-RU" dirty="0" err="1"/>
              <a:t>позапечінкових</a:t>
            </a:r>
            <a:r>
              <a:rPr lang="ru-RU" dirty="0"/>
              <a:t> тканинах (</a:t>
            </a:r>
            <a:r>
              <a:rPr lang="ru-RU" dirty="0" err="1"/>
              <a:t>м’язах</a:t>
            </a:r>
            <a:r>
              <a:rPr lang="ru-RU" dirty="0"/>
              <a:t>, </a:t>
            </a:r>
            <a:r>
              <a:rPr lang="ru-RU" dirty="0" err="1"/>
              <a:t>лімфоїдна</a:t>
            </a:r>
            <a:r>
              <a:rPr lang="ru-RU" dirty="0"/>
              <a:t>, </a:t>
            </a:r>
            <a:r>
              <a:rPr lang="ru-RU" dirty="0" err="1"/>
              <a:t>жирова</a:t>
            </a:r>
            <a:r>
              <a:rPr lang="ru-RU" dirty="0"/>
              <a:t>, </a:t>
            </a:r>
            <a:r>
              <a:rPr lang="ru-RU" dirty="0" err="1"/>
              <a:t>сполучна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) – </a:t>
            </a:r>
            <a:r>
              <a:rPr lang="ru-RU" dirty="0" err="1"/>
              <a:t>катаболічний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. </a:t>
            </a:r>
            <a:r>
              <a:rPr lang="ru-RU" dirty="0" err="1"/>
              <a:t>Молекулярний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анаболічної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стимуляції</a:t>
            </a:r>
            <a:r>
              <a:rPr lang="ru-RU" dirty="0"/>
              <a:t> </a:t>
            </a:r>
            <a:r>
              <a:rPr lang="ru-RU" dirty="0" err="1"/>
              <a:t>транскрипції</a:t>
            </a:r>
            <a:r>
              <a:rPr lang="ru-RU" dirty="0"/>
              <a:t> і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трансляції</a:t>
            </a:r>
            <a:r>
              <a:rPr lang="ru-RU" dirty="0"/>
              <a:t> </a:t>
            </a:r>
            <a:r>
              <a:rPr lang="ru-RU" dirty="0" err="1"/>
              <a:t>специфічних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(</a:t>
            </a:r>
            <a:r>
              <a:rPr lang="ru-RU" dirty="0" err="1"/>
              <a:t>ферментів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, </a:t>
            </a:r>
            <a:r>
              <a:rPr lang="ru-RU" dirty="0" err="1"/>
              <a:t>альбумінів</a:t>
            </a:r>
            <a:r>
              <a:rPr lang="ru-RU" dirty="0"/>
              <a:t> </a:t>
            </a:r>
            <a:r>
              <a:rPr lang="ru-RU" dirty="0" err="1"/>
              <a:t>плазми</a:t>
            </a:r>
            <a:r>
              <a:rPr lang="ru-RU" dirty="0"/>
              <a:t>). </a:t>
            </a:r>
            <a:r>
              <a:rPr lang="ru-RU" dirty="0" err="1"/>
              <a:t>Активація</a:t>
            </a:r>
            <a:r>
              <a:rPr lang="ru-RU" dirty="0"/>
              <a:t> </a:t>
            </a:r>
            <a:r>
              <a:rPr lang="ru-RU" dirty="0" err="1"/>
              <a:t>протеолізу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у </a:t>
            </a:r>
            <a:r>
              <a:rPr lang="ru-RU" dirty="0" err="1"/>
              <a:t>позапечінкових</a:t>
            </a:r>
            <a:r>
              <a:rPr lang="ru-RU" dirty="0"/>
              <a:t> тканинах є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амінокислот</a:t>
            </a:r>
            <a:r>
              <a:rPr lang="ru-RU" dirty="0"/>
              <a:t> для синтезу </a:t>
            </a:r>
            <a:r>
              <a:rPr lang="ru-RU" dirty="0" err="1"/>
              <a:t>глюкози</a:t>
            </a:r>
            <a:r>
              <a:rPr lang="ru-RU" dirty="0"/>
              <a:t> в </a:t>
            </a:r>
            <a:r>
              <a:rPr lang="ru-RU" dirty="0" err="1"/>
              <a:t>печінці</a:t>
            </a:r>
            <a:r>
              <a:rPr lang="ru-RU" dirty="0"/>
              <a:t> і </a:t>
            </a:r>
            <a:r>
              <a:rPr lang="ru-RU" dirty="0" err="1"/>
              <a:t>необхідна</a:t>
            </a:r>
            <a:r>
              <a:rPr lang="ru-RU" dirty="0"/>
              <a:t> для </a:t>
            </a:r>
            <a:r>
              <a:rPr lang="ru-RU" dirty="0" err="1"/>
              <a:t>активації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глюконеогенезу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 smtClean="0"/>
              <a:t>Глюкокортикоїди</a:t>
            </a:r>
            <a:r>
              <a:rPr lang="ru-RU" dirty="0" smtClean="0"/>
              <a:t> </a:t>
            </a:r>
            <a:r>
              <a:rPr lang="ru-RU" dirty="0" err="1"/>
              <a:t>беруть</a:t>
            </a:r>
            <a:r>
              <a:rPr lang="ru-RU" dirty="0"/>
              <a:t> участь в </a:t>
            </a:r>
            <a:r>
              <a:rPr lang="ru-RU" dirty="0" err="1"/>
              <a:t>функціонуванні</a:t>
            </a:r>
            <a:r>
              <a:rPr lang="ru-RU" dirty="0"/>
              <a:t> </a:t>
            </a:r>
            <a:r>
              <a:rPr lang="ru-RU" dirty="0" err="1"/>
              <a:t>захисних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: </a:t>
            </a:r>
          </a:p>
          <a:p>
            <a:pPr marL="0" indent="0">
              <a:buNone/>
            </a:pPr>
            <a:r>
              <a:rPr lang="ru-RU" dirty="0"/>
              <a:t>1) у </a:t>
            </a:r>
            <a:r>
              <a:rPr lang="ru-RU" dirty="0" err="1"/>
              <a:t>високій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(</a:t>
            </a:r>
            <a:r>
              <a:rPr lang="ru-RU" dirty="0" err="1"/>
              <a:t>лікувальних</a:t>
            </a:r>
            <a:r>
              <a:rPr lang="ru-RU" dirty="0"/>
              <a:t> дозах) </a:t>
            </a:r>
            <a:r>
              <a:rPr lang="ru-RU" dirty="0" err="1"/>
              <a:t>гальмують</a:t>
            </a:r>
            <a:r>
              <a:rPr lang="ru-RU" dirty="0"/>
              <a:t> </a:t>
            </a:r>
            <a:r>
              <a:rPr lang="ru-RU" dirty="0" err="1"/>
              <a:t>імунологічну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гальмувати</a:t>
            </a:r>
            <a:r>
              <a:rPr lang="ru-RU" dirty="0"/>
              <a:t> </a:t>
            </a:r>
            <a:r>
              <a:rPr lang="ru-RU" dirty="0" err="1"/>
              <a:t>запальну</a:t>
            </a:r>
            <a:r>
              <a:rPr lang="ru-RU" dirty="0"/>
              <a:t> </a:t>
            </a:r>
            <a:r>
              <a:rPr lang="ru-RU" dirty="0" err="1"/>
              <a:t>реакцію</a:t>
            </a:r>
            <a:r>
              <a:rPr lang="ru-RU" dirty="0"/>
              <a:t>. У </a:t>
            </a:r>
            <a:r>
              <a:rPr lang="ru-RU" dirty="0" err="1"/>
              <a:t>фармакологічних</a:t>
            </a:r>
            <a:r>
              <a:rPr lang="ru-RU" dirty="0"/>
              <a:t> дозах вони </a:t>
            </a:r>
            <a:r>
              <a:rPr lang="ru-RU" dirty="0" err="1"/>
              <a:t>гальмують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 </a:t>
            </a:r>
            <a:r>
              <a:rPr lang="ru-RU" dirty="0" err="1"/>
              <a:t>фосфоліпази</a:t>
            </a:r>
            <a:r>
              <a:rPr lang="ru-RU" dirty="0"/>
              <a:t> А2. </a:t>
            </a:r>
            <a:r>
              <a:rPr lang="ru-RU" dirty="0" err="1"/>
              <a:t>Цей</a:t>
            </a:r>
            <a:r>
              <a:rPr lang="ru-RU" dirty="0"/>
              <a:t> фермент </a:t>
            </a:r>
            <a:r>
              <a:rPr lang="ru-RU" dirty="0" err="1"/>
              <a:t>каталізує</a:t>
            </a:r>
            <a:r>
              <a:rPr lang="ru-RU" dirty="0"/>
              <a:t> </a:t>
            </a:r>
            <a:r>
              <a:rPr lang="ru-RU" dirty="0" err="1"/>
              <a:t>вивільнення</a:t>
            </a:r>
            <a:r>
              <a:rPr lang="ru-RU" dirty="0"/>
              <a:t> </a:t>
            </a:r>
            <a:r>
              <a:rPr lang="ru-RU" dirty="0" err="1"/>
              <a:t>арахідонової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, яка є </a:t>
            </a:r>
            <a:r>
              <a:rPr lang="ru-RU" dirty="0" err="1"/>
              <a:t>попередником</a:t>
            </a:r>
            <a:r>
              <a:rPr lang="ru-RU" dirty="0"/>
              <a:t> синтезу </a:t>
            </a:r>
            <a:r>
              <a:rPr lang="ru-RU" dirty="0" err="1"/>
              <a:t>простагландинів</a:t>
            </a:r>
            <a:r>
              <a:rPr lang="ru-RU" dirty="0"/>
              <a:t> – </a:t>
            </a:r>
            <a:r>
              <a:rPr lang="ru-RU" dirty="0" err="1"/>
              <a:t>медіаторів</a:t>
            </a:r>
            <a:r>
              <a:rPr lang="ru-RU" dirty="0"/>
              <a:t> </a:t>
            </a:r>
            <a:r>
              <a:rPr lang="ru-RU" dirty="0" err="1"/>
              <a:t>запалення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609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err="1"/>
              <a:t>Мінералокортикоїди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гормони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водно-</a:t>
            </a:r>
            <a:r>
              <a:rPr lang="ru-RU" dirty="0" err="1"/>
              <a:t>сольовий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. </a:t>
            </a:r>
            <a:r>
              <a:rPr lang="ru-RU" dirty="0" err="1"/>
              <a:t>Мінералокортикоїди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синтезуються</a:t>
            </a:r>
            <a:r>
              <a:rPr lang="ru-RU" dirty="0"/>
              <a:t> в </a:t>
            </a:r>
            <a:r>
              <a:rPr lang="ru-RU" dirty="0" err="1"/>
              <a:t>наднирниках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альдостерон, 11-дезоксикортикостерон (ДОК), 18-оксикортикостерон.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активним</a:t>
            </a:r>
            <a:r>
              <a:rPr lang="ru-RU" dirty="0"/>
              <a:t> є альдостерон, в </a:t>
            </a:r>
            <a:r>
              <a:rPr lang="ru-RU" dirty="0" err="1"/>
              <a:t>нормі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надходить</a:t>
            </a:r>
            <a:r>
              <a:rPr lang="ru-RU" dirty="0"/>
              <a:t> у кров. </a:t>
            </a:r>
          </a:p>
          <a:p>
            <a:pPr marL="0" indent="0">
              <a:buNone/>
            </a:pP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регулює</a:t>
            </a:r>
            <a:r>
              <a:rPr lang="ru-RU" dirty="0"/>
              <a:t> баланс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Na</a:t>
            </a:r>
            <a:r>
              <a:rPr lang="ru-RU" dirty="0"/>
              <a:t>+, К+, </a:t>
            </a:r>
            <a:r>
              <a:rPr lang="ru-RU" dirty="0" err="1"/>
              <a:t>Cl</a:t>
            </a:r>
            <a:r>
              <a:rPr lang="ru-RU" dirty="0"/>
              <a:t>- і води. </a:t>
            </a:r>
            <a:r>
              <a:rPr lang="ru-RU" dirty="0" err="1"/>
              <a:t>Мішенями</a:t>
            </a:r>
            <a:r>
              <a:rPr lang="ru-RU" dirty="0"/>
              <a:t> для альдостерону є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епітелію</a:t>
            </a:r>
            <a:r>
              <a:rPr lang="ru-RU" dirty="0"/>
              <a:t> </a:t>
            </a:r>
            <a:r>
              <a:rPr lang="ru-RU" dirty="0" err="1"/>
              <a:t>дистальних</a:t>
            </a:r>
            <a:r>
              <a:rPr lang="ru-RU" dirty="0"/>
              <a:t> </a:t>
            </a:r>
            <a:r>
              <a:rPr lang="ru-RU" dirty="0" err="1"/>
              <a:t>канальців</a:t>
            </a:r>
            <a:r>
              <a:rPr lang="ru-RU" dirty="0"/>
              <a:t> </a:t>
            </a:r>
            <a:r>
              <a:rPr lang="ru-RU" dirty="0" err="1"/>
              <a:t>нирок</a:t>
            </a:r>
            <a:r>
              <a:rPr lang="ru-RU" dirty="0"/>
              <a:t>, в </a:t>
            </a:r>
            <a:r>
              <a:rPr lang="ru-RU" dirty="0" err="1"/>
              <a:t>цитозолі</a:t>
            </a:r>
            <a:r>
              <a:rPr lang="ru-RU" dirty="0"/>
              <a:t> і </a:t>
            </a:r>
            <a:r>
              <a:rPr lang="ru-RU" dirty="0" err="1"/>
              <a:t>ядрі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</a:t>
            </a:r>
            <a:r>
              <a:rPr lang="ru-RU" dirty="0" err="1"/>
              <a:t>рецептори</a:t>
            </a:r>
            <a:r>
              <a:rPr lang="ru-RU" dirty="0"/>
              <a:t> до гормону. </a:t>
            </a:r>
          </a:p>
          <a:p>
            <a:pPr marL="0" indent="0">
              <a:buNone/>
            </a:pPr>
            <a:r>
              <a:rPr lang="ru-RU" dirty="0" smtClean="0"/>
              <a:t>Транспорт </a:t>
            </a:r>
            <a:r>
              <a:rPr lang="ru-RU" dirty="0" err="1" smtClean="0"/>
              <a:t>Na</a:t>
            </a:r>
            <a:r>
              <a:rPr lang="ru-RU" dirty="0"/>
              <a:t>+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енергозатратний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і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АТФ. Альдостерон </a:t>
            </a:r>
            <a:r>
              <a:rPr lang="ru-RU" dirty="0" err="1"/>
              <a:t>підвищує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 </a:t>
            </a:r>
            <a:r>
              <a:rPr lang="ru-RU" dirty="0" err="1"/>
              <a:t>ферментів</a:t>
            </a:r>
            <a:r>
              <a:rPr lang="ru-RU" dirty="0"/>
              <a:t> </a:t>
            </a:r>
            <a:r>
              <a:rPr lang="ru-RU" dirty="0" err="1"/>
              <a:t>мітохондрій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в </a:t>
            </a:r>
            <a:r>
              <a:rPr lang="ru-RU" dirty="0" err="1"/>
              <a:t>продукції</a:t>
            </a:r>
            <a:r>
              <a:rPr lang="ru-RU" dirty="0"/>
              <a:t> АТФ.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підсилюється</a:t>
            </a:r>
            <a:r>
              <a:rPr lang="ru-RU" dirty="0"/>
              <a:t> </a:t>
            </a:r>
            <a:r>
              <a:rPr lang="ru-RU" dirty="0" err="1"/>
              <a:t>реабсорбція</a:t>
            </a:r>
            <a:r>
              <a:rPr lang="ru-RU" dirty="0"/>
              <a:t> </a:t>
            </a:r>
            <a:r>
              <a:rPr lang="ru-RU" dirty="0" err="1"/>
              <a:t>Na</a:t>
            </a:r>
            <a:r>
              <a:rPr lang="ru-RU" dirty="0"/>
              <a:t>+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протиіона</a:t>
            </a:r>
            <a:r>
              <a:rPr lang="ru-RU" dirty="0"/>
              <a:t> з </a:t>
            </a:r>
            <a:r>
              <a:rPr lang="ru-RU" dirty="0" err="1"/>
              <a:t>сечі</a:t>
            </a:r>
            <a:r>
              <a:rPr lang="ru-RU" dirty="0"/>
              <a:t> в </a:t>
            </a:r>
            <a:r>
              <a:rPr lang="ru-RU" dirty="0" err="1"/>
              <a:t>міжклітинну</a:t>
            </a:r>
            <a:r>
              <a:rPr lang="ru-RU" dirty="0"/>
              <a:t> </a:t>
            </a:r>
            <a:r>
              <a:rPr lang="ru-RU" dirty="0" err="1"/>
              <a:t>рідину</a:t>
            </a:r>
            <a:r>
              <a:rPr lang="ru-RU" dirty="0"/>
              <a:t> і </a:t>
            </a:r>
            <a:r>
              <a:rPr lang="ru-RU" dirty="0" err="1"/>
              <a:t>далі</a:t>
            </a:r>
            <a:r>
              <a:rPr lang="ru-RU" dirty="0"/>
              <a:t> у кров. </a:t>
            </a:r>
            <a:r>
              <a:rPr lang="ru-RU" dirty="0" err="1"/>
              <a:t>Поряд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в </a:t>
            </a:r>
            <a:r>
              <a:rPr lang="ru-RU" dirty="0" err="1"/>
              <a:t>обмін</a:t>
            </a:r>
            <a:r>
              <a:rPr lang="ru-RU" dirty="0"/>
              <a:t> на </a:t>
            </a:r>
            <a:r>
              <a:rPr lang="ru-RU" dirty="0" err="1"/>
              <a:t>Na</a:t>
            </a:r>
            <a:r>
              <a:rPr lang="ru-RU" dirty="0"/>
              <a:t>+ </a:t>
            </a:r>
            <a:r>
              <a:rPr lang="ru-RU" dirty="0" err="1"/>
              <a:t>підсилюється</a:t>
            </a:r>
            <a:r>
              <a:rPr lang="ru-RU" dirty="0"/>
              <a:t> </a:t>
            </a:r>
            <a:r>
              <a:rPr lang="ru-RU" dirty="0" err="1"/>
              <a:t>екскреція</a:t>
            </a:r>
            <a:r>
              <a:rPr lang="ru-RU" dirty="0"/>
              <a:t> в сечу з </a:t>
            </a:r>
            <a:r>
              <a:rPr lang="ru-RU" dirty="0" err="1"/>
              <a:t>епітелію</a:t>
            </a:r>
            <a:r>
              <a:rPr lang="ru-RU" dirty="0"/>
              <a:t> </a:t>
            </a:r>
            <a:r>
              <a:rPr lang="ru-RU" dirty="0" err="1"/>
              <a:t>канальців</a:t>
            </a:r>
            <a:r>
              <a:rPr lang="ru-RU" dirty="0"/>
              <a:t> К+. </a:t>
            </a:r>
          </a:p>
          <a:p>
            <a:pPr marL="0" indent="0">
              <a:buNone/>
            </a:pPr>
            <a:r>
              <a:rPr lang="ru-RU" dirty="0"/>
              <a:t>Таким чином, альдостерон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затримку</a:t>
            </a:r>
            <a:r>
              <a:rPr lang="ru-RU" dirty="0"/>
              <a:t> </a:t>
            </a:r>
            <a:r>
              <a:rPr lang="ru-RU" dirty="0" err="1"/>
              <a:t>Na</a:t>
            </a:r>
            <a:r>
              <a:rPr lang="ru-RU" dirty="0"/>
              <a:t>+, Н2О (яка </a:t>
            </a:r>
            <a:r>
              <a:rPr lang="ru-RU" dirty="0" err="1"/>
              <a:t>утримується</a:t>
            </a:r>
            <a:r>
              <a:rPr lang="ru-RU" dirty="0"/>
              <a:t> </a:t>
            </a:r>
            <a:r>
              <a:rPr lang="ru-RU" dirty="0" err="1"/>
              <a:t>Na</a:t>
            </a:r>
            <a:r>
              <a:rPr lang="ru-RU" dirty="0"/>
              <a:t>+), </a:t>
            </a:r>
            <a:r>
              <a:rPr lang="ru-RU" dirty="0" err="1"/>
              <a:t>Сl</a:t>
            </a:r>
            <a:r>
              <a:rPr lang="ru-RU" dirty="0"/>
              <a:t>- в </a:t>
            </a:r>
            <a:r>
              <a:rPr lang="ru-RU" dirty="0" err="1"/>
              <a:t>організмі</a:t>
            </a:r>
            <a:r>
              <a:rPr lang="ru-RU" dirty="0"/>
              <a:t> і </a:t>
            </a:r>
            <a:r>
              <a:rPr lang="ru-RU" dirty="0" err="1"/>
              <a:t>втрату</a:t>
            </a:r>
            <a:r>
              <a:rPr lang="ru-RU" dirty="0"/>
              <a:t> з сечею К+. </a:t>
            </a:r>
          </a:p>
          <a:p>
            <a:pPr marL="0" indent="0">
              <a:buNone/>
            </a:pPr>
            <a:r>
              <a:rPr lang="ru-RU" dirty="0"/>
              <a:t>Альдостерон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прозапальну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err="1"/>
              <a:t>Статеві</a:t>
            </a:r>
            <a:r>
              <a:rPr lang="ru-RU" b="1" dirty="0"/>
              <a:t> </a:t>
            </a:r>
            <a:r>
              <a:rPr lang="ru-RU" b="1" dirty="0" err="1"/>
              <a:t>гормони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Сітчаста</a:t>
            </a:r>
            <a:r>
              <a:rPr lang="ru-RU" dirty="0"/>
              <a:t> зона кори </a:t>
            </a:r>
            <a:r>
              <a:rPr lang="ru-RU" dirty="0" err="1"/>
              <a:t>виробляє</a:t>
            </a:r>
            <a:r>
              <a:rPr lang="ru-RU" dirty="0"/>
              <a:t>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гормони</a:t>
            </a:r>
            <a:r>
              <a:rPr lang="ru-RU" dirty="0"/>
              <a:t> — </a:t>
            </a:r>
            <a:r>
              <a:rPr lang="ru-RU" dirty="0" err="1"/>
              <a:t>андрогени</a:t>
            </a:r>
            <a:r>
              <a:rPr lang="ru-RU" dirty="0"/>
              <a:t>, </a:t>
            </a:r>
            <a:r>
              <a:rPr lang="ru-RU" dirty="0" err="1"/>
              <a:t>естрогени</a:t>
            </a:r>
            <a:r>
              <a:rPr lang="ru-RU" dirty="0"/>
              <a:t>, прогестерон. </a:t>
            </a:r>
          </a:p>
          <a:p>
            <a:pPr marL="0" indent="0">
              <a:buNone/>
            </a:pPr>
            <a:r>
              <a:rPr lang="ru-RU" dirty="0" err="1"/>
              <a:t>Фізіологічне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гормонів</a:t>
            </a:r>
            <a:r>
              <a:rPr lang="ru-RU" dirty="0"/>
              <a:t> кори </a:t>
            </a:r>
            <a:r>
              <a:rPr lang="ru-RU" dirty="0" err="1"/>
              <a:t>надниркових</a:t>
            </a:r>
            <a:r>
              <a:rPr lang="ru-RU" dirty="0"/>
              <a:t> </a:t>
            </a:r>
            <a:r>
              <a:rPr lang="ru-RU" dirty="0" err="1"/>
              <a:t>залоз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у </a:t>
            </a:r>
            <a:r>
              <a:rPr lang="ru-RU" dirty="0" err="1"/>
              <a:t>дитячому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коли </a:t>
            </a:r>
            <a:r>
              <a:rPr lang="ru-RU" dirty="0" err="1"/>
              <a:t>внутрішньосекреторна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залоз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слабко</a:t>
            </a:r>
            <a:r>
              <a:rPr lang="ru-RU" dirty="0"/>
              <a:t> </a:t>
            </a:r>
            <a:r>
              <a:rPr lang="ru-RU" dirty="0" err="1"/>
              <a:t>розвинута</a:t>
            </a:r>
            <a:r>
              <a:rPr lang="ru-RU" dirty="0"/>
              <a:t>.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гормони</a:t>
            </a:r>
            <a:r>
              <a:rPr lang="ru-RU" dirty="0"/>
              <a:t> кори </a:t>
            </a:r>
            <a:r>
              <a:rPr lang="ru-RU" dirty="0" err="1"/>
              <a:t>надниркових</a:t>
            </a:r>
            <a:r>
              <a:rPr lang="ru-RU" dirty="0"/>
              <a:t> </a:t>
            </a:r>
            <a:r>
              <a:rPr lang="ru-RU" dirty="0" err="1"/>
              <a:t>залоз</a:t>
            </a:r>
            <a:r>
              <a:rPr lang="ru-RU" dirty="0"/>
              <a:t> </a:t>
            </a:r>
            <a:r>
              <a:rPr lang="ru-RU" dirty="0" err="1"/>
              <a:t>обумовлюють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вторинних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і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Вони </a:t>
            </a:r>
            <a:r>
              <a:rPr lang="ru-RU" dirty="0" err="1"/>
              <a:t>чинять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анаболічну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на </a:t>
            </a:r>
            <a:r>
              <a:rPr lang="ru-RU" dirty="0" err="1"/>
              <a:t>білковий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, </a:t>
            </a:r>
            <a:r>
              <a:rPr lang="ru-RU" dirty="0" err="1"/>
              <a:t>стимулюючи</a:t>
            </a:r>
            <a:r>
              <a:rPr lang="ru-RU" dirty="0"/>
              <a:t> синтез </a:t>
            </a:r>
            <a:r>
              <a:rPr lang="ru-RU" dirty="0" err="1"/>
              <a:t>білка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гормони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статевої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771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748464" cy="62646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err="1" smtClean="0"/>
              <a:t>Гормони</a:t>
            </a:r>
            <a:r>
              <a:rPr lang="ru-RU" b="1" dirty="0" smtClean="0"/>
              <a:t> </a:t>
            </a:r>
            <a:r>
              <a:rPr lang="ru-RU" b="1" dirty="0" err="1"/>
              <a:t>мозкового</a:t>
            </a:r>
            <a:r>
              <a:rPr lang="ru-RU" b="1" dirty="0"/>
              <a:t> шару </a:t>
            </a:r>
            <a:r>
              <a:rPr lang="ru-RU" b="1" dirty="0" err="1"/>
              <a:t>наднирників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тканині</a:t>
            </a:r>
            <a:r>
              <a:rPr lang="ru-RU" dirty="0"/>
              <a:t> </a:t>
            </a:r>
            <a:r>
              <a:rPr lang="ru-RU" dirty="0" err="1"/>
              <a:t>мозкового</a:t>
            </a:r>
            <a:r>
              <a:rPr lang="ru-RU" dirty="0"/>
              <a:t> шару </a:t>
            </a:r>
            <a:r>
              <a:rPr lang="ru-RU" dirty="0" err="1"/>
              <a:t>наднирників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катехоламіни</a:t>
            </a:r>
            <a:r>
              <a:rPr lang="ru-RU" dirty="0"/>
              <a:t> (</a:t>
            </a:r>
            <a:r>
              <a:rPr lang="ru-RU" dirty="0" err="1"/>
              <a:t>адреналін</a:t>
            </a:r>
            <a:r>
              <a:rPr lang="ru-RU" dirty="0"/>
              <a:t> – 85%, </a:t>
            </a:r>
            <a:r>
              <a:rPr lang="ru-RU" dirty="0" err="1"/>
              <a:t>норадреналін</a:t>
            </a:r>
            <a:r>
              <a:rPr lang="ru-RU" dirty="0"/>
              <a:t>). </a:t>
            </a:r>
            <a:r>
              <a:rPr lang="ru-RU" b="1" dirty="0" err="1" smtClean="0"/>
              <a:t>Адреналін</a:t>
            </a:r>
            <a:r>
              <a:rPr lang="ru-RU" b="1" dirty="0" smtClean="0"/>
              <a:t> </a:t>
            </a:r>
            <a:r>
              <a:rPr lang="ru-RU" b="1" dirty="0"/>
              <a:t>(</a:t>
            </a:r>
            <a:r>
              <a:rPr lang="ru-RU" b="1" dirty="0" err="1"/>
              <a:t>епінефрин</a:t>
            </a:r>
            <a:r>
              <a:rPr lang="ru-RU" b="1" dirty="0"/>
              <a:t>) </a:t>
            </a:r>
            <a:r>
              <a:rPr lang="ru-RU" dirty="0"/>
              <a:t>– гормон,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секретується</a:t>
            </a:r>
            <a:r>
              <a:rPr lang="ru-RU" dirty="0"/>
              <a:t> в </a:t>
            </a:r>
            <a:r>
              <a:rPr lang="ru-RU" dirty="0" err="1"/>
              <a:t>наднирниках</a:t>
            </a:r>
            <a:r>
              <a:rPr lang="ru-RU" dirty="0"/>
              <a:t> при </a:t>
            </a:r>
            <a:r>
              <a:rPr lang="ru-RU" dirty="0" err="1"/>
              <a:t>стресі</a:t>
            </a:r>
            <a:r>
              <a:rPr lang="ru-RU" dirty="0"/>
              <a:t> (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в 4-5 </a:t>
            </a:r>
            <a:r>
              <a:rPr lang="ru-RU" dirty="0" err="1"/>
              <a:t>разів</a:t>
            </a:r>
            <a:r>
              <a:rPr lang="ru-RU" dirty="0"/>
              <a:t>) і є </a:t>
            </a:r>
            <a:r>
              <a:rPr lang="ru-RU" dirty="0" err="1"/>
              <a:t>медіатором</a:t>
            </a:r>
            <a:r>
              <a:rPr lang="ru-RU" dirty="0"/>
              <a:t> в </a:t>
            </a:r>
            <a:r>
              <a:rPr lang="ru-RU" dirty="0" err="1"/>
              <a:t>деяких</a:t>
            </a:r>
            <a:r>
              <a:rPr lang="ru-RU" dirty="0"/>
              <a:t> синапсах.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стресі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в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норадреналіну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медіаторні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/>
              <a:t>Адреналін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контрінсулярний</a:t>
            </a:r>
            <a:r>
              <a:rPr lang="ru-RU" dirty="0"/>
              <a:t> гормон,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спрямована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на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глюкози</a:t>
            </a:r>
            <a:r>
              <a:rPr lang="ru-RU" dirty="0"/>
              <a:t> в </a:t>
            </a:r>
            <a:r>
              <a:rPr lang="ru-RU" dirty="0" err="1"/>
              <a:t>крові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цей</a:t>
            </a:r>
            <a:r>
              <a:rPr lang="ru-RU" dirty="0"/>
              <a:t> гормон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катаболічну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на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ліпідів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b="1" i="1" dirty="0" err="1"/>
              <a:t>Вплив</a:t>
            </a:r>
            <a:r>
              <a:rPr lang="ru-RU" b="1" i="1" dirty="0"/>
              <a:t> </a:t>
            </a:r>
            <a:r>
              <a:rPr lang="ru-RU" b="1" i="1" dirty="0" err="1"/>
              <a:t>адреналіну</a:t>
            </a:r>
            <a:r>
              <a:rPr lang="ru-RU" b="1" i="1" dirty="0"/>
              <a:t> на </a:t>
            </a:r>
            <a:r>
              <a:rPr lang="ru-RU" b="1" i="1" dirty="0" err="1"/>
              <a:t>обмін</a:t>
            </a:r>
            <a:r>
              <a:rPr lang="ru-RU" b="1" i="1" dirty="0"/>
              <a:t> </a:t>
            </a:r>
            <a:r>
              <a:rPr lang="ru-RU" b="1" i="1" dirty="0" err="1"/>
              <a:t>вуглеводів</a:t>
            </a:r>
            <a:r>
              <a:rPr lang="ru-RU" b="1" i="1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стимуляції</a:t>
            </a:r>
            <a:r>
              <a:rPr lang="ru-RU" dirty="0"/>
              <a:t> </a:t>
            </a:r>
            <a:r>
              <a:rPr lang="ru-RU" dirty="0" err="1"/>
              <a:t>глікогенолізу</a:t>
            </a:r>
            <a:r>
              <a:rPr lang="ru-RU" dirty="0"/>
              <a:t> в </a:t>
            </a:r>
            <a:r>
              <a:rPr lang="ru-RU" dirty="0" err="1"/>
              <a:t>печінці</a:t>
            </a:r>
            <a:r>
              <a:rPr lang="ru-RU" dirty="0"/>
              <a:t> і </a:t>
            </a:r>
            <a:r>
              <a:rPr lang="ru-RU" dirty="0" err="1"/>
              <a:t>м’язах</a:t>
            </a:r>
            <a:r>
              <a:rPr lang="ru-RU" dirty="0"/>
              <a:t>.. У </a:t>
            </a:r>
            <a:r>
              <a:rPr lang="ru-RU" dirty="0" err="1"/>
              <a:t>м’язах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розщеплення</a:t>
            </a:r>
            <a:r>
              <a:rPr lang="ru-RU" dirty="0"/>
              <a:t> </a:t>
            </a:r>
            <a:r>
              <a:rPr lang="ru-RU" dirty="0" err="1"/>
              <a:t>глікогену</a:t>
            </a:r>
            <a:r>
              <a:rPr lang="ru-RU" dirty="0"/>
              <a:t> до глюкозо-6-фосфату і </a:t>
            </a:r>
            <a:r>
              <a:rPr lang="ru-RU" dirty="0" err="1"/>
              <a:t>далі</a:t>
            </a:r>
            <a:r>
              <a:rPr lang="ru-RU" dirty="0"/>
              <a:t> до </a:t>
            </a:r>
            <a:r>
              <a:rPr lang="ru-RU" dirty="0" err="1"/>
              <a:t>лактату</a:t>
            </a:r>
            <a:r>
              <a:rPr lang="ru-RU" dirty="0"/>
              <a:t>. У </a:t>
            </a:r>
            <a:r>
              <a:rPr lang="ru-RU" dirty="0" err="1"/>
              <a:t>м’язах</a:t>
            </a:r>
            <a:r>
              <a:rPr lang="ru-RU" dirty="0"/>
              <a:t> </a:t>
            </a:r>
            <a:r>
              <a:rPr lang="ru-RU" dirty="0" err="1"/>
              <a:t>розщеплення</a:t>
            </a:r>
            <a:r>
              <a:rPr lang="ru-RU" dirty="0"/>
              <a:t> </a:t>
            </a:r>
            <a:r>
              <a:rPr lang="ru-RU" dirty="0" err="1"/>
              <a:t>глікогену</a:t>
            </a:r>
            <a:r>
              <a:rPr lang="ru-RU" dirty="0"/>
              <a:t> до </a:t>
            </a:r>
            <a:r>
              <a:rPr lang="ru-RU" dirty="0" err="1"/>
              <a:t>глюкози</a:t>
            </a:r>
            <a:r>
              <a:rPr lang="ru-RU" dirty="0"/>
              <a:t> не </a:t>
            </a:r>
            <a:r>
              <a:rPr lang="ru-RU" dirty="0" err="1"/>
              <a:t>відбувається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відсутня</a:t>
            </a:r>
            <a:r>
              <a:rPr lang="ru-RU" dirty="0"/>
              <a:t> глюкозо-6-фосфатаза (яка </a:t>
            </a:r>
            <a:r>
              <a:rPr lang="ru-RU" dirty="0" err="1"/>
              <a:t>розщеплює</a:t>
            </a:r>
            <a:r>
              <a:rPr lang="ru-RU" dirty="0"/>
              <a:t> глюкозо-6-фосфат до </a:t>
            </a:r>
            <a:r>
              <a:rPr lang="ru-RU" dirty="0" err="1"/>
              <a:t>глюкози</a:t>
            </a:r>
            <a:r>
              <a:rPr lang="ru-RU" dirty="0"/>
              <a:t>). У </a:t>
            </a:r>
            <a:r>
              <a:rPr lang="ru-RU" dirty="0" err="1"/>
              <a:t>печінці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глікогенолізу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вільна</a:t>
            </a:r>
            <a:r>
              <a:rPr lang="ru-RU" dirty="0"/>
              <a:t> глюкоза, яка </a:t>
            </a:r>
            <a:r>
              <a:rPr lang="ru-RU" dirty="0" err="1"/>
              <a:t>надходить</a:t>
            </a:r>
            <a:r>
              <a:rPr lang="ru-RU" dirty="0"/>
              <a:t> у кров,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глікемії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тканин </a:t>
            </a:r>
            <a:r>
              <a:rPr lang="ru-RU" dirty="0" err="1"/>
              <a:t>паливом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стресу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b="1" i="1" dirty="0" err="1"/>
              <a:t>Вплив</a:t>
            </a:r>
            <a:r>
              <a:rPr lang="ru-RU" b="1" i="1" dirty="0"/>
              <a:t> </a:t>
            </a:r>
            <a:r>
              <a:rPr lang="ru-RU" b="1" i="1" dirty="0" err="1"/>
              <a:t>адреналіну</a:t>
            </a:r>
            <a:r>
              <a:rPr lang="ru-RU" b="1" i="1" dirty="0"/>
              <a:t> на </a:t>
            </a:r>
            <a:r>
              <a:rPr lang="ru-RU" b="1" i="1" dirty="0" err="1"/>
              <a:t>обмін</a:t>
            </a:r>
            <a:r>
              <a:rPr lang="ru-RU" b="1" i="1" dirty="0"/>
              <a:t> </a:t>
            </a:r>
            <a:r>
              <a:rPr lang="ru-RU" b="1" i="1" dirty="0" err="1"/>
              <a:t>ліпідів</a:t>
            </a:r>
            <a:r>
              <a:rPr lang="ru-RU" b="1" i="1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стимуляції</a:t>
            </a:r>
            <a:r>
              <a:rPr lang="ru-RU" dirty="0"/>
              <a:t> </a:t>
            </a:r>
            <a:r>
              <a:rPr lang="ru-RU" dirty="0" err="1"/>
              <a:t>ліполізу</a:t>
            </a:r>
            <a:r>
              <a:rPr lang="ru-RU" dirty="0"/>
              <a:t> в </a:t>
            </a:r>
            <a:r>
              <a:rPr lang="ru-RU" dirty="0" err="1"/>
              <a:t>жировій</a:t>
            </a:r>
            <a:r>
              <a:rPr lang="ru-RU" dirty="0"/>
              <a:t> </a:t>
            </a:r>
            <a:r>
              <a:rPr lang="ru-RU" dirty="0" err="1"/>
              <a:t>тканині</a:t>
            </a:r>
            <a:r>
              <a:rPr lang="ru-RU" dirty="0"/>
              <a:t>. У </a:t>
            </a:r>
            <a:r>
              <a:rPr lang="ru-RU" dirty="0" err="1"/>
              <a:t>результаті</a:t>
            </a:r>
            <a:r>
              <a:rPr lang="ru-RU" dirty="0"/>
              <a:t> в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підвищується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жирних</a:t>
            </a:r>
            <a:r>
              <a:rPr lang="ru-RU" dirty="0"/>
              <a:t> кислот,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додатковим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метаболічної</a:t>
            </a:r>
            <a:r>
              <a:rPr lang="ru-RU" dirty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. До </a:t>
            </a:r>
            <a:r>
              <a:rPr lang="ru-RU" dirty="0" err="1"/>
              <a:t>найважливіших</a:t>
            </a:r>
            <a:r>
              <a:rPr lang="ru-RU" dirty="0"/>
              <a:t> </a:t>
            </a:r>
            <a:r>
              <a:rPr lang="ru-RU" dirty="0" err="1"/>
              <a:t>ефектів</a:t>
            </a:r>
            <a:r>
              <a:rPr lang="ru-RU" dirty="0"/>
              <a:t> </a:t>
            </a:r>
            <a:r>
              <a:rPr lang="ru-RU" dirty="0" err="1"/>
              <a:t>катехоламінів</a:t>
            </a:r>
            <a:r>
              <a:rPr lang="ru-RU" dirty="0"/>
              <a:t> належать </a:t>
            </a:r>
            <a:r>
              <a:rPr lang="ru-RU" dirty="0" err="1"/>
              <a:t>стимуляція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/>
              <a:t>, </a:t>
            </a:r>
            <a:r>
              <a:rPr lang="ru-RU" dirty="0" err="1"/>
              <a:t>вазоконстрикція</a:t>
            </a:r>
            <a:r>
              <a:rPr lang="ru-RU" dirty="0"/>
              <a:t>, </a:t>
            </a:r>
            <a:r>
              <a:rPr lang="ru-RU" dirty="0" err="1"/>
              <a:t>гальмування</a:t>
            </a:r>
            <a:r>
              <a:rPr lang="ru-RU" dirty="0"/>
              <a:t> перистальтики і </a:t>
            </a:r>
            <a:r>
              <a:rPr lang="ru-RU" dirty="0" err="1"/>
              <a:t>секреції</a:t>
            </a:r>
            <a:r>
              <a:rPr lang="ru-RU" dirty="0"/>
              <a:t> кишечнику,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зіниць</a:t>
            </a:r>
            <a:r>
              <a:rPr lang="ru-RU" dirty="0"/>
              <a:t>,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потовиділення</a:t>
            </a:r>
            <a:r>
              <a:rPr lang="ru-RU" dirty="0"/>
              <a:t>,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катаболізму</a:t>
            </a:r>
            <a:r>
              <a:rPr lang="ru-RU" dirty="0"/>
              <a:t> й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. </a:t>
            </a:r>
            <a:r>
              <a:rPr lang="ru-RU" dirty="0" err="1"/>
              <a:t>Адреналін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спорідненість</a:t>
            </a:r>
            <a:r>
              <a:rPr lang="ru-RU" dirty="0"/>
              <a:t> до β-</a:t>
            </a:r>
            <a:r>
              <a:rPr lang="ru-RU" dirty="0" err="1"/>
              <a:t>адренорецепторів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локалізуються</a:t>
            </a:r>
            <a:r>
              <a:rPr lang="ru-RU" dirty="0"/>
              <a:t> в </a:t>
            </a:r>
            <a:r>
              <a:rPr lang="ru-RU" dirty="0" err="1"/>
              <a:t>міокарді</a:t>
            </a:r>
            <a:r>
              <a:rPr lang="ru-RU" dirty="0"/>
              <a:t>, </a:t>
            </a:r>
            <a:r>
              <a:rPr lang="ru-RU" dirty="0" err="1"/>
              <a:t>унаслідок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позитивні</a:t>
            </a:r>
            <a:r>
              <a:rPr lang="ru-RU" dirty="0"/>
              <a:t> </a:t>
            </a:r>
            <a:r>
              <a:rPr lang="ru-RU" dirty="0" err="1"/>
              <a:t>інотропний</a:t>
            </a:r>
            <a:r>
              <a:rPr lang="ru-RU" dirty="0"/>
              <a:t> і </a:t>
            </a:r>
            <a:r>
              <a:rPr lang="ru-RU" dirty="0" err="1"/>
              <a:t>хронотропний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 в </a:t>
            </a:r>
            <a:r>
              <a:rPr lang="ru-RU" dirty="0" err="1"/>
              <a:t>серці</a:t>
            </a:r>
            <a:r>
              <a:rPr lang="ru-RU" dirty="0"/>
              <a:t>. З </a:t>
            </a:r>
            <a:r>
              <a:rPr lang="ru-RU" dirty="0" err="1"/>
              <a:t>іншого</a:t>
            </a:r>
            <a:r>
              <a:rPr lang="ru-RU" dirty="0"/>
              <a:t> боку, </a:t>
            </a:r>
            <a:r>
              <a:rPr lang="ru-RU" dirty="0" err="1"/>
              <a:t>норадреналін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спорідненість</a:t>
            </a:r>
            <a:r>
              <a:rPr lang="ru-RU" dirty="0"/>
              <a:t> до </a:t>
            </a:r>
            <a:r>
              <a:rPr lang="ru-RU" dirty="0" err="1"/>
              <a:t>судинних</a:t>
            </a:r>
            <a:r>
              <a:rPr lang="ru-RU" dirty="0"/>
              <a:t> α-</a:t>
            </a:r>
            <a:r>
              <a:rPr lang="ru-RU" dirty="0" err="1"/>
              <a:t>адренорецепторів</a:t>
            </a:r>
            <a:r>
              <a:rPr lang="ru-RU" dirty="0"/>
              <a:t>. Тому </a:t>
            </a:r>
            <a:r>
              <a:rPr lang="ru-RU" dirty="0" err="1"/>
              <a:t>вазоконстрикція</a:t>
            </a:r>
            <a:r>
              <a:rPr lang="ru-RU" dirty="0"/>
              <a:t> і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периферичного</a:t>
            </a:r>
            <a:r>
              <a:rPr lang="ru-RU" dirty="0"/>
              <a:t> </a:t>
            </a:r>
            <a:r>
              <a:rPr lang="ru-RU" dirty="0" err="1"/>
              <a:t>судинного</a:t>
            </a:r>
            <a:r>
              <a:rPr lang="ru-RU" dirty="0"/>
              <a:t> опору,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викликаються</a:t>
            </a:r>
            <a:r>
              <a:rPr lang="ru-RU" dirty="0"/>
              <a:t> </a:t>
            </a:r>
            <a:r>
              <a:rPr lang="ru-RU" dirty="0" err="1"/>
              <a:t>катехоламінами</a:t>
            </a:r>
            <a:r>
              <a:rPr lang="ru-RU" dirty="0"/>
              <a:t>, в </a:t>
            </a:r>
            <a:r>
              <a:rPr lang="ru-RU" dirty="0" err="1"/>
              <a:t>більшій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058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uk-UA" b="1" u="sng" dirty="0" smtClean="0"/>
          </a:p>
          <a:p>
            <a:pPr marL="0" indent="0">
              <a:buNone/>
            </a:pPr>
            <a:r>
              <a:rPr lang="uk-UA" b="1" u="sng" dirty="0" smtClean="0"/>
              <a:t>Пухлини </a:t>
            </a:r>
            <a:r>
              <a:rPr lang="uk-UA" b="1" u="sng" dirty="0" err="1"/>
              <a:t>наднирників</a:t>
            </a:r>
            <a:r>
              <a:rPr lang="uk-UA" b="1" u="sng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b="1" u="sng" dirty="0" err="1" smtClean="0"/>
              <a:t>Альдостерома</a:t>
            </a:r>
            <a:r>
              <a:rPr lang="ru-RU" dirty="0" smtClean="0"/>
              <a:t> </a:t>
            </a:r>
            <a:r>
              <a:rPr lang="ru-RU" dirty="0"/>
              <a:t>(синдром </a:t>
            </a:r>
            <a:r>
              <a:rPr lang="ru-RU" dirty="0" err="1"/>
              <a:t>Конна</a:t>
            </a:r>
            <a:r>
              <a:rPr lang="ru-RU" dirty="0"/>
              <a:t>) – у 70 %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доброякісна</a:t>
            </a:r>
            <a:r>
              <a:rPr lang="ru-RU" dirty="0"/>
              <a:t> </a:t>
            </a:r>
            <a:r>
              <a:rPr lang="ru-RU" dirty="0" err="1"/>
              <a:t>пухлина</a:t>
            </a:r>
            <a:r>
              <a:rPr lang="ru-RU" dirty="0"/>
              <a:t> з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клубкової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наднирників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виробляє</a:t>
            </a:r>
            <a:r>
              <a:rPr lang="ru-RU" dirty="0"/>
              <a:t> </a:t>
            </a:r>
            <a:r>
              <a:rPr lang="ru-RU" dirty="0" err="1"/>
              <a:t>надмірну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альдостерону – </a:t>
            </a:r>
            <a:r>
              <a:rPr lang="ru-RU" dirty="0" err="1"/>
              <a:t>найбільш</a:t>
            </a:r>
            <a:r>
              <a:rPr lang="ru-RU" dirty="0"/>
              <a:t> активного </a:t>
            </a:r>
            <a:r>
              <a:rPr lang="ru-RU" dirty="0" err="1"/>
              <a:t>мінералькортикоїдного</a:t>
            </a:r>
            <a:r>
              <a:rPr lang="ru-RU" dirty="0"/>
              <a:t> гормону,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регулює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натрію</a:t>
            </a:r>
            <a:r>
              <a:rPr lang="ru-RU" dirty="0"/>
              <a:t> і </a:t>
            </a:r>
            <a:r>
              <a:rPr lang="ru-RU" dirty="0" err="1"/>
              <a:t>калію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.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проявом</a:t>
            </a:r>
            <a:r>
              <a:rPr lang="ru-RU" dirty="0"/>
              <a:t> </a:t>
            </a:r>
            <a:r>
              <a:rPr lang="ru-RU" dirty="0" err="1"/>
              <a:t>данної</a:t>
            </a:r>
            <a:r>
              <a:rPr lang="ru-RU" dirty="0"/>
              <a:t> </a:t>
            </a:r>
            <a:r>
              <a:rPr lang="ru-RU" dirty="0" err="1"/>
              <a:t>патології</a:t>
            </a:r>
            <a:r>
              <a:rPr lang="ru-RU" dirty="0"/>
              <a:t> є </a:t>
            </a:r>
            <a:r>
              <a:rPr lang="ru-RU" dirty="0" err="1"/>
              <a:t>артеріальна</a:t>
            </a:r>
            <a:r>
              <a:rPr lang="ru-RU" dirty="0"/>
              <a:t> </a:t>
            </a:r>
            <a:r>
              <a:rPr lang="ru-RU" dirty="0" err="1"/>
              <a:t>гіпертонія</a:t>
            </a:r>
            <a:r>
              <a:rPr lang="ru-RU" dirty="0"/>
              <a:t>, часто </a:t>
            </a:r>
            <a:r>
              <a:rPr lang="ru-RU" dirty="0" err="1"/>
              <a:t>стійка</a:t>
            </a:r>
            <a:r>
              <a:rPr lang="ru-RU" dirty="0"/>
              <a:t> до медикаментозного </a:t>
            </a:r>
            <a:r>
              <a:rPr lang="ru-RU" dirty="0" err="1"/>
              <a:t>лікування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сильним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болем</a:t>
            </a:r>
            <a:r>
              <a:rPr lang="ru-RU" dirty="0"/>
              <a:t> у </a:t>
            </a:r>
            <a:r>
              <a:rPr lang="ru-RU" dirty="0" err="1"/>
              <a:t>лобній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синдром </a:t>
            </a:r>
            <a:r>
              <a:rPr lang="ru-RU" dirty="0" err="1"/>
              <a:t>гіперальдостеронемії</a:t>
            </a:r>
            <a:r>
              <a:rPr lang="ru-RU" dirty="0"/>
              <a:t> (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 альдостерону в </a:t>
            </a:r>
            <a:r>
              <a:rPr lang="ru-RU" dirty="0" err="1"/>
              <a:t>крові</a:t>
            </a:r>
            <a:r>
              <a:rPr lang="ru-RU" dirty="0"/>
              <a:t>)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рядом </a:t>
            </a:r>
            <a:r>
              <a:rPr lang="ru-RU" dirty="0" err="1"/>
              <a:t>неспецифічних</a:t>
            </a:r>
            <a:r>
              <a:rPr lang="ru-RU" dirty="0"/>
              <a:t> </a:t>
            </a:r>
            <a:r>
              <a:rPr lang="ru-RU" dirty="0" err="1"/>
              <a:t>скарг</a:t>
            </a:r>
            <a:r>
              <a:rPr lang="ru-RU" dirty="0"/>
              <a:t>: </a:t>
            </a:r>
            <a:r>
              <a:rPr lang="ru-RU" dirty="0" err="1"/>
              <a:t>загальною</a:t>
            </a:r>
            <a:r>
              <a:rPr lang="ru-RU" dirty="0"/>
              <a:t> та </a:t>
            </a:r>
            <a:r>
              <a:rPr lang="ru-RU" dirty="0" err="1"/>
              <a:t>м’язовою</a:t>
            </a:r>
            <a:r>
              <a:rPr lang="ru-RU" dirty="0"/>
              <a:t> </a:t>
            </a:r>
            <a:r>
              <a:rPr lang="ru-RU" dirty="0" err="1"/>
              <a:t>слабкістю</a:t>
            </a:r>
            <a:r>
              <a:rPr lang="ru-RU" dirty="0"/>
              <a:t>, </a:t>
            </a:r>
            <a:r>
              <a:rPr lang="ru-RU" dirty="0" err="1"/>
              <a:t>спрагою</a:t>
            </a:r>
            <a:r>
              <a:rPr lang="ru-RU" dirty="0"/>
              <a:t>, </a:t>
            </a:r>
            <a:r>
              <a:rPr lang="ru-RU" dirty="0" err="1"/>
              <a:t>підвищеним</a:t>
            </a:r>
            <a:r>
              <a:rPr lang="ru-RU" dirty="0"/>
              <a:t> </a:t>
            </a:r>
            <a:r>
              <a:rPr lang="ru-RU" dirty="0" err="1"/>
              <a:t>сечовиділенням</a:t>
            </a:r>
            <a:r>
              <a:rPr lang="ru-RU" dirty="0"/>
              <a:t>, </a:t>
            </a:r>
            <a:r>
              <a:rPr lang="ru-RU" dirty="0" err="1"/>
              <a:t>періодичними</a:t>
            </a:r>
            <a:r>
              <a:rPr lang="ru-RU" dirty="0"/>
              <a:t> </a:t>
            </a:r>
            <a:r>
              <a:rPr lang="ru-RU" dirty="0" err="1"/>
              <a:t>судомами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u="sng" dirty="0" err="1"/>
              <a:t>Кортикостерома</a:t>
            </a:r>
            <a:r>
              <a:rPr lang="ru-RU" dirty="0"/>
              <a:t> – гормонально-активна </a:t>
            </a:r>
            <a:r>
              <a:rPr lang="ru-RU" dirty="0" err="1"/>
              <a:t>пухлина</a:t>
            </a:r>
            <a:r>
              <a:rPr lang="ru-RU" dirty="0"/>
              <a:t> </a:t>
            </a:r>
            <a:r>
              <a:rPr lang="ru-RU" dirty="0" err="1"/>
              <a:t>надниркових</a:t>
            </a:r>
            <a:r>
              <a:rPr lang="ru-RU" dirty="0"/>
              <a:t> </a:t>
            </a:r>
            <a:r>
              <a:rPr lang="ru-RU" dirty="0" err="1"/>
              <a:t>залоз</a:t>
            </a:r>
            <a:r>
              <a:rPr lang="ru-RU" dirty="0"/>
              <a:t>, яка </a:t>
            </a:r>
            <a:r>
              <a:rPr lang="ru-RU" dirty="0" err="1"/>
              <a:t>розвивається</a:t>
            </a:r>
            <a:r>
              <a:rPr lang="ru-RU" dirty="0"/>
              <a:t> з </a:t>
            </a:r>
            <a:r>
              <a:rPr lang="ru-RU" dirty="0" err="1"/>
              <a:t>пучкової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кори </a:t>
            </a:r>
            <a:r>
              <a:rPr lang="ru-RU" dirty="0" err="1"/>
              <a:t>наднирників</a:t>
            </a:r>
            <a:r>
              <a:rPr lang="ru-RU" dirty="0"/>
              <a:t>. </a:t>
            </a:r>
            <a:r>
              <a:rPr lang="ru-RU" dirty="0" err="1"/>
              <a:t>Надлишок</a:t>
            </a:r>
            <a:r>
              <a:rPr lang="ru-RU" dirty="0"/>
              <a:t> кортизолу,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продукується</a:t>
            </a:r>
            <a:r>
              <a:rPr lang="ru-RU" dirty="0"/>
              <a:t> </a:t>
            </a:r>
            <a:r>
              <a:rPr lang="ru-RU" dirty="0" err="1"/>
              <a:t>пухлиною</a:t>
            </a:r>
            <a:r>
              <a:rPr lang="ru-RU" dirty="0"/>
              <a:t>,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гіперкортицизму</a:t>
            </a:r>
            <a:r>
              <a:rPr lang="ru-RU" dirty="0"/>
              <a:t> (синдром </a:t>
            </a:r>
            <a:r>
              <a:rPr lang="ru-RU" dirty="0" err="1"/>
              <a:t>Кушинга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b="1" u="sng" dirty="0" err="1"/>
              <a:t>Андростерома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андрогенпродукуюча</a:t>
            </a:r>
            <a:r>
              <a:rPr lang="ru-RU" dirty="0"/>
              <a:t> (</a:t>
            </a:r>
            <a:r>
              <a:rPr lang="ru-RU" dirty="0" err="1"/>
              <a:t>продукує</a:t>
            </a:r>
            <a:r>
              <a:rPr lang="ru-RU" dirty="0"/>
              <a:t> </a:t>
            </a:r>
            <a:r>
              <a:rPr lang="ru-RU" dirty="0" err="1"/>
              <a:t>чоловічі</a:t>
            </a:r>
            <a:r>
              <a:rPr lang="ru-RU" dirty="0"/>
              <a:t>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гормони</a:t>
            </a:r>
            <a:r>
              <a:rPr lang="ru-RU" dirty="0"/>
              <a:t>) </a:t>
            </a:r>
            <a:r>
              <a:rPr lang="ru-RU" dirty="0" err="1"/>
              <a:t>пухлина</a:t>
            </a:r>
            <a:r>
              <a:rPr lang="ru-RU" dirty="0"/>
              <a:t>, яка </a:t>
            </a:r>
            <a:r>
              <a:rPr lang="ru-RU" dirty="0" err="1"/>
              <a:t>розвивається</a:t>
            </a:r>
            <a:r>
              <a:rPr lang="ru-RU" dirty="0"/>
              <a:t> з </a:t>
            </a:r>
            <a:r>
              <a:rPr lang="ru-RU" dirty="0" err="1"/>
              <a:t>сітчастої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коркової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 </a:t>
            </a:r>
            <a:r>
              <a:rPr lang="ru-RU" dirty="0" err="1"/>
              <a:t>ектопованої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err="1"/>
              <a:t>наднирників</a:t>
            </a:r>
            <a:r>
              <a:rPr lang="ru-RU" dirty="0"/>
              <a:t> (</a:t>
            </a:r>
            <a:r>
              <a:rPr lang="ru-RU" dirty="0" err="1"/>
              <a:t>заочеревинна</a:t>
            </a:r>
            <a:r>
              <a:rPr lang="ru-RU" dirty="0"/>
              <a:t> </a:t>
            </a:r>
            <a:r>
              <a:rPr lang="ru-RU" dirty="0" err="1"/>
              <a:t>жирова</a:t>
            </a:r>
            <a:r>
              <a:rPr lang="ru-RU" dirty="0"/>
              <a:t> </a:t>
            </a:r>
            <a:r>
              <a:rPr lang="ru-RU" dirty="0" err="1"/>
              <a:t>клітковина</a:t>
            </a:r>
            <a:r>
              <a:rPr lang="ru-RU" dirty="0"/>
              <a:t>, </a:t>
            </a:r>
            <a:r>
              <a:rPr lang="ru-RU" dirty="0" err="1"/>
              <a:t>яєчники</a:t>
            </a:r>
            <a:r>
              <a:rPr lang="ru-RU" dirty="0"/>
              <a:t>, </a:t>
            </a:r>
            <a:r>
              <a:rPr lang="ru-RU" dirty="0" err="1"/>
              <a:t>сімяний</a:t>
            </a:r>
            <a:r>
              <a:rPr lang="ru-RU" dirty="0"/>
              <a:t> канатик, широка </a:t>
            </a:r>
            <a:r>
              <a:rPr lang="ru-RU" dirty="0" err="1"/>
              <a:t>зв’язка</a:t>
            </a:r>
            <a:r>
              <a:rPr lang="ru-RU" dirty="0"/>
              <a:t> матки). У </a:t>
            </a:r>
            <a:r>
              <a:rPr lang="ru-RU" dirty="0" err="1"/>
              <a:t>жінок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маскулінізуючими</a:t>
            </a:r>
            <a:r>
              <a:rPr lang="ru-RU" dirty="0"/>
              <a:t> </a:t>
            </a:r>
            <a:r>
              <a:rPr lang="ru-RU" dirty="0" err="1"/>
              <a:t>змінами</a:t>
            </a:r>
            <a:r>
              <a:rPr lang="ru-RU" dirty="0"/>
              <a:t> </a:t>
            </a:r>
            <a:r>
              <a:rPr lang="ru-RU" dirty="0" err="1"/>
              <a:t>зовнішності</a:t>
            </a:r>
            <a:r>
              <a:rPr lang="ru-RU" dirty="0"/>
              <a:t>, </a:t>
            </a:r>
            <a:r>
              <a:rPr lang="ru-RU" dirty="0" err="1"/>
              <a:t>огрубішанням</a:t>
            </a:r>
            <a:r>
              <a:rPr lang="ru-RU" dirty="0"/>
              <a:t> голосу,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менструацій</a:t>
            </a:r>
            <a:r>
              <a:rPr lang="ru-RU" dirty="0"/>
              <a:t>, </a:t>
            </a:r>
            <a:r>
              <a:rPr lang="ru-RU" dirty="0" err="1"/>
              <a:t>атрофією</a:t>
            </a:r>
            <a:r>
              <a:rPr lang="ru-RU" dirty="0"/>
              <a:t> </a:t>
            </a:r>
            <a:r>
              <a:rPr lang="ru-RU" dirty="0" err="1"/>
              <a:t>молочних</a:t>
            </a:r>
            <a:r>
              <a:rPr lang="ru-RU" dirty="0"/>
              <a:t> </a:t>
            </a:r>
            <a:r>
              <a:rPr lang="ru-RU" dirty="0" err="1"/>
              <a:t>залоз</a:t>
            </a:r>
            <a:r>
              <a:rPr lang="ru-RU" dirty="0"/>
              <a:t>, матки, </a:t>
            </a:r>
            <a:r>
              <a:rPr lang="ru-RU" dirty="0" err="1"/>
              <a:t>підсиленням</a:t>
            </a:r>
            <a:r>
              <a:rPr lang="ru-RU" dirty="0"/>
              <a:t> росту </a:t>
            </a:r>
            <a:r>
              <a:rPr lang="ru-RU" dirty="0" err="1"/>
              <a:t>волосся</a:t>
            </a:r>
            <a:r>
              <a:rPr lang="ru-RU" dirty="0"/>
              <a:t> на </a:t>
            </a:r>
            <a:r>
              <a:rPr lang="ru-RU" dirty="0" err="1"/>
              <a:t>обличчі</a:t>
            </a:r>
            <a:r>
              <a:rPr lang="ru-RU" dirty="0"/>
              <a:t>, </a:t>
            </a:r>
            <a:r>
              <a:rPr lang="ru-RU" dirty="0" err="1"/>
              <a:t>тілі</a:t>
            </a:r>
            <a:r>
              <a:rPr lang="ru-RU" dirty="0"/>
              <a:t>, </a:t>
            </a:r>
            <a:r>
              <a:rPr lang="ru-RU" dirty="0" err="1"/>
              <a:t>кінцівках</a:t>
            </a:r>
            <a:r>
              <a:rPr lang="ru-RU" dirty="0"/>
              <a:t> (</a:t>
            </a:r>
            <a:r>
              <a:rPr lang="ru-RU" dirty="0" err="1"/>
              <a:t>гірсутизм</a:t>
            </a:r>
            <a:r>
              <a:rPr lang="ru-RU" dirty="0"/>
              <a:t>). У </a:t>
            </a:r>
            <a:r>
              <a:rPr lang="ru-RU" dirty="0" err="1"/>
              <a:t>чоловіків</a:t>
            </a:r>
            <a:r>
              <a:rPr lang="ru-RU" dirty="0"/>
              <a:t> </a:t>
            </a:r>
            <a:r>
              <a:rPr lang="ru-RU" dirty="0" err="1"/>
              <a:t>клінічні</a:t>
            </a:r>
            <a:r>
              <a:rPr lang="ru-RU" dirty="0"/>
              <a:t> прояви </a:t>
            </a:r>
            <a:r>
              <a:rPr lang="ru-RU" dirty="0" err="1"/>
              <a:t>гіперандрогенізма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виразні</a:t>
            </a:r>
            <a:r>
              <a:rPr lang="ru-RU" dirty="0"/>
              <a:t>, тому </a:t>
            </a:r>
            <a:r>
              <a:rPr lang="ru-RU" dirty="0" err="1"/>
              <a:t>андростерома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випадковою</a:t>
            </a:r>
            <a:r>
              <a:rPr lang="ru-RU" dirty="0"/>
              <a:t> </a:t>
            </a:r>
            <a:r>
              <a:rPr lang="ru-RU" dirty="0" err="1"/>
              <a:t>знахідкою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626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63367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Використовується </a:t>
            </a:r>
            <a:r>
              <a:rPr lang="uk-UA" dirty="0"/>
              <a:t>спільний термін для </a:t>
            </a:r>
            <a:r>
              <a:rPr lang="uk-UA" dirty="0" err="1"/>
              <a:t>катехоламін-секретуючих</a:t>
            </a:r>
            <a:r>
              <a:rPr lang="uk-UA" dirty="0"/>
              <a:t> пухлин:</a:t>
            </a:r>
            <a:r>
              <a:rPr lang="ru-RU" dirty="0"/>
              <a:t> </a:t>
            </a:r>
            <a:r>
              <a:rPr lang="uk-UA" b="1" dirty="0" err="1"/>
              <a:t>феохромоцитома</a:t>
            </a:r>
            <a:r>
              <a:rPr lang="uk-UA" b="1" dirty="0"/>
              <a:t> та</a:t>
            </a:r>
            <a:r>
              <a:rPr lang="ru-RU" b="1" dirty="0"/>
              <a:t> </a:t>
            </a:r>
            <a:r>
              <a:rPr lang="uk-UA" b="1" dirty="0" err="1"/>
              <a:t>парагангліоми</a:t>
            </a:r>
            <a:r>
              <a:rPr lang="ru-RU" dirty="0"/>
              <a:t> </a:t>
            </a:r>
            <a:r>
              <a:rPr lang="uk-UA" dirty="0"/>
              <a:t>(</a:t>
            </a:r>
            <a:r>
              <a:rPr lang="ru-RU" i="1" dirty="0" err="1"/>
              <a:t>pheochromocytoma</a:t>
            </a:r>
            <a:r>
              <a:rPr lang="ru-RU" i="1" dirty="0"/>
              <a:t> </a:t>
            </a:r>
            <a:r>
              <a:rPr lang="ru-RU" i="1" dirty="0" err="1"/>
              <a:t>and</a:t>
            </a:r>
            <a:r>
              <a:rPr lang="ru-RU" i="1" dirty="0"/>
              <a:t> </a:t>
            </a:r>
            <a:r>
              <a:rPr lang="ru-RU" i="1" dirty="0" err="1"/>
              <a:t>paraganglioma</a:t>
            </a:r>
            <a:r>
              <a:rPr lang="ru-RU" dirty="0"/>
              <a:t> </a:t>
            </a:r>
            <a:r>
              <a:rPr lang="uk-UA" dirty="0"/>
              <a:t>— </a:t>
            </a:r>
            <a:r>
              <a:rPr lang="ru-RU" dirty="0"/>
              <a:t>PPGL</a:t>
            </a:r>
            <a:r>
              <a:rPr lang="uk-UA" dirty="0"/>
              <a:t>). </a:t>
            </a:r>
            <a:r>
              <a:rPr lang="ru-RU" dirty="0"/>
              <a:t>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розділі</a:t>
            </a:r>
            <a:r>
              <a:rPr lang="ru-RU" dirty="0"/>
              <a:t> </a:t>
            </a:r>
            <a:r>
              <a:rPr lang="ru-RU" dirty="0" err="1"/>
              <a:t>висвітлюється</a:t>
            </a:r>
            <a:r>
              <a:rPr lang="ru-RU" dirty="0"/>
              <a:t> </a:t>
            </a:r>
            <a:r>
              <a:rPr lang="ru-RU" dirty="0" err="1"/>
              <a:t>лікувальна</a:t>
            </a:r>
            <a:r>
              <a:rPr lang="ru-RU" dirty="0"/>
              <a:t> тактика у </a:t>
            </a:r>
            <a:r>
              <a:rPr lang="ru-RU" dirty="0" err="1"/>
              <a:t>пацієнтів</a:t>
            </a:r>
            <a:r>
              <a:rPr lang="ru-RU" dirty="0"/>
              <a:t> з гормонально-</a:t>
            </a:r>
            <a:r>
              <a:rPr lang="ru-RU" dirty="0" err="1"/>
              <a:t>активними</a:t>
            </a:r>
            <a:r>
              <a:rPr lang="ru-RU" dirty="0"/>
              <a:t> PPGL.</a:t>
            </a:r>
          </a:p>
          <a:p>
            <a:pPr marL="0" indent="0">
              <a:buNone/>
            </a:pPr>
            <a:r>
              <a:rPr lang="ru-RU" b="1" dirty="0" err="1"/>
              <a:t>Феохромоцитома</a:t>
            </a:r>
            <a:r>
              <a:rPr lang="ru-RU" dirty="0"/>
              <a:t> (</a:t>
            </a:r>
            <a:r>
              <a:rPr lang="ru-RU" i="1" dirty="0" err="1"/>
              <a:t>pheochromocytoma</a:t>
            </a:r>
            <a:r>
              <a:rPr lang="ru-RU" i="1" dirty="0"/>
              <a:t>)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пухлина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з </a:t>
            </a:r>
            <a:r>
              <a:rPr lang="ru-RU" dirty="0" err="1"/>
              <a:t>хромафінних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, і </a:t>
            </a:r>
            <a:r>
              <a:rPr lang="ru-RU" dirty="0" err="1"/>
              <a:t>розташована</a:t>
            </a:r>
            <a:r>
              <a:rPr lang="ru-RU" dirty="0"/>
              <a:t> у </a:t>
            </a:r>
            <a:r>
              <a:rPr lang="ru-RU" dirty="0" err="1"/>
              <a:t>наднирниках</a:t>
            </a:r>
            <a:r>
              <a:rPr lang="ru-RU" dirty="0"/>
              <a:t>, а 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симптоми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 </a:t>
            </a:r>
            <a:r>
              <a:rPr lang="ru-RU" dirty="0" err="1"/>
              <a:t>надлишковим</a:t>
            </a:r>
            <a:r>
              <a:rPr lang="ru-RU" dirty="0"/>
              <a:t> синтезом та </a:t>
            </a:r>
            <a:r>
              <a:rPr lang="ru-RU" dirty="0" err="1"/>
              <a:t>секрецією</a:t>
            </a:r>
            <a:r>
              <a:rPr lang="ru-RU" dirty="0"/>
              <a:t> </a:t>
            </a:r>
            <a:r>
              <a:rPr lang="ru-RU" dirty="0" err="1"/>
              <a:t>катехоламінів</a:t>
            </a:r>
            <a:r>
              <a:rPr lang="ru-RU" dirty="0"/>
              <a:t>. </a:t>
            </a:r>
            <a:r>
              <a:rPr lang="ru-RU" dirty="0" err="1"/>
              <a:t>Складає</a:t>
            </a:r>
            <a:r>
              <a:rPr lang="ru-RU" dirty="0"/>
              <a:t> 80–85 % PPGL. </a:t>
            </a:r>
            <a:r>
              <a:rPr lang="ru-RU" dirty="0" err="1"/>
              <a:t>Зустрічається</a:t>
            </a:r>
            <a:r>
              <a:rPr lang="ru-RU" dirty="0"/>
              <a:t> спорадично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сімейно</a:t>
            </a:r>
            <a:r>
              <a:rPr lang="ru-RU" dirty="0"/>
              <a:t> (у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у молодому </a:t>
            </a:r>
            <a:r>
              <a:rPr lang="ru-RU" dirty="0" err="1"/>
              <a:t>віці</a:t>
            </a:r>
            <a:r>
              <a:rPr lang="ru-RU" dirty="0"/>
              <a:t> та 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множинними</a:t>
            </a:r>
            <a:r>
              <a:rPr lang="ru-RU" dirty="0"/>
              <a:t> </a:t>
            </a:r>
            <a:r>
              <a:rPr lang="ru-RU" dirty="0" err="1"/>
              <a:t>пухлинами</a:t>
            </a:r>
            <a:r>
              <a:rPr lang="ru-RU" dirty="0"/>
              <a:t>) — </a:t>
            </a:r>
            <a:r>
              <a:rPr lang="ru-RU" dirty="0" err="1"/>
              <a:t>належить</a:t>
            </a:r>
            <a:r>
              <a:rPr lang="ru-RU" dirty="0"/>
              <a:t> до </a:t>
            </a:r>
            <a:r>
              <a:rPr lang="ru-RU" dirty="0" err="1"/>
              <a:t>синдромів</a:t>
            </a:r>
            <a:r>
              <a:rPr lang="ru-RU" dirty="0"/>
              <a:t> </a:t>
            </a:r>
            <a:r>
              <a:rPr lang="ru-RU" dirty="0" err="1"/>
              <a:t>множинних</a:t>
            </a:r>
            <a:r>
              <a:rPr lang="ru-RU" dirty="0"/>
              <a:t> </a:t>
            </a:r>
            <a:r>
              <a:rPr lang="ru-RU" dirty="0" err="1"/>
              <a:t>ендокринних</a:t>
            </a:r>
            <a:r>
              <a:rPr lang="ru-RU" dirty="0"/>
              <a:t> </a:t>
            </a:r>
            <a:r>
              <a:rPr lang="ru-RU" dirty="0" err="1"/>
              <a:t>неоплазій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зчеплені</a:t>
            </a:r>
            <a:r>
              <a:rPr lang="ru-RU" dirty="0"/>
              <a:t> з </a:t>
            </a:r>
            <a:r>
              <a:rPr lang="ru-RU" dirty="0" err="1"/>
              <a:t>мутаціями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, таких як: </a:t>
            </a:r>
            <a:r>
              <a:rPr lang="ru-RU" dirty="0" err="1"/>
              <a:t>синдроми</a:t>
            </a:r>
            <a:r>
              <a:rPr lang="ru-RU" dirty="0"/>
              <a:t> </a:t>
            </a:r>
            <a:r>
              <a:rPr lang="ru-RU" dirty="0" err="1"/>
              <a:t>множинних</a:t>
            </a:r>
            <a:r>
              <a:rPr lang="ru-RU" dirty="0"/>
              <a:t> </a:t>
            </a:r>
            <a:r>
              <a:rPr lang="ru-RU" dirty="0" err="1"/>
              <a:t>ендокринних</a:t>
            </a:r>
            <a:r>
              <a:rPr lang="ru-RU" dirty="0"/>
              <a:t> </a:t>
            </a:r>
            <a:r>
              <a:rPr lang="ru-RU" dirty="0" err="1"/>
              <a:t>неоплазій</a:t>
            </a:r>
            <a:r>
              <a:rPr lang="ru-RU" dirty="0"/>
              <a:t> 2А і 2В типу (МЕН2А і МЕН2В — </a:t>
            </a:r>
            <a:r>
              <a:rPr lang="ru-RU" dirty="0" err="1"/>
              <a:t>мутація</a:t>
            </a:r>
            <a:r>
              <a:rPr lang="ru-RU" dirty="0"/>
              <a:t> </a:t>
            </a:r>
            <a:r>
              <a:rPr lang="ru-RU" dirty="0" err="1"/>
              <a:t>протоонкогену</a:t>
            </a:r>
            <a:r>
              <a:rPr lang="ru-RU" dirty="0"/>
              <a:t> </a:t>
            </a:r>
            <a:r>
              <a:rPr lang="ru-RU" i="1" dirty="0"/>
              <a:t>RET</a:t>
            </a:r>
            <a:r>
              <a:rPr lang="ru-RU" dirty="0"/>
              <a:t>), синдром </a:t>
            </a:r>
            <a:r>
              <a:rPr lang="ru-RU" dirty="0" err="1"/>
              <a:t>Гіппеля-Ліндау</a:t>
            </a:r>
            <a:r>
              <a:rPr lang="ru-RU" dirty="0"/>
              <a:t> (</a:t>
            </a:r>
            <a:r>
              <a:rPr lang="ru-RU" dirty="0" err="1"/>
              <a:t>мутація</a:t>
            </a:r>
            <a:r>
              <a:rPr lang="ru-RU" dirty="0"/>
              <a:t> гену </a:t>
            </a:r>
            <a:r>
              <a:rPr lang="ru-RU" i="1" dirty="0"/>
              <a:t>VHL</a:t>
            </a:r>
            <a:r>
              <a:rPr lang="ru-RU" dirty="0"/>
              <a:t>), </a:t>
            </a:r>
            <a:r>
              <a:rPr lang="ru-RU" dirty="0" err="1"/>
              <a:t>нейрофіброматоз</a:t>
            </a:r>
            <a:r>
              <a:rPr lang="ru-RU" dirty="0"/>
              <a:t> І типу (</a:t>
            </a:r>
            <a:r>
              <a:rPr lang="ru-RU" dirty="0" err="1"/>
              <a:t>мутація</a:t>
            </a:r>
            <a:r>
              <a:rPr lang="ru-RU" dirty="0"/>
              <a:t> гену </a:t>
            </a:r>
            <a:r>
              <a:rPr lang="ru-RU" i="1" dirty="0"/>
              <a:t>NF1</a:t>
            </a:r>
            <a:r>
              <a:rPr lang="ru-RU" dirty="0"/>
              <a:t>), синдром </a:t>
            </a:r>
            <a:r>
              <a:rPr lang="ru-RU" dirty="0" err="1"/>
              <a:t>феохромоцитоми</a:t>
            </a:r>
            <a:r>
              <a:rPr lang="ru-RU" dirty="0"/>
              <a:t> та </a:t>
            </a:r>
            <a:r>
              <a:rPr lang="ru-RU" dirty="0" err="1"/>
              <a:t>парагангліоми</a:t>
            </a:r>
            <a:r>
              <a:rPr lang="ru-RU" dirty="0"/>
              <a:t> (</a:t>
            </a:r>
            <a:r>
              <a:rPr lang="ru-RU" dirty="0" err="1"/>
              <a:t>мутація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 комплексу </a:t>
            </a:r>
            <a:r>
              <a:rPr lang="ru-RU" dirty="0" err="1"/>
              <a:t>сукцинат-дегідрогенази</a:t>
            </a:r>
            <a:r>
              <a:rPr lang="ru-RU" dirty="0"/>
              <a:t>)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злоякісний</a:t>
            </a:r>
            <a:r>
              <a:rPr lang="ru-RU" dirty="0"/>
              <a:t> характер.</a:t>
            </a:r>
          </a:p>
          <a:p>
            <a:pPr marL="0" indent="0">
              <a:buNone/>
            </a:pPr>
            <a:r>
              <a:rPr lang="ru-RU" b="1" dirty="0" err="1"/>
              <a:t>Парагангліоми</a:t>
            </a:r>
            <a:r>
              <a:rPr lang="ru-RU" b="1" dirty="0"/>
              <a:t>,</a:t>
            </a:r>
            <a:r>
              <a:rPr lang="ru-RU" dirty="0"/>
              <a:t> </a:t>
            </a:r>
            <a:r>
              <a:rPr lang="ru-RU" dirty="0" err="1"/>
              <a:t>інакше</a:t>
            </a:r>
            <a:r>
              <a:rPr lang="ru-RU" dirty="0"/>
              <a:t> </a:t>
            </a:r>
            <a:r>
              <a:rPr lang="ru-RU" dirty="0" err="1"/>
              <a:t>кажучи</a:t>
            </a:r>
            <a:r>
              <a:rPr lang="ru-RU" dirty="0"/>
              <a:t>, </a:t>
            </a:r>
            <a:r>
              <a:rPr lang="ru-RU" b="1" dirty="0" err="1"/>
              <a:t>гломусні</a:t>
            </a:r>
            <a:r>
              <a:rPr lang="ru-RU" b="1" dirty="0"/>
              <a:t> </a:t>
            </a:r>
            <a:r>
              <a:rPr lang="ru-RU" b="1" dirty="0" err="1"/>
              <a:t>пухлини</a:t>
            </a:r>
            <a:r>
              <a:rPr lang="ru-RU" dirty="0"/>
              <a:t> (</a:t>
            </a:r>
            <a:r>
              <a:rPr lang="ru-RU" i="1" dirty="0" err="1"/>
              <a:t>paraganglioma</a:t>
            </a:r>
            <a:r>
              <a:rPr lang="ru-RU" dirty="0"/>
              <a:t>)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хромафінних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, </a:t>
            </a:r>
            <a:r>
              <a:rPr lang="ru-RU" dirty="0" err="1"/>
              <a:t>розташовані</a:t>
            </a:r>
            <a:r>
              <a:rPr lang="ru-RU" dirty="0"/>
              <a:t> за межами </a:t>
            </a:r>
            <a:r>
              <a:rPr lang="ru-RU" dirty="0" err="1"/>
              <a:t>наднирників</a:t>
            </a:r>
            <a:r>
              <a:rPr lang="ru-RU" dirty="0"/>
              <a:t> (15–20 % PPGL),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походять</a:t>
            </a:r>
            <a:r>
              <a:rPr lang="ru-RU" dirty="0"/>
              <a:t> з </a:t>
            </a:r>
            <a:r>
              <a:rPr lang="ru-RU" dirty="0" err="1"/>
              <a:t>парагангліїв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</a:t>
            </a:r>
            <a:r>
              <a:rPr lang="ru-RU" dirty="0" err="1"/>
              <a:t>вздовж</a:t>
            </a:r>
            <a:r>
              <a:rPr lang="ru-RU" dirty="0"/>
              <a:t> </a:t>
            </a:r>
            <a:r>
              <a:rPr lang="ru-RU" dirty="0" err="1"/>
              <a:t>парасимпатичних</a:t>
            </a:r>
            <a:r>
              <a:rPr lang="ru-RU" dirty="0"/>
              <a:t> </a:t>
            </a:r>
            <a:r>
              <a:rPr lang="ru-RU" dirty="0" err="1"/>
              <a:t>нервів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, </a:t>
            </a:r>
            <a:r>
              <a:rPr lang="ru-RU" dirty="0" err="1"/>
              <a:t>шиї</a:t>
            </a:r>
            <a:r>
              <a:rPr lang="ru-RU" dirty="0"/>
              <a:t> і </a:t>
            </a:r>
            <a:r>
              <a:rPr lang="ru-RU" dirty="0" err="1"/>
              <a:t>середостіння</a:t>
            </a:r>
            <a:r>
              <a:rPr lang="ru-RU" dirty="0"/>
              <a:t>, </a:t>
            </a:r>
            <a:r>
              <a:rPr lang="ru-RU" dirty="0" err="1"/>
              <a:t>вздовж</a:t>
            </a:r>
            <a:r>
              <a:rPr lang="ru-RU" dirty="0"/>
              <a:t> </a:t>
            </a:r>
            <a:r>
              <a:rPr lang="ru-RU" dirty="0" err="1"/>
              <a:t>парасимпатичного</a:t>
            </a:r>
            <a:r>
              <a:rPr lang="ru-RU" dirty="0"/>
              <a:t> </a:t>
            </a:r>
            <a:r>
              <a:rPr lang="ru-RU" dirty="0" err="1"/>
              <a:t>стовбура</a:t>
            </a:r>
            <a:r>
              <a:rPr lang="ru-RU" dirty="0"/>
              <a:t> анте- та </a:t>
            </a:r>
            <a:r>
              <a:rPr lang="ru-RU" dirty="0" err="1"/>
              <a:t>паравертебрально</a:t>
            </a:r>
            <a:r>
              <a:rPr lang="ru-RU" dirty="0"/>
              <a:t>, за межами </a:t>
            </a:r>
            <a:r>
              <a:rPr lang="ru-RU" dirty="0" err="1"/>
              <a:t>звичайного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симпатичних</a:t>
            </a:r>
            <a:r>
              <a:rPr lang="ru-RU" dirty="0"/>
              <a:t> та </a:t>
            </a:r>
            <a:r>
              <a:rPr lang="ru-RU" dirty="0" err="1"/>
              <a:t>парасимпатичних</a:t>
            </a:r>
            <a:r>
              <a:rPr lang="ru-RU" dirty="0"/>
              <a:t> </a:t>
            </a:r>
            <a:r>
              <a:rPr lang="ru-RU" dirty="0" err="1"/>
              <a:t>сплетінь</a:t>
            </a:r>
            <a:r>
              <a:rPr lang="ru-RU" dirty="0"/>
              <a:t>, а 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вздовж</a:t>
            </a:r>
            <a:r>
              <a:rPr lang="ru-RU" dirty="0"/>
              <a:t> </a:t>
            </a:r>
            <a:r>
              <a:rPr lang="ru-RU" dirty="0" err="1"/>
              <a:t>симпатичних</a:t>
            </a:r>
            <a:r>
              <a:rPr lang="ru-RU" dirty="0"/>
              <a:t> </a:t>
            </a:r>
            <a:r>
              <a:rPr lang="ru-RU" dirty="0" err="1"/>
              <a:t>нервових</a:t>
            </a:r>
            <a:r>
              <a:rPr lang="ru-RU" dirty="0"/>
              <a:t> волокон,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іннервують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малого тазу та </a:t>
            </a:r>
            <a:r>
              <a:rPr lang="ru-RU" dirty="0" err="1"/>
              <a:t>заочеревинний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. </a:t>
            </a:r>
            <a:r>
              <a:rPr lang="ru-RU" dirty="0" err="1"/>
              <a:t>Парагангліоми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секретувати</a:t>
            </a:r>
            <a:r>
              <a:rPr lang="ru-RU" dirty="0"/>
              <a:t> </a:t>
            </a:r>
            <a:r>
              <a:rPr lang="ru-RU" dirty="0" err="1"/>
              <a:t>катехоламіни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також</a:t>
            </a:r>
            <a:r>
              <a:rPr lang="ru-RU" dirty="0"/>
              <a:t> гормонально </a:t>
            </a:r>
            <a:r>
              <a:rPr lang="ru-RU" dirty="0" err="1"/>
              <a:t>неактивними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031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143</TotalTime>
  <Words>2004</Words>
  <Application>Microsoft Office PowerPoint</Application>
  <PresentationFormat>Экран (4:3)</PresentationFormat>
  <Paragraphs>140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NewsPrint</vt:lpstr>
      <vt:lpstr>Лекція на тему: Вади розвитку та хвороби наднирників, яєчка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Лекція, на тему: Вади розвитку та хвороби наднирників, яєчка</dc:title>
  <dc:creator>User 90</dc:creator>
  <cp:lastModifiedBy>Сервис</cp:lastModifiedBy>
  <cp:revision>7</cp:revision>
  <dcterms:created xsi:type="dcterms:W3CDTF">2020-06-02T07:15:36Z</dcterms:created>
  <dcterms:modified xsi:type="dcterms:W3CDTF">2020-06-04T13:54:50Z</dcterms:modified>
</cp:coreProperties>
</file>