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68" r:id="rId4"/>
    <p:sldId id="267" r:id="rId5"/>
    <p:sldId id="266" r:id="rId6"/>
    <p:sldId id="265" r:id="rId7"/>
    <p:sldId id="264" r:id="rId8"/>
    <p:sldId id="263" r:id="rId9"/>
    <p:sldId id="262" r:id="rId10"/>
    <p:sldId id="271" r:id="rId11"/>
    <p:sldId id="272" r:id="rId12"/>
    <p:sldId id="261" r:id="rId13"/>
    <p:sldId id="270" r:id="rId14"/>
    <p:sldId id="269" r:id="rId15"/>
    <p:sldId id="260" r:id="rId16"/>
    <p:sldId id="259" r:id="rId17"/>
    <p:sldId id="258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248" autoAdjust="0"/>
    <p:restoredTop sz="94660"/>
  </p:normalViewPr>
  <p:slideViewPr>
    <p:cSldViewPr>
      <p:cViewPr varScale="1">
        <p:scale>
          <a:sx n="104" d="100"/>
          <a:sy n="104" d="100"/>
        </p:scale>
        <p:origin x="-42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04.06.2020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04.06.2020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04.06.2020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04.06.2020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04.06.2020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04.06.2020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B4C71EC6-210F-42DE-9C53-41977AD35B3D}" type="datetimeFigureOut">
              <a:rPr lang="ru-RU" smtClean="0"/>
              <a:t>04.06.2020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compendium.com.ua/uk/akt/65/3319/amlodipinum" TargetMode="External"/><Relationship Id="rId2" Type="http://schemas.openxmlformats.org/officeDocument/2006/relationships/hyperlink" Target="https://compendium.com.ua/uk/akt/68/3156/doxazosinu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compendium.com.ua/uk/akt/68/3202/dacarbazinum" TargetMode="External"/><Relationship Id="rId5" Type="http://schemas.openxmlformats.org/officeDocument/2006/relationships/hyperlink" Target="https://compendium.com.ua/uk/akt/86/3246/vincristinum" TargetMode="External"/><Relationship Id="rId4" Type="http://schemas.openxmlformats.org/officeDocument/2006/relationships/hyperlink" Target="https://compendium.com.ua/uk/akt/67/2631/cyclophosphamidum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37803" y="3148867"/>
            <a:ext cx="7750621" cy="2584389"/>
          </a:xfrm>
        </p:spPr>
        <p:txBody>
          <a:bodyPr/>
          <a:lstStyle/>
          <a:p>
            <a:r>
              <a:rPr lang="ru-RU" sz="4400" dirty="0" err="1" smtClean="0">
                <a:effectLst/>
              </a:rPr>
              <a:t>Лекція</a:t>
            </a:r>
            <a:r>
              <a:rPr lang="ru-RU" sz="4400" dirty="0" smtClean="0">
                <a:effectLst/>
              </a:rPr>
              <a:t> на тему:</a:t>
            </a:r>
            <a:br>
              <a:rPr lang="ru-RU" sz="4400" dirty="0" smtClean="0">
                <a:effectLst/>
              </a:rPr>
            </a:br>
            <a:r>
              <a:rPr lang="ru-RU" sz="4400" dirty="0" smtClean="0">
                <a:effectLst/>
              </a:rPr>
              <a:t>Вади </a:t>
            </a:r>
            <a:r>
              <a:rPr lang="ru-RU" sz="4400" dirty="0" err="1">
                <a:effectLst/>
              </a:rPr>
              <a:t>розвитку</a:t>
            </a:r>
            <a:r>
              <a:rPr lang="ru-RU" sz="4400" dirty="0">
                <a:effectLst/>
              </a:rPr>
              <a:t> та </a:t>
            </a:r>
            <a:r>
              <a:rPr lang="ru-RU" sz="4400" dirty="0" err="1">
                <a:effectLst/>
              </a:rPr>
              <a:t>хвороби</a:t>
            </a:r>
            <a:r>
              <a:rPr lang="ru-RU" sz="4400" dirty="0">
                <a:effectLst/>
              </a:rPr>
              <a:t> </a:t>
            </a:r>
            <a:r>
              <a:rPr lang="ru-RU" sz="4400" dirty="0" err="1">
                <a:effectLst/>
              </a:rPr>
              <a:t>наднирників</a:t>
            </a:r>
            <a:r>
              <a:rPr lang="uk-UA" sz="4400" dirty="0">
                <a:effectLst/>
              </a:rPr>
              <a:t>, </a:t>
            </a:r>
            <a:r>
              <a:rPr lang="ru-RU" sz="4400" dirty="0" err="1">
                <a:effectLst/>
              </a:rPr>
              <a:t>яєчка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3997804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260648"/>
            <a:ext cx="9001000" cy="6264696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uk-UA" dirty="0" smtClean="0"/>
          </a:p>
          <a:p>
            <a:pPr marL="0" indent="0">
              <a:buNone/>
            </a:pPr>
            <a:r>
              <a:rPr lang="uk-UA" dirty="0" smtClean="0"/>
              <a:t>Клінічна </a:t>
            </a:r>
            <a:r>
              <a:rPr lang="uk-UA" dirty="0"/>
              <a:t>картина. </a:t>
            </a:r>
            <a:r>
              <a:rPr lang="ru-RU" dirty="0" err="1"/>
              <a:t>Залежить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взаємної</a:t>
            </a:r>
            <a:r>
              <a:rPr lang="ru-RU" dirty="0"/>
              <a:t> </a:t>
            </a:r>
            <a:r>
              <a:rPr lang="ru-RU" dirty="0" err="1"/>
              <a:t>пропорції</a:t>
            </a:r>
            <a:r>
              <a:rPr lang="ru-RU" dirty="0"/>
              <a:t> </a:t>
            </a:r>
            <a:r>
              <a:rPr lang="ru-RU" dirty="0" err="1"/>
              <a:t>кількості</a:t>
            </a:r>
            <a:r>
              <a:rPr lang="ru-RU" dirty="0"/>
              <a:t> </a:t>
            </a:r>
            <a:r>
              <a:rPr lang="ru-RU" dirty="0" err="1"/>
              <a:t>секретованих</a:t>
            </a:r>
            <a:r>
              <a:rPr lang="ru-RU" dirty="0"/>
              <a:t> </a:t>
            </a:r>
            <a:r>
              <a:rPr lang="ru-RU" dirty="0" err="1"/>
              <a:t>феохромоцитомою</a:t>
            </a:r>
            <a:r>
              <a:rPr lang="ru-RU" dirty="0"/>
              <a:t> </a:t>
            </a:r>
            <a:r>
              <a:rPr lang="ru-RU" dirty="0" err="1"/>
              <a:t>адреналіну</a:t>
            </a:r>
            <a:r>
              <a:rPr lang="ru-RU" dirty="0"/>
              <a:t> і </a:t>
            </a:r>
            <a:r>
              <a:rPr lang="ru-RU" dirty="0" err="1"/>
              <a:t>норадреналіну</a:t>
            </a:r>
            <a:r>
              <a:rPr lang="ru-RU" dirty="0"/>
              <a:t>; </a:t>
            </a:r>
            <a:r>
              <a:rPr lang="ru-RU" dirty="0" err="1"/>
              <a:t>крім</a:t>
            </a:r>
            <a:r>
              <a:rPr lang="ru-RU" dirty="0"/>
              <a:t> того, на </a:t>
            </a:r>
            <a:r>
              <a:rPr lang="ru-RU" dirty="0" err="1"/>
              <a:t>клінічну</a:t>
            </a:r>
            <a:r>
              <a:rPr lang="ru-RU" dirty="0"/>
              <a:t> картину </a:t>
            </a:r>
            <a:r>
              <a:rPr lang="ru-RU" dirty="0" err="1"/>
              <a:t>можуть</a:t>
            </a:r>
            <a:r>
              <a:rPr lang="ru-RU" dirty="0"/>
              <a:t> </a:t>
            </a:r>
            <a:r>
              <a:rPr lang="ru-RU" dirty="0" err="1"/>
              <a:t>впливати</a:t>
            </a:r>
            <a:r>
              <a:rPr lang="ru-RU" dirty="0"/>
              <a:t> </a:t>
            </a:r>
            <a:r>
              <a:rPr lang="ru-RU" dirty="0" err="1"/>
              <a:t>інші</a:t>
            </a:r>
            <a:r>
              <a:rPr lang="ru-RU" dirty="0"/>
              <a:t> </a:t>
            </a:r>
            <a:r>
              <a:rPr lang="ru-RU" dirty="0" err="1"/>
              <a:t>пептиди</a:t>
            </a:r>
            <a:r>
              <a:rPr lang="ru-RU" dirty="0"/>
              <a:t> </a:t>
            </a:r>
            <a:r>
              <a:rPr lang="ru-RU" dirty="0" err="1"/>
              <a:t>додатково</a:t>
            </a:r>
            <a:r>
              <a:rPr lang="ru-RU" dirty="0"/>
              <a:t> </a:t>
            </a:r>
            <a:r>
              <a:rPr lang="ru-RU" dirty="0" err="1"/>
              <a:t>секретовані</a:t>
            </a:r>
            <a:r>
              <a:rPr lang="ru-RU" dirty="0"/>
              <a:t> </a:t>
            </a:r>
            <a:r>
              <a:rPr lang="ru-RU" dirty="0" err="1"/>
              <a:t>пухлиною</a:t>
            </a:r>
            <a:r>
              <a:rPr lang="ru-RU" dirty="0"/>
              <a:t> (</a:t>
            </a:r>
            <a:r>
              <a:rPr lang="ru-RU" dirty="0" err="1"/>
              <a:t>зокрема</a:t>
            </a:r>
            <a:r>
              <a:rPr lang="ru-RU" dirty="0"/>
              <a:t>, </a:t>
            </a:r>
            <a:r>
              <a:rPr lang="ru-RU" dirty="0" err="1"/>
              <a:t>вазопресин</a:t>
            </a:r>
            <a:r>
              <a:rPr lang="ru-RU" dirty="0"/>
              <a:t>, </a:t>
            </a:r>
            <a:r>
              <a:rPr lang="ru-RU" dirty="0" err="1"/>
              <a:t>соматостатин</a:t>
            </a:r>
            <a:r>
              <a:rPr lang="ru-RU" dirty="0"/>
              <a:t>, КРГ, АКТГ, ВІП, </a:t>
            </a:r>
            <a:r>
              <a:rPr lang="ru-RU" dirty="0" err="1"/>
              <a:t>гастрин</a:t>
            </a:r>
            <a:r>
              <a:rPr lang="ru-RU" dirty="0"/>
              <a:t>). </a:t>
            </a:r>
            <a:r>
              <a:rPr lang="ru-RU" dirty="0" err="1"/>
              <a:t>Характерним</a:t>
            </a:r>
            <a:r>
              <a:rPr lang="ru-RU" dirty="0"/>
              <a:t> є </a:t>
            </a:r>
            <a:r>
              <a:rPr lang="ru-RU" b="1" dirty="0" err="1"/>
              <a:t>нападоподібний</a:t>
            </a:r>
            <a:r>
              <a:rPr lang="ru-RU" b="1" dirty="0"/>
              <a:t> </a:t>
            </a:r>
            <a:r>
              <a:rPr lang="ru-RU" b="1" dirty="0" err="1"/>
              <a:t>перебіг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спричинений</a:t>
            </a:r>
            <a:r>
              <a:rPr lang="ru-RU" dirty="0"/>
              <a:t> </a:t>
            </a:r>
            <a:r>
              <a:rPr lang="ru-RU" dirty="0" err="1"/>
              <a:t>періодичним</a:t>
            </a:r>
            <a:r>
              <a:rPr lang="ru-RU" dirty="0"/>
              <a:t> </a:t>
            </a:r>
            <a:r>
              <a:rPr lang="ru-RU" dirty="0" err="1"/>
              <a:t>вивільненням</a:t>
            </a:r>
            <a:r>
              <a:rPr lang="ru-RU" dirty="0"/>
              <a:t> з PPGL </a:t>
            </a:r>
            <a:r>
              <a:rPr lang="ru-RU" dirty="0" err="1"/>
              <a:t>надмірних</a:t>
            </a:r>
            <a:r>
              <a:rPr lang="ru-RU" dirty="0"/>
              <a:t> </a:t>
            </a:r>
            <a:r>
              <a:rPr lang="ru-RU" dirty="0" err="1"/>
              <a:t>кількостей</a:t>
            </a:r>
            <a:r>
              <a:rPr lang="ru-RU" dirty="0"/>
              <a:t> </a:t>
            </a:r>
            <a:r>
              <a:rPr lang="ru-RU" dirty="0" err="1"/>
              <a:t>адреналіну</a:t>
            </a:r>
            <a:r>
              <a:rPr lang="ru-RU" dirty="0"/>
              <a:t> та </a:t>
            </a:r>
            <a:r>
              <a:rPr lang="ru-RU" dirty="0" err="1"/>
              <a:t>норадреналіну</a:t>
            </a:r>
            <a:r>
              <a:rPr lang="ru-RU" dirty="0"/>
              <a:t>, а </a:t>
            </a:r>
            <a:r>
              <a:rPr lang="ru-RU" dirty="0" err="1"/>
              <a:t>також</a:t>
            </a:r>
            <a:r>
              <a:rPr lang="ru-RU" dirty="0"/>
              <a:t>, </a:t>
            </a:r>
            <a:r>
              <a:rPr lang="ru-RU" dirty="0" err="1"/>
              <a:t>інколи</a:t>
            </a:r>
            <a:r>
              <a:rPr lang="ru-RU" dirty="0"/>
              <a:t>, </a:t>
            </a:r>
            <a:r>
              <a:rPr lang="ru-RU" dirty="0" err="1"/>
              <a:t>допаміну</a:t>
            </a:r>
            <a:r>
              <a:rPr lang="ru-RU" dirty="0"/>
              <a:t>. </a:t>
            </a:r>
            <a:r>
              <a:rPr lang="ru-RU" dirty="0" err="1"/>
              <a:t>Фактори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викликають</a:t>
            </a:r>
            <a:r>
              <a:rPr lang="ru-RU" dirty="0"/>
              <a:t> </a:t>
            </a:r>
            <a:r>
              <a:rPr lang="ru-RU" dirty="0" err="1"/>
              <a:t>симптоми</a:t>
            </a:r>
            <a:r>
              <a:rPr lang="ru-RU" dirty="0"/>
              <a:t>: </a:t>
            </a:r>
            <a:r>
              <a:rPr lang="ru-RU" dirty="0" err="1"/>
              <a:t>фізичне</a:t>
            </a:r>
            <a:r>
              <a:rPr lang="ru-RU" dirty="0"/>
              <a:t> </a:t>
            </a:r>
            <a:r>
              <a:rPr lang="ru-RU" dirty="0" err="1"/>
              <a:t>навантаження</a:t>
            </a:r>
            <a:r>
              <a:rPr lang="ru-RU" dirty="0"/>
              <a:t>, </a:t>
            </a:r>
            <a:r>
              <a:rPr lang="ru-RU" dirty="0" err="1"/>
              <a:t>стиснення</a:t>
            </a:r>
            <a:r>
              <a:rPr lang="ru-RU" dirty="0"/>
              <a:t> </a:t>
            </a:r>
            <a:r>
              <a:rPr lang="ru-RU" dirty="0" err="1"/>
              <a:t>черевної</a:t>
            </a:r>
            <a:r>
              <a:rPr lang="ru-RU" dirty="0"/>
              <a:t> </a:t>
            </a:r>
            <a:r>
              <a:rPr lang="ru-RU" dirty="0" err="1"/>
              <a:t>порожнини</a:t>
            </a:r>
            <a:r>
              <a:rPr lang="ru-RU" dirty="0"/>
              <a:t>, велика </a:t>
            </a:r>
            <a:r>
              <a:rPr lang="ru-RU" dirty="0" err="1"/>
              <a:t>кількість</a:t>
            </a:r>
            <a:r>
              <a:rPr lang="ru-RU" dirty="0"/>
              <a:t> </a:t>
            </a:r>
            <a:r>
              <a:rPr lang="ru-RU" dirty="0" err="1"/>
              <a:t>спожитої</a:t>
            </a:r>
            <a:r>
              <a:rPr lang="ru-RU" dirty="0"/>
              <a:t> </a:t>
            </a:r>
            <a:r>
              <a:rPr lang="ru-RU" dirty="0" err="1"/>
              <a:t>їжі</a:t>
            </a:r>
            <a:r>
              <a:rPr lang="ru-RU" dirty="0"/>
              <a:t>, </a:t>
            </a:r>
            <a:r>
              <a:rPr lang="ru-RU" dirty="0" err="1"/>
              <a:t>деякі</a:t>
            </a:r>
            <a:r>
              <a:rPr lang="ru-RU" dirty="0"/>
              <a:t> ЛЗ (</a:t>
            </a:r>
            <a:r>
              <a:rPr lang="ru-RU" dirty="0" err="1"/>
              <a:t>ефедрин</a:t>
            </a:r>
            <a:r>
              <a:rPr lang="ru-RU" dirty="0"/>
              <a:t>, </a:t>
            </a:r>
            <a:r>
              <a:rPr lang="ru-RU" dirty="0" err="1"/>
              <a:t>фенілефрин</a:t>
            </a:r>
            <a:r>
              <a:rPr lang="ru-RU" dirty="0"/>
              <a:t>, АКТГ, </a:t>
            </a:r>
            <a:r>
              <a:rPr lang="ru-RU" dirty="0" err="1"/>
              <a:t>фенотіазин</a:t>
            </a:r>
            <a:r>
              <a:rPr lang="ru-RU" dirty="0"/>
              <a:t>, </a:t>
            </a:r>
            <a:r>
              <a:rPr lang="ru-RU" dirty="0" err="1"/>
              <a:t>амфетамін</a:t>
            </a:r>
            <a:r>
              <a:rPr lang="ru-RU" dirty="0"/>
              <a:t>, </a:t>
            </a:r>
            <a:r>
              <a:rPr lang="ru-RU" dirty="0" err="1"/>
              <a:t>метоклопрамід</a:t>
            </a:r>
            <a:r>
              <a:rPr lang="ru-RU" dirty="0"/>
              <a:t>, </a:t>
            </a:r>
            <a:r>
              <a:rPr lang="ru-RU" dirty="0" err="1"/>
              <a:t>трициклічні</a:t>
            </a:r>
            <a:r>
              <a:rPr lang="ru-RU" dirty="0"/>
              <a:t> </a:t>
            </a:r>
            <a:r>
              <a:rPr lang="ru-RU" dirty="0" err="1"/>
              <a:t>антидепресанти</a:t>
            </a:r>
            <a:r>
              <a:rPr lang="ru-RU" dirty="0"/>
              <a:t>, </a:t>
            </a:r>
            <a:r>
              <a:rPr lang="ru-RU" dirty="0" err="1"/>
              <a:t>деякі</a:t>
            </a:r>
            <a:r>
              <a:rPr lang="ru-RU" dirty="0"/>
              <a:t> </a:t>
            </a:r>
            <a:r>
              <a:rPr lang="ru-RU" dirty="0" err="1"/>
              <a:t>препарати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використовуються</a:t>
            </a:r>
            <a:r>
              <a:rPr lang="ru-RU" dirty="0"/>
              <a:t> для </a:t>
            </a:r>
            <a:r>
              <a:rPr lang="ru-RU" dirty="0" err="1"/>
              <a:t>анестезії</a:t>
            </a:r>
            <a:r>
              <a:rPr lang="ru-RU" dirty="0"/>
              <a:t>), </a:t>
            </a:r>
            <a:r>
              <a:rPr lang="ru-RU" dirty="0" err="1"/>
              <a:t>стресові</a:t>
            </a:r>
            <a:r>
              <a:rPr lang="ru-RU" dirty="0"/>
              <a:t> </a:t>
            </a:r>
            <a:r>
              <a:rPr lang="ru-RU" dirty="0" err="1"/>
              <a:t>ситуації</a:t>
            </a:r>
            <a:r>
              <a:rPr lang="ru-RU" dirty="0"/>
              <a:t>, алкоголь, і </a:t>
            </a:r>
            <a:r>
              <a:rPr lang="ru-RU" dirty="0" err="1"/>
              <a:t>навіть</a:t>
            </a:r>
            <a:r>
              <a:rPr lang="ru-RU" dirty="0"/>
              <a:t> </a:t>
            </a:r>
            <a:r>
              <a:rPr lang="ru-RU" dirty="0" err="1"/>
              <a:t>призначення</a:t>
            </a:r>
            <a:r>
              <a:rPr lang="ru-RU" dirty="0"/>
              <a:t> ГК. PPGL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супроводжуватись</a:t>
            </a:r>
            <a:r>
              <a:rPr lang="ru-RU" dirty="0"/>
              <a:t> </a:t>
            </a:r>
            <a:r>
              <a:rPr lang="ru-RU" dirty="0" err="1"/>
              <a:t>підвищеною</a:t>
            </a:r>
            <a:r>
              <a:rPr lang="ru-RU" dirty="0"/>
              <a:t> </a:t>
            </a:r>
            <a:r>
              <a:rPr lang="ru-RU" dirty="0" err="1"/>
              <a:t>концентрацією</a:t>
            </a:r>
            <a:r>
              <a:rPr lang="ru-RU" dirty="0"/>
              <a:t> </a:t>
            </a:r>
            <a:r>
              <a:rPr lang="ru-RU" dirty="0" err="1"/>
              <a:t>глюкози</a:t>
            </a:r>
            <a:r>
              <a:rPr lang="ru-RU" dirty="0"/>
              <a:t> в </a:t>
            </a:r>
            <a:r>
              <a:rPr lang="ru-RU" dirty="0" err="1"/>
              <a:t>плазмі</a:t>
            </a:r>
            <a:r>
              <a:rPr lang="ru-RU" dirty="0"/>
              <a:t> </a:t>
            </a:r>
            <a:r>
              <a:rPr lang="ru-RU" dirty="0" err="1"/>
              <a:t>крові</a:t>
            </a:r>
            <a:r>
              <a:rPr lang="ru-RU" dirty="0"/>
              <a:t> — </a:t>
            </a:r>
            <a:r>
              <a:rPr lang="ru-RU" dirty="0" err="1"/>
              <a:t>врахуйте</a:t>
            </a:r>
            <a:r>
              <a:rPr lang="ru-RU" dirty="0"/>
              <a:t> </a:t>
            </a:r>
            <a:r>
              <a:rPr lang="ru-RU" dirty="0" err="1"/>
              <a:t>це</a:t>
            </a:r>
            <a:r>
              <a:rPr lang="ru-RU" dirty="0"/>
              <a:t>,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виявите</a:t>
            </a:r>
            <a:r>
              <a:rPr lang="ru-RU" dirty="0"/>
              <a:t> у </a:t>
            </a:r>
            <a:r>
              <a:rPr lang="ru-RU" dirty="0" err="1"/>
              <a:t>пацієнта</a:t>
            </a:r>
            <a:r>
              <a:rPr lang="ru-RU" dirty="0"/>
              <a:t> </a:t>
            </a:r>
            <a:r>
              <a:rPr lang="ru-RU" dirty="0" err="1"/>
              <a:t>гіперглікемію</a:t>
            </a:r>
            <a:r>
              <a:rPr lang="ru-RU" dirty="0"/>
              <a:t> у </a:t>
            </a:r>
            <a:r>
              <a:rPr lang="ru-RU" dirty="0" err="1"/>
              <a:t>поєднанні</a:t>
            </a:r>
            <a:r>
              <a:rPr lang="ru-RU" dirty="0"/>
              <a:t> з </a:t>
            </a:r>
            <a:r>
              <a:rPr lang="ru-RU" dirty="0" err="1"/>
              <a:t>патогномонічними</a:t>
            </a:r>
            <a:r>
              <a:rPr lang="ru-RU" dirty="0"/>
              <a:t> симптомами, </a:t>
            </a:r>
            <a:r>
              <a:rPr lang="ru-RU" dirty="0" err="1"/>
              <a:t>наведеними</a:t>
            </a:r>
            <a:r>
              <a:rPr lang="ru-RU" dirty="0"/>
              <a:t> </a:t>
            </a:r>
            <a:r>
              <a:rPr lang="ru-RU" dirty="0" err="1"/>
              <a:t>нижче</a:t>
            </a:r>
            <a:r>
              <a:rPr lang="ru-RU" dirty="0"/>
              <a:t>, </a:t>
            </a:r>
            <a:r>
              <a:rPr lang="ru-RU" dirty="0" err="1"/>
              <a:t>зокрема</a:t>
            </a:r>
            <a:r>
              <a:rPr lang="ru-RU" dirty="0"/>
              <a:t> у </a:t>
            </a:r>
            <a:r>
              <a:rPr lang="ru-RU" dirty="0" err="1"/>
              <a:t>худих</a:t>
            </a:r>
            <a:r>
              <a:rPr lang="ru-RU" dirty="0"/>
              <a:t> </a:t>
            </a:r>
            <a:r>
              <a:rPr lang="ru-RU" dirty="0" err="1"/>
              <a:t>пацієнтів</a:t>
            </a:r>
            <a:r>
              <a:rPr lang="ru-RU" dirty="0"/>
              <a:t> без </a:t>
            </a:r>
            <a:r>
              <a:rPr lang="ru-RU" dirty="0" err="1"/>
              <a:t>раніше</a:t>
            </a:r>
            <a:r>
              <a:rPr lang="ru-RU" dirty="0"/>
              <a:t> </a:t>
            </a:r>
            <a:r>
              <a:rPr lang="ru-RU" dirty="0" err="1"/>
              <a:t>встановленого</a:t>
            </a:r>
            <a:r>
              <a:rPr lang="ru-RU" dirty="0"/>
              <a:t> </a:t>
            </a:r>
            <a:r>
              <a:rPr lang="ru-RU" dirty="0" err="1"/>
              <a:t>діагнозу</a:t>
            </a:r>
            <a:r>
              <a:rPr lang="ru-RU" dirty="0"/>
              <a:t> </a:t>
            </a:r>
            <a:r>
              <a:rPr lang="ru-RU" dirty="0" err="1"/>
              <a:t>цукрового</a:t>
            </a:r>
            <a:r>
              <a:rPr lang="ru-RU" dirty="0"/>
              <a:t> </a:t>
            </a:r>
            <a:r>
              <a:rPr lang="ru-RU" dirty="0" err="1"/>
              <a:t>діабету</a:t>
            </a:r>
            <a:r>
              <a:rPr lang="ru-RU" dirty="0"/>
              <a:t>. </a:t>
            </a:r>
            <a:r>
              <a:rPr lang="ru-RU" b="1" dirty="0" err="1"/>
              <a:t>Типові</a:t>
            </a:r>
            <a:r>
              <a:rPr lang="ru-RU" b="1" dirty="0"/>
              <a:t> </a:t>
            </a:r>
            <a:r>
              <a:rPr lang="ru-RU" b="1" dirty="0" err="1"/>
              <a:t>симптоми</a:t>
            </a:r>
            <a:r>
              <a:rPr lang="ru-RU" b="1" dirty="0"/>
              <a:t>:</a:t>
            </a:r>
            <a:r>
              <a:rPr lang="ru-RU" dirty="0"/>
              <a:t> </a:t>
            </a:r>
            <a:r>
              <a:rPr lang="ru-RU" dirty="0" err="1"/>
              <a:t>пароксизми</a:t>
            </a:r>
            <a:r>
              <a:rPr lang="ru-RU" dirty="0"/>
              <a:t> </a:t>
            </a:r>
            <a:r>
              <a:rPr lang="ru-RU" dirty="0" err="1"/>
              <a:t>артеріальної</a:t>
            </a:r>
            <a:r>
              <a:rPr lang="ru-RU" dirty="0"/>
              <a:t> </a:t>
            </a:r>
            <a:r>
              <a:rPr lang="ru-RU" dirty="0" err="1"/>
              <a:t>гіпертензії</a:t>
            </a:r>
            <a:r>
              <a:rPr lang="ru-RU" dirty="0"/>
              <a:t> (</a:t>
            </a:r>
            <a:r>
              <a:rPr lang="ru-RU" dirty="0" err="1"/>
              <a:t>характерні</a:t>
            </a:r>
            <a:r>
              <a:rPr lang="ru-RU" dirty="0"/>
              <a:t> </a:t>
            </a:r>
            <a:r>
              <a:rPr lang="ru-RU" dirty="0" err="1"/>
              <a:t>значні</a:t>
            </a:r>
            <a:r>
              <a:rPr lang="ru-RU" dirty="0"/>
              <a:t> </a:t>
            </a:r>
            <a:r>
              <a:rPr lang="ru-RU" dirty="0" err="1"/>
              <a:t>коливання</a:t>
            </a:r>
            <a:r>
              <a:rPr lang="ru-RU" dirty="0"/>
              <a:t> </a:t>
            </a:r>
            <a:r>
              <a:rPr lang="ru-RU" dirty="0" err="1"/>
              <a:t>артеріального</a:t>
            </a:r>
            <a:r>
              <a:rPr lang="ru-RU" dirty="0"/>
              <a:t> </a:t>
            </a:r>
            <a:r>
              <a:rPr lang="ru-RU" dirty="0" err="1"/>
              <a:t>тиску</a:t>
            </a:r>
            <a:r>
              <a:rPr lang="ru-RU" dirty="0"/>
              <a:t>),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можуть</a:t>
            </a:r>
            <a:r>
              <a:rPr lang="ru-RU" dirty="0"/>
              <a:t> </a:t>
            </a:r>
            <a:r>
              <a:rPr lang="ru-RU" dirty="0" err="1"/>
              <a:t>тривати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кількох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кільканадцяти</a:t>
            </a:r>
            <a:r>
              <a:rPr lang="ru-RU" dirty="0"/>
              <a:t> </a:t>
            </a:r>
            <a:r>
              <a:rPr lang="ru-RU" dirty="0" err="1"/>
              <a:t>хвилин</a:t>
            </a:r>
            <a:r>
              <a:rPr lang="ru-RU" dirty="0"/>
              <a:t> до </a:t>
            </a:r>
            <a:r>
              <a:rPr lang="ru-RU" dirty="0" err="1"/>
              <a:t>кількох</a:t>
            </a:r>
            <a:r>
              <a:rPr lang="ru-RU" dirty="0"/>
              <a:t> годин, </a:t>
            </a:r>
            <a:r>
              <a:rPr lang="ru-RU" dirty="0" err="1"/>
              <a:t>тривале</a:t>
            </a:r>
            <a:r>
              <a:rPr lang="ru-RU" dirty="0"/>
              <a:t> </a:t>
            </a:r>
            <a:r>
              <a:rPr lang="ru-RU" dirty="0" err="1"/>
              <a:t>підвищення</a:t>
            </a:r>
            <a:r>
              <a:rPr lang="ru-RU" dirty="0"/>
              <a:t> </a:t>
            </a:r>
            <a:r>
              <a:rPr lang="ru-RU" dirty="0" err="1"/>
              <a:t>артеріального</a:t>
            </a:r>
            <a:r>
              <a:rPr lang="ru-RU" dirty="0"/>
              <a:t> </a:t>
            </a:r>
            <a:r>
              <a:rPr lang="ru-RU" dirty="0" err="1"/>
              <a:t>тиску</a:t>
            </a:r>
            <a:r>
              <a:rPr lang="ru-RU" dirty="0"/>
              <a:t>, </a:t>
            </a:r>
            <a:r>
              <a:rPr lang="ru-RU" dirty="0" err="1"/>
              <a:t>головний</a:t>
            </a:r>
            <a:r>
              <a:rPr lang="ru-RU" dirty="0"/>
              <a:t> </a:t>
            </a:r>
            <a:r>
              <a:rPr lang="ru-RU" dirty="0" err="1"/>
              <a:t>біль</a:t>
            </a:r>
            <a:r>
              <a:rPr lang="ru-RU" dirty="0"/>
              <a:t>, </a:t>
            </a:r>
            <a:r>
              <a:rPr lang="ru-RU" dirty="0" err="1"/>
              <a:t>надмірна</a:t>
            </a:r>
            <a:r>
              <a:rPr lang="ru-RU" dirty="0"/>
              <a:t> </a:t>
            </a:r>
            <a:r>
              <a:rPr lang="ru-RU" dirty="0" err="1"/>
              <a:t>пітливість</a:t>
            </a:r>
            <a:r>
              <a:rPr lang="ru-RU" dirty="0"/>
              <a:t> (</a:t>
            </a:r>
            <a:r>
              <a:rPr lang="ru-RU" dirty="0" err="1"/>
              <a:t>шкіра</a:t>
            </a:r>
            <a:r>
              <a:rPr lang="ru-RU" dirty="0"/>
              <a:t> </a:t>
            </a:r>
            <a:r>
              <a:rPr lang="ru-RU" dirty="0" err="1"/>
              <a:t>бліда</a:t>
            </a:r>
            <a:r>
              <a:rPr lang="ru-RU" dirty="0"/>
              <a:t> та </a:t>
            </a:r>
            <a:r>
              <a:rPr lang="ru-RU" dirty="0" err="1"/>
              <a:t>волога</a:t>
            </a:r>
            <a:r>
              <a:rPr lang="ru-RU" dirty="0"/>
              <a:t>), </a:t>
            </a:r>
            <a:r>
              <a:rPr lang="ru-RU" dirty="0" err="1"/>
              <a:t>серцебиття</a:t>
            </a:r>
            <a:r>
              <a:rPr lang="ru-RU" dirty="0"/>
              <a:t>, </a:t>
            </a:r>
            <a:r>
              <a:rPr lang="ru-RU" dirty="0" err="1"/>
              <a:t>м'язовий</a:t>
            </a:r>
            <a:r>
              <a:rPr lang="ru-RU" dirty="0"/>
              <a:t> тремор, </a:t>
            </a:r>
            <a:r>
              <a:rPr lang="ru-RU" dirty="0" err="1"/>
              <a:t>відчуття</a:t>
            </a:r>
            <a:r>
              <a:rPr lang="ru-RU" dirty="0"/>
              <a:t> </a:t>
            </a:r>
            <a:r>
              <a:rPr lang="ru-RU" dirty="0" err="1"/>
              <a:t>тривоги</a:t>
            </a:r>
            <a:r>
              <a:rPr lang="ru-RU" dirty="0"/>
              <a:t>, </a:t>
            </a:r>
            <a:r>
              <a:rPr lang="ru-RU" dirty="0" err="1"/>
              <a:t>інколи</a:t>
            </a:r>
            <a:r>
              <a:rPr lang="ru-RU" dirty="0"/>
              <a:t> — </a:t>
            </a:r>
            <a:r>
              <a:rPr lang="ru-RU" dirty="0" err="1"/>
              <a:t>симптоми</a:t>
            </a:r>
            <a:r>
              <a:rPr lang="ru-RU" dirty="0"/>
              <a:t> </a:t>
            </a:r>
            <a:r>
              <a:rPr lang="ru-RU" dirty="0" err="1"/>
              <a:t>ортостатичної</a:t>
            </a:r>
            <a:r>
              <a:rPr lang="ru-RU" dirty="0"/>
              <a:t> </a:t>
            </a:r>
            <a:r>
              <a:rPr lang="ru-RU" dirty="0" err="1"/>
              <a:t>гіпотензії</a:t>
            </a:r>
            <a:r>
              <a:rPr lang="ru-RU" dirty="0"/>
              <a:t>, </a:t>
            </a:r>
            <a:r>
              <a:rPr lang="ru-RU" dirty="0" err="1"/>
              <a:t>надмірне</a:t>
            </a:r>
            <a:r>
              <a:rPr lang="ru-RU" dirty="0"/>
              <a:t> </a:t>
            </a:r>
            <a:r>
              <a:rPr lang="ru-RU" dirty="0" err="1"/>
              <a:t>розширення</a:t>
            </a:r>
            <a:r>
              <a:rPr lang="ru-RU" dirty="0"/>
              <a:t> </a:t>
            </a:r>
            <a:r>
              <a:rPr lang="ru-RU" dirty="0" err="1"/>
              <a:t>зіниць</a:t>
            </a:r>
            <a:r>
              <a:rPr lang="ru-RU" dirty="0"/>
              <a:t>, </a:t>
            </a:r>
            <a:r>
              <a:rPr lang="ru-RU" dirty="0" err="1"/>
              <a:t>бліда</a:t>
            </a:r>
            <a:r>
              <a:rPr lang="ru-RU" dirty="0"/>
              <a:t> та </a:t>
            </a:r>
            <a:r>
              <a:rPr lang="ru-RU" dirty="0" err="1"/>
              <a:t>волога</a:t>
            </a:r>
            <a:r>
              <a:rPr lang="ru-RU" dirty="0"/>
              <a:t> </a:t>
            </a:r>
            <a:r>
              <a:rPr lang="ru-RU" dirty="0" err="1"/>
              <a:t>шкіра</a:t>
            </a:r>
            <a:r>
              <a:rPr lang="ru-RU" dirty="0"/>
              <a:t>. </a:t>
            </a:r>
            <a:r>
              <a:rPr lang="ru-RU" b="1" dirty="0" err="1"/>
              <a:t>Нетипові</a:t>
            </a:r>
            <a:r>
              <a:rPr lang="ru-RU" b="1" dirty="0"/>
              <a:t> </a:t>
            </a:r>
            <a:r>
              <a:rPr lang="ru-RU" b="1" dirty="0" err="1"/>
              <a:t>симптоми</a:t>
            </a:r>
            <a:r>
              <a:rPr lang="ru-RU" b="1" dirty="0"/>
              <a:t>:</a:t>
            </a:r>
            <a:r>
              <a:rPr lang="ru-RU" dirty="0"/>
              <a:t> </a:t>
            </a:r>
            <a:r>
              <a:rPr lang="ru-RU" dirty="0" err="1"/>
              <a:t>біль</a:t>
            </a:r>
            <a:r>
              <a:rPr lang="ru-RU" dirty="0"/>
              <a:t> в </a:t>
            </a:r>
            <a:r>
              <a:rPr lang="ru-RU" dirty="0" err="1"/>
              <a:t>грудній</a:t>
            </a:r>
            <a:r>
              <a:rPr lang="ru-RU" dirty="0"/>
              <a:t> </a:t>
            </a:r>
            <a:r>
              <a:rPr lang="ru-RU" dirty="0" err="1"/>
              <a:t>клітці</a:t>
            </a:r>
            <a:r>
              <a:rPr lang="ru-RU" dirty="0"/>
              <a:t>, </a:t>
            </a:r>
            <a:r>
              <a:rPr lang="ru-RU" dirty="0" err="1"/>
              <a:t>значне</a:t>
            </a:r>
            <a:r>
              <a:rPr lang="ru-RU" dirty="0"/>
              <a:t> </a:t>
            </a:r>
            <a:r>
              <a:rPr lang="ru-RU" dirty="0" err="1"/>
              <a:t>підвищення</a:t>
            </a:r>
            <a:r>
              <a:rPr lang="ru-RU" dirty="0"/>
              <a:t> </a:t>
            </a:r>
            <a:r>
              <a:rPr lang="ru-RU" dirty="0" err="1"/>
              <a:t>артеріального</a:t>
            </a:r>
            <a:r>
              <a:rPr lang="ru-RU" dirty="0"/>
              <a:t> </a:t>
            </a:r>
            <a:r>
              <a:rPr lang="ru-RU" dirty="0" err="1"/>
              <a:t>тиску</a:t>
            </a:r>
            <a:r>
              <a:rPr lang="ru-RU" dirty="0"/>
              <a:t> при </a:t>
            </a:r>
            <a:r>
              <a:rPr lang="ru-RU" dirty="0" err="1"/>
              <a:t>пробі</a:t>
            </a:r>
            <a:r>
              <a:rPr lang="ru-RU" dirty="0"/>
              <a:t> з </a:t>
            </a:r>
            <a:r>
              <a:rPr lang="ru-RU" dirty="0" err="1"/>
              <a:t>навантаженням</a:t>
            </a:r>
            <a:r>
              <a:rPr lang="ru-RU" dirty="0"/>
              <a:t>, </a:t>
            </a:r>
            <a:r>
              <a:rPr lang="ru-RU" dirty="0" err="1"/>
              <a:t>гострий</a:t>
            </a:r>
            <a:r>
              <a:rPr lang="ru-RU" dirty="0"/>
              <a:t> </a:t>
            </a:r>
            <a:r>
              <a:rPr lang="ru-RU" dirty="0" err="1"/>
              <a:t>коронарний</a:t>
            </a:r>
            <a:r>
              <a:rPr lang="ru-RU" dirty="0"/>
              <a:t> синдром, </a:t>
            </a:r>
            <a:r>
              <a:rPr lang="ru-RU" dirty="0" err="1"/>
              <a:t>порушення</a:t>
            </a:r>
            <a:r>
              <a:rPr lang="ru-RU" dirty="0"/>
              <a:t> ритму та </a:t>
            </a:r>
            <a:r>
              <a:rPr lang="ru-RU" dirty="0" err="1"/>
              <a:t>провідності</a:t>
            </a:r>
            <a:r>
              <a:rPr lang="ru-RU" dirty="0"/>
              <a:t> </a:t>
            </a:r>
            <a:r>
              <a:rPr lang="ru-RU" dirty="0" err="1"/>
              <a:t>серця</a:t>
            </a:r>
            <a:r>
              <a:rPr lang="ru-RU" dirty="0"/>
              <a:t>, </a:t>
            </a:r>
            <a:r>
              <a:rPr lang="ru-RU" dirty="0" err="1"/>
              <a:t>кардіоміопатія</a:t>
            </a:r>
            <a:r>
              <a:rPr lang="ru-RU" dirty="0"/>
              <a:t> (у т. ч. </a:t>
            </a:r>
            <a:r>
              <a:rPr lang="ru-RU" dirty="0" err="1"/>
              <a:t>кардіоміопатія</a:t>
            </a:r>
            <a:r>
              <a:rPr lang="ru-RU" dirty="0"/>
              <a:t> </a:t>
            </a:r>
            <a:r>
              <a:rPr lang="ru-RU" dirty="0" err="1"/>
              <a:t>такотсубо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 «</a:t>
            </a:r>
            <a:r>
              <a:rPr lang="ru-RU" dirty="0" err="1"/>
              <a:t>інвертований</a:t>
            </a:r>
            <a:r>
              <a:rPr lang="ru-RU" dirty="0"/>
              <a:t>» </a:t>
            </a:r>
            <a:r>
              <a:rPr lang="ru-RU" dirty="0" err="1"/>
              <a:t>варіант</a:t>
            </a:r>
            <a:r>
              <a:rPr lang="ru-RU" dirty="0"/>
              <a:t>) </a:t>
            </a:r>
            <a:r>
              <a:rPr lang="ru-RU" dirty="0" err="1"/>
              <a:t>із</a:t>
            </a:r>
            <a:r>
              <a:rPr lang="ru-RU" dirty="0"/>
              <a:t> симптомами </a:t>
            </a:r>
            <a:r>
              <a:rPr lang="ru-RU" dirty="0" err="1"/>
              <a:t>гострої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хронічної</a:t>
            </a:r>
            <a:r>
              <a:rPr lang="ru-RU" dirty="0"/>
              <a:t> </a:t>
            </a:r>
            <a:r>
              <a:rPr lang="ru-RU" dirty="0" err="1"/>
              <a:t>серцевої</a:t>
            </a:r>
            <a:r>
              <a:rPr lang="ru-RU" dirty="0"/>
              <a:t> </a:t>
            </a:r>
            <a:r>
              <a:rPr lang="ru-RU" dirty="0" err="1"/>
              <a:t>недостатності</a:t>
            </a:r>
            <a:r>
              <a:rPr lang="ru-RU" dirty="0"/>
              <a:t>; </a:t>
            </a:r>
            <a:r>
              <a:rPr lang="ru-RU" dirty="0" err="1"/>
              <a:t>нудота</a:t>
            </a:r>
            <a:r>
              <a:rPr lang="ru-RU" dirty="0"/>
              <a:t>, </a:t>
            </a:r>
            <a:r>
              <a:rPr lang="ru-RU" dirty="0" err="1"/>
              <a:t>блювання</a:t>
            </a:r>
            <a:r>
              <a:rPr lang="ru-RU" dirty="0"/>
              <a:t>, </a:t>
            </a:r>
            <a:r>
              <a:rPr lang="ru-RU" dirty="0" err="1"/>
              <a:t>біль</a:t>
            </a:r>
            <a:r>
              <a:rPr lang="ru-RU" dirty="0"/>
              <a:t> у </a:t>
            </a:r>
            <a:r>
              <a:rPr lang="ru-RU" dirty="0" err="1"/>
              <a:t>животі</a:t>
            </a:r>
            <a:r>
              <a:rPr lang="ru-RU" dirty="0"/>
              <a:t>, запори, </a:t>
            </a:r>
            <a:r>
              <a:rPr lang="ru-RU" dirty="0" err="1"/>
              <a:t>гострий</a:t>
            </a:r>
            <a:r>
              <a:rPr lang="ru-RU" dirty="0"/>
              <a:t> мегаколон; у </a:t>
            </a:r>
            <a:r>
              <a:rPr lang="ru-RU" dirty="0" err="1"/>
              <a:t>випадку</a:t>
            </a:r>
            <a:r>
              <a:rPr lang="ru-RU" dirty="0"/>
              <a:t> </a:t>
            </a:r>
            <a:r>
              <a:rPr lang="ru-RU" dirty="0" err="1"/>
              <a:t>розташування</a:t>
            </a:r>
            <a:r>
              <a:rPr lang="ru-RU" dirty="0"/>
              <a:t> у </a:t>
            </a:r>
            <a:r>
              <a:rPr lang="ru-RU" dirty="0" err="1"/>
              <a:t>сечовому</a:t>
            </a:r>
            <a:r>
              <a:rPr lang="ru-RU" dirty="0"/>
              <a:t> </a:t>
            </a:r>
            <a:r>
              <a:rPr lang="ru-RU" dirty="0" err="1"/>
              <a:t>міхурі</a:t>
            </a:r>
            <a:r>
              <a:rPr lang="ru-RU" dirty="0"/>
              <a:t> — </a:t>
            </a:r>
            <a:r>
              <a:rPr lang="ru-RU" dirty="0" err="1"/>
              <a:t>підвищення</a:t>
            </a:r>
            <a:r>
              <a:rPr lang="ru-RU" dirty="0"/>
              <a:t> </a:t>
            </a:r>
            <a:r>
              <a:rPr lang="ru-RU" dirty="0" err="1"/>
              <a:t>артеріального</a:t>
            </a:r>
            <a:r>
              <a:rPr lang="ru-RU" dirty="0"/>
              <a:t> </a:t>
            </a:r>
            <a:r>
              <a:rPr lang="ru-RU" dirty="0" err="1"/>
              <a:t>тиску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час </a:t>
            </a:r>
            <a:r>
              <a:rPr lang="ru-RU" dirty="0" err="1"/>
              <a:t>сечовипускання</a:t>
            </a:r>
            <a:r>
              <a:rPr lang="ru-RU" dirty="0"/>
              <a:t>, </a:t>
            </a:r>
            <a:r>
              <a:rPr lang="ru-RU" dirty="0" err="1"/>
              <a:t>артеріальна</a:t>
            </a:r>
            <a:r>
              <a:rPr lang="ru-RU" dirty="0"/>
              <a:t> </a:t>
            </a:r>
            <a:r>
              <a:rPr lang="ru-RU" dirty="0" err="1"/>
              <a:t>гіпертензія</a:t>
            </a:r>
            <a:r>
              <a:rPr lang="ru-RU" dirty="0"/>
              <a:t> з </a:t>
            </a:r>
            <a:r>
              <a:rPr lang="ru-RU" dirty="0" err="1"/>
              <a:t>супутньою</a:t>
            </a:r>
            <a:r>
              <a:rPr lang="ru-RU" dirty="0"/>
              <a:t> </a:t>
            </a:r>
            <a:r>
              <a:rPr lang="ru-RU" dirty="0" err="1"/>
              <a:t>мікрогематурією</a:t>
            </a:r>
            <a:r>
              <a:rPr lang="ru-RU" dirty="0"/>
              <a:t>; PPGL,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маніфестується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час </a:t>
            </a:r>
            <a:r>
              <a:rPr lang="ru-RU" dirty="0" err="1"/>
              <a:t>вагітності</a:t>
            </a:r>
            <a:r>
              <a:rPr lang="ru-RU" dirty="0"/>
              <a:t> — </a:t>
            </a:r>
            <a:r>
              <a:rPr lang="ru-RU" dirty="0" err="1"/>
              <a:t>викидень</a:t>
            </a:r>
            <a:r>
              <a:rPr lang="ru-RU" dirty="0"/>
              <a:t>, </a:t>
            </a:r>
            <a:r>
              <a:rPr lang="ru-RU" dirty="0" err="1"/>
              <a:t>передчасне</a:t>
            </a:r>
            <a:r>
              <a:rPr lang="ru-RU" dirty="0"/>
              <a:t> </a:t>
            </a:r>
            <a:r>
              <a:rPr lang="ru-RU" dirty="0" err="1"/>
              <a:t>відшарування</a:t>
            </a:r>
            <a:r>
              <a:rPr lang="ru-RU" dirty="0"/>
              <a:t> </a:t>
            </a:r>
            <a:r>
              <a:rPr lang="ru-RU" dirty="0" err="1"/>
              <a:t>плаценти</a:t>
            </a:r>
            <a:r>
              <a:rPr lang="ru-RU" dirty="0"/>
              <a:t>, </a:t>
            </a:r>
            <a:r>
              <a:rPr lang="ru-RU" dirty="0" err="1"/>
              <a:t>раптове</a:t>
            </a:r>
            <a:r>
              <a:rPr lang="ru-RU" dirty="0"/>
              <a:t> </a:t>
            </a:r>
            <a:r>
              <a:rPr lang="ru-RU" dirty="0" err="1"/>
              <a:t>підвищення</a:t>
            </a:r>
            <a:r>
              <a:rPr lang="ru-RU" dirty="0"/>
              <a:t> </a:t>
            </a:r>
            <a:r>
              <a:rPr lang="ru-RU" dirty="0" err="1"/>
              <a:t>артеріального</a:t>
            </a:r>
            <a:r>
              <a:rPr lang="ru-RU" dirty="0"/>
              <a:t> </a:t>
            </a:r>
            <a:r>
              <a:rPr lang="ru-RU" dirty="0" err="1"/>
              <a:t>тиску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час </a:t>
            </a:r>
            <a:r>
              <a:rPr lang="ru-RU" dirty="0" err="1"/>
              <a:t>анестезії</a:t>
            </a:r>
            <a:r>
              <a:rPr lang="ru-RU" dirty="0"/>
              <a:t> для </a:t>
            </a:r>
            <a:r>
              <a:rPr lang="ru-RU" dirty="0" err="1"/>
              <a:t>кесаревого</a:t>
            </a:r>
            <a:r>
              <a:rPr lang="ru-RU" dirty="0"/>
              <a:t> </a:t>
            </a:r>
            <a:r>
              <a:rPr lang="ru-RU" dirty="0" err="1"/>
              <a:t>розтину</a:t>
            </a:r>
            <a:r>
              <a:rPr lang="ru-RU" dirty="0"/>
              <a:t>; </a:t>
            </a:r>
            <a:r>
              <a:rPr lang="ru-RU" dirty="0" err="1"/>
              <a:t>симптоми</a:t>
            </a:r>
            <a:r>
              <a:rPr lang="ru-RU" dirty="0"/>
              <a:t>, </a:t>
            </a:r>
            <a:r>
              <a:rPr lang="ru-RU" dirty="0" err="1"/>
              <a:t>характерні</a:t>
            </a:r>
            <a:r>
              <a:rPr lang="ru-RU" dirty="0"/>
              <a:t> для </a:t>
            </a:r>
            <a:r>
              <a:rPr lang="ru-RU" dirty="0" err="1"/>
              <a:t>синдромів</a:t>
            </a:r>
            <a:r>
              <a:rPr lang="ru-RU" dirty="0"/>
              <a:t> </a:t>
            </a:r>
            <a:r>
              <a:rPr lang="ru-RU" dirty="0" err="1"/>
              <a:t>множинних</a:t>
            </a:r>
            <a:r>
              <a:rPr lang="ru-RU" dirty="0"/>
              <a:t> </a:t>
            </a:r>
            <a:r>
              <a:rPr lang="ru-RU" dirty="0" err="1"/>
              <a:t>ендокринних</a:t>
            </a:r>
            <a:r>
              <a:rPr lang="ru-RU" dirty="0"/>
              <a:t> </a:t>
            </a:r>
            <a:r>
              <a:rPr lang="ru-RU" dirty="0" err="1"/>
              <a:t>неоплазій</a:t>
            </a:r>
            <a:r>
              <a:rPr lang="ru-RU" dirty="0"/>
              <a:t> </a:t>
            </a:r>
            <a:r>
              <a:rPr lang="ru-RU" dirty="0" smtClean="0"/>
              <a:t>.</a:t>
            </a:r>
            <a:r>
              <a:rPr lang="ru-RU" dirty="0" err="1" smtClean="0"/>
              <a:t>Може</a:t>
            </a:r>
            <a:r>
              <a:rPr lang="ru-RU" dirty="0" smtClean="0"/>
              <a:t> </a:t>
            </a:r>
            <a:r>
              <a:rPr lang="ru-RU" dirty="0" err="1"/>
              <a:t>мати</a:t>
            </a:r>
            <a:r>
              <a:rPr lang="ru-RU" dirty="0"/>
              <a:t> </a:t>
            </a:r>
            <a:r>
              <a:rPr lang="ru-RU" dirty="0" err="1"/>
              <a:t>безсимптомний</a:t>
            </a:r>
            <a:r>
              <a:rPr lang="ru-RU" dirty="0"/>
              <a:t> </a:t>
            </a:r>
            <a:r>
              <a:rPr lang="ru-RU" dirty="0" err="1"/>
              <a:t>перебіг</a:t>
            </a:r>
            <a:r>
              <a:rPr lang="ru-RU" dirty="0"/>
              <a:t> (</a:t>
            </a:r>
            <a:r>
              <a:rPr lang="ru-RU" dirty="0" err="1"/>
              <a:t>також</a:t>
            </a:r>
            <a:r>
              <a:rPr lang="ru-RU" dirty="0"/>
              <a:t> і з </a:t>
            </a:r>
            <a:r>
              <a:rPr lang="ru-RU" dirty="0" err="1"/>
              <a:t>нормальним</a:t>
            </a:r>
            <a:r>
              <a:rPr lang="ru-RU" dirty="0"/>
              <a:t> </a:t>
            </a:r>
            <a:r>
              <a:rPr lang="ru-RU" dirty="0" err="1"/>
              <a:t>артеріальним</a:t>
            </a:r>
            <a:r>
              <a:rPr lang="ru-RU" dirty="0"/>
              <a:t> </a:t>
            </a:r>
            <a:r>
              <a:rPr lang="ru-RU" dirty="0" err="1"/>
              <a:t>тиском</a:t>
            </a:r>
            <a:r>
              <a:rPr lang="ru-RU" dirty="0"/>
              <a:t>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347621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88640"/>
            <a:ext cx="8424936" cy="6336704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dirty="0" err="1"/>
              <a:t>Допоміжні</a:t>
            </a:r>
            <a:r>
              <a:rPr lang="ru-RU" dirty="0"/>
              <a:t> </a:t>
            </a:r>
            <a:r>
              <a:rPr lang="ru-RU" dirty="0" err="1"/>
              <a:t>дослідження</a:t>
            </a:r>
            <a:endParaRPr lang="ru-RU" dirty="0"/>
          </a:p>
          <a:p>
            <a:pPr marL="0" indent="0">
              <a:buNone/>
            </a:pPr>
            <a:r>
              <a:rPr lang="ru-RU" b="1" dirty="0"/>
              <a:t>1. </a:t>
            </a:r>
            <a:r>
              <a:rPr lang="ru-RU" b="1" dirty="0" err="1"/>
              <a:t>Лабораторні</a:t>
            </a:r>
            <a:r>
              <a:rPr lang="ru-RU" b="1" dirty="0"/>
              <a:t> </a:t>
            </a:r>
            <a:r>
              <a:rPr lang="ru-RU" b="1" dirty="0" err="1"/>
              <a:t>дослідження</a:t>
            </a:r>
            <a:r>
              <a:rPr lang="ru-RU" b="1" dirty="0"/>
              <a:t>:</a:t>
            </a:r>
            <a:r>
              <a:rPr lang="ru-RU" dirty="0"/>
              <a:t> </a:t>
            </a:r>
            <a:r>
              <a:rPr lang="ru-RU" dirty="0" err="1"/>
              <a:t>найбільш</a:t>
            </a:r>
            <a:r>
              <a:rPr lang="ru-RU" dirty="0"/>
              <a:t> </a:t>
            </a:r>
            <a:r>
              <a:rPr lang="ru-RU" dirty="0" err="1"/>
              <a:t>придатним</a:t>
            </a:r>
            <a:r>
              <a:rPr lang="ru-RU" dirty="0"/>
              <a:t> методом </a:t>
            </a:r>
            <a:r>
              <a:rPr lang="ru-RU" dirty="0" err="1"/>
              <a:t>вважається</a:t>
            </a:r>
            <a:r>
              <a:rPr lang="ru-RU" dirty="0"/>
              <a:t> </a:t>
            </a:r>
            <a:r>
              <a:rPr lang="ru-RU" dirty="0" err="1"/>
              <a:t>визначення</a:t>
            </a:r>
            <a:r>
              <a:rPr lang="ru-RU" dirty="0"/>
              <a:t> </a:t>
            </a:r>
            <a:r>
              <a:rPr lang="ru-RU" b="1" dirty="0" err="1"/>
              <a:t>концентрації</a:t>
            </a:r>
            <a:r>
              <a:rPr lang="ru-RU" b="1" dirty="0"/>
              <a:t> </a:t>
            </a:r>
            <a:r>
              <a:rPr lang="ru-RU" b="1" dirty="0" err="1"/>
              <a:t>вільних</a:t>
            </a:r>
            <a:r>
              <a:rPr lang="ru-RU" b="1" dirty="0"/>
              <a:t> </a:t>
            </a:r>
            <a:r>
              <a:rPr lang="ru-RU" b="1" dirty="0" err="1"/>
              <a:t>метоксикатехоламінів</a:t>
            </a:r>
            <a:r>
              <a:rPr lang="ru-RU" b="1" dirty="0"/>
              <a:t> у </a:t>
            </a:r>
            <a:r>
              <a:rPr lang="ru-RU" b="1" dirty="0" err="1"/>
              <a:t>плазмі</a:t>
            </a:r>
            <a:r>
              <a:rPr lang="ru-RU" b="1" dirty="0"/>
              <a:t> </a:t>
            </a:r>
            <a:r>
              <a:rPr lang="ru-RU" b="1" dirty="0" err="1"/>
              <a:t>крові</a:t>
            </a:r>
            <a:r>
              <a:rPr lang="ru-RU" dirty="0"/>
              <a:t> (</a:t>
            </a:r>
            <a:r>
              <a:rPr lang="ru-RU" dirty="0" err="1"/>
              <a:t>норметанефрину</a:t>
            </a:r>
            <a:r>
              <a:rPr lang="ru-RU" dirty="0"/>
              <a:t>, </a:t>
            </a:r>
            <a:r>
              <a:rPr lang="ru-RU" dirty="0" err="1"/>
              <a:t>метанефрину</a:t>
            </a:r>
            <a:r>
              <a:rPr lang="ru-RU" dirty="0"/>
              <a:t>, </a:t>
            </a:r>
            <a:r>
              <a:rPr lang="ru-RU" dirty="0" err="1"/>
              <a:t>метокситираміну</a:t>
            </a:r>
            <a:r>
              <a:rPr lang="ru-RU" dirty="0"/>
              <a:t>), а </a:t>
            </a:r>
            <a:r>
              <a:rPr lang="ru-RU" dirty="0" err="1"/>
              <a:t>потім</a:t>
            </a:r>
            <a:r>
              <a:rPr lang="ru-RU" dirty="0"/>
              <a:t> — </a:t>
            </a:r>
            <a:r>
              <a:rPr lang="ru-RU" b="1" dirty="0" err="1"/>
              <a:t>екскреції</a:t>
            </a:r>
            <a:r>
              <a:rPr lang="ru-RU" dirty="0"/>
              <a:t> </a:t>
            </a:r>
            <a:r>
              <a:rPr lang="ru-RU" b="1" dirty="0" err="1"/>
              <a:t>фракціонованих</a:t>
            </a:r>
            <a:r>
              <a:rPr lang="ru-RU" dirty="0"/>
              <a:t> (</a:t>
            </a:r>
            <a:r>
              <a:rPr lang="ru-RU" dirty="0" err="1"/>
              <a:t>визначаються</a:t>
            </a:r>
            <a:r>
              <a:rPr lang="ru-RU" dirty="0"/>
              <a:t> </a:t>
            </a:r>
            <a:r>
              <a:rPr lang="ru-RU" dirty="0" err="1"/>
              <a:t>окремо</a:t>
            </a:r>
            <a:r>
              <a:rPr lang="ru-RU" dirty="0"/>
              <a:t>) </a:t>
            </a:r>
            <a:r>
              <a:rPr lang="ru-RU" b="1" dirty="0" err="1"/>
              <a:t>метоксикатехоламінів</a:t>
            </a:r>
            <a:r>
              <a:rPr lang="ru-RU" b="1" dirty="0"/>
              <a:t> у </a:t>
            </a:r>
            <a:r>
              <a:rPr lang="ru-RU" b="1" dirty="0" err="1"/>
              <a:t>добовій</a:t>
            </a:r>
            <a:r>
              <a:rPr lang="ru-RU" b="1" dirty="0"/>
              <a:t> </a:t>
            </a:r>
            <a:r>
              <a:rPr lang="ru-RU" b="1" dirty="0" err="1"/>
              <a:t>порції</a:t>
            </a:r>
            <a:r>
              <a:rPr lang="ru-RU" b="1" dirty="0"/>
              <a:t> </a:t>
            </a:r>
            <a:r>
              <a:rPr lang="ru-RU" b="1" dirty="0" err="1"/>
              <a:t>сечі</a:t>
            </a:r>
            <a:r>
              <a:rPr lang="ru-RU" dirty="0"/>
              <a:t>; </a:t>
            </a:r>
            <a:r>
              <a:rPr lang="ru-RU" dirty="0" err="1"/>
              <a:t>доступне</a:t>
            </a:r>
            <a:r>
              <a:rPr lang="ru-RU" dirty="0"/>
              <a:t>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визначення</a:t>
            </a:r>
            <a:r>
              <a:rPr lang="ru-RU" dirty="0"/>
              <a:t> </a:t>
            </a:r>
            <a:r>
              <a:rPr lang="ru-RU" dirty="0" err="1"/>
              <a:t>сукупної</a:t>
            </a:r>
            <a:r>
              <a:rPr lang="ru-RU" dirty="0"/>
              <a:t> </a:t>
            </a:r>
            <a:r>
              <a:rPr lang="ru-RU" dirty="0" err="1"/>
              <a:t>екскреції</a:t>
            </a:r>
            <a:r>
              <a:rPr lang="ru-RU" dirty="0"/>
              <a:t> </a:t>
            </a:r>
            <a:r>
              <a:rPr lang="ru-RU" dirty="0" err="1"/>
              <a:t>метанефрину</a:t>
            </a:r>
            <a:r>
              <a:rPr lang="ru-RU" dirty="0"/>
              <a:t> та </a:t>
            </a:r>
            <a:r>
              <a:rPr lang="ru-RU" dirty="0" err="1"/>
              <a:t>норметанефрину</a:t>
            </a:r>
            <a:r>
              <a:rPr lang="ru-RU" dirty="0"/>
              <a:t>. </a:t>
            </a:r>
            <a:r>
              <a:rPr lang="ru-RU" dirty="0" err="1"/>
              <a:t>Визначення</a:t>
            </a:r>
            <a:r>
              <a:rPr lang="ru-RU" dirty="0"/>
              <a:t> </a:t>
            </a:r>
            <a:r>
              <a:rPr lang="ru-RU" dirty="0" err="1"/>
              <a:t>екскреції</a:t>
            </a:r>
            <a:r>
              <a:rPr lang="ru-RU" dirty="0"/>
              <a:t> </a:t>
            </a:r>
            <a:r>
              <a:rPr lang="ru-RU" dirty="0" err="1"/>
              <a:t>катехоламінів</a:t>
            </a:r>
            <a:r>
              <a:rPr lang="ru-RU" dirty="0"/>
              <a:t> (</a:t>
            </a:r>
            <a:r>
              <a:rPr lang="ru-RU" dirty="0" err="1"/>
              <a:t>адреналіну</a:t>
            </a:r>
            <a:r>
              <a:rPr lang="ru-RU" dirty="0"/>
              <a:t>, </a:t>
            </a:r>
            <a:r>
              <a:rPr lang="ru-RU" dirty="0" err="1"/>
              <a:t>норадреналіну</a:t>
            </a:r>
            <a:r>
              <a:rPr lang="ru-RU" dirty="0"/>
              <a:t>, </a:t>
            </a:r>
            <a:r>
              <a:rPr lang="ru-RU" dirty="0" err="1"/>
              <a:t>допаміну</a:t>
            </a:r>
            <a:r>
              <a:rPr lang="ru-RU" dirty="0"/>
              <a:t>) у </a:t>
            </a:r>
            <a:r>
              <a:rPr lang="ru-RU" dirty="0" err="1"/>
              <a:t>добовій</a:t>
            </a:r>
            <a:r>
              <a:rPr lang="ru-RU" dirty="0"/>
              <a:t> </a:t>
            </a:r>
            <a:r>
              <a:rPr lang="ru-RU" dirty="0" err="1"/>
              <a:t>порції</a:t>
            </a:r>
            <a:r>
              <a:rPr lang="ru-RU" dirty="0"/>
              <a:t> </a:t>
            </a:r>
            <a:r>
              <a:rPr lang="ru-RU" dirty="0" err="1"/>
              <a:t>сечі</a:t>
            </a:r>
            <a:r>
              <a:rPr lang="ru-RU" dirty="0"/>
              <a:t> </a:t>
            </a:r>
            <a:r>
              <a:rPr lang="ru-RU" dirty="0" err="1"/>
              <a:t>характеризується</a:t>
            </a:r>
            <a:r>
              <a:rPr lang="ru-RU" dirty="0"/>
              <a:t> </a:t>
            </a:r>
            <a:r>
              <a:rPr lang="ru-RU" dirty="0" err="1"/>
              <a:t>нижчою</a:t>
            </a:r>
            <a:r>
              <a:rPr lang="ru-RU" dirty="0"/>
              <a:t> </a:t>
            </a:r>
            <a:r>
              <a:rPr lang="ru-RU" dirty="0" err="1"/>
              <a:t>чутливістю</a:t>
            </a:r>
            <a:r>
              <a:rPr lang="ru-RU" dirty="0"/>
              <a:t> та </a:t>
            </a:r>
            <a:r>
              <a:rPr lang="ru-RU" dirty="0" err="1"/>
              <a:t>специфічністю</a:t>
            </a:r>
            <a:r>
              <a:rPr lang="ru-RU" dirty="0"/>
              <a:t>, а </a:t>
            </a:r>
            <a:r>
              <a:rPr lang="ru-RU" dirty="0" err="1"/>
              <a:t>найнижчу</a:t>
            </a:r>
            <a:r>
              <a:rPr lang="ru-RU" dirty="0"/>
              <a:t> </a:t>
            </a:r>
            <a:r>
              <a:rPr lang="ru-RU" dirty="0" err="1"/>
              <a:t>діагностичну</a:t>
            </a:r>
            <a:r>
              <a:rPr lang="ru-RU" dirty="0"/>
              <a:t> </a:t>
            </a:r>
            <a:r>
              <a:rPr lang="ru-RU" dirty="0" err="1"/>
              <a:t>чутливість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визначення</a:t>
            </a:r>
            <a:r>
              <a:rPr lang="ru-RU" dirty="0"/>
              <a:t> </a:t>
            </a:r>
            <a:r>
              <a:rPr lang="ru-RU" dirty="0" err="1"/>
              <a:t>екскреції</a:t>
            </a:r>
            <a:r>
              <a:rPr lang="ru-RU" dirty="0"/>
              <a:t> </a:t>
            </a:r>
            <a:r>
              <a:rPr lang="ru-RU" dirty="0" err="1"/>
              <a:t>ваніліл-мигдальної</a:t>
            </a:r>
            <a:r>
              <a:rPr lang="ru-RU" dirty="0"/>
              <a:t> </a:t>
            </a:r>
            <a:r>
              <a:rPr lang="ru-RU" dirty="0" err="1"/>
              <a:t>кислоти</a:t>
            </a:r>
            <a:r>
              <a:rPr lang="ru-RU" dirty="0"/>
              <a:t> та </a:t>
            </a:r>
            <a:r>
              <a:rPr lang="ru-RU" dirty="0" err="1"/>
              <a:t>допаміну</a:t>
            </a:r>
            <a:r>
              <a:rPr lang="ru-RU" dirty="0"/>
              <a:t> з сечею, а 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концентрації</a:t>
            </a:r>
            <a:r>
              <a:rPr lang="ru-RU" dirty="0"/>
              <a:t> </a:t>
            </a:r>
            <a:r>
              <a:rPr lang="ru-RU" dirty="0" err="1"/>
              <a:t>катехоламінів</a:t>
            </a:r>
            <a:r>
              <a:rPr lang="ru-RU" dirty="0"/>
              <a:t> у </a:t>
            </a:r>
            <a:r>
              <a:rPr lang="ru-RU" dirty="0" err="1"/>
              <a:t>крові</a:t>
            </a:r>
            <a:r>
              <a:rPr lang="ru-RU" dirty="0"/>
              <a:t>. </a:t>
            </a:r>
            <a:r>
              <a:rPr lang="ru-RU" dirty="0" err="1"/>
              <a:t>Можлива</a:t>
            </a:r>
            <a:r>
              <a:rPr lang="ru-RU" dirty="0"/>
              <a:t> </a:t>
            </a:r>
            <a:r>
              <a:rPr lang="ru-RU" dirty="0" err="1"/>
              <a:t>гіперглікемія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dirty="0" err="1"/>
              <a:t>Слід</a:t>
            </a:r>
            <a:r>
              <a:rPr lang="ru-RU" dirty="0"/>
              <a:t> </a:t>
            </a:r>
            <a:r>
              <a:rPr lang="ru-RU" dirty="0" err="1"/>
              <a:t>дотримуватись</a:t>
            </a:r>
            <a:r>
              <a:rPr lang="ru-RU" dirty="0"/>
              <a:t> правил </a:t>
            </a:r>
            <a:r>
              <a:rPr lang="ru-RU" dirty="0" err="1"/>
              <a:t>проведення</a:t>
            </a:r>
            <a:r>
              <a:rPr lang="ru-RU" dirty="0"/>
              <a:t> </a:t>
            </a:r>
            <a:r>
              <a:rPr lang="ru-RU" dirty="0" err="1"/>
              <a:t>досліджень</a:t>
            </a:r>
            <a:r>
              <a:rPr lang="ru-RU" dirty="0"/>
              <a:t> — </a:t>
            </a:r>
            <a:r>
              <a:rPr lang="ru-RU" dirty="0" err="1"/>
              <a:t>можуть</a:t>
            </a:r>
            <a:r>
              <a:rPr lang="ru-RU" dirty="0"/>
              <a:t> </a:t>
            </a:r>
            <a:r>
              <a:rPr lang="ru-RU" dirty="0" err="1"/>
              <a:t>відрізнятись</a:t>
            </a:r>
            <a:r>
              <a:rPr lang="ru-RU" dirty="0"/>
              <a:t>, в </a:t>
            </a:r>
            <a:r>
              <a:rPr lang="ru-RU" dirty="0" err="1"/>
              <a:t>залежності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використовуваних</a:t>
            </a:r>
            <a:r>
              <a:rPr lang="ru-RU" dirty="0"/>
              <a:t> </a:t>
            </a:r>
            <a:r>
              <a:rPr lang="ru-RU" dirty="0" err="1"/>
              <a:t>методів</a:t>
            </a:r>
            <a:r>
              <a:rPr lang="ru-RU" dirty="0"/>
              <a:t> </a:t>
            </a:r>
            <a:r>
              <a:rPr lang="ru-RU" dirty="0" err="1"/>
              <a:t>визначення</a:t>
            </a:r>
            <a:r>
              <a:rPr lang="ru-RU" dirty="0"/>
              <a:t> — </a:t>
            </a:r>
            <a:r>
              <a:rPr lang="ru-RU" dirty="0" err="1"/>
              <a:t>слід</a:t>
            </a:r>
            <a:r>
              <a:rPr lang="ru-RU" dirty="0"/>
              <a:t> </a:t>
            </a:r>
            <a:r>
              <a:rPr lang="ru-RU" dirty="0" err="1"/>
              <a:t>зв'язатись</a:t>
            </a:r>
            <a:r>
              <a:rPr lang="ru-RU" dirty="0"/>
              <a:t> з </a:t>
            </a:r>
            <a:r>
              <a:rPr lang="ru-RU" dirty="0" err="1"/>
              <a:t>місцевою</a:t>
            </a:r>
            <a:r>
              <a:rPr lang="ru-RU" dirty="0"/>
              <a:t> </a:t>
            </a:r>
            <a:r>
              <a:rPr lang="ru-RU" dirty="0" err="1"/>
              <a:t>лабораторією</a:t>
            </a:r>
            <a:r>
              <a:rPr lang="ru-RU" dirty="0"/>
              <a:t> перед </a:t>
            </a:r>
            <a:r>
              <a:rPr lang="ru-RU" dirty="0" err="1"/>
              <a:t>проведенням</a:t>
            </a:r>
            <a:r>
              <a:rPr lang="ru-RU" dirty="0"/>
              <a:t> </a:t>
            </a:r>
            <a:r>
              <a:rPr lang="ru-RU" dirty="0" err="1"/>
              <a:t>дослідження</a:t>
            </a:r>
            <a:r>
              <a:rPr lang="ru-RU" dirty="0"/>
              <a:t>; </a:t>
            </a:r>
            <a:r>
              <a:rPr lang="ru-RU" dirty="0" err="1"/>
              <a:t>заздалегідь</a:t>
            </a:r>
            <a:r>
              <a:rPr lang="ru-RU" dirty="0"/>
              <a:t> (</a:t>
            </a:r>
            <a:r>
              <a:rPr lang="ru-RU" dirty="0" err="1"/>
              <a:t>зазвичай</a:t>
            </a:r>
            <a:r>
              <a:rPr lang="ru-RU" dirty="0"/>
              <a:t>, за 2 </a:t>
            </a:r>
            <a:r>
              <a:rPr lang="ru-RU" dirty="0" err="1"/>
              <a:t>тиж</a:t>
            </a:r>
            <a:r>
              <a:rPr lang="ru-RU" dirty="0"/>
              <a:t>.) </a:t>
            </a:r>
            <a:r>
              <a:rPr lang="ru-RU" dirty="0" err="1"/>
              <a:t>потрібно</a:t>
            </a:r>
            <a:r>
              <a:rPr lang="ru-RU" dirty="0"/>
              <a:t> </a:t>
            </a:r>
            <a:r>
              <a:rPr lang="ru-RU" dirty="0" err="1"/>
              <a:t>відмінити</a:t>
            </a:r>
            <a:r>
              <a:rPr lang="ru-RU" dirty="0"/>
              <a:t> </a:t>
            </a:r>
            <a:r>
              <a:rPr lang="ru-RU" dirty="0" err="1"/>
              <a:t>наведені</a:t>
            </a:r>
            <a:r>
              <a:rPr lang="ru-RU" dirty="0"/>
              <a:t> ЛЗ, </a:t>
            </a:r>
            <a:r>
              <a:rPr lang="ru-RU" dirty="0" err="1"/>
              <a:t>зокрема</a:t>
            </a:r>
            <a:r>
              <a:rPr lang="ru-RU" dirty="0"/>
              <a:t>: парацетамол, </a:t>
            </a:r>
            <a:r>
              <a:rPr lang="ru-RU" dirty="0" err="1"/>
              <a:t>метилдопу</a:t>
            </a:r>
            <a:r>
              <a:rPr lang="ru-RU" dirty="0"/>
              <a:t>, </a:t>
            </a:r>
            <a:r>
              <a:rPr lang="ru-RU" dirty="0" err="1"/>
              <a:t>леводопу</a:t>
            </a:r>
            <a:r>
              <a:rPr lang="ru-RU" dirty="0"/>
              <a:t>, </a:t>
            </a:r>
            <a:r>
              <a:rPr lang="ru-RU" dirty="0" err="1"/>
              <a:t>лобеталол</a:t>
            </a:r>
            <a:r>
              <a:rPr lang="ru-RU" dirty="0"/>
              <a:t>, </a:t>
            </a:r>
            <a:r>
              <a:rPr lang="ru-RU" dirty="0" err="1"/>
              <a:t>соталол</a:t>
            </a:r>
            <a:r>
              <a:rPr lang="ru-RU" dirty="0"/>
              <a:t>; </a:t>
            </a:r>
            <a:r>
              <a:rPr lang="ru-RU" dirty="0" err="1"/>
              <a:t>седативні</a:t>
            </a:r>
            <a:r>
              <a:rPr lang="ru-RU" dirty="0"/>
              <a:t> ЛЗ, </a:t>
            </a:r>
            <a:r>
              <a:rPr lang="ru-RU" dirty="0" err="1"/>
              <a:t>деякі</a:t>
            </a:r>
            <a:r>
              <a:rPr lang="ru-RU" dirty="0"/>
              <a:t> </a:t>
            </a:r>
            <a:r>
              <a:rPr lang="ru-RU" dirty="0" err="1"/>
              <a:t>антидепресанти</a:t>
            </a:r>
            <a:r>
              <a:rPr lang="ru-RU" dirty="0"/>
              <a:t> та </a:t>
            </a:r>
            <a:r>
              <a:rPr lang="ru-RU" dirty="0" err="1"/>
              <a:t>антипсихотичні</a:t>
            </a:r>
            <a:r>
              <a:rPr lang="ru-RU" dirty="0"/>
              <a:t> (</a:t>
            </a:r>
            <a:r>
              <a:rPr lang="ru-RU" dirty="0" err="1"/>
              <a:t>зокрема</a:t>
            </a:r>
            <a:r>
              <a:rPr lang="ru-RU" dirty="0"/>
              <a:t>, </a:t>
            </a:r>
            <a:r>
              <a:rPr lang="ru-RU" dirty="0" err="1"/>
              <a:t>інгібітори</a:t>
            </a:r>
            <a:r>
              <a:rPr lang="ru-RU" dirty="0"/>
              <a:t> МАО, </a:t>
            </a:r>
            <a:r>
              <a:rPr lang="ru-RU" dirty="0" err="1"/>
              <a:t>хлорпромазин</a:t>
            </a:r>
            <a:r>
              <a:rPr lang="ru-RU" dirty="0"/>
              <a:t>, </a:t>
            </a:r>
            <a:r>
              <a:rPr lang="ru-RU" dirty="0" err="1"/>
              <a:t>іміпрамін</a:t>
            </a:r>
            <a:r>
              <a:rPr lang="ru-RU" dirty="0"/>
              <a:t>) та </a:t>
            </a:r>
            <a:r>
              <a:rPr lang="ru-RU" dirty="0" err="1"/>
              <a:t>антигістамінні</a:t>
            </a:r>
            <a:r>
              <a:rPr lang="ru-RU" dirty="0"/>
              <a:t> ЛЗ; </a:t>
            </a:r>
            <a:r>
              <a:rPr lang="ru-RU" dirty="0" err="1"/>
              <a:t>впродовж</a:t>
            </a:r>
            <a:r>
              <a:rPr lang="ru-RU" dirty="0"/>
              <a:t> </a:t>
            </a:r>
            <a:r>
              <a:rPr lang="ru-RU" dirty="0" err="1"/>
              <a:t>кількох</a:t>
            </a:r>
            <a:r>
              <a:rPr lang="ru-RU" dirty="0"/>
              <a:t> </a:t>
            </a:r>
            <a:r>
              <a:rPr lang="ru-RU" dirty="0" err="1"/>
              <a:t>днів</a:t>
            </a:r>
            <a:r>
              <a:rPr lang="ru-RU" dirty="0"/>
              <a:t> перед </a:t>
            </a:r>
            <a:r>
              <a:rPr lang="ru-RU" dirty="0" err="1"/>
              <a:t>дослідженням</a:t>
            </a:r>
            <a:r>
              <a:rPr lang="ru-RU" dirty="0"/>
              <a:t> </a:t>
            </a:r>
            <a:r>
              <a:rPr lang="ru-RU" dirty="0" err="1"/>
              <a:t>слід</a:t>
            </a:r>
            <a:r>
              <a:rPr lang="ru-RU" dirty="0"/>
              <a:t> </a:t>
            </a:r>
            <a:r>
              <a:rPr lang="ru-RU" dirty="0" err="1"/>
              <a:t>уникати</a:t>
            </a:r>
            <a:r>
              <a:rPr lang="ru-RU" dirty="0"/>
              <a:t> </a:t>
            </a:r>
            <a:r>
              <a:rPr lang="ru-RU" dirty="0" err="1"/>
              <a:t>прийому</a:t>
            </a:r>
            <a:r>
              <a:rPr lang="ru-RU" dirty="0"/>
              <a:t> </a:t>
            </a:r>
            <a:r>
              <a:rPr lang="ru-RU" dirty="0" err="1"/>
              <a:t>деяких</a:t>
            </a:r>
            <a:r>
              <a:rPr lang="ru-RU" dirty="0"/>
              <a:t> </a:t>
            </a:r>
            <a:r>
              <a:rPr lang="ru-RU" dirty="0" err="1"/>
              <a:t>антибіотиків</a:t>
            </a:r>
            <a:r>
              <a:rPr lang="ru-RU" dirty="0"/>
              <a:t>(напр., </a:t>
            </a:r>
            <a:r>
              <a:rPr lang="ru-RU" dirty="0" err="1"/>
              <a:t>тетрацикліну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еритроміцину</a:t>
            </a:r>
            <a:r>
              <a:rPr lang="ru-RU" dirty="0"/>
              <a:t>) та </a:t>
            </a:r>
            <a:r>
              <a:rPr lang="ru-RU" dirty="0" err="1"/>
              <a:t>виконання</a:t>
            </a:r>
            <a:r>
              <a:rPr lang="ru-RU" dirty="0"/>
              <a:t> </a:t>
            </a:r>
            <a:r>
              <a:rPr lang="ru-RU" dirty="0" err="1"/>
              <a:t>візуалізаційних</a:t>
            </a:r>
            <a:r>
              <a:rPr lang="ru-RU" dirty="0"/>
              <a:t> </a:t>
            </a:r>
            <a:r>
              <a:rPr lang="ru-RU" dirty="0" err="1"/>
              <a:t>обстежень</a:t>
            </a:r>
            <a:r>
              <a:rPr lang="ru-RU" dirty="0"/>
              <a:t> з </a:t>
            </a:r>
            <a:r>
              <a:rPr lang="ru-RU" dirty="0" err="1"/>
              <a:t>використанням</a:t>
            </a:r>
            <a:r>
              <a:rPr lang="ru-RU" dirty="0"/>
              <a:t> </a:t>
            </a:r>
            <a:r>
              <a:rPr lang="ru-RU" dirty="0" err="1"/>
              <a:t>йодовмісних</a:t>
            </a:r>
            <a:r>
              <a:rPr lang="ru-RU" dirty="0"/>
              <a:t> </a:t>
            </a:r>
            <a:r>
              <a:rPr lang="ru-RU" dirty="0" err="1"/>
              <a:t>контрастних</a:t>
            </a:r>
            <a:r>
              <a:rPr lang="ru-RU" dirty="0"/>
              <a:t> </a:t>
            </a:r>
            <a:r>
              <a:rPr lang="ru-RU" dirty="0" err="1"/>
              <a:t>препаратів</a:t>
            </a:r>
            <a:r>
              <a:rPr lang="ru-RU" dirty="0"/>
              <a:t>. </a:t>
            </a:r>
            <a:r>
              <a:rPr lang="ru-RU" dirty="0" err="1"/>
              <a:t>Необхідно</a:t>
            </a:r>
            <a:r>
              <a:rPr lang="ru-RU" dirty="0"/>
              <a:t> </a:t>
            </a:r>
            <a:r>
              <a:rPr lang="ru-RU" dirty="0" err="1"/>
              <a:t>поінформувати</a:t>
            </a:r>
            <a:r>
              <a:rPr lang="ru-RU" dirty="0"/>
              <a:t> </a:t>
            </a:r>
            <a:r>
              <a:rPr lang="ru-RU" dirty="0" err="1"/>
              <a:t>пацієнта</a:t>
            </a:r>
            <a:r>
              <a:rPr lang="ru-RU" dirty="0"/>
              <a:t> про правила </a:t>
            </a:r>
            <a:r>
              <a:rPr lang="ru-RU" dirty="0" err="1"/>
              <a:t>виконання</a:t>
            </a:r>
            <a:r>
              <a:rPr lang="ru-RU" dirty="0"/>
              <a:t> </a:t>
            </a:r>
            <a:r>
              <a:rPr lang="ru-RU" dirty="0" err="1"/>
              <a:t>добового</a:t>
            </a:r>
            <a:r>
              <a:rPr lang="ru-RU" dirty="0"/>
              <a:t> </a:t>
            </a:r>
            <a:r>
              <a:rPr lang="ru-RU" dirty="0" err="1"/>
              <a:t>збору</a:t>
            </a:r>
            <a:r>
              <a:rPr lang="ru-RU" dirty="0"/>
              <a:t> </a:t>
            </a:r>
            <a:r>
              <a:rPr lang="ru-RU" dirty="0" err="1"/>
              <a:t>сечі</a:t>
            </a:r>
            <a:r>
              <a:rPr lang="ru-RU" dirty="0"/>
              <a:t> та про </a:t>
            </a:r>
            <a:r>
              <a:rPr lang="ru-RU" dirty="0" err="1"/>
              <a:t>заборону</a:t>
            </a:r>
            <a:r>
              <a:rPr lang="ru-RU" dirty="0"/>
              <a:t> </a:t>
            </a:r>
            <a:r>
              <a:rPr lang="ru-RU" dirty="0" err="1"/>
              <a:t>вживати</a:t>
            </a:r>
            <a:r>
              <a:rPr lang="ru-RU" dirty="0"/>
              <a:t> у </a:t>
            </a:r>
            <a:r>
              <a:rPr lang="ru-RU" dirty="0" err="1"/>
              <a:t>цей</a:t>
            </a:r>
            <a:r>
              <a:rPr lang="ru-RU" dirty="0"/>
              <a:t> </a:t>
            </a:r>
            <a:r>
              <a:rPr lang="ru-RU" dirty="0" err="1"/>
              <a:t>період</a:t>
            </a:r>
            <a:r>
              <a:rPr lang="ru-RU" dirty="0"/>
              <a:t> </a:t>
            </a:r>
            <a:r>
              <a:rPr lang="ru-RU" dirty="0" err="1"/>
              <a:t>горіхи</a:t>
            </a:r>
            <a:r>
              <a:rPr lang="ru-RU" dirty="0"/>
              <a:t>, </a:t>
            </a:r>
            <a:r>
              <a:rPr lang="ru-RU" dirty="0" err="1"/>
              <a:t>банани</a:t>
            </a:r>
            <a:r>
              <a:rPr lang="ru-RU" dirty="0"/>
              <a:t>, </a:t>
            </a:r>
            <a:r>
              <a:rPr lang="ru-RU" dirty="0" err="1"/>
              <a:t>цитрусові</a:t>
            </a:r>
            <a:r>
              <a:rPr lang="ru-RU" dirty="0"/>
              <a:t>, </a:t>
            </a:r>
            <a:r>
              <a:rPr lang="ru-RU" dirty="0" err="1"/>
              <a:t>солодощі</a:t>
            </a:r>
            <a:r>
              <a:rPr lang="ru-RU" dirty="0"/>
              <a:t>, </a:t>
            </a:r>
            <a:r>
              <a:rPr lang="ru-RU" dirty="0" err="1"/>
              <a:t>котрі</a:t>
            </a:r>
            <a:r>
              <a:rPr lang="ru-RU" dirty="0"/>
              <a:t> </a:t>
            </a:r>
            <a:r>
              <a:rPr lang="ru-RU" dirty="0" err="1"/>
              <a:t>містять</a:t>
            </a:r>
            <a:r>
              <a:rPr lang="ru-RU" dirty="0"/>
              <a:t> </a:t>
            </a:r>
            <a:r>
              <a:rPr lang="ru-RU" dirty="0" err="1"/>
              <a:t>ванілін</a:t>
            </a:r>
            <a:r>
              <a:rPr lang="ru-RU" dirty="0"/>
              <a:t>, а 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міцну</a:t>
            </a:r>
            <a:r>
              <a:rPr lang="ru-RU" dirty="0"/>
              <a:t> </a:t>
            </a:r>
            <a:r>
              <a:rPr lang="ru-RU" dirty="0" err="1"/>
              <a:t>каву</a:t>
            </a:r>
            <a:r>
              <a:rPr lang="ru-RU" dirty="0"/>
              <a:t> та чай.</a:t>
            </a:r>
          </a:p>
          <a:p>
            <a:pPr marL="0" indent="0">
              <a:buNone/>
            </a:pPr>
            <a:r>
              <a:rPr lang="ru-RU" dirty="0"/>
              <a:t>В </a:t>
            </a:r>
            <a:r>
              <a:rPr lang="ru-RU" dirty="0" err="1"/>
              <a:t>деяких</a:t>
            </a:r>
            <a:r>
              <a:rPr lang="ru-RU" dirty="0"/>
              <a:t> </a:t>
            </a:r>
            <a:r>
              <a:rPr lang="ru-RU" dirty="0" err="1"/>
              <a:t>випадках</a:t>
            </a:r>
            <a:r>
              <a:rPr lang="ru-RU" dirty="0"/>
              <a:t> </a:t>
            </a:r>
            <a:r>
              <a:rPr lang="ru-RU" dirty="0" err="1"/>
              <a:t>слід</a:t>
            </a:r>
            <a:r>
              <a:rPr lang="ru-RU" dirty="0"/>
              <a:t> </a:t>
            </a:r>
            <a:r>
              <a:rPr lang="ru-RU" dirty="0" err="1"/>
              <a:t>зважити</a:t>
            </a:r>
            <a:r>
              <a:rPr lang="ru-RU" dirty="0"/>
              <a:t> </a:t>
            </a:r>
            <a:r>
              <a:rPr lang="ru-RU" dirty="0" err="1"/>
              <a:t>призначення</a:t>
            </a:r>
            <a:r>
              <a:rPr lang="ru-RU" dirty="0"/>
              <a:t> </a:t>
            </a:r>
            <a:r>
              <a:rPr lang="ru-RU" b="1" dirty="0" err="1"/>
              <a:t>функціонального</a:t>
            </a:r>
            <a:r>
              <a:rPr lang="ru-RU" b="1" dirty="0"/>
              <a:t> </a:t>
            </a:r>
            <a:r>
              <a:rPr lang="ru-RU" b="1" dirty="0" err="1"/>
              <a:t>дослідження</a:t>
            </a:r>
            <a:r>
              <a:rPr lang="ru-RU" b="1" dirty="0"/>
              <a:t>: тесту</a:t>
            </a:r>
            <a:r>
              <a:rPr lang="ru-RU" dirty="0"/>
              <a:t> </a:t>
            </a:r>
            <a:r>
              <a:rPr lang="ru-RU" b="1" dirty="0" err="1"/>
              <a:t>пригнічення</a:t>
            </a:r>
            <a:r>
              <a:rPr lang="ru-RU" b="1" dirty="0"/>
              <a:t> </a:t>
            </a:r>
            <a:r>
              <a:rPr lang="ru-RU" b="1" dirty="0" err="1"/>
              <a:t>секреції</a:t>
            </a:r>
            <a:r>
              <a:rPr lang="ru-RU" b="1" dirty="0"/>
              <a:t> </a:t>
            </a:r>
            <a:r>
              <a:rPr lang="ru-RU" b="1" dirty="0" err="1"/>
              <a:t>катехоламінів</a:t>
            </a:r>
            <a:r>
              <a:rPr lang="ru-RU" b="1" dirty="0"/>
              <a:t> </a:t>
            </a:r>
            <a:r>
              <a:rPr lang="ru-RU" b="1" dirty="0" err="1"/>
              <a:t>клонідином</a:t>
            </a:r>
            <a:r>
              <a:rPr lang="ru-RU" dirty="0"/>
              <a:t> (0,3 мг п/о) — через 3 год </a:t>
            </a:r>
            <a:r>
              <a:rPr lang="ru-RU" dirty="0" err="1"/>
              <a:t>підвищена</a:t>
            </a:r>
            <a:r>
              <a:rPr lang="ru-RU" dirty="0"/>
              <a:t> </a:t>
            </a:r>
            <a:r>
              <a:rPr lang="ru-RU" dirty="0" err="1"/>
              <a:t>концентрація</a:t>
            </a:r>
            <a:r>
              <a:rPr lang="ru-RU" dirty="0"/>
              <a:t> </a:t>
            </a:r>
            <a:r>
              <a:rPr lang="ru-RU" dirty="0" err="1"/>
              <a:t>катехоламінів</a:t>
            </a:r>
            <a:r>
              <a:rPr lang="ru-RU" dirty="0"/>
              <a:t> у </a:t>
            </a:r>
            <a:r>
              <a:rPr lang="ru-RU" dirty="0" err="1"/>
              <a:t>крові</a:t>
            </a:r>
            <a:r>
              <a:rPr lang="ru-RU" dirty="0"/>
              <a:t> </a:t>
            </a:r>
            <a:r>
              <a:rPr lang="ru-RU" dirty="0" err="1"/>
              <a:t>внаслідок</a:t>
            </a:r>
            <a:r>
              <a:rPr lang="ru-RU" dirty="0"/>
              <a:t> нейрогенного </a:t>
            </a:r>
            <a:r>
              <a:rPr lang="ru-RU" dirty="0" err="1"/>
              <a:t>збудження</a:t>
            </a:r>
            <a:r>
              <a:rPr lang="ru-RU" dirty="0"/>
              <a:t> </a:t>
            </a:r>
            <a:r>
              <a:rPr lang="ru-RU" dirty="0" err="1"/>
              <a:t>зменшується</a:t>
            </a:r>
            <a:r>
              <a:rPr lang="ru-RU" dirty="0"/>
              <a:t> на 30–90 %, </a:t>
            </a:r>
            <a:r>
              <a:rPr lang="ru-RU" dirty="0" err="1"/>
              <a:t>натомість</a:t>
            </a:r>
            <a:r>
              <a:rPr lang="ru-RU" dirty="0"/>
              <a:t> при гормонально-активному PPGL — не </a:t>
            </a:r>
            <a:r>
              <a:rPr lang="ru-RU" dirty="0" err="1"/>
              <a:t>змінюється</a:t>
            </a:r>
            <a:r>
              <a:rPr lang="ru-RU" dirty="0"/>
              <a:t>. </a:t>
            </a:r>
            <a:r>
              <a:rPr lang="ru-RU" dirty="0" err="1"/>
              <a:t>Під</a:t>
            </a:r>
            <a:r>
              <a:rPr lang="ru-RU" dirty="0"/>
              <a:t> час </a:t>
            </a:r>
            <a:r>
              <a:rPr lang="ru-RU" dirty="0" err="1"/>
              <a:t>обстеження</a:t>
            </a:r>
            <a:r>
              <a:rPr lang="ru-RU" dirty="0"/>
              <a:t> </a:t>
            </a:r>
            <a:r>
              <a:rPr lang="ru-RU" dirty="0" err="1"/>
              <a:t>проводьте</a:t>
            </a:r>
            <a:r>
              <a:rPr lang="ru-RU" dirty="0"/>
              <a:t> </a:t>
            </a:r>
            <a:r>
              <a:rPr lang="ru-RU" dirty="0" err="1"/>
              <a:t>ретельний</a:t>
            </a:r>
            <a:r>
              <a:rPr lang="ru-RU" dirty="0"/>
              <a:t> </a:t>
            </a:r>
            <a:r>
              <a:rPr lang="ru-RU" dirty="0" err="1"/>
              <a:t>моніторинг</a:t>
            </a:r>
            <a:r>
              <a:rPr lang="ru-RU" dirty="0"/>
              <a:t> </a:t>
            </a:r>
            <a:r>
              <a:rPr lang="ru-RU" dirty="0" err="1"/>
              <a:t>артеріального</a:t>
            </a:r>
            <a:r>
              <a:rPr lang="ru-RU" dirty="0"/>
              <a:t> </a:t>
            </a:r>
            <a:r>
              <a:rPr lang="ru-RU" dirty="0" err="1"/>
              <a:t>тиску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dirty="0" smtClean="0"/>
              <a:t>При </a:t>
            </a:r>
            <a:r>
              <a:rPr lang="ru-RU" dirty="0" err="1" smtClean="0"/>
              <a:t>інтерпретації</a:t>
            </a:r>
            <a:r>
              <a:rPr lang="ru-RU" dirty="0" smtClean="0"/>
              <a:t> </a:t>
            </a:r>
            <a:r>
              <a:rPr lang="ru-RU" dirty="0" err="1"/>
              <a:t>результатів</a:t>
            </a:r>
            <a:r>
              <a:rPr lang="ru-RU" dirty="0"/>
              <a:t> </a:t>
            </a:r>
            <a:r>
              <a:rPr lang="ru-RU" dirty="0" err="1"/>
              <a:t>гормональних</a:t>
            </a:r>
            <a:r>
              <a:rPr lang="ru-RU" dirty="0"/>
              <a:t> </a:t>
            </a:r>
            <a:r>
              <a:rPr lang="ru-RU" dirty="0" err="1"/>
              <a:t>аналізів</a:t>
            </a:r>
            <a:r>
              <a:rPr lang="ru-RU" dirty="0"/>
              <a:t> </a:t>
            </a:r>
            <a:r>
              <a:rPr lang="ru-RU" dirty="0" err="1"/>
              <a:t>слід</a:t>
            </a:r>
            <a:r>
              <a:rPr lang="ru-RU" dirty="0"/>
              <a:t> </a:t>
            </a:r>
            <a:r>
              <a:rPr lang="ru-RU" dirty="0" err="1"/>
              <a:t>взяти</a:t>
            </a:r>
            <a:r>
              <a:rPr lang="ru-RU" dirty="0"/>
              <a:t> до </a:t>
            </a:r>
            <a:r>
              <a:rPr lang="ru-RU" dirty="0" err="1"/>
              <a:t>уваги</a:t>
            </a:r>
            <a:r>
              <a:rPr lang="ru-RU" dirty="0"/>
              <a:t> методику </a:t>
            </a:r>
            <a:r>
              <a:rPr lang="ru-RU" dirty="0" err="1"/>
              <a:t>дослідження</a:t>
            </a:r>
            <a:r>
              <a:rPr lang="ru-RU" dirty="0"/>
              <a:t>, </a:t>
            </a:r>
            <a:r>
              <a:rPr lang="ru-RU" dirty="0" err="1"/>
              <a:t>умови</a:t>
            </a:r>
            <a:r>
              <a:rPr lang="ru-RU" dirty="0"/>
              <a:t> забору та </a:t>
            </a:r>
            <a:r>
              <a:rPr lang="ru-RU" dirty="0" err="1"/>
              <a:t>зберігання</a:t>
            </a:r>
            <a:r>
              <a:rPr lang="ru-RU" dirty="0"/>
              <a:t> </a:t>
            </a:r>
            <a:r>
              <a:rPr lang="ru-RU" dirty="0" err="1"/>
              <a:t>матеріалу</a:t>
            </a:r>
            <a:r>
              <a:rPr lang="ru-RU" dirty="0"/>
              <a:t> (з метою </a:t>
            </a:r>
            <a:r>
              <a:rPr lang="ru-RU" dirty="0" err="1"/>
              <a:t>визначення</a:t>
            </a:r>
            <a:r>
              <a:rPr lang="ru-RU" dirty="0"/>
              <a:t> </a:t>
            </a:r>
            <a:r>
              <a:rPr lang="ru-RU" dirty="0" err="1"/>
              <a:t>вільних</a:t>
            </a:r>
            <a:r>
              <a:rPr lang="ru-RU" dirty="0"/>
              <a:t> </a:t>
            </a:r>
            <a:r>
              <a:rPr lang="ru-RU" dirty="0" err="1"/>
              <a:t>метоксикатехоламінів</a:t>
            </a:r>
            <a:r>
              <a:rPr lang="ru-RU" dirty="0"/>
              <a:t> у </a:t>
            </a:r>
            <a:r>
              <a:rPr lang="ru-RU" dirty="0" err="1"/>
              <a:t>плазмі</a:t>
            </a:r>
            <a:r>
              <a:rPr lang="ru-RU" dirty="0"/>
              <a:t> пробу </a:t>
            </a:r>
            <a:r>
              <a:rPr lang="ru-RU" dirty="0" err="1"/>
              <a:t>крові</a:t>
            </a:r>
            <a:r>
              <a:rPr lang="ru-RU" dirty="0"/>
              <a:t> </a:t>
            </a:r>
            <a:r>
              <a:rPr lang="ru-RU" dirty="0" err="1"/>
              <a:t>набирають</a:t>
            </a:r>
            <a:r>
              <a:rPr lang="ru-RU" dirty="0"/>
              <a:t> у </a:t>
            </a:r>
            <a:r>
              <a:rPr lang="ru-RU" dirty="0" err="1"/>
              <a:t>лежачому</a:t>
            </a:r>
            <a:r>
              <a:rPr lang="ru-RU" dirty="0"/>
              <a:t> </a:t>
            </a:r>
            <a:r>
              <a:rPr lang="ru-RU" dirty="0" err="1"/>
              <a:t>положенні</a:t>
            </a:r>
            <a:r>
              <a:rPr lang="ru-RU" dirty="0"/>
              <a:t>, </a:t>
            </a:r>
            <a:r>
              <a:rPr lang="ru-RU" dirty="0" err="1"/>
              <a:t>натще</a:t>
            </a:r>
            <a:r>
              <a:rPr lang="ru-RU" dirty="0"/>
              <a:t>, </a:t>
            </a:r>
            <a:r>
              <a:rPr lang="ru-RU" dirty="0" err="1"/>
              <a:t>після</a:t>
            </a:r>
            <a:r>
              <a:rPr lang="ru-RU" dirty="0"/>
              <a:t> 30 </a:t>
            </a:r>
            <a:r>
              <a:rPr lang="ru-RU" dirty="0" err="1"/>
              <a:t>хв</a:t>
            </a:r>
            <a:r>
              <a:rPr lang="ru-RU" dirty="0"/>
              <a:t> </a:t>
            </a:r>
            <a:r>
              <a:rPr lang="ru-RU" dirty="0" err="1"/>
              <a:t>відпочинку</a:t>
            </a:r>
            <a:r>
              <a:rPr lang="ru-RU" dirty="0"/>
              <a:t>), а 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взяти</a:t>
            </a:r>
            <a:r>
              <a:rPr lang="ru-RU" dirty="0"/>
              <a:t> до </a:t>
            </a:r>
            <a:r>
              <a:rPr lang="ru-RU" dirty="0" err="1"/>
              <a:t>уваги</a:t>
            </a:r>
            <a:r>
              <a:rPr lang="ru-RU" dirty="0"/>
              <a:t> </a:t>
            </a:r>
            <a:r>
              <a:rPr lang="ru-RU" dirty="0" err="1"/>
              <a:t>референтні</a:t>
            </a:r>
            <a:r>
              <a:rPr lang="ru-RU" dirty="0"/>
              <a:t> </a:t>
            </a:r>
            <a:r>
              <a:rPr lang="ru-RU" dirty="0" err="1"/>
              <a:t>значення</a:t>
            </a:r>
            <a:r>
              <a:rPr lang="ru-RU" dirty="0"/>
              <a:t>, </a:t>
            </a:r>
            <a:r>
              <a:rPr lang="ru-RU" dirty="0" err="1"/>
              <a:t>прийняті</a:t>
            </a:r>
            <a:r>
              <a:rPr lang="ru-RU" dirty="0"/>
              <a:t> у </a:t>
            </a:r>
            <a:r>
              <a:rPr lang="ru-RU" dirty="0" err="1"/>
              <a:t>даній</a:t>
            </a:r>
            <a:r>
              <a:rPr lang="ru-RU" dirty="0"/>
              <a:t> </a:t>
            </a:r>
            <a:r>
              <a:rPr lang="ru-RU" dirty="0" err="1"/>
              <a:t>лабораторії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786634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88640"/>
            <a:ext cx="8424936" cy="6336704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b="1" dirty="0"/>
              <a:t>2. </a:t>
            </a:r>
            <a:r>
              <a:rPr lang="ru-RU" b="1" dirty="0" err="1"/>
              <a:t>Візуалізаційні</a:t>
            </a:r>
            <a:r>
              <a:rPr lang="ru-RU" b="1" dirty="0"/>
              <a:t> </a:t>
            </a:r>
            <a:r>
              <a:rPr lang="ru-RU" b="1" dirty="0" err="1"/>
              <a:t>дослідження</a:t>
            </a:r>
            <a:r>
              <a:rPr lang="ru-RU" b="1" dirty="0"/>
              <a:t>: УЗД —</a:t>
            </a:r>
            <a:r>
              <a:rPr lang="ru-RU" dirty="0"/>
              <a:t> 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полегшити</a:t>
            </a:r>
            <a:r>
              <a:rPr lang="ru-RU" dirty="0"/>
              <a:t> </a:t>
            </a:r>
            <a:r>
              <a:rPr lang="ru-RU" dirty="0" err="1"/>
              <a:t>діагностику</a:t>
            </a:r>
            <a:r>
              <a:rPr lang="ru-RU" dirty="0"/>
              <a:t>, але </a:t>
            </a:r>
            <a:r>
              <a:rPr lang="ru-RU" dirty="0" err="1"/>
              <a:t>негативний</a:t>
            </a:r>
            <a:r>
              <a:rPr lang="ru-RU" dirty="0"/>
              <a:t> результат </a:t>
            </a:r>
            <a:r>
              <a:rPr lang="ru-RU" dirty="0" err="1"/>
              <a:t>обстеження</a:t>
            </a:r>
            <a:r>
              <a:rPr lang="ru-RU" dirty="0"/>
              <a:t> не </a:t>
            </a:r>
            <a:r>
              <a:rPr lang="ru-RU" dirty="0" err="1"/>
              <a:t>виключає</a:t>
            </a:r>
            <a:r>
              <a:rPr lang="ru-RU" dirty="0"/>
              <a:t> </a:t>
            </a:r>
            <a:r>
              <a:rPr lang="ru-RU" dirty="0" err="1"/>
              <a:t>феохромоцитоми</a:t>
            </a:r>
            <a:r>
              <a:rPr lang="ru-RU" dirty="0"/>
              <a:t>. </a:t>
            </a:r>
            <a:r>
              <a:rPr lang="ru-RU" dirty="0" err="1"/>
              <a:t>Віддають</a:t>
            </a:r>
            <a:r>
              <a:rPr lang="ru-RU" dirty="0"/>
              <a:t> </a:t>
            </a:r>
            <a:r>
              <a:rPr lang="ru-RU" dirty="0" err="1"/>
              <a:t>перевагу</a:t>
            </a:r>
            <a:r>
              <a:rPr lang="ru-RU" dirty="0"/>
              <a:t> </a:t>
            </a:r>
            <a:r>
              <a:rPr lang="ru-RU" b="1" dirty="0"/>
              <a:t>КТ</a:t>
            </a:r>
            <a:r>
              <a:rPr lang="ru-RU" dirty="0"/>
              <a:t>, як </a:t>
            </a:r>
            <a:r>
              <a:rPr lang="ru-RU" dirty="0" err="1"/>
              <a:t>дослідженню</a:t>
            </a:r>
            <a:r>
              <a:rPr lang="ru-RU" dirty="0"/>
              <a:t> </a:t>
            </a:r>
            <a:r>
              <a:rPr lang="ru-RU" dirty="0" err="1"/>
              <a:t>першого</a:t>
            </a:r>
            <a:r>
              <a:rPr lang="ru-RU" dirty="0"/>
              <a:t> </a:t>
            </a:r>
            <a:r>
              <a:rPr lang="ru-RU" dirty="0" err="1"/>
              <a:t>вибору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уможливлює</a:t>
            </a:r>
            <a:r>
              <a:rPr lang="ru-RU" dirty="0"/>
              <a:t> </a:t>
            </a:r>
            <a:r>
              <a:rPr lang="ru-RU" dirty="0" err="1"/>
              <a:t>виявлення</a:t>
            </a:r>
            <a:r>
              <a:rPr lang="ru-RU" dirty="0"/>
              <a:t> </a:t>
            </a:r>
            <a:r>
              <a:rPr lang="ru-RU" dirty="0" err="1"/>
              <a:t>змін</a:t>
            </a:r>
            <a:r>
              <a:rPr lang="ru-RU" dirty="0"/>
              <a:t> ≥5 мм. </a:t>
            </a:r>
            <a:r>
              <a:rPr lang="ru-RU" b="1" dirty="0"/>
              <a:t>МРТ</a:t>
            </a:r>
            <a:r>
              <a:rPr lang="ru-RU" dirty="0"/>
              <a:t> — метод </a:t>
            </a:r>
            <a:r>
              <a:rPr lang="ru-RU" dirty="0" err="1"/>
              <a:t>вибору</a:t>
            </a:r>
            <a:r>
              <a:rPr lang="ru-RU" dirty="0"/>
              <a:t> у </a:t>
            </a:r>
            <a:r>
              <a:rPr lang="ru-RU" dirty="0" err="1"/>
              <a:t>діагностиці</a:t>
            </a:r>
            <a:r>
              <a:rPr lang="ru-RU" dirty="0"/>
              <a:t> </a:t>
            </a:r>
            <a:r>
              <a:rPr lang="ru-RU" dirty="0" err="1"/>
              <a:t>пухлин</a:t>
            </a:r>
            <a:r>
              <a:rPr lang="ru-RU" dirty="0"/>
              <a:t>, </a:t>
            </a:r>
            <a:r>
              <a:rPr lang="ru-RU" dirty="0" err="1"/>
              <a:t>локалізованих</a:t>
            </a:r>
            <a:r>
              <a:rPr lang="ru-RU" dirty="0"/>
              <a:t> у </a:t>
            </a:r>
            <a:r>
              <a:rPr lang="ru-RU" dirty="0" err="1"/>
              <a:t>ділянці</a:t>
            </a:r>
            <a:r>
              <a:rPr lang="ru-RU" dirty="0"/>
              <a:t> </a:t>
            </a:r>
            <a:r>
              <a:rPr lang="ru-RU" dirty="0" err="1"/>
              <a:t>основи</a:t>
            </a:r>
            <a:r>
              <a:rPr lang="ru-RU" dirty="0"/>
              <a:t> черепа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шиї</a:t>
            </a:r>
            <a:r>
              <a:rPr lang="ru-RU" dirty="0"/>
              <a:t>, у </a:t>
            </a:r>
            <a:r>
              <a:rPr lang="ru-RU" dirty="0" err="1"/>
              <a:t>пацієнтів</a:t>
            </a:r>
            <a:r>
              <a:rPr lang="ru-RU" dirty="0"/>
              <a:t> з </a:t>
            </a:r>
            <a:r>
              <a:rPr lang="ru-RU" dirty="0" err="1"/>
              <a:t>протипоказаннями</a:t>
            </a:r>
            <a:r>
              <a:rPr lang="ru-RU" dirty="0"/>
              <a:t> до </a:t>
            </a:r>
            <a:r>
              <a:rPr lang="ru-RU" dirty="0" err="1"/>
              <a:t>використання</a:t>
            </a:r>
            <a:r>
              <a:rPr lang="ru-RU" dirty="0"/>
              <a:t> </a:t>
            </a:r>
            <a:r>
              <a:rPr lang="ru-RU" dirty="0" err="1"/>
              <a:t>йодовмісного</a:t>
            </a:r>
            <a:r>
              <a:rPr lang="ru-RU" dirty="0"/>
              <a:t> контрасту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іонізуючого</a:t>
            </a:r>
            <a:r>
              <a:rPr lang="ru-RU" dirty="0"/>
              <a:t> </a:t>
            </a:r>
            <a:r>
              <a:rPr lang="ru-RU" dirty="0" err="1"/>
              <a:t>випромінювання</a:t>
            </a:r>
            <a:r>
              <a:rPr lang="ru-RU" dirty="0"/>
              <a:t>. </a:t>
            </a:r>
            <a:r>
              <a:rPr lang="ru-RU" b="1" dirty="0" err="1"/>
              <a:t>Сцинтиграфія</a:t>
            </a:r>
            <a:r>
              <a:rPr lang="ru-RU" b="1" dirty="0"/>
              <a:t> з MIBG</a:t>
            </a:r>
            <a:r>
              <a:rPr lang="ru-RU" dirty="0"/>
              <a:t>, </a:t>
            </a:r>
            <a:r>
              <a:rPr lang="ru-RU" dirty="0" err="1"/>
              <a:t>міченим</a:t>
            </a:r>
            <a:r>
              <a:rPr lang="ru-RU" dirty="0"/>
              <a:t> </a:t>
            </a:r>
            <a:r>
              <a:rPr lang="ru-RU" dirty="0" err="1"/>
              <a:t>радіоактивним</a:t>
            </a:r>
            <a:r>
              <a:rPr lang="ru-RU" dirty="0"/>
              <a:t> йодом (</a:t>
            </a:r>
            <a:r>
              <a:rPr lang="ru-RU" baseline="30000" dirty="0"/>
              <a:t>123</a:t>
            </a:r>
            <a:r>
              <a:rPr lang="ru-RU" dirty="0"/>
              <a:t>І), а </a:t>
            </a:r>
            <a:r>
              <a:rPr lang="ru-RU" dirty="0" err="1"/>
              <a:t>інколи</a:t>
            </a:r>
            <a:r>
              <a:rPr lang="ru-RU" dirty="0"/>
              <a:t> — </a:t>
            </a:r>
            <a:r>
              <a:rPr lang="ru-RU" b="1" dirty="0" err="1"/>
              <a:t>рецепторна</a:t>
            </a:r>
            <a:r>
              <a:rPr lang="ru-RU" b="1" dirty="0"/>
              <a:t> </a:t>
            </a:r>
            <a:r>
              <a:rPr lang="ru-RU" b="1" dirty="0" err="1"/>
              <a:t>сцинтиграфія</a:t>
            </a:r>
            <a:r>
              <a:rPr lang="ru-RU" dirty="0"/>
              <a:t> з </a:t>
            </a:r>
            <a:r>
              <a:rPr lang="ru-RU" dirty="0" err="1"/>
              <a:t>використанням</a:t>
            </a:r>
            <a:r>
              <a:rPr lang="ru-RU" dirty="0"/>
              <a:t> </a:t>
            </a:r>
            <a:r>
              <a:rPr lang="ru-RU" dirty="0" err="1"/>
              <a:t>мічених</a:t>
            </a:r>
            <a:r>
              <a:rPr lang="ru-RU" dirty="0"/>
              <a:t> </a:t>
            </a:r>
            <a:r>
              <a:rPr lang="ru-RU" dirty="0" err="1"/>
              <a:t>аналогів</a:t>
            </a:r>
            <a:r>
              <a:rPr lang="ru-RU" dirty="0"/>
              <a:t> </a:t>
            </a:r>
            <a:r>
              <a:rPr lang="ru-RU" dirty="0" err="1"/>
              <a:t>соматостатину</a:t>
            </a:r>
            <a:r>
              <a:rPr lang="ru-RU" dirty="0"/>
              <a:t> (</a:t>
            </a:r>
            <a:r>
              <a:rPr lang="ru-RU" dirty="0" err="1"/>
              <a:t>дозволяє</a:t>
            </a:r>
            <a:r>
              <a:rPr lang="ru-RU" dirty="0"/>
              <a:t> </a:t>
            </a:r>
            <a:r>
              <a:rPr lang="ru-RU" dirty="0" err="1"/>
              <a:t>візуалізувати</a:t>
            </a:r>
            <a:r>
              <a:rPr lang="ru-RU" dirty="0"/>
              <a:t> </a:t>
            </a:r>
            <a:r>
              <a:rPr lang="ru-RU" dirty="0" err="1"/>
              <a:t>малі</a:t>
            </a:r>
            <a:r>
              <a:rPr lang="ru-RU" dirty="0"/>
              <a:t> </a:t>
            </a:r>
            <a:r>
              <a:rPr lang="ru-RU" dirty="0" err="1"/>
              <a:t>пухлини</a:t>
            </a:r>
            <a:r>
              <a:rPr lang="ru-RU" dirty="0"/>
              <a:t>, особливо при </a:t>
            </a:r>
            <a:r>
              <a:rPr lang="ru-RU" dirty="0" err="1"/>
              <a:t>розташуванні</a:t>
            </a:r>
            <a:r>
              <a:rPr lang="ru-RU" dirty="0"/>
              <a:t> поза </a:t>
            </a:r>
            <a:r>
              <a:rPr lang="ru-RU" dirty="0" err="1"/>
              <a:t>наднирниками</a:t>
            </a:r>
            <a:r>
              <a:rPr lang="ru-RU" dirty="0"/>
              <a:t>, </a:t>
            </a:r>
            <a:r>
              <a:rPr lang="ru-RU" dirty="0" err="1"/>
              <a:t>якщо</a:t>
            </a:r>
            <a:r>
              <a:rPr lang="ru-RU" dirty="0"/>
              <a:t> вони </a:t>
            </a:r>
            <a:r>
              <a:rPr lang="ru-RU" dirty="0" err="1"/>
              <a:t>проявляють</a:t>
            </a:r>
            <a:r>
              <a:rPr lang="ru-RU" dirty="0"/>
              <a:t> </a:t>
            </a:r>
            <a:r>
              <a:rPr lang="ru-RU" dirty="0" err="1"/>
              <a:t>експресію</a:t>
            </a:r>
            <a:r>
              <a:rPr lang="ru-RU" dirty="0"/>
              <a:t> </a:t>
            </a:r>
            <a:r>
              <a:rPr lang="ru-RU" dirty="0" err="1"/>
              <a:t>соматостатинових</a:t>
            </a:r>
            <a:r>
              <a:rPr lang="ru-RU" dirty="0"/>
              <a:t> </a:t>
            </a:r>
            <a:r>
              <a:rPr lang="ru-RU" dirty="0" err="1"/>
              <a:t>рецепторів</a:t>
            </a:r>
            <a:r>
              <a:rPr lang="ru-RU" dirty="0"/>
              <a:t>) та </a:t>
            </a:r>
            <a:r>
              <a:rPr lang="ru-RU" b="1" dirty="0"/>
              <a:t>ПЕТ-</a:t>
            </a:r>
            <a:r>
              <a:rPr lang="ru-RU" b="1" dirty="0" err="1"/>
              <a:t>сцинтиграфія</a:t>
            </a:r>
            <a:r>
              <a:rPr lang="ru-RU" dirty="0"/>
              <a:t> з </a:t>
            </a:r>
            <a:r>
              <a:rPr lang="ru-RU" dirty="0" err="1"/>
              <a:t>використанням</a:t>
            </a:r>
            <a:r>
              <a:rPr lang="ru-RU" dirty="0"/>
              <a:t> [18F]-</a:t>
            </a:r>
            <a:r>
              <a:rPr lang="ru-RU" dirty="0" err="1"/>
              <a:t>фтордезоксиглюкози</a:t>
            </a:r>
            <a:r>
              <a:rPr lang="ru-RU" dirty="0"/>
              <a:t> (</a:t>
            </a:r>
            <a:r>
              <a:rPr lang="ru-RU" dirty="0" err="1"/>
              <a:t>пропонується</a:t>
            </a:r>
            <a:r>
              <a:rPr lang="ru-RU" dirty="0"/>
              <a:t> </a:t>
            </a:r>
            <a:r>
              <a:rPr lang="ru-RU" dirty="0" err="1"/>
              <a:t>замість</a:t>
            </a:r>
            <a:r>
              <a:rPr lang="ru-RU" dirty="0"/>
              <a:t> </a:t>
            </a:r>
            <a:r>
              <a:rPr lang="ru-RU" dirty="0" err="1"/>
              <a:t>сцинтиграфії</a:t>
            </a:r>
            <a:r>
              <a:rPr lang="ru-RU" dirty="0"/>
              <a:t> з </a:t>
            </a:r>
            <a:r>
              <a:rPr lang="ru-RU" baseline="30000" dirty="0"/>
              <a:t>123</a:t>
            </a:r>
            <a:r>
              <a:rPr lang="ru-RU" dirty="0"/>
              <a:t>І-MIBG у </a:t>
            </a:r>
            <a:r>
              <a:rPr lang="ru-RU" dirty="0" err="1"/>
              <a:t>пацієнтів</a:t>
            </a:r>
            <a:r>
              <a:rPr lang="ru-RU" dirty="0"/>
              <a:t> </a:t>
            </a:r>
            <a:r>
              <a:rPr lang="ru-RU" dirty="0" err="1"/>
              <a:t>зі</a:t>
            </a:r>
            <a:r>
              <a:rPr lang="ru-RU" dirty="0"/>
              <a:t> </a:t>
            </a:r>
            <a:r>
              <a:rPr lang="ru-RU" dirty="0" err="1"/>
              <a:t>злоякісним</a:t>
            </a:r>
            <a:r>
              <a:rPr lang="ru-RU" dirty="0"/>
              <a:t> PPGL).</a:t>
            </a:r>
          </a:p>
          <a:p>
            <a:pPr marL="0" indent="0">
              <a:buNone/>
            </a:pPr>
            <a:r>
              <a:rPr lang="ru-RU" b="1" dirty="0"/>
              <a:t>3.</a:t>
            </a:r>
            <a:r>
              <a:rPr lang="ru-RU" dirty="0"/>
              <a:t> </a:t>
            </a:r>
            <a:r>
              <a:rPr lang="ru-RU" b="1" dirty="0"/>
              <a:t>ДНК-</a:t>
            </a:r>
            <a:r>
              <a:rPr lang="ru-RU" b="1" dirty="0" err="1"/>
              <a:t>аналіз</a:t>
            </a:r>
            <a:r>
              <a:rPr lang="ru-RU" b="1" dirty="0"/>
              <a:t>:</a:t>
            </a:r>
            <a:r>
              <a:rPr lang="ru-RU" dirty="0"/>
              <a:t> з метою </a:t>
            </a:r>
            <a:r>
              <a:rPr lang="ru-RU" dirty="0" err="1"/>
              <a:t>виявлення</a:t>
            </a:r>
            <a:r>
              <a:rPr lang="ru-RU" dirty="0"/>
              <a:t> </a:t>
            </a:r>
            <a:r>
              <a:rPr lang="ru-RU" dirty="0" err="1"/>
              <a:t>мутацій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сприяють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 PPGL (</a:t>
            </a:r>
            <a:r>
              <a:rPr lang="ru-RU" dirty="0" err="1"/>
              <a:t>мутації</a:t>
            </a:r>
            <a:r>
              <a:rPr lang="ru-RU" dirty="0"/>
              <a:t> </a:t>
            </a:r>
            <a:r>
              <a:rPr lang="ru-RU" dirty="0" err="1"/>
              <a:t>виявляються</a:t>
            </a:r>
            <a:r>
              <a:rPr lang="ru-RU" dirty="0"/>
              <a:t> у ≤40 % </a:t>
            </a:r>
            <a:r>
              <a:rPr lang="ru-RU" dirty="0" err="1"/>
              <a:t>хворих</a:t>
            </a:r>
            <a:r>
              <a:rPr lang="ru-RU" dirty="0"/>
              <a:t>).</a:t>
            </a:r>
          </a:p>
          <a:p>
            <a:pPr marL="0" indent="0">
              <a:buNone/>
            </a:pPr>
            <a:r>
              <a:rPr lang="ru-RU" b="1" dirty="0"/>
              <a:t>4.</a:t>
            </a:r>
            <a:r>
              <a:rPr lang="ru-RU" dirty="0"/>
              <a:t> </a:t>
            </a:r>
            <a:r>
              <a:rPr lang="ru-RU" b="1" dirty="0" err="1"/>
              <a:t>Гістологічне</a:t>
            </a:r>
            <a:r>
              <a:rPr lang="ru-RU" b="1" dirty="0"/>
              <a:t> </a:t>
            </a:r>
            <a:r>
              <a:rPr lang="ru-RU" b="1" dirty="0" err="1"/>
              <a:t>дослідження</a:t>
            </a:r>
            <a:r>
              <a:rPr lang="ru-RU" b="1" dirty="0"/>
              <a:t>:</a:t>
            </a:r>
            <a:r>
              <a:rPr lang="ru-RU" dirty="0"/>
              <a:t> </a:t>
            </a:r>
            <a:r>
              <a:rPr lang="ru-RU" dirty="0" err="1"/>
              <a:t>уможливлює</a:t>
            </a:r>
            <a:r>
              <a:rPr lang="ru-RU" dirty="0"/>
              <a:t> </a:t>
            </a:r>
            <a:r>
              <a:rPr lang="ru-RU" dirty="0" err="1"/>
              <a:t>підтвердження</a:t>
            </a:r>
            <a:r>
              <a:rPr lang="ru-RU" dirty="0"/>
              <a:t> </a:t>
            </a:r>
            <a:r>
              <a:rPr lang="ru-RU" dirty="0" err="1"/>
              <a:t>діагнозу</a:t>
            </a:r>
            <a:r>
              <a:rPr lang="ru-RU" dirty="0"/>
              <a:t> PPGL, </a:t>
            </a:r>
            <a:r>
              <a:rPr lang="ru-RU" dirty="0" err="1"/>
              <a:t>проте</a:t>
            </a:r>
            <a:r>
              <a:rPr lang="ru-RU" dirty="0"/>
              <a:t> не </a:t>
            </a:r>
            <a:r>
              <a:rPr lang="ru-RU" dirty="0" err="1"/>
              <a:t>дозволяє</a:t>
            </a:r>
            <a:r>
              <a:rPr lang="ru-RU" dirty="0"/>
              <a:t> провести </a:t>
            </a:r>
            <a:r>
              <a:rPr lang="ru-RU" dirty="0" err="1"/>
              <a:t>диференційну</a:t>
            </a:r>
            <a:r>
              <a:rPr lang="ru-RU" dirty="0"/>
              <a:t> </a:t>
            </a:r>
            <a:r>
              <a:rPr lang="ru-RU" dirty="0" err="1"/>
              <a:t>діагностику</a:t>
            </a:r>
            <a:r>
              <a:rPr lang="ru-RU" dirty="0"/>
              <a:t> </a:t>
            </a:r>
            <a:r>
              <a:rPr lang="ru-RU" dirty="0" err="1"/>
              <a:t>поміж</a:t>
            </a:r>
            <a:r>
              <a:rPr lang="ru-RU" dirty="0"/>
              <a:t> </a:t>
            </a:r>
            <a:r>
              <a:rPr lang="ru-RU" dirty="0" err="1"/>
              <a:t>злоякісною</a:t>
            </a:r>
            <a:r>
              <a:rPr lang="ru-RU" dirty="0"/>
              <a:t> та </a:t>
            </a:r>
            <a:r>
              <a:rPr lang="ru-RU" dirty="0" err="1"/>
              <a:t>доброякісною</a:t>
            </a:r>
            <a:r>
              <a:rPr lang="ru-RU" dirty="0"/>
              <a:t> </a:t>
            </a:r>
            <a:r>
              <a:rPr lang="ru-RU" dirty="0" err="1"/>
              <a:t>пухлиною</a:t>
            </a:r>
            <a:r>
              <a:rPr lang="ru-RU" dirty="0"/>
              <a:t> (на </a:t>
            </a:r>
            <a:r>
              <a:rPr lang="ru-RU" dirty="0" err="1"/>
              <a:t>даний</a:t>
            </a:r>
            <a:r>
              <a:rPr lang="ru-RU" dirty="0"/>
              <a:t> час </a:t>
            </a:r>
            <a:r>
              <a:rPr lang="ru-RU" dirty="0" err="1"/>
              <a:t>єдиним</a:t>
            </a:r>
            <a:r>
              <a:rPr lang="ru-RU" dirty="0"/>
              <a:t> </a:t>
            </a:r>
            <a:r>
              <a:rPr lang="ru-RU" dirty="0" err="1"/>
              <a:t>повсюдно</a:t>
            </a:r>
            <a:r>
              <a:rPr lang="ru-RU" dirty="0"/>
              <a:t> </a:t>
            </a:r>
            <a:r>
              <a:rPr lang="ru-RU" dirty="0" err="1"/>
              <a:t>прийнятим</a:t>
            </a:r>
            <a:r>
              <a:rPr lang="ru-RU" dirty="0"/>
              <a:t> </a:t>
            </a:r>
            <a:r>
              <a:rPr lang="ru-RU" dirty="0" err="1"/>
              <a:t>критерієм</a:t>
            </a:r>
            <a:r>
              <a:rPr lang="ru-RU" dirty="0"/>
              <a:t> </a:t>
            </a:r>
            <a:r>
              <a:rPr lang="ru-RU" dirty="0" err="1"/>
              <a:t>злоякісності</a:t>
            </a:r>
            <a:r>
              <a:rPr lang="ru-RU" dirty="0"/>
              <a:t> </a:t>
            </a:r>
            <a:r>
              <a:rPr lang="ru-RU" dirty="0" err="1"/>
              <a:t>пухлини</a:t>
            </a:r>
            <a:r>
              <a:rPr lang="ru-RU" dirty="0"/>
              <a:t> є </a:t>
            </a:r>
            <a:r>
              <a:rPr lang="ru-RU" dirty="0" err="1"/>
              <a:t>метастазування</a:t>
            </a:r>
            <a:r>
              <a:rPr lang="ru-RU" dirty="0"/>
              <a:t>); заборонено </a:t>
            </a:r>
            <a:r>
              <a:rPr lang="ru-RU" dirty="0" err="1"/>
              <a:t>виконувати</a:t>
            </a:r>
            <a:r>
              <a:rPr lang="ru-RU" dirty="0"/>
              <a:t> </a:t>
            </a:r>
            <a:r>
              <a:rPr lang="ru-RU" dirty="0" err="1"/>
              <a:t>біопсію</a:t>
            </a:r>
            <a:r>
              <a:rPr lang="ru-RU" dirty="0"/>
              <a:t> при </a:t>
            </a:r>
            <a:r>
              <a:rPr lang="ru-RU" dirty="0" err="1"/>
              <a:t>підозрі</a:t>
            </a:r>
            <a:r>
              <a:rPr lang="ru-RU" dirty="0"/>
              <a:t> на </a:t>
            </a:r>
            <a:r>
              <a:rPr lang="ru-RU" dirty="0" err="1"/>
              <a:t>феохромоцитому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787926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88640"/>
            <a:ext cx="8424936" cy="633670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err="1" smtClean="0"/>
              <a:t>Діагностичні</a:t>
            </a:r>
            <a:r>
              <a:rPr lang="ru-RU" dirty="0" smtClean="0"/>
              <a:t> </a:t>
            </a:r>
            <a:r>
              <a:rPr lang="ru-RU" dirty="0" err="1"/>
              <a:t>критерії</a:t>
            </a:r>
            <a:r>
              <a:rPr lang="ru-RU" dirty="0"/>
              <a:t>	</a:t>
            </a:r>
          </a:p>
          <a:p>
            <a:pPr marL="0" indent="0">
              <a:buNone/>
            </a:pPr>
            <a:r>
              <a:rPr lang="ru-RU" dirty="0" err="1"/>
              <a:t>Базовим</a:t>
            </a:r>
            <a:r>
              <a:rPr lang="ru-RU" dirty="0"/>
              <a:t> </a:t>
            </a:r>
            <a:r>
              <a:rPr lang="ru-RU" dirty="0" err="1"/>
              <a:t>критерієм</a:t>
            </a:r>
            <a:r>
              <a:rPr lang="ru-RU" dirty="0"/>
              <a:t> </a:t>
            </a:r>
            <a:r>
              <a:rPr lang="ru-RU" dirty="0" err="1"/>
              <a:t>клінічної</a:t>
            </a:r>
            <a:r>
              <a:rPr lang="ru-RU" dirty="0"/>
              <a:t> </a:t>
            </a:r>
            <a:r>
              <a:rPr lang="ru-RU" dirty="0" err="1"/>
              <a:t>діагностики</a:t>
            </a:r>
            <a:r>
              <a:rPr lang="ru-RU" dirty="0"/>
              <a:t> є </a:t>
            </a:r>
            <a:r>
              <a:rPr lang="ru-RU" dirty="0" err="1"/>
              <a:t>підтвердження</a:t>
            </a:r>
            <a:r>
              <a:rPr lang="ru-RU" dirty="0"/>
              <a:t> </a:t>
            </a:r>
            <a:r>
              <a:rPr lang="ru-RU" dirty="0" err="1"/>
              <a:t>підвищеної</a:t>
            </a:r>
            <a:r>
              <a:rPr lang="ru-RU" dirty="0"/>
              <a:t> </a:t>
            </a:r>
            <a:r>
              <a:rPr lang="ru-RU" dirty="0" err="1"/>
              <a:t>концентрації</a:t>
            </a:r>
            <a:r>
              <a:rPr lang="ru-RU" dirty="0"/>
              <a:t> </a:t>
            </a:r>
            <a:r>
              <a:rPr lang="ru-RU" dirty="0" err="1"/>
              <a:t>метаболітів</a:t>
            </a:r>
            <a:r>
              <a:rPr lang="ru-RU" dirty="0"/>
              <a:t> </a:t>
            </a:r>
            <a:r>
              <a:rPr lang="ru-RU" dirty="0" err="1"/>
              <a:t>катехоламінів</a:t>
            </a:r>
            <a:r>
              <a:rPr lang="ru-RU" dirty="0"/>
              <a:t> у </a:t>
            </a:r>
            <a:r>
              <a:rPr lang="ru-RU" dirty="0" err="1"/>
              <a:t>плазмі</a:t>
            </a:r>
            <a:r>
              <a:rPr lang="ru-RU" dirty="0"/>
              <a:t> </a:t>
            </a:r>
            <a:r>
              <a:rPr lang="ru-RU" dirty="0" err="1"/>
              <a:t>крові</a:t>
            </a:r>
            <a:r>
              <a:rPr lang="ru-RU" dirty="0"/>
              <a:t>,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підвищеної</a:t>
            </a:r>
            <a:r>
              <a:rPr lang="ru-RU" dirty="0"/>
              <a:t> </a:t>
            </a:r>
            <a:r>
              <a:rPr lang="ru-RU" dirty="0" err="1"/>
              <a:t>екскреції</a:t>
            </a:r>
            <a:r>
              <a:rPr lang="ru-RU" dirty="0"/>
              <a:t> з сечею, а 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визначення</a:t>
            </a:r>
            <a:r>
              <a:rPr lang="ru-RU" dirty="0"/>
              <a:t> </a:t>
            </a:r>
            <a:r>
              <a:rPr lang="ru-RU" dirty="0" err="1"/>
              <a:t>розташування</a:t>
            </a:r>
            <a:r>
              <a:rPr lang="ru-RU" dirty="0"/>
              <a:t> </a:t>
            </a:r>
            <a:r>
              <a:rPr lang="ru-RU" dirty="0" err="1"/>
              <a:t>пухлини</a:t>
            </a:r>
            <a:r>
              <a:rPr lang="ru-RU" dirty="0"/>
              <a:t> при </a:t>
            </a:r>
            <a:r>
              <a:rPr lang="ru-RU" dirty="0" err="1"/>
              <a:t>візуалізаційних</a:t>
            </a:r>
            <a:r>
              <a:rPr lang="ru-RU" dirty="0"/>
              <a:t> </a:t>
            </a:r>
            <a:r>
              <a:rPr lang="ru-RU" dirty="0" err="1"/>
              <a:t>обстеженнях</a:t>
            </a:r>
            <a:r>
              <a:rPr lang="ru-RU" dirty="0"/>
              <a:t>. При PPGL, </a:t>
            </a:r>
            <a:r>
              <a:rPr lang="ru-RU" dirty="0" err="1"/>
              <a:t>що</a:t>
            </a:r>
            <a:r>
              <a:rPr lang="ru-RU" dirty="0"/>
              <a:t> не </a:t>
            </a:r>
            <a:r>
              <a:rPr lang="ru-RU" dirty="0" err="1"/>
              <a:t>секретують</a:t>
            </a:r>
            <a:r>
              <a:rPr lang="ru-RU" dirty="0"/>
              <a:t> </a:t>
            </a:r>
            <a:r>
              <a:rPr lang="ru-RU" dirty="0" err="1"/>
              <a:t>катехоламіни</a:t>
            </a:r>
            <a:r>
              <a:rPr lang="ru-RU" dirty="0"/>
              <a:t>, </a:t>
            </a:r>
            <a:r>
              <a:rPr lang="ru-RU" dirty="0" err="1"/>
              <a:t>клінічний</a:t>
            </a:r>
            <a:r>
              <a:rPr lang="ru-RU" dirty="0"/>
              <a:t> </a:t>
            </a:r>
            <a:r>
              <a:rPr lang="ru-RU" dirty="0" err="1"/>
              <a:t>діагноз</a:t>
            </a:r>
            <a:r>
              <a:rPr lang="ru-RU" dirty="0"/>
              <a:t> </a:t>
            </a:r>
            <a:r>
              <a:rPr lang="ru-RU" dirty="0" err="1"/>
              <a:t>встановлюють</a:t>
            </a:r>
            <a:r>
              <a:rPr lang="ru-RU" dirty="0"/>
              <a:t> на </a:t>
            </a:r>
            <a:r>
              <a:rPr lang="ru-RU" dirty="0" err="1"/>
              <a:t>підставі</a:t>
            </a:r>
            <a:r>
              <a:rPr lang="ru-RU" dirty="0"/>
              <a:t> </a:t>
            </a:r>
            <a:r>
              <a:rPr lang="ru-RU" dirty="0" err="1"/>
              <a:t>результатів</a:t>
            </a:r>
            <a:r>
              <a:rPr lang="ru-RU" dirty="0"/>
              <a:t> </a:t>
            </a:r>
            <a:r>
              <a:rPr lang="ru-RU" dirty="0" err="1"/>
              <a:t>візуалізаційних</a:t>
            </a:r>
            <a:r>
              <a:rPr lang="ru-RU" dirty="0"/>
              <a:t> та </a:t>
            </a:r>
            <a:r>
              <a:rPr lang="ru-RU" dirty="0" err="1"/>
              <a:t>функціональних</a:t>
            </a:r>
            <a:r>
              <a:rPr lang="ru-RU" dirty="0"/>
              <a:t> </a:t>
            </a:r>
            <a:r>
              <a:rPr lang="ru-RU" dirty="0" err="1"/>
              <a:t>досліджень</a:t>
            </a:r>
            <a:r>
              <a:rPr lang="ru-RU" dirty="0"/>
              <a:t>. </a:t>
            </a:r>
            <a:r>
              <a:rPr lang="ru-RU" dirty="0" err="1"/>
              <a:t>Остаточний</a:t>
            </a:r>
            <a:r>
              <a:rPr lang="ru-RU" dirty="0"/>
              <a:t> </a:t>
            </a:r>
            <a:r>
              <a:rPr lang="ru-RU" dirty="0" err="1"/>
              <a:t>діагноз</a:t>
            </a:r>
            <a:r>
              <a:rPr lang="ru-RU" dirty="0"/>
              <a:t> </a:t>
            </a:r>
            <a:r>
              <a:rPr lang="ru-RU" dirty="0" err="1"/>
              <a:t>встановлюють</a:t>
            </a:r>
            <a:r>
              <a:rPr lang="ru-RU" dirty="0"/>
              <a:t> на </a:t>
            </a:r>
            <a:r>
              <a:rPr lang="ru-RU" dirty="0" err="1"/>
              <a:t>підставі</a:t>
            </a:r>
            <a:r>
              <a:rPr lang="ru-RU" dirty="0"/>
              <a:t> </a:t>
            </a:r>
            <a:r>
              <a:rPr lang="ru-RU" dirty="0" err="1"/>
              <a:t>гістологічного</a:t>
            </a:r>
            <a:r>
              <a:rPr lang="ru-RU" dirty="0"/>
              <a:t> </a:t>
            </a:r>
            <a:r>
              <a:rPr lang="ru-RU" dirty="0" err="1"/>
              <a:t>дослідження</a:t>
            </a:r>
            <a:r>
              <a:rPr lang="ru-RU" dirty="0"/>
              <a:t> </a:t>
            </a:r>
            <a:r>
              <a:rPr lang="ru-RU" dirty="0" err="1"/>
              <a:t>пухлини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b="1" u="sng" dirty="0" err="1"/>
              <a:t>Диференційна</a:t>
            </a:r>
            <a:r>
              <a:rPr lang="ru-RU" b="1" u="sng" dirty="0"/>
              <a:t> </a:t>
            </a:r>
            <a:r>
              <a:rPr lang="ru-RU" b="1" u="sng" dirty="0" err="1"/>
              <a:t>діагностика</a:t>
            </a:r>
            <a:r>
              <a:rPr lang="ru-RU" dirty="0"/>
              <a:t> </a:t>
            </a:r>
            <a:r>
              <a:rPr lang="ru-RU" dirty="0" err="1"/>
              <a:t>Первинна</a:t>
            </a:r>
            <a:r>
              <a:rPr lang="ru-RU" dirty="0"/>
              <a:t> </a:t>
            </a:r>
            <a:r>
              <a:rPr lang="ru-RU" dirty="0" err="1"/>
              <a:t>артеріальна</a:t>
            </a:r>
            <a:r>
              <a:rPr lang="ru-RU" dirty="0"/>
              <a:t> </a:t>
            </a:r>
            <a:r>
              <a:rPr lang="ru-RU" dirty="0" err="1"/>
              <a:t>гіпертензія</a:t>
            </a:r>
            <a:r>
              <a:rPr lang="ru-RU" dirty="0"/>
              <a:t> з симптомами </a:t>
            </a:r>
            <a:r>
              <a:rPr lang="ru-RU" dirty="0" err="1"/>
              <a:t>підвищеної</a:t>
            </a:r>
            <a:r>
              <a:rPr lang="ru-RU" dirty="0"/>
              <a:t> </a:t>
            </a:r>
            <a:r>
              <a:rPr lang="ru-RU" dirty="0" err="1"/>
              <a:t>активності</a:t>
            </a:r>
            <a:r>
              <a:rPr lang="ru-RU" dirty="0"/>
              <a:t> </a:t>
            </a:r>
            <a:r>
              <a:rPr lang="ru-RU" dirty="0" err="1"/>
              <a:t>симпатичної</a:t>
            </a:r>
            <a:r>
              <a:rPr lang="ru-RU" dirty="0"/>
              <a:t> </a:t>
            </a:r>
            <a:r>
              <a:rPr lang="ru-RU" dirty="0" err="1"/>
              <a:t>нервової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, напади </a:t>
            </a:r>
            <a:r>
              <a:rPr lang="ru-RU" dirty="0" err="1"/>
              <a:t>тривоги</a:t>
            </a:r>
            <a:r>
              <a:rPr lang="ru-RU" dirty="0"/>
              <a:t>, </a:t>
            </a:r>
            <a:r>
              <a:rPr lang="ru-RU" dirty="0" err="1"/>
              <a:t>псевдофеохромоцитома</a:t>
            </a:r>
            <a:r>
              <a:rPr lang="ru-RU" dirty="0"/>
              <a:t>, </a:t>
            </a:r>
            <a:r>
              <a:rPr lang="ru-RU" dirty="0" err="1"/>
              <a:t>гіпертиреоз</a:t>
            </a:r>
            <a:r>
              <a:rPr lang="ru-RU" dirty="0"/>
              <a:t>, менопауза, </a:t>
            </a:r>
            <a:r>
              <a:rPr lang="ru-RU" dirty="0" err="1"/>
              <a:t>цукровий</a:t>
            </a:r>
            <a:r>
              <a:rPr lang="ru-RU" dirty="0"/>
              <a:t> </a:t>
            </a:r>
            <a:r>
              <a:rPr lang="ru-RU" dirty="0" err="1"/>
              <a:t>діабет</a:t>
            </a:r>
            <a:r>
              <a:rPr lang="ru-RU" dirty="0"/>
              <a:t> (</a:t>
            </a:r>
            <a:r>
              <a:rPr lang="ru-RU" dirty="0" err="1"/>
              <a:t>епізоди</a:t>
            </a:r>
            <a:r>
              <a:rPr lang="ru-RU" dirty="0"/>
              <a:t> </a:t>
            </a:r>
            <a:r>
              <a:rPr lang="ru-RU" dirty="0" err="1"/>
              <a:t>гіпо</a:t>
            </a:r>
            <a:r>
              <a:rPr lang="ru-RU" dirty="0"/>
              <a:t>-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гіперглікемії</a:t>
            </a:r>
            <a:r>
              <a:rPr lang="ru-RU" dirty="0"/>
              <a:t>), </a:t>
            </a:r>
            <a:r>
              <a:rPr lang="ru-RU" dirty="0" err="1"/>
              <a:t>зміни</a:t>
            </a:r>
            <a:r>
              <a:rPr lang="ru-RU" dirty="0"/>
              <a:t> у ЦНС, </a:t>
            </a:r>
            <a:r>
              <a:rPr lang="ru-RU" dirty="0" err="1"/>
              <a:t>прийом</a:t>
            </a:r>
            <a:r>
              <a:rPr lang="ru-RU" dirty="0"/>
              <a:t> </a:t>
            </a:r>
            <a:r>
              <a:rPr lang="ru-RU" dirty="0" err="1"/>
              <a:t>деяких</a:t>
            </a:r>
            <a:r>
              <a:rPr lang="ru-RU" dirty="0"/>
              <a:t> ЛЗ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наркотиків</a:t>
            </a:r>
            <a:r>
              <a:rPr lang="ru-RU" dirty="0"/>
              <a:t> (</a:t>
            </a:r>
            <a:r>
              <a:rPr lang="ru-RU" dirty="0" err="1"/>
              <a:t>кокаїн</a:t>
            </a:r>
            <a:r>
              <a:rPr lang="ru-RU" dirty="0"/>
              <a:t>) — з </a:t>
            </a:r>
            <a:r>
              <a:rPr lang="ru-RU" dirty="0" err="1"/>
              <a:t>цими</a:t>
            </a:r>
            <a:r>
              <a:rPr lang="ru-RU" dirty="0"/>
              <a:t> станами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співіснувати</a:t>
            </a:r>
            <a:r>
              <a:rPr lang="ru-RU" dirty="0"/>
              <a:t> </a:t>
            </a:r>
            <a:r>
              <a:rPr lang="ru-RU" dirty="0" err="1"/>
              <a:t>підвищена</a:t>
            </a:r>
            <a:r>
              <a:rPr lang="ru-RU" dirty="0"/>
              <a:t> </a:t>
            </a:r>
            <a:r>
              <a:rPr lang="ru-RU" dirty="0" err="1"/>
              <a:t>концентрація</a:t>
            </a:r>
            <a:r>
              <a:rPr lang="ru-RU" dirty="0"/>
              <a:t> </a:t>
            </a:r>
            <a:r>
              <a:rPr lang="ru-RU" dirty="0" err="1"/>
              <a:t>катехоломінів</a:t>
            </a:r>
            <a:r>
              <a:rPr lang="ru-RU" dirty="0"/>
              <a:t> та 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метаболітів</a:t>
            </a:r>
            <a:r>
              <a:rPr lang="ru-RU" dirty="0"/>
              <a:t>, </a:t>
            </a:r>
            <a:r>
              <a:rPr lang="ru-RU" dirty="0" err="1"/>
              <a:t>проте</a:t>
            </a:r>
            <a:r>
              <a:rPr lang="ru-RU" dirty="0"/>
              <a:t> </a:t>
            </a:r>
            <a:r>
              <a:rPr lang="ru-RU" dirty="0" err="1"/>
              <a:t>рівні</a:t>
            </a:r>
            <a:r>
              <a:rPr lang="ru-RU" dirty="0"/>
              <a:t> </a:t>
            </a:r>
            <a:r>
              <a:rPr lang="ru-RU" dirty="0" err="1"/>
              <a:t>загалом</a:t>
            </a:r>
            <a:r>
              <a:rPr lang="ru-RU" dirty="0"/>
              <a:t> </a:t>
            </a:r>
            <a:r>
              <a:rPr lang="ru-RU" dirty="0" err="1"/>
              <a:t>менші</a:t>
            </a:r>
            <a:r>
              <a:rPr lang="ru-RU" dirty="0"/>
              <a:t>, </a:t>
            </a:r>
            <a:r>
              <a:rPr lang="ru-RU" dirty="0" err="1"/>
              <a:t>аніж</a:t>
            </a:r>
            <a:r>
              <a:rPr lang="ru-RU" dirty="0"/>
              <a:t> </a:t>
            </a:r>
            <a:r>
              <a:rPr lang="ru-RU" dirty="0" err="1"/>
              <a:t>ті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характерні</a:t>
            </a:r>
            <a:r>
              <a:rPr lang="ru-RU" dirty="0"/>
              <a:t> для </a:t>
            </a:r>
            <a:r>
              <a:rPr lang="ru-RU" dirty="0" err="1"/>
              <a:t>перебігу</a:t>
            </a:r>
            <a:r>
              <a:rPr lang="ru-RU" dirty="0"/>
              <a:t> PPGL (</a:t>
            </a:r>
            <a:r>
              <a:rPr lang="ru-RU" dirty="0" err="1"/>
              <a:t>псевдопозитивні</a:t>
            </a:r>
            <a:r>
              <a:rPr lang="ru-RU" dirty="0"/>
              <a:t> </a:t>
            </a:r>
            <a:r>
              <a:rPr lang="ru-RU" dirty="0" err="1"/>
              <a:t>результати</a:t>
            </a:r>
            <a:r>
              <a:rPr lang="ru-RU" dirty="0"/>
              <a:t> </a:t>
            </a:r>
            <a:r>
              <a:rPr lang="ru-RU" dirty="0" err="1"/>
              <a:t>стосуються</a:t>
            </a:r>
            <a:r>
              <a:rPr lang="ru-RU" dirty="0"/>
              <a:t> </a:t>
            </a:r>
            <a:r>
              <a:rPr lang="ru-RU" dirty="0" err="1"/>
              <a:t>переважно</a:t>
            </a:r>
            <a:r>
              <a:rPr lang="ru-RU" dirty="0"/>
              <a:t> </a:t>
            </a:r>
            <a:r>
              <a:rPr lang="ru-RU" dirty="0" err="1"/>
              <a:t>концентрації</a:t>
            </a:r>
            <a:r>
              <a:rPr lang="ru-RU" dirty="0"/>
              <a:t> у </a:t>
            </a:r>
            <a:r>
              <a:rPr lang="ru-RU" dirty="0" err="1"/>
              <a:t>плазмі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екскреції</a:t>
            </a:r>
            <a:r>
              <a:rPr lang="ru-RU" dirty="0"/>
              <a:t> з сечею </a:t>
            </a:r>
            <a:r>
              <a:rPr lang="ru-RU" dirty="0" err="1"/>
              <a:t>норметанефрину</a:t>
            </a:r>
            <a:r>
              <a:rPr lang="ru-RU" dirty="0"/>
              <a:t>, але не </a:t>
            </a:r>
            <a:r>
              <a:rPr lang="ru-RU" dirty="0" err="1"/>
              <a:t>метанефрину</a:t>
            </a:r>
            <a:r>
              <a:rPr lang="ru-RU" dirty="0"/>
              <a:t>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605080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88640"/>
            <a:ext cx="8424936" cy="633670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ru-RU" b="1" u="sng" dirty="0" smtClean="0"/>
          </a:p>
          <a:p>
            <a:pPr marL="0" indent="0">
              <a:buNone/>
            </a:pPr>
            <a:r>
              <a:rPr lang="ru-RU" b="1" u="sng" dirty="0" err="1" smtClean="0"/>
              <a:t>Хірургічне</a:t>
            </a:r>
            <a:r>
              <a:rPr lang="ru-RU" b="1" u="sng" dirty="0" smtClean="0"/>
              <a:t> </a:t>
            </a:r>
            <a:r>
              <a:rPr lang="ru-RU" b="1" u="sng" dirty="0" err="1"/>
              <a:t>лікування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Метод </a:t>
            </a:r>
            <a:r>
              <a:rPr lang="ru-RU" dirty="0" err="1"/>
              <a:t>вибору</a:t>
            </a:r>
            <a:r>
              <a:rPr lang="ru-RU" dirty="0"/>
              <a:t> при PPGL,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секретують</a:t>
            </a:r>
            <a:r>
              <a:rPr lang="ru-RU" dirty="0"/>
              <a:t> </a:t>
            </a:r>
            <a:r>
              <a:rPr lang="ru-RU" dirty="0" err="1"/>
              <a:t>катехоламіни</a:t>
            </a:r>
            <a:r>
              <a:rPr lang="ru-RU" dirty="0"/>
              <a:t>. </a:t>
            </a:r>
            <a:r>
              <a:rPr lang="ru-RU" dirty="0" err="1"/>
              <a:t>Потребує</a:t>
            </a:r>
            <a:r>
              <a:rPr lang="ru-RU" dirty="0"/>
              <a:t> </a:t>
            </a:r>
            <a:r>
              <a:rPr lang="ru-RU" dirty="0" err="1"/>
              <a:t>відповідної</a:t>
            </a:r>
            <a:r>
              <a:rPr lang="ru-RU" dirty="0"/>
              <a:t> </a:t>
            </a:r>
            <a:r>
              <a:rPr lang="ru-RU" dirty="0" err="1"/>
              <a:t>підготовки</a:t>
            </a:r>
            <a:r>
              <a:rPr lang="ru-RU" dirty="0"/>
              <a:t> </a:t>
            </a:r>
            <a:r>
              <a:rPr lang="ru-RU" dirty="0" err="1"/>
              <a:t>пацієнта</a:t>
            </a:r>
            <a:r>
              <a:rPr lang="ru-RU" dirty="0"/>
              <a:t> →</a:t>
            </a:r>
            <a:r>
              <a:rPr lang="ru-RU" dirty="0" err="1"/>
              <a:t>нижче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b="1" dirty="0"/>
              <a:t>1. PPGL, </a:t>
            </a:r>
            <a:r>
              <a:rPr lang="ru-RU" b="1" dirty="0" err="1"/>
              <a:t>що</a:t>
            </a:r>
            <a:r>
              <a:rPr lang="ru-RU" b="1" dirty="0"/>
              <a:t> </a:t>
            </a:r>
            <a:r>
              <a:rPr lang="ru-RU" b="1" dirty="0" err="1"/>
              <a:t>розташовані</a:t>
            </a:r>
            <a:r>
              <a:rPr lang="ru-RU" b="1" dirty="0"/>
              <a:t> у </a:t>
            </a:r>
            <a:r>
              <a:rPr lang="ru-RU" b="1" dirty="0" err="1"/>
              <a:t>черевній</a:t>
            </a:r>
            <a:r>
              <a:rPr lang="ru-RU" b="1" dirty="0"/>
              <a:t> </a:t>
            </a:r>
            <a:r>
              <a:rPr lang="ru-RU" b="1" dirty="0" err="1"/>
              <a:t>порожнині</a:t>
            </a:r>
            <a:r>
              <a:rPr lang="ru-RU" b="1" dirty="0"/>
              <a:t>:</a:t>
            </a:r>
            <a:r>
              <a:rPr lang="ru-RU" dirty="0"/>
              <a:t> </a:t>
            </a:r>
            <a:r>
              <a:rPr lang="ru-RU" dirty="0" err="1"/>
              <a:t>виконується</a:t>
            </a:r>
            <a:r>
              <a:rPr lang="ru-RU" dirty="0"/>
              <a:t> </a:t>
            </a:r>
            <a:r>
              <a:rPr lang="ru-RU" dirty="0" err="1"/>
              <a:t>зазвичай</a:t>
            </a:r>
            <a:r>
              <a:rPr lang="ru-RU" dirty="0"/>
              <a:t> </a:t>
            </a:r>
            <a:r>
              <a:rPr lang="ru-RU" dirty="0" err="1"/>
              <a:t>хірургічне</a:t>
            </a:r>
            <a:r>
              <a:rPr lang="ru-RU" dirty="0"/>
              <a:t> </a:t>
            </a:r>
            <a:r>
              <a:rPr lang="ru-RU" dirty="0" err="1"/>
              <a:t>видалення</a:t>
            </a:r>
            <a:r>
              <a:rPr lang="ru-RU" dirty="0"/>
              <a:t> </a:t>
            </a:r>
            <a:r>
              <a:rPr lang="ru-RU" dirty="0" err="1"/>
              <a:t>пухлини</a:t>
            </a:r>
            <a:r>
              <a:rPr lang="ru-RU" dirty="0"/>
              <a:t> </a:t>
            </a:r>
            <a:r>
              <a:rPr lang="ru-RU" dirty="0" err="1"/>
              <a:t>лапароскопічним</a:t>
            </a:r>
            <a:r>
              <a:rPr lang="ru-RU" dirty="0"/>
              <a:t> доступом. </a:t>
            </a:r>
            <a:r>
              <a:rPr lang="ru-RU" dirty="0" err="1"/>
              <a:t>Протипоказання</a:t>
            </a:r>
            <a:r>
              <a:rPr lang="ru-RU" dirty="0"/>
              <a:t> до </a:t>
            </a:r>
            <a:r>
              <a:rPr lang="ru-RU" dirty="0" err="1"/>
              <a:t>цієї</a:t>
            </a:r>
            <a:r>
              <a:rPr lang="ru-RU" dirty="0"/>
              <a:t> методики та </a:t>
            </a:r>
            <a:r>
              <a:rPr lang="ru-RU" dirty="0" err="1"/>
              <a:t>показання</a:t>
            </a:r>
            <a:r>
              <a:rPr lang="ru-RU" dirty="0"/>
              <a:t> до </a:t>
            </a:r>
            <a:r>
              <a:rPr lang="ru-RU" dirty="0" err="1"/>
              <a:t>видалення</a:t>
            </a:r>
            <a:r>
              <a:rPr lang="ru-RU" dirty="0"/>
              <a:t> </a:t>
            </a:r>
            <a:r>
              <a:rPr lang="ru-RU" dirty="0" err="1"/>
              <a:t>пухлини</a:t>
            </a:r>
            <a:r>
              <a:rPr lang="ru-RU" dirty="0"/>
              <a:t> </a:t>
            </a:r>
            <a:r>
              <a:rPr lang="ru-RU" dirty="0" err="1"/>
              <a:t>класичним</a:t>
            </a:r>
            <a:r>
              <a:rPr lang="ru-RU" dirty="0"/>
              <a:t> методом: </a:t>
            </a:r>
            <a:r>
              <a:rPr lang="ru-RU" dirty="0" err="1"/>
              <a:t>повторне</a:t>
            </a:r>
            <a:r>
              <a:rPr lang="ru-RU" dirty="0"/>
              <a:t> </a:t>
            </a:r>
            <a:r>
              <a:rPr lang="ru-RU" dirty="0" err="1"/>
              <a:t>хірургічне</a:t>
            </a:r>
            <a:r>
              <a:rPr lang="ru-RU" dirty="0"/>
              <a:t> </a:t>
            </a:r>
            <a:r>
              <a:rPr lang="ru-RU" dirty="0" err="1"/>
              <a:t>втручання</a:t>
            </a:r>
            <a:r>
              <a:rPr lang="ru-RU" dirty="0"/>
              <a:t> у </a:t>
            </a:r>
            <a:r>
              <a:rPr lang="ru-RU" dirty="0" err="1"/>
              <a:t>зв'язку</a:t>
            </a:r>
            <a:r>
              <a:rPr lang="ru-RU" dirty="0"/>
              <a:t> з рецидивом </a:t>
            </a:r>
            <a:r>
              <a:rPr lang="ru-RU" dirty="0" err="1"/>
              <a:t>захворювання</a:t>
            </a:r>
            <a:r>
              <a:rPr lang="ru-RU" dirty="0"/>
              <a:t>, </a:t>
            </a:r>
            <a:r>
              <a:rPr lang="ru-RU" dirty="0" err="1"/>
              <a:t>підозра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виявлення</a:t>
            </a:r>
            <a:r>
              <a:rPr lang="ru-RU" dirty="0"/>
              <a:t> </a:t>
            </a:r>
            <a:r>
              <a:rPr lang="ru-RU" dirty="0" err="1"/>
              <a:t>пухлини</a:t>
            </a:r>
            <a:r>
              <a:rPr lang="ru-RU" dirty="0"/>
              <a:t> з </a:t>
            </a:r>
            <a:r>
              <a:rPr lang="ru-RU" dirty="0" err="1"/>
              <a:t>інвазивним</a:t>
            </a:r>
            <a:r>
              <a:rPr lang="ru-RU" dirty="0"/>
              <a:t> ростом; </a:t>
            </a:r>
            <a:r>
              <a:rPr lang="ru-RU" dirty="0" err="1"/>
              <a:t>діаметр</a:t>
            </a:r>
            <a:r>
              <a:rPr lang="ru-RU" dirty="0"/>
              <a:t> </a:t>
            </a:r>
            <a:r>
              <a:rPr lang="ru-RU" dirty="0" err="1"/>
              <a:t>пухлини</a:t>
            </a:r>
            <a:r>
              <a:rPr lang="ru-RU" dirty="0"/>
              <a:t> &gt;6–8 см; </a:t>
            </a:r>
            <a:r>
              <a:rPr lang="ru-RU" dirty="0" err="1"/>
              <a:t>геморагічний</a:t>
            </a:r>
            <a:r>
              <a:rPr lang="ru-RU" dirty="0"/>
              <a:t> </a:t>
            </a:r>
            <a:r>
              <a:rPr lang="ru-RU" dirty="0" err="1"/>
              <a:t>діатез</a:t>
            </a:r>
            <a:r>
              <a:rPr lang="ru-RU" dirty="0"/>
              <a:t>, </a:t>
            </a:r>
            <a:r>
              <a:rPr lang="ru-RU" dirty="0" err="1"/>
              <a:t>розташування</a:t>
            </a:r>
            <a:r>
              <a:rPr lang="ru-RU" dirty="0"/>
              <a:t> за межами </a:t>
            </a:r>
            <a:r>
              <a:rPr lang="ru-RU" dirty="0" err="1"/>
              <a:t>черевної</a:t>
            </a:r>
            <a:r>
              <a:rPr lang="ru-RU" dirty="0"/>
              <a:t> </a:t>
            </a:r>
            <a:r>
              <a:rPr lang="ru-RU" dirty="0" err="1"/>
              <a:t>порожнини</a:t>
            </a:r>
            <a:r>
              <a:rPr lang="ru-RU" dirty="0"/>
              <a:t>;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розташування</a:t>
            </a:r>
            <a:r>
              <a:rPr lang="ru-RU" dirty="0"/>
              <a:t> </a:t>
            </a:r>
            <a:r>
              <a:rPr lang="ru-RU" dirty="0" err="1"/>
              <a:t>пухлини</a:t>
            </a:r>
            <a:r>
              <a:rPr lang="ru-RU" dirty="0"/>
              <a:t> в </a:t>
            </a:r>
            <a:r>
              <a:rPr lang="ru-RU" dirty="0" err="1"/>
              <a:t>середині</a:t>
            </a:r>
            <a:r>
              <a:rPr lang="ru-RU" dirty="0"/>
              <a:t> </a:t>
            </a:r>
            <a:r>
              <a:rPr lang="ru-RU" dirty="0" err="1"/>
              <a:t>іншого</a:t>
            </a:r>
            <a:r>
              <a:rPr lang="ru-RU" dirty="0"/>
              <a:t> органу,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нез'ясована</a:t>
            </a:r>
            <a:r>
              <a:rPr lang="ru-RU" dirty="0"/>
              <a:t> </a:t>
            </a:r>
            <a:r>
              <a:rPr lang="ru-RU" dirty="0" err="1"/>
              <a:t>локалізація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b="1" dirty="0"/>
              <a:t>2.</a:t>
            </a:r>
            <a:r>
              <a:rPr lang="ru-RU" dirty="0"/>
              <a:t> </a:t>
            </a:r>
            <a:r>
              <a:rPr lang="ru-RU" b="1" dirty="0"/>
              <a:t>PPGL, </a:t>
            </a:r>
            <a:r>
              <a:rPr lang="ru-RU" b="1" dirty="0" err="1"/>
              <a:t>що</a:t>
            </a:r>
            <a:r>
              <a:rPr lang="ru-RU" b="1" dirty="0"/>
              <a:t> </a:t>
            </a:r>
            <a:r>
              <a:rPr lang="ru-RU" b="1" dirty="0" err="1"/>
              <a:t>розташовані</a:t>
            </a:r>
            <a:r>
              <a:rPr lang="ru-RU" b="1" dirty="0"/>
              <a:t> у </a:t>
            </a:r>
            <a:r>
              <a:rPr lang="ru-RU" b="1" dirty="0" err="1"/>
              <a:t>грудній</a:t>
            </a:r>
            <a:r>
              <a:rPr lang="ru-RU" b="1" dirty="0"/>
              <a:t> </a:t>
            </a:r>
            <a:r>
              <a:rPr lang="ru-RU" b="1" dirty="0" err="1"/>
              <a:t>клітці</a:t>
            </a:r>
            <a:r>
              <a:rPr lang="ru-RU" b="1" dirty="0"/>
              <a:t> </a:t>
            </a:r>
            <a:r>
              <a:rPr lang="ru-RU" b="1" dirty="0" err="1"/>
              <a:t>або</a:t>
            </a:r>
            <a:r>
              <a:rPr lang="ru-RU" b="1" dirty="0"/>
              <a:t> у </a:t>
            </a:r>
            <a:r>
              <a:rPr lang="ru-RU" b="1" dirty="0" err="1"/>
              <a:t>ділянці</a:t>
            </a:r>
            <a:r>
              <a:rPr lang="ru-RU" b="1" dirty="0"/>
              <a:t> </a:t>
            </a:r>
            <a:r>
              <a:rPr lang="ru-RU" b="1" dirty="0" err="1"/>
              <a:t>голови</a:t>
            </a:r>
            <a:r>
              <a:rPr lang="ru-RU" b="1" dirty="0"/>
              <a:t> і </a:t>
            </a:r>
            <a:r>
              <a:rPr lang="ru-RU" b="1" dirty="0" err="1"/>
              <a:t>шиї</a:t>
            </a:r>
            <a:r>
              <a:rPr lang="ru-RU" b="1" dirty="0"/>
              <a:t>:</a:t>
            </a:r>
            <a:r>
              <a:rPr lang="ru-RU" dirty="0"/>
              <a:t> </a:t>
            </a:r>
            <a:r>
              <a:rPr lang="ru-RU" dirty="0" err="1"/>
              <a:t>вибір</a:t>
            </a:r>
            <a:r>
              <a:rPr lang="ru-RU" dirty="0"/>
              <a:t> методу </a:t>
            </a:r>
            <a:r>
              <a:rPr lang="ru-RU" dirty="0" err="1"/>
              <a:t>хірургічного</a:t>
            </a:r>
            <a:r>
              <a:rPr lang="ru-RU" dirty="0"/>
              <a:t> </a:t>
            </a:r>
            <a:r>
              <a:rPr lang="ru-RU" dirty="0" err="1"/>
              <a:t>лікування</a:t>
            </a:r>
            <a:r>
              <a:rPr lang="ru-RU" dirty="0"/>
              <a:t> </a:t>
            </a:r>
            <a:r>
              <a:rPr lang="ru-RU" dirty="0" err="1"/>
              <a:t>залежить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розташування</a:t>
            </a:r>
            <a:r>
              <a:rPr lang="ru-RU" dirty="0"/>
              <a:t>, </a:t>
            </a:r>
            <a:r>
              <a:rPr lang="ru-RU" dirty="0" err="1"/>
              <a:t>віку</a:t>
            </a:r>
            <a:r>
              <a:rPr lang="ru-RU" dirty="0"/>
              <a:t> </a:t>
            </a:r>
            <a:r>
              <a:rPr lang="ru-RU" dirty="0" err="1"/>
              <a:t>пацієнта</a:t>
            </a:r>
            <a:r>
              <a:rPr lang="ru-RU" dirty="0"/>
              <a:t> та </a:t>
            </a:r>
            <a:r>
              <a:rPr lang="ru-RU" dirty="0" err="1"/>
              <a:t>прогресування</a:t>
            </a:r>
            <a:r>
              <a:rPr lang="ru-RU" dirty="0"/>
              <a:t> </a:t>
            </a:r>
            <a:r>
              <a:rPr lang="ru-RU" dirty="0" err="1"/>
              <a:t>хвороби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330110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332656"/>
            <a:ext cx="9001000" cy="6525343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ru-RU" dirty="0" err="1"/>
              <a:t>Фармакологічне</a:t>
            </a:r>
            <a:r>
              <a:rPr lang="ru-RU" dirty="0"/>
              <a:t> </a:t>
            </a:r>
            <a:r>
              <a:rPr lang="ru-RU" dirty="0" err="1"/>
              <a:t>лікування</a:t>
            </a:r>
            <a:endParaRPr lang="ru-RU" dirty="0"/>
          </a:p>
          <a:p>
            <a:pPr marL="0" indent="0">
              <a:buNone/>
            </a:pPr>
            <a:r>
              <a:rPr lang="ru-RU" b="1" dirty="0" smtClean="0"/>
              <a:t>1.</a:t>
            </a:r>
            <a:r>
              <a:rPr lang="ru-RU" b="1" dirty="0"/>
              <a:t> </a:t>
            </a:r>
            <a:r>
              <a:rPr lang="ru-RU" b="1" dirty="0" err="1"/>
              <a:t>Пароксизмальне</a:t>
            </a:r>
            <a:r>
              <a:rPr lang="ru-RU" b="1" dirty="0"/>
              <a:t> </a:t>
            </a:r>
            <a:r>
              <a:rPr lang="ru-RU" b="1" dirty="0" err="1"/>
              <a:t>підвищення</a:t>
            </a:r>
            <a:r>
              <a:rPr lang="ru-RU" b="1" dirty="0"/>
              <a:t> </a:t>
            </a:r>
            <a:r>
              <a:rPr lang="ru-RU" b="1" dirty="0" err="1"/>
              <a:t>артеріального</a:t>
            </a:r>
            <a:r>
              <a:rPr lang="ru-RU" b="1" dirty="0"/>
              <a:t> </a:t>
            </a:r>
            <a:r>
              <a:rPr lang="ru-RU" b="1" dirty="0" err="1"/>
              <a:t>тиску</a:t>
            </a:r>
            <a:r>
              <a:rPr lang="ru-RU" b="1" dirty="0"/>
              <a:t>:</a:t>
            </a:r>
            <a:r>
              <a:rPr lang="ru-RU" dirty="0"/>
              <a:t> </a:t>
            </a:r>
            <a:r>
              <a:rPr lang="ru-RU" dirty="0" err="1"/>
              <a:t>призначте</a:t>
            </a:r>
            <a:r>
              <a:rPr lang="ru-RU" dirty="0"/>
              <a:t> </a:t>
            </a:r>
            <a:r>
              <a:rPr lang="ru-RU" b="1" dirty="0" err="1"/>
              <a:t>фентоламін</a:t>
            </a:r>
            <a:r>
              <a:rPr lang="ru-RU" dirty="0"/>
              <a:t> 2–5 мг в/в; за потреби, </a:t>
            </a:r>
            <a:r>
              <a:rPr lang="ru-RU" dirty="0" err="1"/>
              <a:t>слід</a:t>
            </a:r>
            <a:r>
              <a:rPr lang="ru-RU" dirty="0"/>
              <a:t> </a:t>
            </a:r>
            <a:r>
              <a:rPr lang="ru-RU" dirty="0" err="1"/>
              <a:t>повторити</a:t>
            </a:r>
            <a:r>
              <a:rPr lang="ru-RU" dirty="0"/>
              <a:t> </a:t>
            </a:r>
            <a:r>
              <a:rPr lang="ru-RU" dirty="0" err="1"/>
              <a:t>введення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b="1" dirty="0"/>
              <a:t>2. </a:t>
            </a:r>
            <a:r>
              <a:rPr lang="ru-RU" b="1" dirty="0" err="1"/>
              <a:t>Підготовка</a:t>
            </a:r>
            <a:r>
              <a:rPr lang="ru-RU" b="1" dirty="0"/>
              <a:t> </a:t>
            </a:r>
            <a:r>
              <a:rPr lang="ru-RU" b="1" dirty="0" err="1"/>
              <a:t>пацієнта</a:t>
            </a:r>
            <a:r>
              <a:rPr lang="ru-RU" b="1" dirty="0"/>
              <a:t> до </a:t>
            </a:r>
            <a:r>
              <a:rPr lang="ru-RU" b="1" dirty="0" err="1"/>
              <a:t>хірургічного</a:t>
            </a:r>
            <a:r>
              <a:rPr lang="ru-RU" b="1" dirty="0"/>
              <a:t> </a:t>
            </a:r>
            <a:r>
              <a:rPr lang="ru-RU" b="1" dirty="0" err="1"/>
              <a:t>втручання</a:t>
            </a:r>
            <a:r>
              <a:rPr lang="ru-RU" b="1" dirty="0"/>
              <a:t>:</a:t>
            </a:r>
            <a:r>
              <a:rPr lang="ru-RU" dirty="0"/>
              <a:t> </a:t>
            </a:r>
            <a:r>
              <a:rPr lang="ru-RU" dirty="0" err="1"/>
              <a:t>призначте</a:t>
            </a:r>
            <a:r>
              <a:rPr lang="ru-RU" dirty="0"/>
              <a:t> </a:t>
            </a:r>
            <a:r>
              <a:rPr lang="ru-RU" dirty="0" err="1"/>
              <a:t>впродовж</a:t>
            </a:r>
            <a:r>
              <a:rPr lang="ru-RU" dirty="0"/>
              <a:t> 10–14 </a:t>
            </a:r>
            <a:r>
              <a:rPr lang="ru-RU" dirty="0" err="1"/>
              <a:t>днів</a:t>
            </a:r>
            <a:r>
              <a:rPr lang="ru-RU" dirty="0"/>
              <a:t> ЛЗ, </a:t>
            </a:r>
            <a:r>
              <a:rPr lang="ru-RU" dirty="0" err="1"/>
              <a:t>котрі</a:t>
            </a:r>
            <a:r>
              <a:rPr lang="ru-RU" dirty="0"/>
              <a:t> </a:t>
            </a:r>
            <a:r>
              <a:rPr lang="ru-RU" dirty="0" err="1"/>
              <a:t>блокують</a:t>
            </a:r>
            <a:r>
              <a:rPr lang="ru-RU" dirty="0"/>
              <a:t> α-</a:t>
            </a:r>
            <a:r>
              <a:rPr lang="ru-RU" dirty="0" err="1"/>
              <a:t>адренорецептори</a:t>
            </a:r>
            <a:r>
              <a:rPr lang="ru-RU" dirty="0"/>
              <a:t>: </a:t>
            </a:r>
            <a:r>
              <a:rPr lang="ru-RU" dirty="0" err="1"/>
              <a:t>найчастіше</a:t>
            </a:r>
            <a:r>
              <a:rPr lang="ru-RU" dirty="0"/>
              <a:t> </a:t>
            </a:r>
            <a:r>
              <a:rPr lang="ru-RU" dirty="0" err="1"/>
              <a:t>неселективний</a:t>
            </a:r>
            <a:r>
              <a:rPr lang="ru-RU" dirty="0"/>
              <a:t> α-блокатор — </a:t>
            </a:r>
            <a:r>
              <a:rPr lang="ru-RU" b="1" dirty="0" err="1"/>
              <a:t>феноксибензамін</a:t>
            </a:r>
            <a:r>
              <a:rPr lang="ru-RU" dirty="0"/>
              <a:t> (</a:t>
            </a:r>
            <a:r>
              <a:rPr lang="ru-RU" dirty="0" err="1"/>
              <a:t>спочатку</a:t>
            </a:r>
            <a:r>
              <a:rPr lang="ru-RU" dirty="0"/>
              <a:t> 10 мг п/о 2 × на день, </a:t>
            </a:r>
            <a:r>
              <a:rPr lang="ru-RU" dirty="0" err="1"/>
              <a:t>поступово</a:t>
            </a:r>
            <a:r>
              <a:rPr lang="ru-RU" dirty="0"/>
              <a:t> </a:t>
            </a:r>
            <a:r>
              <a:rPr lang="ru-RU" dirty="0" err="1"/>
              <a:t>збільшуючи</a:t>
            </a:r>
            <a:r>
              <a:rPr lang="ru-RU" dirty="0"/>
              <a:t> до макс. 1 мг/кг м. т./</a:t>
            </a:r>
            <a:r>
              <a:rPr lang="ru-RU" dirty="0" err="1"/>
              <a:t>добу</a:t>
            </a:r>
            <a:r>
              <a:rPr lang="ru-RU" dirty="0"/>
              <a:t>, аж до </a:t>
            </a:r>
            <a:r>
              <a:rPr lang="ru-RU" dirty="0" err="1"/>
              <a:t>досягнення</a:t>
            </a:r>
            <a:r>
              <a:rPr lang="ru-RU" dirty="0"/>
              <a:t> </a:t>
            </a:r>
            <a:r>
              <a:rPr lang="ru-RU" dirty="0" err="1"/>
              <a:t>артеріального</a:t>
            </a:r>
            <a:r>
              <a:rPr lang="ru-RU" dirty="0"/>
              <a:t> </a:t>
            </a:r>
            <a:r>
              <a:rPr lang="ru-RU" dirty="0" err="1"/>
              <a:t>тиску</a:t>
            </a:r>
            <a:r>
              <a:rPr lang="ru-RU" dirty="0"/>
              <a:t> &lt;140/90 мм рт. ст.), </a:t>
            </a:r>
            <a:r>
              <a:rPr lang="ru-RU" dirty="0" err="1"/>
              <a:t>або</a:t>
            </a:r>
            <a:r>
              <a:rPr lang="ru-RU" dirty="0"/>
              <a:t> </a:t>
            </a:r>
            <a:r>
              <a:rPr lang="ru-RU" b="1" dirty="0" err="1">
                <a:hlinkClick r:id="rId2"/>
              </a:rPr>
              <a:t>доксазозин</a:t>
            </a:r>
            <a:r>
              <a:rPr lang="ru-RU" dirty="0"/>
              <a:t> (</a:t>
            </a:r>
            <a:r>
              <a:rPr lang="ru-RU" dirty="0" err="1"/>
              <a:t>спочатку</a:t>
            </a:r>
            <a:r>
              <a:rPr lang="ru-RU" dirty="0"/>
              <a:t> 2 мг п/о в 1 </a:t>
            </a:r>
            <a:r>
              <a:rPr lang="ru-RU" dirty="0" err="1"/>
              <a:t>чи</a:t>
            </a:r>
            <a:r>
              <a:rPr lang="ru-RU" dirty="0"/>
              <a:t> у 2 </a:t>
            </a:r>
            <a:r>
              <a:rPr lang="ru-RU" dirty="0" err="1"/>
              <a:t>прийоми</a:t>
            </a:r>
            <a:r>
              <a:rPr lang="ru-RU" dirty="0"/>
              <a:t>, </a:t>
            </a:r>
            <a:r>
              <a:rPr lang="ru-RU" dirty="0" err="1"/>
              <a:t>поступово</a:t>
            </a:r>
            <a:r>
              <a:rPr lang="ru-RU" dirty="0"/>
              <a:t> </a:t>
            </a:r>
            <a:r>
              <a:rPr lang="ru-RU" dirty="0" err="1"/>
              <a:t>збільшуючи</a:t>
            </a:r>
            <a:r>
              <a:rPr lang="ru-RU" dirty="0"/>
              <a:t> до макс. 32 мг/</a:t>
            </a:r>
            <a:r>
              <a:rPr lang="ru-RU" dirty="0" err="1"/>
              <a:t>добу</a:t>
            </a:r>
            <a:r>
              <a:rPr lang="ru-RU" dirty="0" smtClean="0"/>
              <a:t>;). </a:t>
            </a:r>
            <a:r>
              <a:rPr lang="ru-RU" dirty="0" err="1"/>
              <a:t>Важливою</a:t>
            </a:r>
            <a:r>
              <a:rPr lang="ru-RU" dirty="0"/>
              <a:t> є адекватна </a:t>
            </a:r>
            <a:r>
              <a:rPr lang="ru-RU" dirty="0" err="1"/>
              <a:t>гідратація</a:t>
            </a:r>
            <a:r>
              <a:rPr lang="ru-RU" dirty="0"/>
              <a:t>. У </a:t>
            </a:r>
            <a:r>
              <a:rPr lang="ru-RU" dirty="0" err="1"/>
              <a:t>пацієнтів</a:t>
            </a:r>
            <a:r>
              <a:rPr lang="ru-RU" dirty="0"/>
              <a:t> </a:t>
            </a:r>
            <a:r>
              <a:rPr lang="ru-RU" dirty="0" err="1"/>
              <a:t>зі</a:t>
            </a:r>
            <a:r>
              <a:rPr lang="ru-RU" dirty="0"/>
              <a:t> </a:t>
            </a:r>
            <a:r>
              <a:rPr lang="ru-RU" dirty="0" err="1"/>
              <a:t>значною</a:t>
            </a:r>
            <a:r>
              <a:rPr lang="ru-RU" dirty="0"/>
              <a:t> </a:t>
            </a:r>
            <a:r>
              <a:rPr lang="ru-RU" dirty="0" err="1"/>
              <a:t>тахікардією</a:t>
            </a:r>
            <a:r>
              <a:rPr lang="ru-RU" dirty="0"/>
              <a:t> </a:t>
            </a:r>
            <a:r>
              <a:rPr lang="ru-RU" dirty="0" err="1"/>
              <a:t>призначте</a:t>
            </a:r>
            <a:r>
              <a:rPr lang="ru-RU" dirty="0"/>
              <a:t> </a:t>
            </a:r>
            <a:r>
              <a:rPr lang="ru-RU" dirty="0" err="1"/>
              <a:t>кардіоселективний</a:t>
            </a:r>
            <a:r>
              <a:rPr lang="ru-RU" dirty="0"/>
              <a:t> β-блокатор, </a:t>
            </a:r>
            <a:r>
              <a:rPr lang="ru-RU" dirty="0" err="1"/>
              <a:t>проте</a:t>
            </a:r>
            <a:r>
              <a:rPr lang="ru-RU" dirty="0"/>
              <a:t> </a:t>
            </a:r>
            <a:r>
              <a:rPr lang="ru-RU" dirty="0" err="1"/>
              <a:t>тільки</a:t>
            </a:r>
            <a:r>
              <a:rPr lang="ru-RU" dirty="0"/>
              <a:t> </a:t>
            </a:r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блокування</a:t>
            </a:r>
            <a:r>
              <a:rPr lang="ru-RU" dirty="0"/>
              <a:t> α-</a:t>
            </a:r>
            <a:r>
              <a:rPr lang="ru-RU" dirty="0" err="1"/>
              <a:t>рецепторів</a:t>
            </a:r>
            <a:r>
              <a:rPr lang="ru-RU" dirty="0"/>
              <a:t>. Не </a:t>
            </a:r>
            <a:r>
              <a:rPr lang="ru-RU" dirty="0" err="1"/>
              <a:t>призначайте</a:t>
            </a:r>
            <a:r>
              <a:rPr lang="ru-RU" dirty="0"/>
              <a:t> β-</a:t>
            </a:r>
            <a:r>
              <a:rPr lang="ru-RU" dirty="0" err="1"/>
              <a:t>блокаторів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діють</a:t>
            </a:r>
            <a:r>
              <a:rPr lang="ru-RU" dirty="0"/>
              <a:t> </a:t>
            </a:r>
            <a:r>
              <a:rPr lang="ru-RU" dirty="0" err="1"/>
              <a:t>одночасно</a:t>
            </a:r>
            <a:r>
              <a:rPr lang="ru-RU" dirty="0"/>
              <a:t> на α- i β-</a:t>
            </a:r>
            <a:r>
              <a:rPr lang="ru-RU" dirty="0" err="1"/>
              <a:t>адренергічні</a:t>
            </a:r>
            <a:r>
              <a:rPr lang="ru-RU" dirty="0"/>
              <a:t> </a:t>
            </a:r>
            <a:r>
              <a:rPr lang="ru-RU" dirty="0" err="1"/>
              <a:t>рецептори</a:t>
            </a:r>
            <a:r>
              <a:rPr lang="ru-RU" dirty="0"/>
              <a:t> (</a:t>
            </a:r>
            <a:r>
              <a:rPr lang="ru-RU" dirty="0" err="1"/>
              <a:t>лобеталол</a:t>
            </a:r>
            <a:r>
              <a:rPr lang="ru-RU" dirty="0"/>
              <a:t> і </a:t>
            </a:r>
            <a:r>
              <a:rPr lang="ru-RU" dirty="0" err="1"/>
              <a:t>карведілол</a:t>
            </a:r>
            <a:r>
              <a:rPr lang="ru-RU" dirty="0"/>
              <a:t>). </a:t>
            </a:r>
            <a:r>
              <a:rPr lang="ru-RU" dirty="0" err="1"/>
              <a:t>Вважається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α-</a:t>
            </a:r>
            <a:r>
              <a:rPr lang="ru-RU" dirty="0" err="1"/>
              <a:t>рецептори</a:t>
            </a:r>
            <a:r>
              <a:rPr lang="ru-RU" dirty="0"/>
              <a:t> добре </a:t>
            </a:r>
            <a:r>
              <a:rPr lang="ru-RU" dirty="0" err="1"/>
              <a:t>заблоковані</a:t>
            </a:r>
            <a:r>
              <a:rPr lang="ru-RU" dirty="0"/>
              <a:t>, </a:t>
            </a:r>
            <a:r>
              <a:rPr lang="ru-RU" dirty="0" err="1"/>
              <a:t>якщо</a:t>
            </a:r>
            <a:r>
              <a:rPr lang="ru-RU" dirty="0"/>
              <a:t>:</a:t>
            </a:r>
          </a:p>
          <a:p>
            <a:pPr marL="0" indent="0">
              <a:buNone/>
            </a:pPr>
            <a:r>
              <a:rPr lang="ru-RU" dirty="0"/>
              <a:t>1) </a:t>
            </a:r>
            <a:r>
              <a:rPr lang="ru-RU" dirty="0" err="1"/>
              <a:t>впродовж</a:t>
            </a:r>
            <a:r>
              <a:rPr lang="ru-RU" dirty="0"/>
              <a:t> 24 год перед </a:t>
            </a:r>
            <a:r>
              <a:rPr lang="ru-RU" dirty="0" err="1"/>
              <a:t>операцією</a:t>
            </a:r>
            <a:r>
              <a:rPr lang="ru-RU" dirty="0"/>
              <a:t> не </a:t>
            </a:r>
            <a:r>
              <a:rPr lang="ru-RU" dirty="0" err="1"/>
              <a:t>виявлено</a:t>
            </a:r>
            <a:r>
              <a:rPr lang="ru-RU" dirty="0"/>
              <a:t>: </a:t>
            </a:r>
            <a:r>
              <a:rPr lang="ru-RU" dirty="0" err="1"/>
              <a:t>артеріального</a:t>
            </a:r>
            <a:r>
              <a:rPr lang="ru-RU" dirty="0"/>
              <a:t> </a:t>
            </a:r>
            <a:r>
              <a:rPr lang="ru-RU" dirty="0" err="1"/>
              <a:t>тиску</a:t>
            </a:r>
            <a:r>
              <a:rPr lang="ru-RU" dirty="0"/>
              <a:t> &gt;160/90 мм рт. ст., а 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епізодів</a:t>
            </a:r>
            <a:r>
              <a:rPr lang="ru-RU" dirty="0"/>
              <a:t> </a:t>
            </a:r>
            <a:r>
              <a:rPr lang="ru-RU" dirty="0" err="1"/>
              <a:t>ортостатичної</a:t>
            </a:r>
            <a:r>
              <a:rPr lang="ru-RU" dirty="0"/>
              <a:t> </a:t>
            </a:r>
            <a:r>
              <a:rPr lang="ru-RU" dirty="0" err="1"/>
              <a:t>гіпотензії</a:t>
            </a:r>
            <a:r>
              <a:rPr lang="ru-RU" dirty="0"/>
              <a:t> &lt;80/45 мм рт. ст.;</a:t>
            </a:r>
          </a:p>
          <a:p>
            <a:pPr marL="0" indent="0">
              <a:buNone/>
            </a:pPr>
            <a:r>
              <a:rPr lang="ru-RU" dirty="0"/>
              <a:t>2) </a:t>
            </a:r>
            <a:r>
              <a:rPr lang="ru-RU" dirty="0" err="1"/>
              <a:t>протягом</a:t>
            </a:r>
            <a:r>
              <a:rPr lang="ru-RU" dirty="0"/>
              <a:t> 7 </a:t>
            </a:r>
            <a:r>
              <a:rPr lang="ru-RU" dirty="0" err="1"/>
              <a:t>днів</a:t>
            </a:r>
            <a:r>
              <a:rPr lang="ru-RU" dirty="0"/>
              <a:t> перед </a:t>
            </a:r>
            <a:r>
              <a:rPr lang="ru-RU" dirty="0" err="1"/>
              <a:t>операцією</a:t>
            </a:r>
            <a:r>
              <a:rPr lang="ru-RU" dirty="0"/>
              <a:t> на </a:t>
            </a:r>
            <a:r>
              <a:rPr lang="ru-RU" dirty="0" err="1"/>
              <a:t>електрокардіограмі</a:t>
            </a:r>
            <a:r>
              <a:rPr lang="ru-RU" dirty="0"/>
              <a:t> не </a:t>
            </a:r>
            <a:r>
              <a:rPr lang="ru-RU" dirty="0" err="1"/>
              <a:t>виявлено</a:t>
            </a:r>
            <a:r>
              <a:rPr lang="ru-RU" dirty="0"/>
              <a:t>: </a:t>
            </a:r>
            <a:r>
              <a:rPr lang="ru-RU" dirty="0" err="1"/>
              <a:t>елевації</a:t>
            </a:r>
            <a:r>
              <a:rPr lang="ru-RU" dirty="0"/>
              <a:t> сегменту ST, </a:t>
            </a:r>
            <a:r>
              <a:rPr lang="ru-RU" dirty="0" err="1"/>
              <a:t>інверсії</a:t>
            </a:r>
            <a:r>
              <a:rPr lang="ru-RU" dirty="0"/>
              <a:t> </a:t>
            </a:r>
            <a:r>
              <a:rPr lang="ru-RU" dirty="0" err="1"/>
              <a:t>зубця</a:t>
            </a:r>
            <a:r>
              <a:rPr lang="ru-RU" dirty="0"/>
              <a:t> Т, а 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екстрасистол</a:t>
            </a:r>
            <a:r>
              <a:rPr lang="ru-RU" dirty="0"/>
              <a:t> (&gt;1 </a:t>
            </a:r>
            <a:r>
              <a:rPr lang="ru-RU" dirty="0" err="1"/>
              <a:t>впродовж</a:t>
            </a:r>
            <a:r>
              <a:rPr lang="ru-RU" dirty="0"/>
              <a:t> 5 </a:t>
            </a:r>
            <a:r>
              <a:rPr lang="ru-RU" dirty="0" err="1"/>
              <a:t>хв</a:t>
            </a:r>
            <a:r>
              <a:rPr lang="ru-RU" dirty="0"/>
              <a:t>). </a:t>
            </a:r>
            <a:r>
              <a:rPr lang="ru-RU" dirty="0" err="1"/>
              <a:t>Згідно</a:t>
            </a:r>
            <a:r>
              <a:rPr lang="ru-RU" dirty="0"/>
              <a:t> з </a:t>
            </a:r>
            <a:r>
              <a:rPr lang="ru-RU" dirty="0" err="1"/>
              <a:t>даними</a:t>
            </a:r>
            <a:r>
              <a:rPr lang="ru-RU" dirty="0"/>
              <a:t> </a:t>
            </a:r>
            <a:r>
              <a:rPr lang="ru-RU" dirty="0" err="1"/>
              <a:t>Endocrine</a:t>
            </a:r>
            <a:r>
              <a:rPr lang="ru-RU" dirty="0"/>
              <a:t> </a:t>
            </a:r>
            <a:r>
              <a:rPr lang="ru-RU" dirty="0" err="1"/>
              <a:t>Society</a:t>
            </a:r>
            <a:r>
              <a:rPr lang="ru-RU" dirty="0"/>
              <a:t> (2014), у </a:t>
            </a:r>
            <a:r>
              <a:rPr lang="ru-RU" dirty="0" err="1"/>
              <a:t>якості</a:t>
            </a:r>
            <a:r>
              <a:rPr lang="ru-RU" dirty="0"/>
              <a:t> </a:t>
            </a:r>
            <a:r>
              <a:rPr lang="ru-RU" dirty="0" err="1"/>
              <a:t>передопераційної</a:t>
            </a:r>
            <a:r>
              <a:rPr lang="ru-RU" dirty="0"/>
              <a:t> </a:t>
            </a:r>
            <a:r>
              <a:rPr lang="ru-RU" dirty="0" err="1"/>
              <a:t>підготовки</a:t>
            </a:r>
            <a:r>
              <a:rPr lang="ru-RU" dirty="0"/>
              <a:t>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додатково</a:t>
            </a:r>
            <a:r>
              <a:rPr lang="ru-RU" dirty="0"/>
              <a:t> </a:t>
            </a:r>
            <a:r>
              <a:rPr lang="ru-RU" dirty="0" err="1"/>
              <a:t>застосовувати</a:t>
            </a:r>
            <a:r>
              <a:rPr lang="ru-RU" dirty="0"/>
              <a:t> </a:t>
            </a:r>
            <a:r>
              <a:rPr lang="ru-RU" dirty="0" err="1"/>
              <a:t>також</a:t>
            </a:r>
            <a:r>
              <a:rPr lang="ru-RU" dirty="0"/>
              <a:t> і </a:t>
            </a:r>
            <a:r>
              <a:rPr lang="ru-RU" dirty="0" err="1"/>
              <a:t>блокатори</a:t>
            </a:r>
            <a:r>
              <a:rPr lang="ru-RU" dirty="0"/>
              <a:t> </a:t>
            </a:r>
            <a:r>
              <a:rPr lang="ru-RU" dirty="0" err="1"/>
              <a:t>кальцієвих</a:t>
            </a:r>
            <a:r>
              <a:rPr lang="ru-RU" dirty="0"/>
              <a:t> </a:t>
            </a:r>
            <a:r>
              <a:rPr lang="ru-RU" dirty="0" err="1"/>
              <a:t>каналів</a:t>
            </a:r>
            <a:r>
              <a:rPr lang="ru-RU" dirty="0"/>
              <a:t> (напр., </a:t>
            </a:r>
            <a:r>
              <a:rPr lang="ru-RU" dirty="0" err="1">
                <a:hlinkClick r:id="rId3"/>
              </a:rPr>
              <a:t>амлодипін</a:t>
            </a:r>
            <a:r>
              <a:rPr lang="ru-RU" dirty="0"/>
              <a:t> 5–10 мг/</a:t>
            </a:r>
            <a:r>
              <a:rPr lang="ru-RU" dirty="0" err="1"/>
              <a:t>добу</a:t>
            </a:r>
            <a:r>
              <a:rPr lang="ru-RU" dirty="0"/>
              <a:t>).</a:t>
            </a:r>
          </a:p>
          <a:p>
            <a:pPr marL="0" indent="0">
              <a:buNone/>
            </a:pPr>
            <a:r>
              <a:rPr lang="ru-RU" dirty="0" err="1"/>
              <a:t>Лікування</a:t>
            </a:r>
            <a:r>
              <a:rPr lang="ru-RU" dirty="0"/>
              <a:t> </a:t>
            </a:r>
            <a:r>
              <a:rPr lang="ru-RU" dirty="0" err="1"/>
              <a:t>нерезекційних</a:t>
            </a:r>
            <a:r>
              <a:rPr lang="ru-RU" dirty="0"/>
              <a:t> </a:t>
            </a:r>
            <a:r>
              <a:rPr lang="ru-RU" dirty="0" err="1"/>
              <a:t>злоякісних</a:t>
            </a:r>
            <a:r>
              <a:rPr lang="ru-RU" dirty="0"/>
              <a:t> </a:t>
            </a:r>
            <a:r>
              <a:rPr lang="ru-RU" dirty="0" err="1"/>
              <a:t>пухлин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Методом </a:t>
            </a:r>
            <a:r>
              <a:rPr lang="ru-RU" dirty="0" err="1"/>
              <a:t>вибору</a:t>
            </a:r>
            <a:r>
              <a:rPr lang="ru-RU" dirty="0"/>
              <a:t> є </a:t>
            </a:r>
            <a:r>
              <a:rPr lang="ru-RU" dirty="0" err="1"/>
              <a:t>лікування</a:t>
            </a:r>
            <a:r>
              <a:rPr lang="ru-RU" dirty="0"/>
              <a:t> I</a:t>
            </a:r>
            <a:r>
              <a:rPr lang="ru-RU" baseline="30000" dirty="0"/>
              <a:t>131</a:t>
            </a:r>
            <a:r>
              <a:rPr lang="ru-RU" dirty="0"/>
              <a:t>-MIBG. </a:t>
            </a:r>
            <a:r>
              <a:rPr lang="ru-RU" dirty="0" err="1"/>
              <a:t>Найкраще</a:t>
            </a:r>
            <a:r>
              <a:rPr lang="ru-RU" dirty="0"/>
              <a:t> </a:t>
            </a:r>
            <a:r>
              <a:rPr lang="ru-RU" dirty="0" err="1"/>
              <a:t>описаною</a:t>
            </a:r>
            <a:r>
              <a:rPr lang="ru-RU" dirty="0"/>
              <a:t> схемою </a:t>
            </a:r>
            <a:r>
              <a:rPr lang="ru-RU" dirty="0" err="1"/>
              <a:t>хіміотерапії</a:t>
            </a:r>
            <a:r>
              <a:rPr lang="ru-RU" dirty="0"/>
              <a:t> є </a:t>
            </a:r>
            <a:r>
              <a:rPr lang="ru-RU" dirty="0" err="1"/>
              <a:t>комбінація</a:t>
            </a:r>
            <a:r>
              <a:rPr lang="ru-RU" dirty="0"/>
              <a:t> </a:t>
            </a:r>
            <a:r>
              <a:rPr lang="ru-RU" dirty="0" err="1">
                <a:hlinkClick r:id="rId4"/>
              </a:rPr>
              <a:t>циклофосфаміду</a:t>
            </a:r>
            <a:r>
              <a:rPr lang="ru-RU" dirty="0"/>
              <a:t>, </a:t>
            </a:r>
            <a:r>
              <a:rPr lang="ru-RU" dirty="0" err="1">
                <a:hlinkClick r:id="rId5"/>
              </a:rPr>
              <a:t>вінкристину</a:t>
            </a:r>
            <a:r>
              <a:rPr lang="ru-RU" dirty="0"/>
              <a:t> і </a:t>
            </a:r>
            <a:r>
              <a:rPr lang="ru-RU" dirty="0" err="1">
                <a:hlinkClick r:id="rId6"/>
              </a:rPr>
              <a:t>дакарбазину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dirty="0"/>
              <a:t>Про </a:t>
            </a:r>
            <a:r>
              <a:rPr lang="ru-RU" dirty="0" err="1"/>
              <a:t>ефективність</a:t>
            </a:r>
            <a:r>
              <a:rPr lang="ru-RU" dirty="0"/>
              <a:t> </a:t>
            </a:r>
            <a:r>
              <a:rPr lang="ru-RU" dirty="0" err="1"/>
              <a:t>фармакотерапії</a:t>
            </a:r>
            <a:r>
              <a:rPr lang="ru-RU" dirty="0"/>
              <a:t> (у </a:t>
            </a:r>
            <a:r>
              <a:rPr lang="ru-RU" dirty="0" err="1"/>
              <a:t>передопераційний</a:t>
            </a:r>
            <a:r>
              <a:rPr lang="ru-RU" dirty="0"/>
              <a:t> </a:t>
            </a:r>
            <a:r>
              <a:rPr lang="ru-RU" dirty="0" err="1"/>
              <a:t>період</a:t>
            </a:r>
            <a:r>
              <a:rPr lang="ru-RU" dirty="0"/>
              <a:t>) </a:t>
            </a:r>
            <a:r>
              <a:rPr lang="ru-RU" dirty="0" err="1"/>
              <a:t>свідчить</a:t>
            </a:r>
            <a:r>
              <a:rPr lang="ru-RU" dirty="0"/>
              <a:t> </a:t>
            </a:r>
            <a:r>
              <a:rPr lang="ru-RU" dirty="0" err="1"/>
              <a:t>зниження</a:t>
            </a:r>
            <a:r>
              <a:rPr lang="ru-RU" dirty="0"/>
              <a:t> </a:t>
            </a:r>
            <a:r>
              <a:rPr lang="ru-RU" dirty="0" err="1"/>
              <a:t>артеріального</a:t>
            </a:r>
            <a:r>
              <a:rPr lang="ru-RU" dirty="0"/>
              <a:t> </a:t>
            </a:r>
            <a:r>
              <a:rPr lang="ru-RU" dirty="0" err="1"/>
              <a:t>тиску</a:t>
            </a:r>
            <a:r>
              <a:rPr lang="ru-RU" dirty="0"/>
              <a:t>, </a:t>
            </a:r>
            <a:r>
              <a:rPr lang="ru-RU" dirty="0" err="1"/>
              <a:t>сповільнення</a:t>
            </a:r>
            <a:r>
              <a:rPr lang="ru-RU" dirty="0"/>
              <a:t> ЧСС, контроль над </a:t>
            </a:r>
            <a:r>
              <a:rPr lang="ru-RU" dirty="0" err="1"/>
              <a:t>раптовим</a:t>
            </a:r>
            <a:r>
              <a:rPr lang="ru-RU" dirty="0"/>
              <a:t> </a:t>
            </a:r>
            <a:r>
              <a:rPr lang="ru-RU" dirty="0" err="1"/>
              <a:t>підвищенням</a:t>
            </a:r>
            <a:r>
              <a:rPr lang="ru-RU" dirty="0"/>
              <a:t> </a:t>
            </a:r>
            <a:r>
              <a:rPr lang="ru-RU" dirty="0" err="1"/>
              <a:t>артеріального</a:t>
            </a:r>
            <a:r>
              <a:rPr lang="ru-RU" dirty="0"/>
              <a:t> </a:t>
            </a:r>
            <a:r>
              <a:rPr lang="ru-RU" dirty="0" err="1"/>
              <a:t>тиску</a:t>
            </a:r>
            <a:r>
              <a:rPr lang="ru-RU" dirty="0"/>
              <a:t> та </a:t>
            </a:r>
            <a:r>
              <a:rPr lang="ru-RU" dirty="0" err="1"/>
              <a:t>іншими</a:t>
            </a:r>
            <a:r>
              <a:rPr lang="ru-RU" dirty="0"/>
              <a:t> симптомами, </a:t>
            </a:r>
            <a:r>
              <a:rPr lang="ru-RU" dirty="0" err="1"/>
              <a:t>залежними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надлишку</a:t>
            </a:r>
            <a:r>
              <a:rPr lang="ru-RU" dirty="0"/>
              <a:t> </a:t>
            </a:r>
            <a:r>
              <a:rPr lang="ru-RU" dirty="0" err="1"/>
              <a:t>циркулюючих</a:t>
            </a:r>
            <a:r>
              <a:rPr lang="ru-RU" dirty="0"/>
              <a:t> </a:t>
            </a:r>
            <a:r>
              <a:rPr lang="ru-RU" dirty="0" err="1"/>
              <a:t>катехоламінів</a:t>
            </a:r>
            <a:r>
              <a:rPr lang="ru-RU" dirty="0"/>
              <a:t>. </a:t>
            </a:r>
            <a:r>
              <a:rPr lang="ru-RU" dirty="0" err="1"/>
              <a:t>Після</a:t>
            </a:r>
            <a:r>
              <a:rPr lang="ru-RU" dirty="0"/>
              <a:t> оперативного </a:t>
            </a:r>
            <a:r>
              <a:rPr lang="ru-RU" dirty="0" err="1"/>
              <a:t>лікування</a:t>
            </a:r>
            <a:r>
              <a:rPr lang="ru-RU" dirty="0"/>
              <a:t> </a:t>
            </a:r>
            <a:r>
              <a:rPr lang="ru-RU" dirty="0" err="1"/>
              <a:t>необхідне</a:t>
            </a:r>
            <a:r>
              <a:rPr lang="ru-RU" dirty="0"/>
              <a:t> </a:t>
            </a:r>
            <a:r>
              <a:rPr lang="ru-RU" dirty="0" err="1"/>
              <a:t>безстрокове</a:t>
            </a:r>
            <a:r>
              <a:rPr lang="ru-RU" dirty="0"/>
              <a:t> </a:t>
            </a:r>
            <a:r>
              <a:rPr lang="ru-RU" dirty="0" err="1"/>
              <a:t>спостереження</a:t>
            </a:r>
            <a:r>
              <a:rPr lang="ru-RU" dirty="0"/>
              <a:t> </a:t>
            </a:r>
            <a:r>
              <a:rPr lang="ru-RU" dirty="0" err="1"/>
              <a:t>пацієнта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включає</a:t>
            </a:r>
            <a:r>
              <a:rPr lang="ru-RU" dirty="0"/>
              <a:t> контроль </a:t>
            </a:r>
            <a:r>
              <a:rPr lang="ru-RU" dirty="0" err="1"/>
              <a:t>артеріального</a:t>
            </a:r>
            <a:r>
              <a:rPr lang="ru-RU" dirty="0"/>
              <a:t> </a:t>
            </a:r>
            <a:r>
              <a:rPr lang="ru-RU" dirty="0" err="1"/>
              <a:t>тиску</a:t>
            </a:r>
            <a:r>
              <a:rPr lang="ru-RU" dirty="0"/>
              <a:t> та </a:t>
            </a:r>
            <a:r>
              <a:rPr lang="ru-RU" dirty="0" err="1"/>
              <a:t>концентрацій</a:t>
            </a:r>
            <a:r>
              <a:rPr lang="ru-RU" dirty="0"/>
              <a:t> </a:t>
            </a:r>
            <a:r>
              <a:rPr lang="ru-RU" dirty="0" err="1"/>
              <a:t>метоксикатехоламінів</a:t>
            </a:r>
            <a:r>
              <a:rPr lang="ru-RU" dirty="0"/>
              <a:t> у </a:t>
            </a:r>
            <a:r>
              <a:rPr lang="ru-RU" dirty="0" err="1"/>
              <a:t>плазмі</a:t>
            </a:r>
            <a:r>
              <a:rPr lang="ru-RU" dirty="0"/>
              <a:t>. Перше </a:t>
            </a:r>
            <a:r>
              <a:rPr lang="ru-RU" dirty="0" err="1"/>
              <a:t>визначення</a:t>
            </a:r>
            <a:r>
              <a:rPr lang="ru-RU" dirty="0"/>
              <a:t> </a:t>
            </a:r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операції</a:t>
            </a:r>
            <a:r>
              <a:rPr lang="ru-RU" dirty="0"/>
              <a:t>, з метою </a:t>
            </a:r>
            <a:r>
              <a:rPr lang="ru-RU" dirty="0" err="1"/>
              <a:t>раннього</a:t>
            </a:r>
            <a:r>
              <a:rPr lang="ru-RU" dirty="0"/>
              <a:t> </a:t>
            </a:r>
            <a:r>
              <a:rPr lang="ru-RU" dirty="0" err="1"/>
              <a:t>виявлення</a:t>
            </a:r>
            <a:r>
              <a:rPr lang="ru-RU" dirty="0"/>
              <a:t> </a:t>
            </a:r>
            <a:r>
              <a:rPr lang="ru-RU" dirty="0" err="1"/>
              <a:t>можливого</a:t>
            </a:r>
            <a:r>
              <a:rPr lang="ru-RU" dirty="0"/>
              <a:t> рецидиву </a:t>
            </a:r>
            <a:r>
              <a:rPr lang="ru-RU" dirty="0" err="1"/>
              <a:t>пухлини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появи</a:t>
            </a:r>
            <a:r>
              <a:rPr lang="ru-RU" dirty="0"/>
              <a:t> гормонально-</a:t>
            </a:r>
            <a:r>
              <a:rPr lang="ru-RU" dirty="0" err="1"/>
              <a:t>активних</a:t>
            </a:r>
            <a:r>
              <a:rPr lang="ru-RU" dirty="0"/>
              <a:t> </a:t>
            </a:r>
            <a:r>
              <a:rPr lang="ru-RU" dirty="0" err="1"/>
              <a:t>метастазів</a:t>
            </a:r>
            <a:r>
              <a:rPr lang="ru-RU" dirty="0"/>
              <a:t>, </a:t>
            </a:r>
            <a:r>
              <a:rPr lang="ru-RU" dirty="0" err="1"/>
              <a:t>слід</a:t>
            </a:r>
            <a:r>
              <a:rPr lang="ru-RU" dirty="0"/>
              <a:t> </a:t>
            </a:r>
            <a:r>
              <a:rPr lang="ru-RU" dirty="0" err="1"/>
              <a:t>виконати</a:t>
            </a:r>
            <a:r>
              <a:rPr lang="ru-RU" dirty="0"/>
              <a:t> через 6–12 </a:t>
            </a:r>
            <a:r>
              <a:rPr lang="ru-RU" dirty="0" err="1"/>
              <a:t>міс</a:t>
            </a:r>
            <a:r>
              <a:rPr lang="ru-RU" dirty="0"/>
              <a:t>., у </a:t>
            </a:r>
            <a:r>
              <a:rPr lang="ru-RU" dirty="0" err="1"/>
              <a:t>залежності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клінічної</a:t>
            </a:r>
            <a:r>
              <a:rPr lang="ru-RU" dirty="0"/>
              <a:t> </a:t>
            </a:r>
            <a:r>
              <a:rPr lang="ru-RU" dirty="0" err="1"/>
              <a:t>картини</a:t>
            </a:r>
            <a:r>
              <a:rPr lang="ru-RU" dirty="0"/>
              <a:t>, </a:t>
            </a:r>
            <a:r>
              <a:rPr lang="ru-RU" dirty="0" err="1"/>
              <a:t>пізніше</a:t>
            </a:r>
            <a:r>
              <a:rPr lang="ru-RU" dirty="0"/>
              <a:t> — </a:t>
            </a:r>
            <a:r>
              <a:rPr lang="ru-RU" dirty="0" err="1"/>
              <a:t>щорічно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dirty="0"/>
              <a:t>В </a:t>
            </a:r>
            <a:r>
              <a:rPr lang="ru-RU" dirty="0" err="1"/>
              <a:t>більшості</a:t>
            </a:r>
            <a:r>
              <a:rPr lang="ru-RU" dirty="0"/>
              <a:t> </a:t>
            </a:r>
            <a:r>
              <a:rPr lang="ru-RU" dirty="0" err="1"/>
              <a:t>пацієнтів</a:t>
            </a:r>
            <a:r>
              <a:rPr lang="ru-RU" dirty="0"/>
              <a:t> </a:t>
            </a:r>
            <a:r>
              <a:rPr lang="ru-RU" dirty="0" err="1"/>
              <a:t>хірургічне</a:t>
            </a:r>
            <a:r>
              <a:rPr lang="ru-RU" dirty="0"/>
              <a:t> </a:t>
            </a:r>
            <a:r>
              <a:rPr lang="ru-RU" dirty="0" err="1"/>
              <a:t>лікування</a:t>
            </a:r>
            <a:r>
              <a:rPr lang="ru-RU" dirty="0"/>
              <a:t> </a:t>
            </a:r>
            <a:r>
              <a:rPr lang="ru-RU" dirty="0" err="1"/>
              <a:t>призводить</a:t>
            </a:r>
            <a:r>
              <a:rPr lang="ru-RU" dirty="0"/>
              <a:t> до </a:t>
            </a:r>
            <a:r>
              <a:rPr lang="ru-RU" dirty="0" err="1"/>
              <a:t>зникнення</a:t>
            </a:r>
            <a:r>
              <a:rPr lang="ru-RU" dirty="0"/>
              <a:t> </a:t>
            </a:r>
            <a:r>
              <a:rPr lang="ru-RU" dirty="0" err="1"/>
              <a:t>симптомів</a:t>
            </a:r>
            <a:r>
              <a:rPr lang="ru-RU" dirty="0"/>
              <a:t> та </a:t>
            </a:r>
            <a:r>
              <a:rPr lang="ru-RU" dirty="0" err="1"/>
              <a:t>нормалізації</a:t>
            </a:r>
            <a:r>
              <a:rPr lang="ru-RU" dirty="0"/>
              <a:t> </a:t>
            </a:r>
            <a:r>
              <a:rPr lang="ru-RU" dirty="0" err="1"/>
              <a:t>артеріального</a:t>
            </a:r>
            <a:r>
              <a:rPr lang="ru-RU" dirty="0"/>
              <a:t> </a:t>
            </a:r>
            <a:r>
              <a:rPr lang="ru-RU" dirty="0" err="1"/>
              <a:t>тиску</a:t>
            </a:r>
            <a:r>
              <a:rPr lang="ru-RU" dirty="0"/>
              <a:t>. </a:t>
            </a:r>
            <a:r>
              <a:rPr lang="ru-RU" dirty="0" err="1"/>
              <a:t>Несприятливі</a:t>
            </a:r>
            <a:r>
              <a:rPr lang="ru-RU" dirty="0"/>
              <a:t> </a:t>
            </a:r>
            <a:r>
              <a:rPr lang="ru-RU" dirty="0" err="1"/>
              <a:t>прогностичні</a:t>
            </a:r>
            <a:r>
              <a:rPr lang="ru-RU" dirty="0"/>
              <a:t> </a:t>
            </a:r>
            <a:r>
              <a:rPr lang="ru-RU" dirty="0" err="1"/>
              <a:t>фактори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асоційовані</a:t>
            </a:r>
            <a:r>
              <a:rPr lang="ru-RU" dirty="0"/>
              <a:t> з </a:t>
            </a:r>
            <a:r>
              <a:rPr lang="ru-RU" dirty="0" err="1"/>
              <a:t>більшим</a:t>
            </a:r>
            <a:r>
              <a:rPr lang="ru-RU" dirty="0"/>
              <a:t> </a:t>
            </a:r>
            <a:r>
              <a:rPr lang="ru-RU" dirty="0" err="1"/>
              <a:t>ризиком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 </a:t>
            </a:r>
            <a:r>
              <a:rPr lang="ru-RU" dirty="0" err="1"/>
              <a:t>злоякісного</a:t>
            </a:r>
            <a:r>
              <a:rPr lang="ru-RU" dirty="0"/>
              <a:t> PPGL, </a:t>
            </a:r>
            <a:r>
              <a:rPr lang="ru-RU" dirty="0" err="1"/>
              <a:t>це</a:t>
            </a:r>
            <a:r>
              <a:rPr lang="ru-RU" dirty="0"/>
              <a:t>: </a:t>
            </a:r>
            <a:r>
              <a:rPr lang="ru-RU" dirty="0" err="1"/>
              <a:t>розмір</a:t>
            </a:r>
            <a:r>
              <a:rPr lang="ru-RU" dirty="0"/>
              <a:t> </a:t>
            </a:r>
            <a:r>
              <a:rPr lang="ru-RU" dirty="0" err="1"/>
              <a:t>пухлини</a:t>
            </a:r>
            <a:r>
              <a:rPr lang="ru-RU" dirty="0"/>
              <a:t> (&gt;5 см), </a:t>
            </a:r>
            <a:r>
              <a:rPr lang="ru-RU" dirty="0" err="1"/>
              <a:t>розташування</a:t>
            </a:r>
            <a:r>
              <a:rPr lang="ru-RU" dirty="0"/>
              <a:t> поза </a:t>
            </a:r>
            <a:r>
              <a:rPr lang="ru-RU" dirty="0" err="1"/>
              <a:t>наднирником</a:t>
            </a:r>
            <a:r>
              <a:rPr lang="ru-RU" dirty="0"/>
              <a:t>, </a:t>
            </a:r>
            <a:r>
              <a:rPr lang="ru-RU" dirty="0" err="1"/>
              <a:t>мутація</a:t>
            </a:r>
            <a:r>
              <a:rPr lang="ru-RU" dirty="0"/>
              <a:t> гену SDHB, а 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підвищена</a:t>
            </a:r>
            <a:r>
              <a:rPr lang="ru-RU" dirty="0"/>
              <a:t> </a:t>
            </a:r>
            <a:r>
              <a:rPr lang="ru-RU" dirty="0" err="1"/>
              <a:t>концентрація</a:t>
            </a:r>
            <a:r>
              <a:rPr lang="ru-RU" dirty="0"/>
              <a:t> </a:t>
            </a:r>
            <a:r>
              <a:rPr lang="ru-RU" dirty="0" err="1"/>
              <a:t>метокситираміну</a:t>
            </a:r>
            <a:r>
              <a:rPr lang="ru-RU" dirty="0"/>
              <a:t> у </a:t>
            </a:r>
            <a:r>
              <a:rPr lang="ru-RU" dirty="0" err="1"/>
              <a:t>плазмі</a:t>
            </a:r>
            <a:r>
              <a:rPr lang="ru-RU" dirty="0"/>
              <a:t>. </a:t>
            </a:r>
            <a:r>
              <a:rPr lang="ru-RU" dirty="0" err="1"/>
              <a:t>Аналіз</a:t>
            </a:r>
            <a:r>
              <a:rPr lang="ru-RU" dirty="0"/>
              <a:t> ДНК у </a:t>
            </a:r>
            <a:r>
              <a:rPr lang="ru-RU" dirty="0" err="1"/>
              <a:t>хворих</a:t>
            </a:r>
            <a:r>
              <a:rPr lang="ru-RU" dirty="0"/>
              <a:t> на </a:t>
            </a:r>
            <a:r>
              <a:rPr lang="ru-RU" dirty="0" err="1"/>
              <a:t>феохромоцитому</a:t>
            </a:r>
            <a:r>
              <a:rPr lang="ru-RU" dirty="0"/>
              <a:t>, </a:t>
            </a:r>
            <a:r>
              <a:rPr lang="ru-RU" dirty="0" err="1"/>
              <a:t>генетичні</a:t>
            </a:r>
            <a:r>
              <a:rPr lang="ru-RU" dirty="0"/>
              <a:t> </a:t>
            </a:r>
            <a:r>
              <a:rPr lang="ru-RU" dirty="0" err="1"/>
              <a:t>обстеження</a:t>
            </a:r>
            <a:r>
              <a:rPr lang="ru-RU" dirty="0"/>
              <a:t> </a:t>
            </a:r>
            <a:r>
              <a:rPr lang="ru-RU" dirty="0" err="1"/>
              <a:t>членів</a:t>
            </a:r>
            <a:r>
              <a:rPr lang="ru-RU" dirty="0"/>
              <a:t> </a:t>
            </a:r>
            <a:r>
              <a:rPr lang="ru-RU" dirty="0" err="1"/>
              <a:t>родини</a:t>
            </a:r>
            <a:r>
              <a:rPr lang="ru-RU" dirty="0"/>
              <a:t> та </a:t>
            </a:r>
            <a:r>
              <a:rPr lang="ru-RU" dirty="0" err="1"/>
              <a:t>скринінгові</a:t>
            </a:r>
            <a:r>
              <a:rPr lang="ru-RU" dirty="0"/>
              <a:t> </a:t>
            </a:r>
            <a:r>
              <a:rPr lang="ru-RU" dirty="0" err="1"/>
              <a:t>обстеження</a:t>
            </a:r>
            <a:r>
              <a:rPr lang="ru-RU" dirty="0"/>
              <a:t> (</a:t>
            </a:r>
            <a:r>
              <a:rPr lang="ru-RU" dirty="0" err="1"/>
              <a:t>гормональні</a:t>
            </a:r>
            <a:r>
              <a:rPr lang="ru-RU" dirty="0"/>
              <a:t> </a:t>
            </a:r>
            <a:r>
              <a:rPr lang="ru-RU" dirty="0" err="1"/>
              <a:t>аналізи</a:t>
            </a:r>
            <a:r>
              <a:rPr lang="ru-RU" dirty="0"/>
              <a:t>, та </a:t>
            </a:r>
            <a:r>
              <a:rPr lang="ru-RU" dirty="0" err="1"/>
              <a:t>візуалізаційні</a:t>
            </a:r>
            <a:r>
              <a:rPr lang="ru-RU" dirty="0"/>
              <a:t> і </a:t>
            </a:r>
            <a:r>
              <a:rPr lang="ru-RU" dirty="0" err="1"/>
              <a:t>функціональні</a:t>
            </a:r>
            <a:r>
              <a:rPr lang="ru-RU" dirty="0"/>
              <a:t> </a:t>
            </a:r>
            <a:r>
              <a:rPr lang="ru-RU" dirty="0" err="1"/>
              <a:t>обстеження</a:t>
            </a:r>
            <a:r>
              <a:rPr lang="ru-RU" dirty="0"/>
              <a:t>) </a:t>
            </a:r>
            <a:r>
              <a:rPr lang="ru-RU" dirty="0" err="1"/>
              <a:t>дозволяють</a:t>
            </a:r>
            <a:r>
              <a:rPr lang="ru-RU" dirty="0"/>
              <a:t> </a:t>
            </a:r>
            <a:r>
              <a:rPr lang="ru-RU" dirty="0" err="1"/>
              <a:t>здійснити</a:t>
            </a:r>
            <a:r>
              <a:rPr lang="ru-RU" dirty="0"/>
              <a:t> </a:t>
            </a:r>
            <a:r>
              <a:rPr lang="ru-RU" dirty="0" err="1"/>
              <a:t>ранню</a:t>
            </a:r>
            <a:r>
              <a:rPr lang="ru-RU" dirty="0"/>
              <a:t> </a:t>
            </a:r>
            <a:r>
              <a:rPr lang="ru-RU" dirty="0" err="1"/>
              <a:t>діагностику</a:t>
            </a:r>
            <a:r>
              <a:rPr lang="ru-RU" dirty="0"/>
              <a:t> </a:t>
            </a:r>
            <a:r>
              <a:rPr lang="ru-RU" dirty="0" err="1"/>
              <a:t>захворювання</a:t>
            </a:r>
            <a:r>
              <a:rPr lang="ru-RU" dirty="0"/>
              <a:t> та </a:t>
            </a:r>
            <a:r>
              <a:rPr lang="ru-RU" dirty="0" err="1"/>
              <a:t>покращити</a:t>
            </a:r>
            <a:r>
              <a:rPr lang="ru-RU" dirty="0"/>
              <a:t> прогноз.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804333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88640"/>
            <a:ext cx="8424936" cy="6336704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b="1" u="sng" dirty="0" err="1"/>
              <a:t>Анатомія</a:t>
            </a:r>
            <a:r>
              <a:rPr lang="ru-RU" b="1" u="sng" dirty="0"/>
              <a:t> та </a:t>
            </a:r>
            <a:r>
              <a:rPr lang="ru-RU" b="1" u="sng" dirty="0" err="1"/>
              <a:t>фізіологія</a:t>
            </a:r>
            <a:r>
              <a:rPr lang="ru-RU" b="1" u="sng" dirty="0"/>
              <a:t> </a:t>
            </a:r>
            <a:r>
              <a:rPr lang="ru-RU" b="1" u="sng" dirty="0" err="1"/>
              <a:t>чоловічих</a:t>
            </a:r>
            <a:r>
              <a:rPr lang="ru-RU" b="1" u="sng" dirty="0"/>
              <a:t> </a:t>
            </a:r>
            <a:r>
              <a:rPr lang="ru-RU" b="1" u="sng" dirty="0" err="1"/>
              <a:t>статевих</a:t>
            </a:r>
            <a:r>
              <a:rPr lang="ru-RU" b="1" u="sng" dirty="0"/>
              <a:t> </a:t>
            </a:r>
            <a:r>
              <a:rPr lang="ru-RU" b="1" u="sng" dirty="0" err="1"/>
              <a:t>органів</a:t>
            </a:r>
            <a:r>
              <a:rPr lang="ru-RU" b="1" u="sng" dirty="0"/>
              <a:t>.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До </a:t>
            </a:r>
            <a:r>
              <a:rPr lang="ru-RU" dirty="0" err="1"/>
              <a:t>внутрішніх</a:t>
            </a:r>
            <a:r>
              <a:rPr lang="ru-RU" dirty="0"/>
              <a:t> </a:t>
            </a:r>
            <a:r>
              <a:rPr lang="ru-RU" dirty="0" err="1"/>
              <a:t>чоловічих</a:t>
            </a:r>
            <a:r>
              <a:rPr lang="ru-RU" dirty="0"/>
              <a:t> </a:t>
            </a:r>
            <a:r>
              <a:rPr lang="ru-RU" dirty="0" err="1"/>
              <a:t>статевих</a:t>
            </a:r>
            <a:r>
              <a:rPr lang="ru-RU" dirty="0"/>
              <a:t> </a:t>
            </a:r>
            <a:r>
              <a:rPr lang="ru-RU" dirty="0" err="1"/>
              <a:t>органів</a:t>
            </a:r>
            <a:r>
              <a:rPr lang="ru-RU" dirty="0"/>
              <a:t> належать </a:t>
            </a:r>
            <a:r>
              <a:rPr lang="ru-RU" dirty="0" err="1"/>
              <a:t>яєчка</a:t>
            </a:r>
            <a:r>
              <a:rPr lang="ru-RU" dirty="0"/>
              <a:t> з </a:t>
            </a:r>
            <a:r>
              <a:rPr lang="ru-RU" dirty="0" err="1"/>
              <a:t>їхніми</a:t>
            </a:r>
            <a:r>
              <a:rPr lang="ru-RU" dirty="0"/>
              <a:t> </a:t>
            </a:r>
            <a:r>
              <a:rPr lang="ru-RU" dirty="0" err="1"/>
              <a:t>оболонками</a:t>
            </a:r>
            <a:r>
              <a:rPr lang="ru-RU" dirty="0"/>
              <a:t>, </a:t>
            </a:r>
            <a:r>
              <a:rPr lang="ru-RU" dirty="0" err="1"/>
              <a:t>сім'явиносні</a:t>
            </a:r>
            <a:r>
              <a:rPr lang="ru-RU" dirty="0"/>
              <a:t> протоки, </a:t>
            </a:r>
            <a:r>
              <a:rPr lang="ru-RU" dirty="0" err="1"/>
              <a:t>сім'яні</a:t>
            </a:r>
            <a:r>
              <a:rPr lang="ru-RU" dirty="0"/>
              <a:t> </a:t>
            </a:r>
            <a:r>
              <a:rPr lang="ru-RU" dirty="0" err="1"/>
              <a:t>пухирці</a:t>
            </a:r>
            <a:r>
              <a:rPr lang="ru-RU" dirty="0"/>
              <a:t>, </a:t>
            </a:r>
            <a:r>
              <a:rPr lang="ru-RU" dirty="0" err="1"/>
              <a:t>передмі­хурова</a:t>
            </a:r>
            <a:r>
              <a:rPr lang="ru-RU" dirty="0"/>
              <a:t> </a:t>
            </a:r>
            <a:r>
              <a:rPr lang="ru-RU" dirty="0" err="1"/>
              <a:t>залоза</a:t>
            </a:r>
            <a:r>
              <a:rPr lang="ru-RU" dirty="0"/>
              <a:t> (простата), </a:t>
            </a:r>
            <a:r>
              <a:rPr lang="ru-RU" dirty="0" err="1"/>
              <a:t>цибулинно-сечівникові</a:t>
            </a:r>
            <a:r>
              <a:rPr lang="ru-RU" dirty="0"/>
              <a:t> </a:t>
            </a:r>
            <a:r>
              <a:rPr lang="ru-RU" dirty="0" err="1"/>
              <a:t>залози</a:t>
            </a:r>
            <a:r>
              <a:rPr lang="ru-RU" dirty="0"/>
              <a:t>; до </a:t>
            </a:r>
            <a:r>
              <a:rPr lang="ru-RU" dirty="0" err="1"/>
              <a:t>зов­нішніх</a:t>
            </a:r>
            <a:r>
              <a:rPr lang="ru-RU" dirty="0"/>
              <a:t> — </a:t>
            </a:r>
            <a:r>
              <a:rPr lang="ru-RU" dirty="0" err="1"/>
              <a:t>статевий</a:t>
            </a:r>
            <a:r>
              <a:rPr lang="ru-RU" dirty="0"/>
              <a:t> член і калитка .</a:t>
            </a:r>
          </a:p>
          <a:p>
            <a:pPr marL="0" indent="0">
              <a:buNone/>
            </a:pPr>
            <a:r>
              <a:rPr lang="ru-RU" b="1" dirty="0" err="1"/>
              <a:t>Яєчко</a:t>
            </a:r>
            <a:r>
              <a:rPr lang="ru-RU" b="1" dirty="0"/>
              <a:t>(</a:t>
            </a:r>
            <a:r>
              <a:rPr lang="ru-RU" b="1" dirty="0" err="1"/>
              <a:t>testis</a:t>
            </a:r>
            <a:r>
              <a:rPr lang="ru-RU" b="1" dirty="0"/>
              <a:t>)</a:t>
            </a:r>
            <a:r>
              <a:rPr lang="ru-RU" dirty="0"/>
              <a:t> — </a:t>
            </a:r>
            <a:r>
              <a:rPr lang="ru-RU" dirty="0" err="1"/>
              <a:t>парний</a:t>
            </a:r>
            <a:r>
              <a:rPr lang="ru-RU" dirty="0"/>
              <a:t> орган, </a:t>
            </a:r>
            <a:r>
              <a:rPr lang="ru-RU" dirty="0" err="1"/>
              <a:t>розташований</a:t>
            </a:r>
            <a:r>
              <a:rPr lang="ru-RU" dirty="0"/>
              <a:t> у </a:t>
            </a:r>
            <a:r>
              <a:rPr lang="ru-RU" dirty="0" err="1"/>
              <a:t>калитці</a:t>
            </a:r>
            <a:r>
              <a:rPr lang="ru-RU" dirty="0"/>
              <a:t>. У </a:t>
            </a:r>
            <a:r>
              <a:rPr lang="ru-RU" dirty="0" err="1"/>
              <a:t>се­редньому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довжина</a:t>
            </a:r>
            <a:r>
              <a:rPr lang="ru-RU" dirty="0"/>
              <a:t> становить 4 см, ширина — 3 см і </a:t>
            </a:r>
            <a:r>
              <a:rPr lang="ru-RU" dirty="0" err="1"/>
              <a:t>маса</a:t>
            </a:r>
            <a:r>
              <a:rPr lang="ru-RU" dirty="0"/>
              <a:t> — 25 г. У </a:t>
            </a:r>
            <a:r>
              <a:rPr lang="ru-RU" dirty="0" err="1"/>
              <a:t>ньому</a:t>
            </a:r>
            <a:r>
              <a:rPr lang="ru-RU" dirty="0"/>
              <a:t> </a:t>
            </a:r>
            <a:r>
              <a:rPr lang="ru-RU" dirty="0" err="1"/>
              <a:t>розрізняють</a:t>
            </a:r>
            <a:r>
              <a:rPr lang="ru-RU" dirty="0"/>
              <a:t> </a:t>
            </a:r>
            <a:r>
              <a:rPr lang="ru-RU" dirty="0" err="1"/>
              <a:t>медіальну</a:t>
            </a:r>
            <a:r>
              <a:rPr lang="ru-RU" dirty="0"/>
              <a:t> та </a:t>
            </a:r>
            <a:r>
              <a:rPr lang="ru-RU" dirty="0" err="1"/>
              <a:t>латеральну</a:t>
            </a:r>
            <a:r>
              <a:rPr lang="ru-RU" dirty="0"/>
              <a:t> </a:t>
            </a:r>
            <a:r>
              <a:rPr lang="ru-RU" dirty="0" err="1"/>
              <a:t>поверхні</a:t>
            </a:r>
            <a:r>
              <a:rPr lang="ru-RU" dirty="0"/>
              <a:t>, </a:t>
            </a:r>
            <a:r>
              <a:rPr lang="ru-RU" dirty="0" err="1"/>
              <a:t>пе­редній</a:t>
            </a:r>
            <a:r>
              <a:rPr lang="ru-RU" dirty="0"/>
              <a:t> і </a:t>
            </a:r>
            <a:r>
              <a:rPr lang="ru-RU" dirty="0" err="1"/>
              <a:t>задній</a:t>
            </a:r>
            <a:r>
              <a:rPr lang="ru-RU" dirty="0"/>
              <a:t> </a:t>
            </a:r>
            <a:r>
              <a:rPr lang="ru-RU" dirty="0" err="1"/>
              <a:t>краї</a:t>
            </a:r>
            <a:r>
              <a:rPr lang="ru-RU" dirty="0"/>
              <a:t>, </a:t>
            </a:r>
            <a:r>
              <a:rPr lang="ru-RU" dirty="0" err="1"/>
              <a:t>верхній</a:t>
            </a:r>
            <a:r>
              <a:rPr lang="ru-RU" dirty="0"/>
              <a:t> та </a:t>
            </a:r>
            <a:r>
              <a:rPr lang="ru-RU" dirty="0" err="1"/>
              <a:t>нижній</a:t>
            </a:r>
            <a:r>
              <a:rPr lang="ru-RU" dirty="0"/>
              <a:t> </a:t>
            </a:r>
            <a:r>
              <a:rPr lang="ru-RU" dirty="0" err="1"/>
              <a:t>кінці</a:t>
            </a:r>
            <a:r>
              <a:rPr lang="ru-RU" dirty="0"/>
              <a:t>. </a:t>
            </a:r>
            <a:r>
              <a:rPr lang="ru-RU" dirty="0" err="1"/>
              <a:t>Ліве</a:t>
            </a:r>
            <a:r>
              <a:rPr lang="ru-RU" dirty="0"/>
              <a:t> </a:t>
            </a:r>
            <a:r>
              <a:rPr lang="ru-RU" dirty="0" err="1"/>
              <a:t>яєчко</a:t>
            </a:r>
            <a:r>
              <a:rPr lang="ru-RU" dirty="0"/>
              <a:t> </a:t>
            </a:r>
            <a:r>
              <a:rPr lang="ru-RU" dirty="0" err="1"/>
              <a:t>опу­щене</a:t>
            </a:r>
            <a:r>
              <a:rPr lang="ru-RU" dirty="0"/>
              <a:t> </a:t>
            </a:r>
            <a:r>
              <a:rPr lang="ru-RU" dirty="0" err="1"/>
              <a:t>дещо</a:t>
            </a:r>
            <a:r>
              <a:rPr lang="ru-RU" dirty="0"/>
              <a:t> </a:t>
            </a:r>
            <a:r>
              <a:rPr lang="ru-RU" dirty="0" err="1"/>
              <a:t>нижче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правого. На </a:t>
            </a:r>
            <a:r>
              <a:rPr lang="ru-RU" dirty="0" err="1"/>
              <a:t>задньому</a:t>
            </a:r>
            <a:r>
              <a:rPr lang="ru-RU" dirty="0"/>
              <a:t> </a:t>
            </a:r>
            <a:r>
              <a:rPr lang="ru-RU" dirty="0" err="1"/>
              <a:t>краї</a:t>
            </a:r>
            <a:r>
              <a:rPr lang="ru-RU" dirty="0"/>
              <a:t> </a:t>
            </a:r>
            <a:r>
              <a:rPr lang="ru-RU" dirty="0" err="1"/>
              <a:t>яєчка</a:t>
            </a:r>
            <a:r>
              <a:rPr lang="ru-RU" dirty="0"/>
              <a:t> </a:t>
            </a:r>
            <a:r>
              <a:rPr lang="ru-RU" dirty="0" err="1"/>
              <a:t>розташо­ваний</a:t>
            </a:r>
            <a:r>
              <a:rPr lang="ru-RU" dirty="0"/>
              <a:t> придаток </a:t>
            </a:r>
            <a:r>
              <a:rPr lang="ru-RU" dirty="0" err="1"/>
              <a:t>яєчка</a:t>
            </a:r>
            <a:r>
              <a:rPr lang="ru-RU" dirty="0"/>
              <a:t>, в </a:t>
            </a:r>
            <a:r>
              <a:rPr lang="ru-RU" dirty="0" err="1"/>
              <a:t>якому</a:t>
            </a:r>
            <a:r>
              <a:rPr lang="ru-RU" dirty="0"/>
              <a:t> </a:t>
            </a:r>
            <a:r>
              <a:rPr lang="ru-RU" dirty="0" err="1"/>
              <a:t>розрізняють</a:t>
            </a:r>
            <a:r>
              <a:rPr lang="ru-RU" dirty="0"/>
              <a:t> головку, </a:t>
            </a:r>
            <a:r>
              <a:rPr lang="ru-RU" dirty="0" err="1"/>
              <a:t>тіло</a:t>
            </a:r>
            <a:r>
              <a:rPr lang="ru-RU" dirty="0"/>
              <a:t> і </a:t>
            </a:r>
            <a:r>
              <a:rPr lang="ru-RU" dirty="0" err="1"/>
              <a:t>хвіст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dirty="0" err="1"/>
              <a:t>Яєчко</a:t>
            </a:r>
            <a:r>
              <a:rPr lang="ru-RU" dirty="0"/>
              <a:t> </a:t>
            </a:r>
            <a:r>
              <a:rPr lang="ru-RU" dirty="0" err="1"/>
              <a:t>зовні</a:t>
            </a:r>
            <a:r>
              <a:rPr lang="ru-RU" dirty="0"/>
              <a:t> </a:t>
            </a:r>
            <a:r>
              <a:rPr lang="ru-RU" dirty="0" err="1"/>
              <a:t>покрите</a:t>
            </a:r>
            <a:r>
              <a:rPr lang="ru-RU" dirty="0"/>
              <a:t> </a:t>
            </a:r>
            <a:r>
              <a:rPr lang="ru-RU" dirty="0" err="1"/>
              <a:t>щільною</a:t>
            </a:r>
            <a:r>
              <a:rPr lang="ru-RU" dirty="0"/>
              <a:t> </a:t>
            </a:r>
            <a:r>
              <a:rPr lang="ru-RU" dirty="0" err="1"/>
              <a:t>фіброзною</a:t>
            </a:r>
            <a:r>
              <a:rPr lang="ru-RU" dirty="0"/>
              <a:t> </a:t>
            </a:r>
            <a:r>
              <a:rPr lang="ru-RU" dirty="0" err="1"/>
              <a:t>оболонкою</a:t>
            </a:r>
            <a:r>
              <a:rPr lang="ru-RU" dirty="0"/>
              <a:t>, яка </a:t>
            </a:r>
            <a:r>
              <a:rPr lang="ru-RU" dirty="0" err="1"/>
              <a:t>прилягає</a:t>
            </a:r>
            <a:r>
              <a:rPr lang="ru-RU" dirty="0"/>
              <a:t> до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паренхіми</a:t>
            </a:r>
            <a:r>
              <a:rPr lang="ru-RU" dirty="0"/>
              <a:t>. На </a:t>
            </a:r>
            <a:r>
              <a:rPr lang="ru-RU" dirty="0" err="1"/>
              <a:t>задньому</a:t>
            </a:r>
            <a:r>
              <a:rPr lang="ru-RU" dirty="0"/>
              <a:t> </a:t>
            </a:r>
            <a:r>
              <a:rPr lang="ru-RU" dirty="0" err="1"/>
              <a:t>краї</a:t>
            </a:r>
            <a:r>
              <a:rPr lang="ru-RU" dirty="0"/>
              <a:t> </a:t>
            </a:r>
            <a:r>
              <a:rPr lang="ru-RU" dirty="0" err="1"/>
              <a:t>ця</a:t>
            </a:r>
            <a:r>
              <a:rPr lang="ru-RU" dirty="0"/>
              <a:t> </a:t>
            </a:r>
            <a:r>
              <a:rPr lang="ru-RU" dirty="0" err="1"/>
              <a:t>обо­лонка</a:t>
            </a:r>
            <a:r>
              <a:rPr lang="ru-RU" dirty="0"/>
              <a:t> </a:t>
            </a:r>
            <a:r>
              <a:rPr lang="ru-RU" dirty="0" err="1"/>
              <a:t>утворює</a:t>
            </a:r>
            <a:r>
              <a:rPr lang="ru-RU" dirty="0"/>
              <a:t> </a:t>
            </a:r>
            <a:r>
              <a:rPr lang="ru-RU" dirty="0" err="1"/>
              <a:t>потовщення</a:t>
            </a:r>
            <a:r>
              <a:rPr lang="ru-RU" dirty="0"/>
              <a:t> — </a:t>
            </a:r>
            <a:r>
              <a:rPr lang="ru-RU" dirty="0" err="1"/>
              <a:t>середостін­ня</a:t>
            </a:r>
            <a:r>
              <a:rPr lang="ru-RU" dirty="0"/>
              <a:t> </a:t>
            </a:r>
            <a:r>
              <a:rPr lang="ru-RU" dirty="0" err="1"/>
              <a:t>яєчка</a:t>
            </a:r>
            <a:r>
              <a:rPr lang="ru-RU" dirty="0"/>
              <a:t>.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середостіння</a:t>
            </a:r>
            <a:r>
              <a:rPr lang="ru-RU" dirty="0"/>
              <a:t> </a:t>
            </a:r>
            <a:r>
              <a:rPr lang="ru-RU" dirty="0" err="1"/>
              <a:t>відходять</a:t>
            </a:r>
            <a:r>
              <a:rPr lang="ru-RU" dirty="0"/>
              <a:t> </a:t>
            </a:r>
            <a:r>
              <a:rPr lang="ru-RU" dirty="0" err="1"/>
              <a:t>фіброзні</a:t>
            </a:r>
            <a:r>
              <a:rPr lang="ru-RU" dirty="0"/>
              <a:t> </a:t>
            </a:r>
            <a:r>
              <a:rPr lang="ru-RU" dirty="0" err="1"/>
              <a:t>перетинки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роз­діляють</a:t>
            </a:r>
            <a:r>
              <a:rPr lang="ru-RU" dirty="0"/>
              <a:t> </a:t>
            </a:r>
            <a:r>
              <a:rPr lang="ru-RU" dirty="0" err="1"/>
              <a:t>яєчко</a:t>
            </a:r>
            <a:r>
              <a:rPr lang="ru-RU" dirty="0"/>
              <a:t> на </a:t>
            </a:r>
            <a:r>
              <a:rPr lang="ru-RU" dirty="0" err="1"/>
              <a:t>часточки</a:t>
            </a:r>
            <a:r>
              <a:rPr lang="ru-RU" dirty="0"/>
              <a:t>. </a:t>
            </a:r>
            <a:r>
              <a:rPr lang="ru-RU" dirty="0" err="1"/>
              <a:t>Паренхіма</a:t>
            </a:r>
            <a:r>
              <a:rPr lang="ru-RU" dirty="0"/>
              <a:t> </a:t>
            </a:r>
            <a:r>
              <a:rPr lang="ru-RU" dirty="0" err="1"/>
              <a:t>яєчка</a:t>
            </a:r>
            <a:r>
              <a:rPr lang="ru-RU" dirty="0"/>
              <a:t> </a:t>
            </a:r>
            <a:r>
              <a:rPr lang="ru-RU" dirty="0" err="1"/>
              <a:t>складається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звиви­стих</a:t>
            </a:r>
            <a:r>
              <a:rPr lang="ru-RU" dirty="0"/>
              <a:t> і </a:t>
            </a:r>
            <a:r>
              <a:rPr lang="ru-RU" dirty="0" err="1"/>
              <a:t>прямих</a:t>
            </a:r>
            <a:r>
              <a:rPr lang="ru-RU" dirty="0"/>
              <a:t> </a:t>
            </a:r>
            <a:r>
              <a:rPr lang="ru-RU" dirty="0" err="1"/>
              <a:t>сім'яних</a:t>
            </a:r>
            <a:r>
              <a:rPr lang="ru-RU" dirty="0"/>
              <a:t> </a:t>
            </a:r>
            <a:r>
              <a:rPr lang="ru-RU" dirty="0" err="1"/>
              <a:t>трубочок</a:t>
            </a:r>
            <a:r>
              <a:rPr lang="ru-RU" dirty="0"/>
              <a:t>. У </a:t>
            </a:r>
            <a:r>
              <a:rPr lang="ru-RU" dirty="0" err="1"/>
              <a:t>звивистих</a:t>
            </a:r>
            <a:r>
              <a:rPr lang="ru-RU" dirty="0"/>
              <a:t> трубочках </a:t>
            </a:r>
            <a:r>
              <a:rPr lang="ru-RU" dirty="0" err="1"/>
              <a:t>проду­куються</a:t>
            </a:r>
            <a:r>
              <a:rPr lang="ru-RU" dirty="0"/>
              <a:t> </a:t>
            </a:r>
            <a:r>
              <a:rPr lang="ru-RU" dirty="0" err="1"/>
              <a:t>чоловічі</a:t>
            </a:r>
            <a:r>
              <a:rPr lang="ru-RU" dirty="0"/>
              <a:t> </a:t>
            </a:r>
            <a:r>
              <a:rPr lang="ru-RU" dirty="0" err="1"/>
              <a:t>статеві</a:t>
            </a:r>
            <a:r>
              <a:rPr lang="ru-RU" dirty="0"/>
              <a:t> </a:t>
            </a:r>
            <a:r>
              <a:rPr lang="ru-RU" dirty="0" err="1"/>
              <a:t>клітини</a:t>
            </a:r>
            <a:r>
              <a:rPr lang="ru-RU" dirty="0"/>
              <a:t> — </a:t>
            </a:r>
            <a:r>
              <a:rPr lang="ru-RU" dirty="0" err="1"/>
              <a:t>сперматозоїди</a:t>
            </a:r>
            <a:r>
              <a:rPr lang="ru-RU" dirty="0"/>
              <a:t>. </a:t>
            </a:r>
            <a:r>
              <a:rPr lang="ru-RU" dirty="0" err="1"/>
              <a:t>Прямі</a:t>
            </a:r>
            <a:r>
              <a:rPr lang="ru-RU" dirty="0"/>
              <a:t> </a:t>
            </a:r>
            <a:r>
              <a:rPr lang="ru-RU" dirty="0" err="1"/>
              <a:t>сім'яні</a:t>
            </a:r>
            <a:r>
              <a:rPr lang="ru-RU" dirty="0"/>
              <a:t> трубочки </a:t>
            </a:r>
            <a:r>
              <a:rPr lang="ru-RU" dirty="0" err="1"/>
              <a:t>відкриваються</a:t>
            </a:r>
            <a:r>
              <a:rPr lang="ru-RU" dirty="0"/>
              <a:t> в </a:t>
            </a:r>
            <a:r>
              <a:rPr lang="ru-RU" dirty="0" err="1"/>
              <a:t>сітку</a:t>
            </a:r>
            <a:r>
              <a:rPr lang="ru-RU" dirty="0"/>
              <a:t> </a:t>
            </a:r>
            <a:r>
              <a:rPr lang="ru-RU" dirty="0" err="1"/>
              <a:t>яєчка</a:t>
            </a:r>
            <a:r>
              <a:rPr lang="ru-RU" dirty="0"/>
              <a:t>, яка </a:t>
            </a:r>
            <a:r>
              <a:rPr lang="ru-RU" dirty="0" err="1"/>
              <a:t>розміщена</a:t>
            </a:r>
            <a:r>
              <a:rPr lang="ru-RU" dirty="0"/>
              <a:t> в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се­редостінні</a:t>
            </a:r>
            <a:r>
              <a:rPr lang="ru-RU" dirty="0"/>
              <a:t>. </a:t>
            </a:r>
            <a:r>
              <a:rPr lang="ru-RU" dirty="0" err="1"/>
              <a:t>Звідси</a:t>
            </a:r>
            <a:r>
              <a:rPr lang="ru-RU" dirty="0"/>
              <a:t> </a:t>
            </a:r>
            <a:r>
              <a:rPr lang="ru-RU" dirty="0" err="1"/>
              <a:t>сім'я</a:t>
            </a:r>
            <a:r>
              <a:rPr lang="ru-RU" dirty="0"/>
              <a:t> </a:t>
            </a:r>
            <a:r>
              <a:rPr lang="ru-RU" dirty="0" err="1"/>
              <a:t>виходить</a:t>
            </a:r>
            <a:r>
              <a:rPr lang="ru-RU" dirty="0"/>
              <a:t> за </a:t>
            </a:r>
            <a:r>
              <a:rPr lang="ru-RU" dirty="0" err="1"/>
              <a:t>межі</a:t>
            </a:r>
            <a:r>
              <a:rPr lang="ru-RU" dirty="0"/>
              <a:t> </a:t>
            </a:r>
            <a:r>
              <a:rPr lang="ru-RU" dirty="0" err="1"/>
              <a:t>яєчка</a:t>
            </a:r>
            <a:r>
              <a:rPr lang="ru-RU" dirty="0"/>
              <a:t> </a:t>
            </a:r>
            <a:r>
              <a:rPr lang="ru-RU" dirty="0" err="1"/>
              <a:t>виносними</a:t>
            </a:r>
            <a:r>
              <a:rPr lang="ru-RU" dirty="0"/>
              <a:t> про­точками,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формують</a:t>
            </a:r>
            <a:r>
              <a:rPr lang="ru-RU" dirty="0"/>
              <a:t> придаток </a:t>
            </a:r>
            <a:r>
              <a:rPr lang="ru-RU" dirty="0" err="1"/>
              <a:t>яєчка</a:t>
            </a:r>
            <a:r>
              <a:rPr lang="ru-RU" dirty="0"/>
              <a:t> (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часточки</a:t>
            </a:r>
            <a:r>
              <a:rPr lang="ru-RU" dirty="0"/>
              <a:t>). </a:t>
            </a:r>
            <a:r>
              <a:rPr lang="ru-RU" dirty="0" err="1"/>
              <a:t>Виносні</a:t>
            </a:r>
            <a:r>
              <a:rPr lang="ru-RU" dirty="0"/>
              <a:t> проточки </a:t>
            </a:r>
            <a:r>
              <a:rPr lang="ru-RU" dirty="0" err="1"/>
              <a:t>відкриваються</a:t>
            </a:r>
            <a:r>
              <a:rPr lang="ru-RU" dirty="0"/>
              <a:t> в протоку придатка,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тягнеться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головки до хвоста і переходить у </a:t>
            </a:r>
            <a:r>
              <a:rPr lang="ru-RU" dirty="0" err="1"/>
              <a:t>сім'явиносну</a:t>
            </a:r>
            <a:r>
              <a:rPr lang="ru-RU" dirty="0"/>
              <a:t> протоку. </a:t>
            </a:r>
            <a:r>
              <a:rPr lang="ru-RU" dirty="0" err="1"/>
              <a:t>Крім</a:t>
            </a:r>
            <a:r>
              <a:rPr lang="ru-RU" dirty="0"/>
              <a:t> </a:t>
            </a:r>
            <a:r>
              <a:rPr lang="ru-RU" dirty="0" err="1"/>
              <a:t>спер­матозоїдів</a:t>
            </a:r>
            <a:r>
              <a:rPr lang="ru-RU" dirty="0"/>
              <a:t>, </a:t>
            </a:r>
            <a:r>
              <a:rPr lang="ru-RU" dirty="0" err="1"/>
              <a:t>яєчко</a:t>
            </a:r>
            <a:r>
              <a:rPr lang="ru-RU" dirty="0"/>
              <a:t> </a:t>
            </a:r>
            <a:r>
              <a:rPr lang="ru-RU" dirty="0" err="1"/>
              <a:t>виробляє</a:t>
            </a:r>
            <a:r>
              <a:rPr lang="ru-RU" dirty="0"/>
              <a:t> </a:t>
            </a:r>
            <a:r>
              <a:rPr lang="ru-RU" dirty="0" err="1"/>
              <a:t>чоловічі</a:t>
            </a:r>
            <a:r>
              <a:rPr lang="ru-RU" dirty="0"/>
              <a:t> </a:t>
            </a:r>
            <a:r>
              <a:rPr lang="ru-RU" dirty="0" err="1"/>
              <a:t>статеві</a:t>
            </a:r>
            <a:r>
              <a:rPr lang="ru-RU" dirty="0"/>
              <a:t> </a:t>
            </a:r>
            <a:r>
              <a:rPr lang="ru-RU" dirty="0" err="1"/>
              <a:t>гормони</a:t>
            </a:r>
            <a:r>
              <a:rPr lang="ru-RU" dirty="0"/>
              <a:t> (</a:t>
            </a:r>
            <a:r>
              <a:rPr lang="ru-RU" dirty="0" err="1"/>
              <a:t>андрогени</a:t>
            </a:r>
            <a:r>
              <a:rPr lang="ru-RU" dirty="0"/>
              <a:t>, </a:t>
            </a:r>
            <a:r>
              <a:rPr lang="ru-RU" dirty="0" err="1"/>
              <a:t>основним</a:t>
            </a:r>
            <a:r>
              <a:rPr lang="ru-RU" dirty="0"/>
              <a:t> з </a:t>
            </a:r>
            <a:r>
              <a:rPr lang="ru-RU" dirty="0" err="1"/>
              <a:t>яких</a:t>
            </a:r>
            <a:r>
              <a:rPr lang="ru-RU" dirty="0"/>
              <a:t> є тестостерон),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вплива­ють</a:t>
            </a:r>
            <a:r>
              <a:rPr lang="ru-RU" dirty="0"/>
              <a:t> на </a:t>
            </a:r>
            <a:r>
              <a:rPr lang="ru-RU" dirty="0" err="1"/>
              <a:t>розвиток</a:t>
            </a:r>
            <a:r>
              <a:rPr lang="ru-RU" dirty="0"/>
              <a:t> </a:t>
            </a:r>
            <a:r>
              <a:rPr lang="ru-RU" dirty="0" err="1"/>
              <a:t>вторинних</a:t>
            </a:r>
            <a:r>
              <a:rPr lang="ru-RU" dirty="0"/>
              <a:t> </a:t>
            </a:r>
            <a:r>
              <a:rPr lang="ru-RU" dirty="0" err="1"/>
              <a:t>статевих</a:t>
            </a:r>
            <a:r>
              <a:rPr lang="ru-RU" dirty="0"/>
              <a:t> </a:t>
            </a:r>
            <a:r>
              <a:rPr lang="ru-RU" dirty="0" err="1"/>
              <a:t>ознак</a:t>
            </a:r>
            <a:r>
              <a:rPr lang="ru-RU" dirty="0"/>
              <a:t>. В </a:t>
            </a:r>
            <a:r>
              <a:rPr lang="ru-RU" dirty="0" err="1"/>
              <a:t>яєчках</a:t>
            </a:r>
            <a:r>
              <a:rPr lang="ru-RU" dirty="0"/>
              <a:t>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виробляються</a:t>
            </a:r>
            <a:r>
              <a:rPr lang="ru-RU" dirty="0"/>
              <a:t> </a:t>
            </a:r>
            <a:r>
              <a:rPr lang="ru-RU" dirty="0" err="1"/>
              <a:t>естрогени</a:t>
            </a:r>
            <a:r>
              <a:rPr lang="ru-RU" dirty="0"/>
              <a:t>. Тестостерон </a:t>
            </a:r>
            <a:r>
              <a:rPr lang="ru-RU" dirty="0" err="1"/>
              <a:t>спричиняє</a:t>
            </a:r>
            <a:r>
              <a:rPr lang="ru-RU" dirty="0"/>
              <a:t> </a:t>
            </a:r>
            <a:r>
              <a:rPr lang="ru-RU" dirty="0" err="1"/>
              <a:t>виникненню</a:t>
            </a:r>
            <a:r>
              <a:rPr lang="ru-RU" dirty="0"/>
              <a:t> </a:t>
            </a:r>
            <a:r>
              <a:rPr lang="ru-RU" dirty="0" err="1"/>
              <a:t>вторинних</a:t>
            </a:r>
            <a:r>
              <a:rPr lang="ru-RU" dirty="0"/>
              <a:t> </a:t>
            </a:r>
            <a:r>
              <a:rPr lang="ru-RU" dirty="0" err="1"/>
              <a:t>статевих</a:t>
            </a:r>
            <a:r>
              <a:rPr lang="ru-RU" dirty="0"/>
              <a:t> </a:t>
            </a:r>
            <a:r>
              <a:rPr lang="ru-RU" dirty="0" err="1"/>
              <a:t>ознак</a:t>
            </a:r>
            <a:r>
              <a:rPr lang="ru-RU" dirty="0"/>
              <a:t> і </a:t>
            </a:r>
            <a:r>
              <a:rPr lang="ru-RU" dirty="0" err="1"/>
              <a:t>лібідо</a:t>
            </a:r>
            <a:r>
              <a:rPr lang="ru-RU" dirty="0"/>
              <a:t>, </a:t>
            </a:r>
            <a:r>
              <a:rPr lang="ru-RU" dirty="0" err="1"/>
              <a:t>дозріванню</a:t>
            </a:r>
            <a:r>
              <a:rPr lang="ru-RU" dirty="0"/>
              <a:t> </a:t>
            </a:r>
            <a:r>
              <a:rPr lang="ru-RU" dirty="0" err="1"/>
              <a:t>спермієв</a:t>
            </a:r>
            <a:r>
              <a:rPr lang="ru-RU" dirty="0"/>
              <a:t>,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анаболічну</a:t>
            </a:r>
            <a:r>
              <a:rPr lang="ru-RU" dirty="0"/>
              <a:t> </a:t>
            </a:r>
            <a:r>
              <a:rPr lang="ru-RU" dirty="0" err="1"/>
              <a:t>активність</a:t>
            </a:r>
            <a:r>
              <a:rPr lang="ru-RU" dirty="0"/>
              <a:t>, </a:t>
            </a:r>
            <a:r>
              <a:rPr lang="ru-RU" dirty="0" err="1"/>
              <a:t>стимулює</a:t>
            </a:r>
            <a:r>
              <a:rPr lang="ru-RU" dirty="0"/>
              <a:t> </a:t>
            </a:r>
            <a:r>
              <a:rPr lang="ru-RU" dirty="0" err="1"/>
              <a:t>еритропоез</a:t>
            </a:r>
            <a:r>
              <a:rPr lang="ru-RU" dirty="0"/>
              <a:t>, у великих дозах </a:t>
            </a:r>
            <a:r>
              <a:rPr lang="ru-RU" dirty="0" err="1"/>
              <a:t>гальмуює</a:t>
            </a:r>
            <a:r>
              <a:rPr lang="ru-RU" dirty="0"/>
              <a:t> </a:t>
            </a:r>
            <a:r>
              <a:rPr lang="ru-RU" dirty="0" err="1"/>
              <a:t>проліферацію</a:t>
            </a:r>
            <a:r>
              <a:rPr lang="ru-RU" dirty="0"/>
              <a:t> </a:t>
            </a:r>
            <a:r>
              <a:rPr lang="ru-RU" dirty="0" err="1"/>
              <a:t>хрящової</a:t>
            </a:r>
            <a:r>
              <a:rPr lang="ru-RU" dirty="0"/>
              <a:t> </a:t>
            </a:r>
            <a:r>
              <a:rPr lang="ru-RU" dirty="0" err="1"/>
              <a:t>тканини</a:t>
            </a:r>
            <a:r>
              <a:rPr lang="ru-RU" dirty="0"/>
              <a:t> та </a:t>
            </a:r>
            <a:r>
              <a:rPr lang="ru-RU" dirty="0" err="1"/>
              <a:t>стимулюює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оссифікацію</a:t>
            </a:r>
            <a:r>
              <a:rPr lang="ru-RU" dirty="0"/>
              <a:t>. В </a:t>
            </a:r>
            <a:r>
              <a:rPr lang="ru-RU" dirty="0" err="1"/>
              <a:t>ембріональному</a:t>
            </a:r>
            <a:r>
              <a:rPr lang="ru-RU" dirty="0"/>
              <a:t> </a:t>
            </a:r>
            <a:r>
              <a:rPr lang="ru-RU" dirty="0" err="1"/>
              <a:t>періоді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</a:t>
            </a:r>
            <a:r>
              <a:rPr lang="ru-RU" dirty="0" err="1"/>
              <a:t>впливом</a:t>
            </a:r>
            <a:r>
              <a:rPr lang="ru-RU" dirty="0"/>
              <a:t> тестостерону </a:t>
            </a:r>
            <a:r>
              <a:rPr lang="ru-RU" dirty="0" err="1"/>
              <a:t>здійснюється</a:t>
            </a:r>
            <a:r>
              <a:rPr lang="ru-RU" dirty="0"/>
              <a:t> </a:t>
            </a:r>
            <a:r>
              <a:rPr lang="ru-RU" dirty="0" err="1"/>
              <a:t>маскулінізація</a:t>
            </a:r>
            <a:r>
              <a:rPr lang="ru-RU" dirty="0"/>
              <a:t> </a:t>
            </a:r>
            <a:r>
              <a:rPr lang="ru-RU" dirty="0" err="1"/>
              <a:t>зовнішніх</a:t>
            </a:r>
            <a:r>
              <a:rPr lang="ru-RU" dirty="0"/>
              <a:t> і </a:t>
            </a:r>
            <a:r>
              <a:rPr lang="ru-RU" dirty="0" err="1"/>
              <a:t>внутрішніх</a:t>
            </a:r>
            <a:r>
              <a:rPr lang="ru-RU" dirty="0"/>
              <a:t> </a:t>
            </a:r>
            <a:r>
              <a:rPr lang="ru-RU" dirty="0" err="1"/>
              <a:t>статевих</a:t>
            </a:r>
            <a:r>
              <a:rPr lang="ru-RU" dirty="0"/>
              <a:t> </a:t>
            </a:r>
            <a:r>
              <a:rPr lang="ru-RU" dirty="0" err="1"/>
              <a:t>органів</a:t>
            </a:r>
            <a:r>
              <a:rPr lang="ru-RU" dirty="0"/>
              <a:t> і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розвиток</a:t>
            </a:r>
            <a:r>
              <a:rPr lang="ru-RU" dirty="0"/>
              <a:t> за </a:t>
            </a:r>
            <a:r>
              <a:rPr lang="ru-RU" dirty="0" err="1"/>
              <a:t>чоловічим</a:t>
            </a:r>
            <a:r>
              <a:rPr lang="ru-RU" dirty="0"/>
              <a:t> типом.</a:t>
            </a:r>
          </a:p>
          <a:p>
            <a:pPr marL="0" indent="0">
              <a:buNone/>
            </a:pPr>
            <a:r>
              <a:rPr lang="ru-RU" dirty="0" err="1"/>
              <a:t>Яечки</a:t>
            </a:r>
            <a:r>
              <a:rPr lang="ru-RU" dirty="0"/>
              <a:t> </a:t>
            </a:r>
            <a:r>
              <a:rPr lang="ru-RU" dirty="0" err="1"/>
              <a:t>декретують</a:t>
            </a:r>
            <a:r>
              <a:rPr lang="ru-RU" dirty="0"/>
              <a:t>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простагландини</a:t>
            </a:r>
            <a:r>
              <a:rPr lang="ru-RU" dirty="0"/>
              <a:t>. </a:t>
            </a:r>
            <a:r>
              <a:rPr lang="ru-RU" dirty="0" err="1"/>
              <a:t>Завдяки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дії</a:t>
            </a:r>
            <a:r>
              <a:rPr lang="ru-RU" dirty="0"/>
              <a:t> на </a:t>
            </a:r>
            <a:r>
              <a:rPr lang="ru-RU" dirty="0" err="1"/>
              <a:t>гладку</a:t>
            </a:r>
            <a:r>
              <a:rPr lang="ru-RU" dirty="0"/>
              <a:t> мускулатуру </a:t>
            </a:r>
            <a:r>
              <a:rPr lang="ru-RU" dirty="0" err="1"/>
              <a:t>жіночих</a:t>
            </a:r>
            <a:r>
              <a:rPr lang="ru-RU" dirty="0"/>
              <a:t> </a:t>
            </a:r>
            <a:r>
              <a:rPr lang="ru-RU" dirty="0" err="1"/>
              <a:t>статевих</a:t>
            </a:r>
            <a:r>
              <a:rPr lang="ru-RU" dirty="0"/>
              <a:t> </a:t>
            </a:r>
            <a:r>
              <a:rPr lang="ru-RU" dirty="0" err="1"/>
              <a:t>органів</a:t>
            </a:r>
            <a:r>
              <a:rPr lang="ru-RU" dirty="0"/>
              <a:t> </a:t>
            </a:r>
            <a:r>
              <a:rPr lang="ru-RU" dirty="0" err="1"/>
              <a:t>підвищується</a:t>
            </a:r>
            <a:r>
              <a:rPr lang="ru-RU" dirty="0"/>
              <a:t> </a:t>
            </a:r>
            <a:r>
              <a:rPr lang="ru-RU" dirty="0" err="1"/>
              <a:t>швидкість</a:t>
            </a:r>
            <a:r>
              <a:rPr lang="ru-RU" dirty="0"/>
              <a:t> </a:t>
            </a:r>
            <a:r>
              <a:rPr lang="ru-RU" dirty="0" err="1"/>
              <a:t>проходження</a:t>
            </a:r>
            <a:r>
              <a:rPr lang="ru-RU" dirty="0"/>
              <a:t> </a:t>
            </a:r>
            <a:r>
              <a:rPr lang="ru-RU" dirty="0" err="1"/>
              <a:t>яйцеклітини</a:t>
            </a:r>
            <a:r>
              <a:rPr lang="ru-RU" dirty="0"/>
              <a:t> </a:t>
            </a:r>
            <a:r>
              <a:rPr lang="ru-RU" dirty="0" err="1"/>
              <a:t>крізь</a:t>
            </a:r>
            <a:r>
              <a:rPr lang="ru-RU" dirty="0"/>
              <a:t> </a:t>
            </a:r>
            <a:r>
              <a:rPr lang="ru-RU" dirty="0" err="1"/>
              <a:t>маткові</a:t>
            </a:r>
            <a:r>
              <a:rPr lang="ru-RU" dirty="0"/>
              <a:t> труби.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8131964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88640"/>
            <a:ext cx="8424936" cy="6336704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b="1" dirty="0" err="1"/>
              <a:t>Сім'явиносна</a:t>
            </a:r>
            <a:r>
              <a:rPr lang="ru-RU" b="1" dirty="0"/>
              <a:t> протока</a:t>
            </a:r>
            <a:r>
              <a:rPr lang="ru-RU" dirty="0"/>
              <a:t>(</a:t>
            </a:r>
            <a:r>
              <a:rPr lang="ru-RU" dirty="0" err="1"/>
              <a:t>ductus</a:t>
            </a:r>
            <a:r>
              <a:rPr lang="ru-RU" dirty="0"/>
              <a:t> </a:t>
            </a:r>
            <a:r>
              <a:rPr lang="ru-RU" dirty="0" err="1"/>
              <a:t>deferens</a:t>
            </a:r>
            <a:r>
              <a:rPr lang="ru-RU" dirty="0"/>
              <a:t>) </a:t>
            </a:r>
            <a:r>
              <a:rPr lang="ru-RU" dirty="0" err="1"/>
              <a:t>довжиною</a:t>
            </a:r>
            <a:r>
              <a:rPr lang="ru-RU" dirty="0"/>
              <a:t> </a:t>
            </a:r>
            <a:r>
              <a:rPr lang="ru-RU" dirty="0" err="1"/>
              <a:t>близько</a:t>
            </a:r>
            <a:r>
              <a:rPr lang="ru-RU" dirty="0"/>
              <a:t> 40 см, </a:t>
            </a:r>
            <a:r>
              <a:rPr lang="ru-RU" dirty="0" err="1"/>
              <a:t>має</a:t>
            </a:r>
            <a:r>
              <a:rPr lang="ru-RU" dirty="0"/>
              <a:t> форму трубки, яка входить до складу </a:t>
            </a:r>
            <a:r>
              <a:rPr lang="ru-RU" dirty="0" err="1"/>
              <a:t>сім'яного</a:t>
            </a:r>
            <a:r>
              <a:rPr lang="ru-RU" dirty="0"/>
              <a:t> канати­ка, проходить через </a:t>
            </a:r>
            <a:r>
              <a:rPr lang="ru-RU" dirty="0" err="1"/>
              <a:t>пахвинний</a:t>
            </a:r>
            <a:r>
              <a:rPr lang="ru-RU" dirty="0"/>
              <a:t> канал і в </a:t>
            </a:r>
            <a:r>
              <a:rPr lang="ru-RU" dirty="0" err="1"/>
              <a:t>ділянці</a:t>
            </a:r>
            <a:r>
              <a:rPr lang="ru-RU" dirty="0"/>
              <a:t> </a:t>
            </a:r>
            <a:r>
              <a:rPr lang="ru-RU" dirty="0" err="1"/>
              <a:t>внутрішнього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кільця</a:t>
            </a:r>
            <a:r>
              <a:rPr lang="ru-RU" dirty="0"/>
              <a:t> </a:t>
            </a:r>
            <a:r>
              <a:rPr lang="ru-RU" dirty="0" err="1"/>
              <a:t>відокремлюється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судин</a:t>
            </a:r>
            <a:r>
              <a:rPr lang="ru-RU" dirty="0"/>
              <a:t> </a:t>
            </a:r>
            <a:r>
              <a:rPr lang="ru-RU" dirty="0" err="1"/>
              <a:t>яєчка</a:t>
            </a:r>
            <a:r>
              <a:rPr lang="ru-RU" dirty="0"/>
              <a:t>, </a:t>
            </a:r>
            <a:r>
              <a:rPr lang="ru-RU" dirty="0" err="1"/>
              <a:t>йде</a:t>
            </a:r>
            <a:r>
              <a:rPr lang="ru-RU" dirty="0"/>
              <a:t> косо </a:t>
            </a:r>
            <a:r>
              <a:rPr lang="ru-RU" dirty="0" err="1"/>
              <a:t>униз</a:t>
            </a:r>
            <a:r>
              <a:rPr lang="ru-RU" dirty="0"/>
              <a:t> і на­зад до </a:t>
            </a:r>
            <a:r>
              <a:rPr lang="ru-RU" dirty="0" err="1"/>
              <a:t>бічної</a:t>
            </a:r>
            <a:r>
              <a:rPr lang="ru-RU" dirty="0"/>
              <a:t> </a:t>
            </a:r>
            <a:r>
              <a:rPr lang="ru-RU" dirty="0" err="1"/>
              <a:t>стінки</a:t>
            </a:r>
            <a:r>
              <a:rPr lang="ru-RU" dirty="0"/>
              <a:t> </a:t>
            </a:r>
            <a:r>
              <a:rPr lang="ru-RU" dirty="0" err="1"/>
              <a:t>сечового</a:t>
            </a:r>
            <a:r>
              <a:rPr lang="ru-RU" dirty="0"/>
              <a:t> </a:t>
            </a:r>
            <a:r>
              <a:rPr lang="ru-RU" dirty="0" err="1"/>
              <a:t>міхура</a:t>
            </a:r>
            <a:r>
              <a:rPr lang="ru-RU" dirty="0"/>
              <a:t> й </a:t>
            </a:r>
            <a:r>
              <a:rPr lang="ru-RU" dirty="0" err="1"/>
              <a:t>підходить</a:t>
            </a:r>
            <a:r>
              <a:rPr lang="ru-RU" dirty="0"/>
              <a:t> до </a:t>
            </a:r>
            <a:r>
              <a:rPr lang="ru-RU" dirty="0" err="1"/>
              <a:t>передміхуро­вої</a:t>
            </a:r>
            <a:r>
              <a:rPr lang="ru-RU" dirty="0"/>
              <a:t> </a:t>
            </a:r>
            <a:r>
              <a:rPr lang="ru-RU" dirty="0" err="1"/>
              <a:t>залози</a:t>
            </a:r>
            <a:r>
              <a:rPr lang="ru-RU" dirty="0"/>
              <a:t>. Тут вона </a:t>
            </a:r>
            <a:r>
              <a:rPr lang="ru-RU" dirty="0" err="1"/>
              <a:t>утворює</a:t>
            </a:r>
            <a:r>
              <a:rPr lang="ru-RU" dirty="0"/>
              <a:t> </a:t>
            </a:r>
            <a:r>
              <a:rPr lang="ru-RU" dirty="0" err="1"/>
              <a:t>розширення</a:t>
            </a:r>
            <a:r>
              <a:rPr lang="ru-RU" dirty="0"/>
              <a:t> — ампулу </a:t>
            </a:r>
            <a:r>
              <a:rPr lang="ru-RU" dirty="0" err="1"/>
              <a:t>сім'явиносноїпротоки</a:t>
            </a:r>
            <a:r>
              <a:rPr lang="ru-RU" dirty="0"/>
              <a:t>. </a:t>
            </a:r>
            <a:r>
              <a:rPr lang="ru-RU" dirty="0" err="1"/>
              <a:t>Стінка</a:t>
            </a:r>
            <a:r>
              <a:rPr lang="ru-RU" dirty="0"/>
              <a:t> протоки </a:t>
            </a:r>
            <a:r>
              <a:rPr lang="ru-RU" dirty="0" err="1"/>
              <a:t>складається</a:t>
            </a:r>
            <a:r>
              <a:rPr lang="ru-RU" dirty="0"/>
              <a:t> </a:t>
            </a:r>
            <a:r>
              <a:rPr lang="ru-RU" dirty="0" err="1"/>
              <a:t>зі</a:t>
            </a:r>
            <a:r>
              <a:rPr lang="ru-RU" dirty="0"/>
              <a:t> </a:t>
            </a:r>
            <a:r>
              <a:rPr lang="ru-RU" dirty="0" err="1"/>
              <a:t>слизової</a:t>
            </a:r>
            <a:r>
              <a:rPr lang="ru-RU" dirty="0"/>
              <a:t> </a:t>
            </a:r>
            <a:r>
              <a:rPr lang="ru-RU" dirty="0" err="1"/>
              <a:t>оболонки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утворює</a:t>
            </a:r>
            <a:r>
              <a:rPr lang="ru-RU" dirty="0"/>
              <a:t> </a:t>
            </a:r>
            <a:r>
              <a:rPr lang="ru-RU" dirty="0" err="1"/>
              <a:t>поздовжні</a:t>
            </a:r>
            <a:r>
              <a:rPr lang="ru-RU" dirty="0"/>
              <a:t> складки, </a:t>
            </a:r>
            <a:r>
              <a:rPr lang="ru-RU" dirty="0" err="1"/>
              <a:t>м'язової</a:t>
            </a:r>
            <a:r>
              <a:rPr lang="ru-RU" dirty="0"/>
              <a:t> і </a:t>
            </a:r>
            <a:r>
              <a:rPr lang="ru-RU" dirty="0" err="1"/>
              <a:t>фіброзної</a:t>
            </a:r>
            <a:r>
              <a:rPr lang="ru-RU" dirty="0"/>
              <a:t> </a:t>
            </a:r>
            <a:r>
              <a:rPr lang="ru-RU" dirty="0" err="1"/>
              <a:t>оболонок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dirty="0" err="1"/>
              <a:t>Сім'яні</a:t>
            </a:r>
            <a:r>
              <a:rPr lang="ru-RU" dirty="0"/>
              <a:t> </a:t>
            </a:r>
            <a:r>
              <a:rPr lang="ru-RU" dirty="0" err="1"/>
              <a:t>пухирці</a:t>
            </a:r>
            <a:r>
              <a:rPr lang="ru-RU" dirty="0"/>
              <a:t>(</a:t>
            </a:r>
            <a:r>
              <a:rPr lang="ru-RU" dirty="0" err="1"/>
              <a:t>vesiculae</a:t>
            </a:r>
            <a:r>
              <a:rPr lang="ru-RU" dirty="0"/>
              <a:t> </a:t>
            </a:r>
            <a:r>
              <a:rPr lang="ru-RU" dirty="0" err="1"/>
              <a:t>seminalis</a:t>
            </a:r>
            <a:r>
              <a:rPr lang="ru-RU" dirty="0"/>
              <a:t>) — </a:t>
            </a:r>
            <a:r>
              <a:rPr lang="ru-RU" dirty="0" err="1"/>
              <a:t>парні</a:t>
            </a:r>
            <a:r>
              <a:rPr lang="ru-RU" dirty="0"/>
              <a:t> </a:t>
            </a:r>
            <a:r>
              <a:rPr lang="ru-RU" dirty="0" err="1"/>
              <a:t>органи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роз­ташовані</a:t>
            </a:r>
            <a:r>
              <a:rPr lang="ru-RU" dirty="0"/>
              <a:t> </a:t>
            </a:r>
            <a:r>
              <a:rPr lang="ru-RU" dirty="0" err="1"/>
              <a:t>латерально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сім'явиносних</a:t>
            </a:r>
            <a:r>
              <a:rPr lang="ru-RU" dirty="0"/>
              <a:t> проток, </a:t>
            </a:r>
            <a:r>
              <a:rPr lang="ru-RU" dirty="0" err="1"/>
              <a:t>між</a:t>
            </a:r>
            <a:r>
              <a:rPr lang="ru-RU" dirty="0"/>
              <a:t> </a:t>
            </a:r>
            <a:r>
              <a:rPr lang="ru-RU" dirty="0" err="1"/>
              <a:t>сечовим</a:t>
            </a:r>
            <a:r>
              <a:rPr lang="ru-RU" dirty="0"/>
              <a:t> </a:t>
            </a:r>
            <a:r>
              <a:rPr lang="ru-RU" dirty="0" err="1"/>
              <a:t>мі­хуром</a:t>
            </a:r>
            <a:r>
              <a:rPr lang="ru-RU" dirty="0"/>
              <a:t> і прямою </a:t>
            </a:r>
            <a:r>
              <a:rPr lang="ru-RU" dirty="0" err="1"/>
              <a:t>кишкою</a:t>
            </a:r>
            <a:r>
              <a:rPr lang="ru-RU" dirty="0"/>
              <a:t>. </a:t>
            </a:r>
            <a:r>
              <a:rPr lang="ru-RU" dirty="0" err="1"/>
              <a:t>Довжина</a:t>
            </a:r>
            <a:r>
              <a:rPr lang="ru-RU" dirty="0"/>
              <a:t> кожного </a:t>
            </a:r>
            <a:r>
              <a:rPr lang="ru-RU" dirty="0" err="1"/>
              <a:t>пухирця</a:t>
            </a:r>
            <a:r>
              <a:rPr lang="ru-RU" dirty="0"/>
              <a:t> — </a:t>
            </a:r>
            <a:r>
              <a:rPr lang="ru-RU" dirty="0" err="1"/>
              <a:t>близько</a:t>
            </a:r>
            <a:r>
              <a:rPr lang="ru-RU" dirty="0"/>
              <a:t> 5 см. </a:t>
            </a:r>
            <a:r>
              <a:rPr lang="ru-RU" dirty="0" err="1"/>
              <a:t>Нижній</a:t>
            </a:r>
            <a:r>
              <a:rPr lang="ru-RU" dirty="0"/>
              <a:t> </a:t>
            </a:r>
            <a:r>
              <a:rPr lang="ru-RU" dirty="0" err="1"/>
              <a:t>загострений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кінець</a:t>
            </a:r>
            <a:r>
              <a:rPr lang="ru-RU" dirty="0"/>
              <a:t> переходить у </a:t>
            </a:r>
            <a:r>
              <a:rPr lang="ru-RU" dirty="0" err="1"/>
              <a:t>вузьку</a:t>
            </a:r>
            <a:r>
              <a:rPr lang="ru-RU" dirty="0"/>
              <a:t> </a:t>
            </a:r>
            <a:r>
              <a:rPr lang="ru-RU" dirty="0" err="1"/>
              <a:t>виві­дну</a:t>
            </a:r>
            <a:r>
              <a:rPr lang="ru-RU" dirty="0"/>
              <a:t> протоку, яка </a:t>
            </a:r>
            <a:r>
              <a:rPr lang="ru-RU" dirty="0" err="1"/>
              <a:t>з'єднує</a:t>
            </a:r>
            <a:r>
              <a:rPr lang="ru-RU" dirty="0"/>
              <a:t> з </a:t>
            </a:r>
            <a:r>
              <a:rPr lang="ru-RU" dirty="0" err="1"/>
              <a:t>сім'явиносною</a:t>
            </a:r>
            <a:r>
              <a:rPr lang="ru-RU" dirty="0"/>
              <a:t> протокою й </a:t>
            </a:r>
            <a:r>
              <a:rPr lang="ru-RU" dirty="0" err="1"/>
              <a:t>утворює</a:t>
            </a:r>
            <a:r>
              <a:rPr lang="ru-RU" dirty="0"/>
              <a:t> </a:t>
            </a:r>
            <a:r>
              <a:rPr lang="ru-RU" dirty="0" err="1"/>
              <a:t>сім'явипорскувальну</a:t>
            </a:r>
            <a:r>
              <a:rPr lang="ru-RU" dirty="0"/>
              <a:t> протоку, </a:t>
            </a:r>
            <a:r>
              <a:rPr lang="ru-RU" dirty="0" err="1"/>
              <a:t>що</a:t>
            </a:r>
            <a:r>
              <a:rPr lang="ru-RU" dirty="0"/>
              <a:t> проходить через </a:t>
            </a:r>
            <a:r>
              <a:rPr lang="ru-RU" dirty="0" err="1"/>
              <a:t>товщу</a:t>
            </a:r>
            <a:r>
              <a:rPr lang="ru-RU" dirty="0"/>
              <a:t> </a:t>
            </a:r>
            <a:r>
              <a:rPr lang="ru-RU" dirty="0" err="1"/>
              <a:t>перед­міхурової</a:t>
            </a:r>
            <a:r>
              <a:rPr lang="ru-RU" dirty="0"/>
              <a:t> </a:t>
            </a:r>
            <a:r>
              <a:rPr lang="ru-RU" dirty="0" err="1"/>
              <a:t>залози</a:t>
            </a:r>
            <a:r>
              <a:rPr lang="ru-RU" dirty="0"/>
              <a:t> й </a:t>
            </a:r>
            <a:r>
              <a:rPr lang="ru-RU" dirty="0" err="1"/>
              <a:t>відкривається</a:t>
            </a:r>
            <a:r>
              <a:rPr lang="ru-RU" dirty="0"/>
              <a:t> в </a:t>
            </a:r>
            <a:r>
              <a:rPr lang="ru-RU" dirty="0" err="1"/>
              <a:t>передміхурову</a:t>
            </a:r>
            <a:r>
              <a:rPr lang="ru-RU" dirty="0"/>
              <a:t> </a:t>
            </a:r>
            <a:r>
              <a:rPr lang="ru-RU" dirty="0" err="1"/>
              <a:t>частину</a:t>
            </a:r>
            <a:r>
              <a:rPr lang="ru-RU" dirty="0"/>
              <a:t> </a:t>
            </a:r>
            <a:r>
              <a:rPr lang="ru-RU" dirty="0" err="1"/>
              <a:t>се­чівника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b="1" dirty="0" err="1"/>
              <a:t>Передміхурова</a:t>
            </a:r>
            <a:r>
              <a:rPr lang="ru-RU" b="1" dirty="0"/>
              <a:t> </a:t>
            </a:r>
            <a:r>
              <a:rPr lang="ru-RU" b="1" dirty="0" err="1"/>
              <a:t>залоза</a:t>
            </a:r>
            <a:r>
              <a:rPr lang="ru-RU" dirty="0"/>
              <a:t>(</a:t>
            </a:r>
            <a:r>
              <a:rPr lang="ru-RU" dirty="0" err="1"/>
              <a:t>prostata</a:t>
            </a:r>
            <a:r>
              <a:rPr lang="ru-RU" dirty="0"/>
              <a:t>) — </a:t>
            </a:r>
            <a:r>
              <a:rPr lang="ru-RU" dirty="0" err="1"/>
              <a:t>залозисто-м'язовий</a:t>
            </a:r>
            <a:r>
              <a:rPr lang="ru-RU" dirty="0"/>
              <a:t> орган,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охоплює</a:t>
            </a:r>
            <a:r>
              <a:rPr lang="ru-RU" dirty="0"/>
              <a:t> </a:t>
            </a:r>
            <a:r>
              <a:rPr lang="ru-RU" dirty="0" err="1"/>
              <a:t>початковий</a:t>
            </a:r>
            <a:r>
              <a:rPr lang="ru-RU" dirty="0"/>
              <a:t> </a:t>
            </a:r>
            <a:r>
              <a:rPr lang="ru-RU" dirty="0" err="1"/>
              <a:t>відділ</a:t>
            </a:r>
            <a:r>
              <a:rPr lang="ru-RU" dirty="0"/>
              <a:t> </a:t>
            </a:r>
            <a:r>
              <a:rPr lang="ru-RU" dirty="0" err="1"/>
              <a:t>сечівника</a:t>
            </a:r>
            <a:r>
              <a:rPr lang="ru-RU" dirty="0"/>
              <a:t>. Вона </a:t>
            </a:r>
            <a:r>
              <a:rPr lang="ru-RU" dirty="0" err="1"/>
              <a:t>розташована</a:t>
            </a:r>
            <a:r>
              <a:rPr lang="ru-RU" dirty="0"/>
              <a:t> в </a:t>
            </a:r>
            <a:r>
              <a:rPr lang="ru-RU" dirty="0" err="1"/>
              <a:t>порожнині</a:t>
            </a:r>
            <a:r>
              <a:rPr lang="ru-RU" dirty="0"/>
              <a:t> таза, </a:t>
            </a:r>
            <a:r>
              <a:rPr lang="ru-RU" dirty="0" err="1"/>
              <a:t>під</a:t>
            </a:r>
            <a:r>
              <a:rPr lang="ru-RU" dirty="0"/>
              <a:t> </a:t>
            </a:r>
            <a:r>
              <a:rPr lang="ru-RU" dirty="0" err="1"/>
              <a:t>сечовим</a:t>
            </a:r>
            <a:r>
              <a:rPr lang="ru-RU" dirty="0"/>
              <a:t> </a:t>
            </a:r>
            <a:r>
              <a:rPr lang="ru-RU" dirty="0" err="1"/>
              <a:t>міхуром</a:t>
            </a:r>
            <a:r>
              <a:rPr lang="ru-RU" dirty="0"/>
              <a:t>. У </a:t>
            </a:r>
            <a:r>
              <a:rPr lang="ru-RU" dirty="0" err="1"/>
              <a:t>залозі</a:t>
            </a:r>
            <a:r>
              <a:rPr lang="ru-RU" dirty="0"/>
              <a:t> </a:t>
            </a:r>
            <a:r>
              <a:rPr lang="ru-RU" dirty="0" err="1"/>
              <a:t>розрізняють</a:t>
            </a:r>
            <a:r>
              <a:rPr lang="ru-RU" dirty="0"/>
              <a:t> праву та </a:t>
            </a:r>
            <a:r>
              <a:rPr lang="ru-RU" dirty="0" err="1"/>
              <a:t>ліву</a:t>
            </a:r>
            <a:r>
              <a:rPr lang="ru-RU" dirty="0"/>
              <a:t> </a:t>
            </a:r>
            <a:r>
              <a:rPr lang="ru-RU" dirty="0" err="1"/>
              <a:t>частки</a:t>
            </a:r>
            <a:r>
              <a:rPr lang="ru-RU" dirty="0"/>
              <a:t>, </a:t>
            </a:r>
            <a:r>
              <a:rPr lang="ru-RU" dirty="0" err="1"/>
              <a:t>між</a:t>
            </a:r>
            <a:r>
              <a:rPr lang="ru-RU" dirty="0"/>
              <a:t> </a:t>
            </a:r>
            <a:r>
              <a:rPr lang="ru-RU" dirty="0" err="1"/>
              <a:t>якими</a:t>
            </a:r>
            <a:r>
              <a:rPr lang="ru-RU" dirty="0"/>
              <a:t> </a:t>
            </a:r>
            <a:r>
              <a:rPr lang="ru-RU" dirty="0" err="1"/>
              <a:t>знаходиться</a:t>
            </a:r>
            <a:r>
              <a:rPr lang="ru-RU" dirty="0"/>
              <a:t> </a:t>
            </a:r>
            <a:r>
              <a:rPr lang="ru-RU" dirty="0" err="1"/>
              <a:t>перешийок</a:t>
            </a:r>
            <a:r>
              <a:rPr lang="ru-RU" dirty="0"/>
              <a:t>. Через </a:t>
            </a:r>
            <a:r>
              <a:rPr lang="ru-RU" dirty="0" err="1"/>
              <a:t>переши­йок</a:t>
            </a:r>
            <a:r>
              <a:rPr lang="ru-RU" dirty="0"/>
              <a:t> проходить </a:t>
            </a:r>
            <a:r>
              <a:rPr lang="ru-RU" dirty="0" err="1"/>
              <a:t>сечівник</a:t>
            </a:r>
            <a:r>
              <a:rPr lang="ru-RU" dirty="0"/>
              <a:t>. З </a:t>
            </a:r>
            <a:r>
              <a:rPr lang="ru-RU" dirty="0" err="1"/>
              <a:t>практичної</a:t>
            </a:r>
            <a:r>
              <a:rPr lang="ru-RU" dirty="0"/>
              <a:t> точки </a:t>
            </a:r>
            <a:r>
              <a:rPr lang="ru-RU" dirty="0" err="1"/>
              <a:t>зору</a:t>
            </a:r>
            <a:r>
              <a:rPr lang="ru-RU" dirty="0"/>
              <a:t> </a:t>
            </a:r>
            <a:r>
              <a:rPr lang="ru-RU" dirty="0" err="1"/>
              <a:t>перешийок</a:t>
            </a:r>
            <a:r>
              <a:rPr lang="ru-RU" dirty="0"/>
              <a:t> </a:t>
            </a:r>
            <a:r>
              <a:rPr lang="ru-RU" dirty="0" err="1"/>
              <a:t>пе­редміхурової</a:t>
            </a:r>
            <a:r>
              <a:rPr lang="ru-RU" dirty="0"/>
              <a:t> </a:t>
            </a:r>
            <a:r>
              <a:rPr lang="ru-RU" dirty="0" err="1"/>
              <a:t>залози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значення</a:t>
            </a:r>
            <a:r>
              <a:rPr lang="ru-RU" dirty="0"/>
              <a:t> в </a:t>
            </a:r>
            <a:r>
              <a:rPr lang="ru-RU" dirty="0" err="1"/>
              <a:t>клініці</a:t>
            </a:r>
            <a:r>
              <a:rPr lang="ru-RU" dirty="0"/>
              <a:t>, </a:t>
            </a:r>
            <a:r>
              <a:rPr lang="ru-RU" dirty="0" err="1"/>
              <a:t>оскільки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збіль­шення</a:t>
            </a:r>
            <a:r>
              <a:rPr lang="ru-RU" dirty="0"/>
              <a:t> (</a:t>
            </a:r>
            <a:r>
              <a:rPr lang="ru-RU" dirty="0" err="1"/>
              <a:t>гіпертрофія</a:t>
            </a:r>
            <a:r>
              <a:rPr lang="ru-RU" dirty="0"/>
              <a:t>) </a:t>
            </a:r>
            <a:r>
              <a:rPr lang="ru-RU" dirty="0" err="1"/>
              <a:t>призводить</a:t>
            </a:r>
            <a:r>
              <a:rPr lang="ru-RU" dirty="0"/>
              <a:t> до </a:t>
            </a:r>
            <a:r>
              <a:rPr lang="ru-RU" dirty="0" err="1"/>
              <a:t>порушення</a:t>
            </a:r>
            <a:r>
              <a:rPr lang="ru-RU" dirty="0"/>
              <a:t> </a:t>
            </a:r>
            <a:r>
              <a:rPr lang="ru-RU" dirty="0" err="1"/>
              <a:t>сечовипускання</a:t>
            </a:r>
            <a:r>
              <a:rPr lang="ru-RU" dirty="0"/>
              <a:t>. </a:t>
            </a:r>
            <a:r>
              <a:rPr lang="ru-RU" dirty="0" err="1"/>
              <a:t>Залоза</a:t>
            </a:r>
            <a:r>
              <a:rPr lang="ru-RU" dirty="0"/>
              <a:t> </a:t>
            </a:r>
            <a:r>
              <a:rPr lang="ru-RU" dirty="0" err="1"/>
              <a:t>утворена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залозистої</a:t>
            </a:r>
            <a:r>
              <a:rPr lang="ru-RU" dirty="0"/>
              <a:t> </a:t>
            </a:r>
            <a:r>
              <a:rPr lang="ru-RU" dirty="0" err="1"/>
              <a:t>тканини</a:t>
            </a:r>
            <a:r>
              <a:rPr lang="ru-RU" dirty="0"/>
              <a:t> і гладеньких </a:t>
            </a:r>
            <a:r>
              <a:rPr lang="ru-RU" dirty="0" err="1"/>
              <a:t>м'язових</a:t>
            </a:r>
            <a:r>
              <a:rPr lang="ru-RU" dirty="0"/>
              <a:t> </a:t>
            </a:r>
            <a:r>
              <a:rPr lang="ru-RU" dirty="0" err="1"/>
              <a:t>клі­тин</a:t>
            </a:r>
            <a:r>
              <a:rPr lang="ru-RU" dirty="0"/>
              <a:t>, </a:t>
            </a:r>
            <a:r>
              <a:rPr lang="ru-RU" dirty="0" err="1"/>
              <a:t>її</a:t>
            </a:r>
            <a:r>
              <a:rPr lang="ru-RU" dirty="0"/>
              <a:t> протоки (20—30) </a:t>
            </a:r>
            <a:r>
              <a:rPr lang="ru-RU" dirty="0" err="1"/>
              <a:t>відкриваються</a:t>
            </a:r>
            <a:r>
              <a:rPr lang="ru-RU" dirty="0"/>
              <a:t> на </a:t>
            </a:r>
            <a:r>
              <a:rPr lang="ru-RU" dirty="0" err="1"/>
              <a:t>задній</a:t>
            </a:r>
            <a:r>
              <a:rPr lang="ru-RU" dirty="0"/>
              <a:t> </a:t>
            </a:r>
            <a:r>
              <a:rPr lang="ru-RU" dirty="0" err="1"/>
              <a:t>стінці</a:t>
            </a:r>
            <a:r>
              <a:rPr lang="ru-RU" dirty="0"/>
              <a:t> </a:t>
            </a:r>
            <a:r>
              <a:rPr lang="ru-RU" dirty="0" err="1"/>
              <a:t>сечівника</a:t>
            </a:r>
            <a:r>
              <a:rPr lang="ru-RU" dirty="0"/>
              <a:t>, </a:t>
            </a:r>
            <a:r>
              <a:rPr lang="ru-RU" dirty="0" err="1"/>
              <a:t>виводячи</a:t>
            </a:r>
            <a:r>
              <a:rPr lang="ru-RU" dirty="0"/>
              <a:t> </a:t>
            </a:r>
            <a:r>
              <a:rPr lang="ru-RU" dirty="0" err="1"/>
              <a:t>сюди</a:t>
            </a:r>
            <a:r>
              <a:rPr lang="ru-RU" dirty="0"/>
              <a:t> секрет, </a:t>
            </a:r>
            <a:r>
              <a:rPr lang="ru-RU" dirty="0" err="1"/>
              <a:t>що</a:t>
            </a:r>
            <a:r>
              <a:rPr lang="ru-RU" dirty="0"/>
              <a:t> є </a:t>
            </a:r>
            <a:r>
              <a:rPr lang="ru-RU" dirty="0" err="1"/>
              <a:t>складовою</a:t>
            </a:r>
            <a:r>
              <a:rPr lang="ru-RU" dirty="0"/>
              <a:t> </a:t>
            </a:r>
            <a:r>
              <a:rPr lang="ru-RU" dirty="0" err="1"/>
              <a:t>сперми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b="1" dirty="0" err="1"/>
              <a:t>Цибулинно-сечівникові</a:t>
            </a:r>
            <a:r>
              <a:rPr lang="ru-RU" b="1" dirty="0"/>
              <a:t> (</a:t>
            </a:r>
            <a:r>
              <a:rPr lang="ru-RU" b="1" dirty="0" err="1"/>
              <a:t>бульбоуретральні</a:t>
            </a:r>
            <a:r>
              <a:rPr lang="ru-RU" b="1" dirty="0"/>
              <a:t>) </a:t>
            </a:r>
            <a:r>
              <a:rPr lang="ru-RU" b="1" dirty="0" err="1"/>
              <a:t>залози</a:t>
            </a:r>
            <a:r>
              <a:rPr lang="ru-RU" b="1" dirty="0"/>
              <a:t>(</a:t>
            </a:r>
            <a:r>
              <a:rPr lang="ru-RU" dirty="0" err="1"/>
              <a:t>glandulae</a:t>
            </a:r>
            <a:r>
              <a:rPr lang="ru-RU" dirty="0"/>
              <a:t> </a:t>
            </a:r>
            <a:r>
              <a:rPr lang="ru-RU" dirty="0" err="1"/>
              <a:t>bulbourethrales</a:t>
            </a:r>
            <a:r>
              <a:rPr lang="ru-RU" dirty="0"/>
              <a:t>) — </a:t>
            </a:r>
            <a:r>
              <a:rPr lang="ru-RU" dirty="0" err="1"/>
              <a:t>парні</a:t>
            </a:r>
            <a:r>
              <a:rPr lang="ru-RU" dirty="0"/>
              <a:t> </a:t>
            </a:r>
            <a:r>
              <a:rPr lang="ru-RU" dirty="0" err="1"/>
              <a:t>органи</a:t>
            </a:r>
            <a:r>
              <a:rPr lang="ru-RU" dirty="0"/>
              <a:t>, </a:t>
            </a:r>
            <a:r>
              <a:rPr lang="ru-RU" dirty="0" err="1"/>
              <a:t>мають</a:t>
            </a:r>
            <a:r>
              <a:rPr lang="ru-RU" dirty="0"/>
              <a:t> </a:t>
            </a:r>
            <a:r>
              <a:rPr lang="ru-RU" dirty="0" err="1"/>
              <a:t>кулясту</a:t>
            </a:r>
            <a:r>
              <a:rPr lang="ru-RU" dirty="0"/>
              <a:t> форму, </a:t>
            </a:r>
            <a:r>
              <a:rPr lang="ru-RU" dirty="0" err="1"/>
              <a:t>розташо­вані</a:t>
            </a:r>
            <a:r>
              <a:rPr lang="ru-RU" dirty="0"/>
              <a:t> у </a:t>
            </a:r>
            <a:r>
              <a:rPr lang="ru-RU" dirty="0" err="1"/>
              <a:t>ділянці</a:t>
            </a:r>
            <a:r>
              <a:rPr lang="ru-RU" dirty="0"/>
              <a:t> </a:t>
            </a:r>
            <a:r>
              <a:rPr lang="ru-RU" dirty="0" err="1"/>
              <a:t>промежини</a:t>
            </a:r>
            <a:r>
              <a:rPr lang="ru-RU" dirty="0"/>
              <a:t>. </a:t>
            </a:r>
            <a:r>
              <a:rPr lang="ru-RU" dirty="0" err="1"/>
              <a:t>Вивідні</a:t>
            </a:r>
            <a:r>
              <a:rPr lang="ru-RU" dirty="0"/>
              <a:t> протоки (3—4) </a:t>
            </a:r>
            <a:r>
              <a:rPr lang="ru-RU" dirty="0" err="1"/>
              <a:t>відкриваються</a:t>
            </a:r>
            <a:r>
              <a:rPr lang="ru-RU" dirty="0"/>
              <a:t> в </a:t>
            </a:r>
            <a:r>
              <a:rPr lang="ru-RU" dirty="0" err="1"/>
              <a:t>перетинчасту</a:t>
            </a:r>
            <a:r>
              <a:rPr lang="ru-RU" dirty="0"/>
              <a:t> </a:t>
            </a:r>
            <a:r>
              <a:rPr lang="ru-RU" dirty="0" err="1"/>
              <a:t>частину</a:t>
            </a:r>
            <a:r>
              <a:rPr lang="ru-RU" dirty="0"/>
              <a:t> </a:t>
            </a:r>
            <a:r>
              <a:rPr lang="ru-RU" dirty="0" err="1"/>
              <a:t>сечівника</a:t>
            </a:r>
            <a:r>
              <a:rPr lang="ru-RU" dirty="0"/>
              <a:t>. Вони </a:t>
            </a:r>
            <a:r>
              <a:rPr lang="ru-RU" dirty="0" err="1"/>
              <a:t>виробляють</a:t>
            </a:r>
            <a:r>
              <a:rPr lang="ru-RU" dirty="0"/>
              <a:t> </a:t>
            </a:r>
            <a:r>
              <a:rPr lang="ru-RU" dirty="0" err="1"/>
              <a:t>тягнучу</a:t>
            </a:r>
            <a:r>
              <a:rPr lang="ru-RU" dirty="0"/>
              <a:t> </a:t>
            </a:r>
            <a:r>
              <a:rPr lang="ru-RU" dirty="0" err="1"/>
              <a:t>рі­дину</a:t>
            </a:r>
            <a:r>
              <a:rPr lang="ru-RU" dirty="0"/>
              <a:t>, яка </a:t>
            </a:r>
            <a:r>
              <a:rPr lang="ru-RU" dirty="0" err="1"/>
              <a:t>змащує</a:t>
            </a:r>
            <a:r>
              <a:rPr lang="ru-RU" dirty="0"/>
              <a:t> </a:t>
            </a:r>
            <a:r>
              <a:rPr lang="ru-RU" dirty="0" err="1"/>
              <a:t>сечівник</a:t>
            </a:r>
            <a:r>
              <a:rPr lang="ru-RU" dirty="0"/>
              <a:t>, </a:t>
            </a:r>
            <a:r>
              <a:rPr lang="ru-RU" dirty="0" err="1"/>
              <a:t>захищаючи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слизову</a:t>
            </a:r>
            <a:r>
              <a:rPr lang="ru-RU" dirty="0"/>
              <a:t> </a:t>
            </a:r>
            <a:r>
              <a:rPr lang="ru-RU" dirty="0" err="1"/>
              <a:t>оболонку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подразнення</a:t>
            </a:r>
            <a:r>
              <a:rPr lang="ru-RU" dirty="0"/>
              <a:t> сечею.</a:t>
            </a:r>
          </a:p>
          <a:p>
            <a:pPr marL="0" indent="0">
              <a:buNone/>
            </a:pPr>
            <a:r>
              <a:rPr lang="ru-RU" dirty="0" err="1"/>
              <a:t>Сім'яний</a:t>
            </a:r>
            <a:r>
              <a:rPr lang="ru-RU" dirty="0"/>
              <a:t> канатик(</a:t>
            </a:r>
            <a:r>
              <a:rPr lang="ru-RU" dirty="0" err="1"/>
              <a:t>funiculus</a:t>
            </a:r>
            <a:r>
              <a:rPr lang="ru-RU" dirty="0"/>
              <a:t> </a:t>
            </a:r>
            <a:r>
              <a:rPr lang="ru-RU" dirty="0" err="1"/>
              <a:t>spermaticus</a:t>
            </a:r>
            <a:r>
              <a:rPr lang="ru-RU" dirty="0"/>
              <a:t>). До складу </a:t>
            </a:r>
            <a:r>
              <a:rPr lang="ru-RU" dirty="0" err="1"/>
              <a:t>сім'яного</a:t>
            </a:r>
            <a:r>
              <a:rPr lang="ru-RU" dirty="0"/>
              <a:t> канатика </a:t>
            </a:r>
            <a:r>
              <a:rPr lang="ru-RU" dirty="0" err="1"/>
              <a:t>входять</a:t>
            </a:r>
            <a:r>
              <a:rPr lang="ru-RU" dirty="0"/>
              <a:t>: </a:t>
            </a:r>
            <a:r>
              <a:rPr lang="ru-RU" dirty="0" err="1"/>
              <a:t>сім'явиносна</a:t>
            </a:r>
            <a:r>
              <a:rPr lang="ru-RU" dirty="0"/>
              <a:t> протока, </a:t>
            </a:r>
            <a:r>
              <a:rPr lang="ru-RU" dirty="0" err="1"/>
              <a:t>яєчкові</a:t>
            </a:r>
            <a:r>
              <a:rPr lang="ru-RU" dirty="0"/>
              <a:t> </a:t>
            </a:r>
            <a:r>
              <a:rPr lang="ru-RU" dirty="0" err="1"/>
              <a:t>венозні</a:t>
            </a:r>
            <a:r>
              <a:rPr lang="ru-RU" dirty="0"/>
              <a:t> </a:t>
            </a:r>
            <a:r>
              <a:rPr lang="ru-RU" dirty="0" err="1"/>
              <a:t>сплетення</a:t>
            </a:r>
            <a:r>
              <a:rPr lang="ru-RU" dirty="0"/>
              <a:t> та </a:t>
            </a:r>
            <a:r>
              <a:rPr lang="ru-RU" dirty="0" err="1"/>
              <a:t>артерія</a:t>
            </a:r>
            <a:r>
              <a:rPr lang="ru-RU" dirty="0"/>
              <a:t>, </a:t>
            </a:r>
            <a:r>
              <a:rPr lang="ru-RU" dirty="0" err="1"/>
              <a:t>лімфатичні</a:t>
            </a:r>
            <a:r>
              <a:rPr lang="ru-RU" dirty="0"/>
              <a:t> </a:t>
            </a:r>
            <a:r>
              <a:rPr lang="ru-RU" dirty="0" err="1"/>
              <a:t>судини</a:t>
            </a:r>
            <a:r>
              <a:rPr lang="ru-RU" dirty="0"/>
              <a:t>, </a:t>
            </a:r>
            <a:r>
              <a:rPr lang="ru-RU" dirty="0" err="1"/>
              <a:t>нерви</a:t>
            </a:r>
            <a:r>
              <a:rPr lang="ru-RU" dirty="0"/>
              <a:t>. </a:t>
            </a:r>
            <a:r>
              <a:rPr lang="ru-RU" dirty="0" err="1"/>
              <a:t>Сім'яний</a:t>
            </a:r>
            <a:r>
              <a:rPr lang="ru-RU" dirty="0"/>
              <a:t> канатик </a:t>
            </a:r>
            <a:r>
              <a:rPr lang="ru-RU" dirty="0" err="1"/>
              <a:t>тягнеться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внутрішнього</a:t>
            </a:r>
            <a:r>
              <a:rPr lang="ru-RU" dirty="0"/>
              <a:t> </a:t>
            </a:r>
            <a:r>
              <a:rPr lang="ru-RU" dirty="0" err="1"/>
              <a:t>пахвинного</a:t>
            </a:r>
            <a:r>
              <a:rPr lang="ru-RU" dirty="0"/>
              <a:t> </a:t>
            </a:r>
            <a:r>
              <a:rPr lang="ru-RU" dirty="0" err="1"/>
              <a:t>кільця</a:t>
            </a:r>
            <a:r>
              <a:rPr lang="ru-RU" dirty="0"/>
              <a:t>, де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судин</a:t>
            </a:r>
            <a:r>
              <a:rPr lang="ru-RU" dirty="0"/>
              <a:t> </a:t>
            </a:r>
            <a:r>
              <a:rPr lang="ru-RU" dirty="0" err="1"/>
              <a:t>відокремлюєть­ся</a:t>
            </a:r>
            <a:r>
              <a:rPr lang="ru-RU" dirty="0"/>
              <a:t> </a:t>
            </a:r>
            <a:r>
              <a:rPr lang="ru-RU" dirty="0" err="1"/>
              <a:t>сім'явиносна</a:t>
            </a:r>
            <a:r>
              <a:rPr lang="ru-RU" dirty="0"/>
              <a:t> протока.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утворюється</a:t>
            </a:r>
            <a:r>
              <a:rPr lang="ru-RU" dirty="0"/>
              <a:t> </a:t>
            </a:r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опускання</a:t>
            </a:r>
            <a:r>
              <a:rPr lang="ru-RU" dirty="0"/>
              <a:t> </a:t>
            </a:r>
            <a:r>
              <a:rPr lang="ru-RU" dirty="0" err="1"/>
              <a:t>яєчка</a:t>
            </a:r>
            <a:r>
              <a:rPr lang="ru-RU" dirty="0"/>
              <a:t> в калитку з </a:t>
            </a:r>
            <a:r>
              <a:rPr lang="ru-RU" dirty="0" err="1"/>
              <a:t>поперекового</a:t>
            </a:r>
            <a:r>
              <a:rPr lang="ru-RU" dirty="0"/>
              <a:t> </a:t>
            </a:r>
            <a:r>
              <a:rPr lang="ru-RU" dirty="0" err="1"/>
              <a:t>відділу</a:t>
            </a:r>
            <a:r>
              <a:rPr lang="ru-RU" dirty="0"/>
              <a:t> </a:t>
            </a:r>
            <a:r>
              <a:rPr lang="ru-RU" dirty="0" err="1"/>
              <a:t>черевної</a:t>
            </a:r>
            <a:r>
              <a:rPr lang="ru-RU" dirty="0"/>
              <a:t> </a:t>
            </a:r>
            <a:r>
              <a:rPr lang="ru-RU" dirty="0" err="1"/>
              <a:t>порожнини</a:t>
            </a:r>
            <a:r>
              <a:rPr lang="ru-RU" dirty="0"/>
              <a:t>, де </a:t>
            </a:r>
            <a:r>
              <a:rPr lang="ru-RU" dirty="0" err="1"/>
              <a:t>яєчко</a:t>
            </a:r>
            <a:r>
              <a:rPr lang="ru-RU" dirty="0"/>
              <a:t> </a:t>
            </a:r>
            <a:r>
              <a:rPr lang="ru-RU" dirty="0" err="1"/>
              <a:t>розвивається</a:t>
            </a:r>
            <a:r>
              <a:rPr lang="ru-RU" dirty="0"/>
              <a:t>. До початку </a:t>
            </a:r>
            <a:r>
              <a:rPr lang="ru-RU" dirty="0" err="1"/>
              <a:t>народження</a:t>
            </a:r>
            <a:r>
              <a:rPr lang="ru-RU" dirty="0"/>
              <a:t> </a:t>
            </a:r>
            <a:r>
              <a:rPr lang="ru-RU" dirty="0" err="1"/>
              <a:t>дитини</a:t>
            </a:r>
            <a:r>
              <a:rPr lang="ru-RU" dirty="0"/>
              <a:t> </a:t>
            </a:r>
            <a:r>
              <a:rPr lang="ru-RU" dirty="0" err="1"/>
              <a:t>яєчка</a:t>
            </a:r>
            <a:r>
              <a:rPr lang="ru-RU" dirty="0"/>
              <a:t> </a:t>
            </a:r>
            <a:r>
              <a:rPr lang="ru-RU" dirty="0" err="1"/>
              <a:t>повинні</a:t>
            </a:r>
            <a:r>
              <a:rPr lang="ru-RU" dirty="0"/>
              <a:t> </a:t>
            </a:r>
            <a:r>
              <a:rPr lang="ru-RU" dirty="0" err="1"/>
              <a:t>опус­титися</a:t>
            </a:r>
            <a:r>
              <a:rPr lang="ru-RU" dirty="0"/>
              <a:t> в калитку. </a:t>
            </a:r>
            <a:r>
              <a:rPr lang="ru-RU" dirty="0" err="1"/>
              <a:t>Відсутність</a:t>
            </a:r>
            <a:r>
              <a:rPr lang="ru-RU" dirty="0"/>
              <a:t> </a:t>
            </a:r>
            <a:r>
              <a:rPr lang="ru-RU" dirty="0" err="1"/>
              <a:t>яєчок</a:t>
            </a:r>
            <a:r>
              <a:rPr lang="ru-RU" dirty="0"/>
              <a:t> в </a:t>
            </a:r>
            <a:r>
              <a:rPr lang="ru-RU" dirty="0" err="1"/>
              <a:t>калитці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назву</a:t>
            </a:r>
            <a:r>
              <a:rPr lang="ru-RU" dirty="0"/>
              <a:t> </a:t>
            </a:r>
            <a:r>
              <a:rPr lang="ru-RU" dirty="0" err="1"/>
              <a:t>криптор­хізму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813149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88640"/>
            <a:ext cx="8424936" cy="6336704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b="1" dirty="0"/>
              <a:t>Калитка(</a:t>
            </a:r>
            <a:r>
              <a:rPr lang="ru-RU" b="1" dirty="0" err="1"/>
              <a:t>scrotum</a:t>
            </a:r>
            <a:r>
              <a:rPr lang="ru-RU" dirty="0"/>
              <a:t>) —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шкірний</a:t>
            </a:r>
            <a:r>
              <a:rPr lang="ru-RU" dirty="0"/>
              <a:t> </a:t>
            </a:r>
            <a:r>
              <a:rPr lang="ru-RU" dirty="0" err="1"/>
              <a:t>утвір</a:t>
            </a:r>
            <a:r>
              <a:rPr lang="ru-RU" dirty="0"/>
              <a:t>, </a:t>
            </a:r>
            <a:r>
              <a:rPr lang="ru-RU" dirty="0" err="1"/>
              <a:t>поділений</a:t>
            </a:r>
            <a:r>
              <a:rPr lang="ru-RU" dirty="0"/>
              <a:t> </a:t>
            </a:r>
            <a:r>
              <a:rPr lang="ru-RU" dirty="0" err="1"/>
              <a:t>перетинкою</a:t>
            </a:r>
            <a:r>
              <a:rPr lang="ru-RU" dirty="0"/>
              <a:t> на </a:t>
            </a:r>
            <a:r>
              <a:rPr lang="ru-RU" dirty="0" err="1"/>
              <a:t>дві</a:t>
            </a:r>
            <a:r>
              <a:rPr lang="ru-RU" dirty="0"/>
              <a:t> </a:t>
            </a:r>
            <a:r>
              <a:rPr lang="ru-RU" dirty="0" err="1"/>
              <a:t>половини</a:t>
            </a:r>
            <a:r>
              <a:rPr lang="ru-RU" dirty="0"/>
              <a:t>, в </a:t>
            </a:r>
            <a:r>
              <a:rPr lang="ru-RU" dirty="0" err="1"/>
              <a:t>кожній</a:t>
            </a:r>
            <a:r>
              <a:rPr lang="ru-RU" dirty="0"/>
              <a:t> з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лежить</a:t>
            </a:r>
            <a:r>
              <a:rPr lang="ru-RU" dirty="0"/>
              <a:t> </a:t>
            </a:r>
            <a:r>
              <a:rPr lang="ru-RU" dirty="0" err="1"/>
              <a:t>яєчко</a:t>
            </a:r>
            <a:r>
              <a:rPr lang="ru-RU" dirty="0"/>
              <a:t> з </a:t>
            </a:r>
            <a:r>
              <a:rPr lang="ru-RU" dirty="0" err="1"/>
              <a:t>оболонками</a:t>
            </a:r>
            <a:r>
              <a:rPr lang="ru-RU" dirty="0"/>
              <a:t>, при­датком і </a:t>
            </a:r>
            <a:r>
              <a:rPr lang="ru-RU" dirty="0" err="1"/>
              <a:t>нижнім</a:t>
            </a:r>
            <a:r>
              <a:rPr lang="ru-RU" dirty="0"/>
              <a:t> </a:t>
            </a:r>
            <a:r>
              <a:rPr lang="ru-RU" dirty="0" err="1"/>
              <a:t>відділом</a:t>
            </a:r>
            <a:r>
              <a:rPr lang="ru-RU" dirty="0"/>
              <a:t> </a:t>
            </a:r>
            <a:r>
              <a:rPr lang="ru-RU" dirty="0" err="1"/>
              <a:t>сім'яного</a:t>
            </a:r>
            <a:r>
              <a:rPr lang="ru-RU" dirty="0"/>
              <a:t> канатика. По </a:t>
            </a:r>
            <a:r>
              <a:rPr lang="ru-RU" dirty="0" err="1"/>
              <a:t>середній</a:t>
            </a:r>
            <a:r>
              <a:rPr lang="ru-RU" dirty="0"/>
              <a:t> </a:t>
            </a:r>
            <a:r>
              <a:rPr lang="ru-RU" dirty="0" err="1"/>
              <a:t>лінії</a:t>
            </a:r>
            <a:r>
              <a:rPr lang="ru-RU" dirty="0"/>
              <a:t> ка-литки проходить </a:t>
            </a:r>
            <a:r>
              <a:rPr lang="ru-RU" dirty="0" err="1"/>
              <a:t>її</a:t>
            </a:r>
            <a:r>
              <a:rPr lang="ru-RU" dirty="0"/>
              <a:t> шов,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тягнеться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нижньої</a:t>
            </a:r>
            <a:r>
              <a:rPr lang="ru-RU" dirty="0"/>
              <a:t> </a:t>
            </a:r>
            <a:r>
              <a:rPr lang="ru-RU" dirty="0" err="1"/>
              <a:t>поверхні</a:t>
            </a:r>
            <a:r>
              <a:rPr lang="ru-RU" dirty="0"/>
              <a:t> </a:t>
            </a:r>
            <a:r>
              <a:rPr lang="ru-RU" dirty="0" err="1"/>
              <a:t>ста­тевого</a:t>
            </a:r>
            <a:r>
              <a:rPr lang="ru-RU" dirty="0"/>
              <a:t> члена до </a:t>
            </a:r>
            <a:r>
              <a:rPr lang="ru-RU" dirty="0" err="1"/>
              <a:t>відхідника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dirty="0"/>
              <a:t>У </a:t>
            </a:r>
            <a:r>
              <a:rPr lang="ru-RU" dirty="0" err="1"/>
              <a:t>процесі</a:t>
            </a:r>
            <a:r>
              <a:rPr lang="ru-RU" dirty="0"/>
              <a:t> </a:t>
            </a:r>
            <a:r>
              <a:rPr lang="ru-RU" dirty="0" err="1"/>
              <a:t>опускання</a:t>
            </a:r>
            <a:r>
              <a:rPr lang="ru-RU" dirty="0"/>
              <a:t> </a:t>
            </a:r>
            <a:r>
              <a:rPr lang="ru-RU" dirty="0" err="1"/>
              <a:t>яєчко</a:t>
            </a:r>
            <a:r>
              <a:rPr lang="ru-RU" dirty="0"/>
              <a:t> </a:t>
            </a:r>
            <a:r>
              <a:rPr lang="ru-RU" dirty="0" err="1"/>
              <a:t>тягне</a:t>
            </a:r>
            <a:r>
              <a:rPr lang="ru-RU" dirty="0"/>
              <a:t> за собою </a:t>
            </a:r>
            <a:r>
              <a:rPr lang="ru-RU" dirty="0" err="1"/>
              <a:t>різні</a:t>
            </a:r>
            <a:r>
              <a:rPr lang="ru-RU" dirty="0"/>
              <a:t> шари </a:t>
            </a:r>
            <a:r>
              <a:rPr lang="ru-RU" dirty="0" err="1"/>
              <a:t>черев­ної</a:t>
            </a:r>
            <a:r>
              <a:rPr lang="ru-RU" dirty="0"/>
              <a:t> </a:t>
            </a:r>
            <a:r>
              <a:rPr lang="ru-RU" dirty="0" err="1"/>
              <a:t>стінки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оточують</a:t>
            </a:r>
            <a:r>
              <a:rPr lang="ru-RU" dirty="0"/>
              <a:t> у </a:t>
            </a:r>
            <a:r>
              <a:rPr lang="ru-RU" dirty="0" err="1"/>
              <a:t>калитці</a:t>
            </a:r>
            <a:r>
              <a:rPr lang="ru-RU" dirty="0"/>
              <a:t> </a:t>
            </a:r>
            <a:r>
              <a:rPr lang="ru-RU" dirty="0" err="1"/>
              <a:t>яєчко</a:t>
            </a:r>
            <a:r>
              <a:rPr lang="ru-RU" dirty="0"/>
              <a:t> і </a:t>
            </a:r>
            <a:r>
              <a:rPr lang="ru-RU" dirty="0" err="1"/>
              <a:t>сім'яний</a:t>
            </a:r>
            <a:r>
              <a:rPr lang="ru-RU" dirty="0"/>
              <a:t> канатик. </a:t>
            </a:r>
            <a:r>
              <a:rPr lang="ru-RU" dirty="0" err="1"/>
              <a:t>Отже</a:t>
            </a:r>
            <a:r>
              <a:rPr lang="ru-RU" dirty="0"/>
              <a:t>, </a:t>
            </a:r>
            <a:r>
              <a:rPr lang="ru-RU" dirty="0" err="1"/>
              <a:t>яєчко</a:t>
            </a:r>
            <a:r>
              <a:rPr lang="ru-RU" dirty="0"/>
              <a:t> і </a:t>
            </a:r>
            <a:r>
              <a:rPr lang="ru-RU" dirty="0" err="1"/>
              <a:t>сім'яний</a:t>
            </a:r>
            <a:r>
              <a:rPr lang="ru-RU" dirty="0"/>
              <a:t> канатик </a:t>
            </a:r>
            <a:r>
              <a:rPr lang="ru-RU" dirty="0" err="1"/>
              <a:t>оточені</a:t>
            </a:r>
            <a:r>
              <a:rPr lang="ru-RU" dirty="0"/>
              <a:t> такими </a:t>
            </a:r>
            <a:r>
              <a:rPr lang="ru-RU" dirty="0" err="1"/>
              <a:t>оболонками</a:t>
            </a:r>
            <a:r>
              <a:rPr lang="ru-RU" dirty="0"/>
              <a:t>: 1) </a:t>
            </a:r>
            <a:r>
              <a:rPr lang="ru-RU" dirty="0" err="1"/>
              <a:t>шкіра</a:t>
            </a:r>
            <a:r>
              <a:rPr lang="ru-RU" dirty="0"/>
              <a:t>; 2) </a:t>
            </a:r>
            <a:r>
              <a:rPr lang="ru-RU" dirty="0" err="1"/>
              <a:t>м'ясиста</a:t>
            </a:r>
            <a:r>
              <a:rPr lang="ru-RU" dirty="0"/>
              <a:t> </a:t>
            </a:r>
            <a:r>
              <a:rPr lang="ru-RU" dirty="0" err="1"/>
              <a:t>оболонка</a:t>
            </a:r>
            <a:r>
              <a:rPr lang="ru-RU" dirty="0"/>
              <a:t> — </a:t>
            </a:r>
            <a:r>
              <a:rPr lang="ru-RU" dirty="0" err="1"/>
              <a:t>видозмінена</a:t>
            </a:r>
            <a:r>
              <a:rPr lang="ru-RU" dirty="0"/>
              <a:t> </a:t>
            </a:r>
            <a:r>
              <a:rPr lang="ru-RU" dirty="0" err="1"/>
              <a:t>підшкірна</a:t>
            </a:r>
            <a:r>
              <a:rPr lang="ru-RU" dirty="0"/>
              <a:t> </a:t>
            </a:r>
            <a:r>
              <a:rPr lang="ru-RU" dirty="0" err="1"/>
              <a:t>сполучна</a:t>
            </a:r>
            <a:r>
              <a:rPr lang="ru-RU" dirty="0"/>
              <a:t> тканина з гладенькими </a:t>
            </a:r>
            <a:r>
              <a:rPr lang="ru-RU" dirty="0" err="1"/>
              <a:t>м'язовими</a:t>
            </a:r>
            <a:r>
              <a:rPr lang="ru-RU" dirty="0"/>
              <a:t> </a:t>
            </a:r>
            <a:r>
              <a:rPr lang="ru-RU" dirty="0" err="1"/>
              <a:t>клітинами</a:t>
            </a:r>
            <a:r>
              <a:rPr lang="ru-RU" dirty="0"/>
              <a:t>; 3) </a:t>
            </a:r>
            <a:r>
              <a:rPr lang="ru-RU" dirty="0" err="1"/>
              <a:t>зовнішня</a:t>
            </a:r>
            <a:r>
              <a:rPr lang="ru-RU" dirty="0"/>
              <a:t> </a:t>
            </a:r>
            <a:r>
              <a:rPr lang="ru-RU" dirty="0" err="1"/>
              <a:t>сім'яна</a:t>
            </a:r>
            <a:r>
              <a:rPr lang="ru-RU" dirty="0"/>
              <a:t> </a:t>
            </a:r>
            <a:r>
              <a:rPr lang="ru-RU" dirty="0" err="1"/>
              <a:t>фасція</a:t>
            </a:r>
            <a:r>
              <a:rPr lang="ru-RU" dirty="0"/>
              <a:t> — </a:t>
            </a:r>
            <a:r>
              <a:rPr lang="ru-RU" dirty="0" err="1"/>
              <a:t>похідне</a:t>
            </a:r>
            <a:r>
              <a:rPr lang="ru-RU" dirty="0"/>
              <a:t> </a:t>
            </a:r>
            <a:r>
              <a:rPr lang="ru-RU" dirty="0" err="1"/>
              <a:t>поверхневої</a:t>
            </a:r>
            <a:r>
              <a:rPr lang="ru-RU" dirty="0"/>
              <a:t> </a:t>
            </a:r>
            <a:r>
              <a:rPr lang="ru-RU" dirty="0" err="1"/>
              <a:t>фасції</a:t>
            </a:r>
            <a:r>
              <a:rPr lang="ru-RU" dirty="0"/>
              <a:t> живота; 4) </a:t>
            </a:r>
            <a:r>
              <a:rPr lang="ru-RU" dirty="0" err="1"/>
              <a:t>фасція</a:t>
            </a:r>
            <a:r>
              <a:rPr lang="ru-RU" dirty="0"/>
              <a:t> </a:t>
            </a:r>
            <a:r>
              <a:rPr lang="ru-RU" dirty="0" err="1"/>
              <a:t>м'яза</a:t>
            </a:r>
            <a:r>
              <a:rPr lang="ru-RU" dirty="0"/>
              <a:t> — </a:t>
            </a:r>
            <a:r>
              <a:rPr lang="ru-RU" dirty="0" err="1"/>
              <a:t>підіймача</a:t>
            </a:r>
            <a:r>
              <a:rPr lang="ru-RU" dirty="0"/>
              <a:t> </a:t>
            </a:r>
            <a:r>
              <a:rPr lang="ru-RU" dirty="0" err="1"/>
              <a:t>яєчка</a:t>
            </a:r>
            <a:r>
              <a:rPr lang="ru-RU" dirty="0"/>
              <a:t>; 5) </a:t>
            </a:r>
            <a:r>
              <a:rPr lang="ru-RU" dirty="0" err="1"/>
              <a:t>м'яз</a:t>
            </a:r>
            <a:r>
              <a:rPr lang="ru-RU" dirty="0"/>
              <a:t> — </a:t>
            </a:r>
            <a:r>
              <a:rPr lang="ru-RU" dirty="0" err="1"/>
              <a:t>підіймач</a:t>
            </a:r>
            <a:r>
              <a:rPr lang="ru-RU" dirty="0"/>
              <a:t> </a:t>
            </a:r>
            <a:r>
              <a:rPr lang="ru-RU" dirty="0" err="1"/>
              <a:t>яєчка</a:t>
            </a:r>
            <a:r>
              <a:rPr lang="ru-RU" dirty="0"/>
              <a:t> — </a:t>
            </a:r>
            <a:r>
              <a:rPr lang="ru-RU" dirty="0" err="1"/>
              <a:t>похідне</a:t>
            </a:r>
            <a:r>
              <a:rPr lang="ru-RU" dirty="0"/>
              <a:t> поперечного та </a:t>
            </a:r>
            <a:r>
              <a:rPr lang="ru-RU" dirty="0" err="1"/>
              <a:t>внутріш­нього</a:t>
            </a:r>
            <a:r>
              <a:rPr lang="ru-RU" dirty="0"/>
              <a:t> косого </a:t>
            </a:r>
            <a:r>
              <a:rPr lang="ru-RU" dirty="0" err="1"/>
              <a:t>м'язів</a:t>
            </a:r>
            <a:r>
              <a:rPr lang="ru-RU" dirty="0"/>
              <a:t> живота; 6) </a:t>
            </a:r>
            <a:r>
              <a:rPr lang="ru-RU" dirty="0" err="1"/>
              <a:t>внутрішня</a:t>
            </a:r>
            <a:r>
              <a:rPr lang="ru-RU" dirty="0"/>
              <a:t> </a:t>
            </a:r>
            <a:r>
              <a:rPr lang="ru-RU" dirty="0" err="1"/>
              <a:t>сім'яна</a:t>
            </a:r>
            <a:r>
              <a:rPr lang="ru-RU" dirty="0"/>
              <a:t> </a:t>
            </a:r>
            <a:r>
              <a:rPr lang="ru-RU" dirty="0" err="1"/>
              <a:t>фасція</a:t>
            </a:r>
            <a:r>
              <a:rPr lang="ru-RU" dirty="0"/>
              <a:t> — </a:t>
            </a:r>
            <a:r>
              <a:rPr lang="ru-RU" dirty="0" err="1"/>
              <a:t>похід­не</a:t>
            </a:r>
            <a:r>
              <a:rPr lang="ru-RU" dirty="0"/>
              <a:t> </a:t>
            </a:r>
            <a:r>
              <a:rPr lang="ru-RU" dirty="0" err="1"/>
              <a:t>поперечної</a:t>
            </a:r>
            <a:r>
              <a:rPr lang="ru-RU" dirty="0"/>
              <a:t> </a:t>
            </a:r>
            <a:r>
              <a:rPr lang="ru-RU" dirty="0" err="1"/>
              <a:t>фасції</a:t>
            </a:r>
            <a:r>
              <a:rPr lang="ru-RU" dirty="0"/>
              <a:t> живота; 7) </a:t>
            </a:r>
            <a:r>
              <a:rPr lang="ru-RU" dirty="0" err="1"/>
              <a:t>піхвова</a:t>
            </a:r>
            <a:r>
              <a:rPr lang="ru-RU" dirty="0"/>
              <a:t> </a:t>
            </a:r>
            <a:r>
              <a:rPr lang="ru-RU" dirty="0" err="1"/>
              <a:t>оболонка</a:t>
            </a:r>
            <a:r>
              <a:rPr lang="ru-RU" dirty="0"/>
              <a:t> — </a:t>
            </a:r>
            <a:r>
              <a:rPr lang="ru-RU" dirty="0" err="1"/>
              <a:t>відросток</a:t>
            </a:r>
            <a:r>
              <a:rPr lang="ru-RU" dirty="0"/>
              <a:t> </a:t>
            </a:r>
            <a:r>
              <a:rPr lang="ru-RU" dirty="0" err="1"/>
              <a:t>очеревини</a:t>
            </a:r>
            <a:r>
              <a:rPr lang="ru-RU" dirty="0"/>
              <a:t> (</a:t>
            </a:r>
            <a:r>
              <a:rPr lang="ru-RU" dirty="0" err="1"/>
              <a:t>серозна</a:t>
            </a:r>
            <a:r>
              <a:rPr lang="ru-RU" dirty="0"/>
              <a:t> </a:t>
            </a:r>
            <a:r>
              <a:rPr lang="ru-RU" dirty="0" err="1"/>
              <a:t>оболонка</a:t>
            </a:r>
            <a:r>
              <a:rPr lang="ru-RU" dirty="0"/>
              <a:t>),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складається</a:t>
            </a:r>
            <a:r>
              <a:rPr lang="ru-RU" dirty="0"/>
              <a:t> з </a:t>
            </a:r>
            <a:r>
              <a:rPr lang="ru-RU" dirty="0" err="1"/>
              <a:t>парієтального</a:t>
            </a:r>
            <a:r>
              <a:rPr lang="ru-RU" dirty="0"/>
              <a:t> та </a:t>
            </a:r>
            <a:r>
              <a:rPr lang="ru-RU" dirty="0" err="1"/>
              <a:t>вісцерального</a:t>
            </a:r>
            <a:r>
              <a:rPr lang="ru-RU" dirty="0"/>
              <a:t> </a:t>
            </a:r>
            <a:r>
              <a:rPr lang="ru-RU" dirty="0" err="1"/>
              <a:t>листків</a:t>
            </a:r>
            <a:r>
              <a:rPr lang="ru-RU" dirty="0"/>
              <a:t>. </a:t>
            </a:r>
            <a:r>
              <a:rPr lang="ru-RU" dirty="0" err="1"/>
              <a:t>Вісцеральний</a:t>
            </a:r>
            <a:r>
              <a:rPr lang="ru-RU" dirty="0"/>
              <a:t> листок </a:t>
            </a:r>
            <a:r>
              <a:rPr lang="ru-RU" dirty="0" err="1"/>
              <a:t>зростається</a:t>
            </a:r>
            <a:r>
              <a:rPr lang="ru-RU" dirty="0"/>
              <a:t> з </a:t>
            </a:r>
            <a:r>
              <a:rPr lang="ru-RU" dirty="0" err="1"/>
              <a:t>біл­ковою</a:t>
            </a:r>
            <a:r>
              <a:rPr lang="ru-RU" dirty="0"/>
              <a:t> </a:t>
            </a:r>
            <a:r>
              <a:rPr lang="ru-RU" dirty="0" err="1"/>
              <a:t>оболонкою</a:t>
            </a:r>
            <a:r>
              <a:rPr lang="ru-RU" dirty="0"/>
              <a:t> </a:t>
            </a:r>
            <a:r>
              <a:rPr lang="ru-RU" dirty="0" err="1"/>
              <a:t>яєчка</a:t>
            </a:r>
            <a:r>
              <a:rPr lang="ru-RU" dirty="0"/>
              <a:t>. </a:t>
            </a:r>
            <a:r>
              <a:rPr lang="ru-RU" dirty="0" err="1"/>
              <a:t>Між</a:t>
            </a:r>
            <a:r>
              <a:rPr lang="ru-RU" dirty="0"/>
              <a:t> </a:t>
            </a:r>
            <a:r>
              <a:rPr lang="ru-RU" dirty="0" err="1"/>
              <a:t>цими</a:t>
            </a:r>
            <a:r>
              <a:rPr lang="ru-RU" dirty="0"/>
              <a:t> </a:t>
            </a:r>
            <a:r>
              <a:rPr lang="ru-RU" dirty="0" err="1"/>
              <a:t>двома</a:t>
            </a:r>
            <a:r>
              <a:rPr lang="ru-RU" dirty="0"/>
              <a:t> листками </a:t>
            </a:r>
            <a:r>
              <a:rPr lang="ru-RU" dirty="0" err="1"/>
              <a:t>розташована</a:t>
            </a:r>
            <a:r>
              <a:rPr lang="ru-RU" dirty="0"/>
              <a:t> </a:t>
            </a:r>
            <a:r>
              <a:rPr lang="ru-RU" dirty="0" err="1"/>
              <a:t>порожнина</a:t>
            </a:r>
            <a:r>
              <a:rPr lang="ru-RU" dirty="0"/>
              <a:t>, в </a:t>
            </a:r>
            <a:r>
              <a:rPr lang="ru-RU" dirty="0" err="1"/>
              <a:t>якій</a:t>
            </a:r>
            <a:r>
              <a:rPr lang="ru-RU" dirty="0"/>
              <a:t> </a:t>
            </a:r>
            <a:r>
              <a:rPr lang="ru-RU" dirty="0" err="1"/>
              <a:t>знаходиться</a:t>
            </a:r>
            <a:r>
              <a:rPr lang="ru-RU" dirty="0"/>
              <a:t> 1—2 мл </a:t>
            </a:r>
            <a:r>
              <a:rPr lang="ru-RU" dirty="0" err="1"/>
              <a:t>серозної</a:t>
            </a:r>
            <a:r>
              <a:rPr lang="ru-RU" dirty="0"/>
              <a:t> </a:t>
            </a:r>
            <a:r>
              <a:rPr lang="ru-RU" dirty="0" err="1"/>
              <a:t>рідини</a:t>
            </a:r>
            <a:r>
              <a:rPr lang="ru-RU" dirty="0"/>
              <a:t>. </a:t>
            </a:r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опус­кання</a:t>
            </a:r>
            <a:r>
              <a:rPr lang="ru-RU" dirty="0"/>
              <a:t> </a:t>
            </a:r>
            <a:r>
              <a:rPr lang="ru-RU" dirty="0" err="1"/>
              <a:t>яєчка</a:t>
            </a:r>
            <a:r>
              <a:rPr lang="ru-RU" dirty="0"/>
              <a:t> </a:t>
            </a:r>
            <a:r>
              <a:rPr lang="ru-RU" dirty="0" err="1"/>
              <a:t>відросток</a:t>
            </a:r>
            <a:r>
              <a:rPr lang="ru-RU" dirty="0"/>
              <a:t> </a:t>
            </a:r>
            <a:r>
              <a:rPr lang="ru-RU" dirty="0" err="1"/>
              <a:t>очеревини</a:t>
            </a:r>
            <a:r>
              <a:rPr lang="ru-RU" dirty="0"/>
              <a:t> у </a:t>
            </a:r>
            <a:r>
              <a:rPr lang="ru-RU" dirty="0" err="1"/>
              <a:t>верхній</a:t>
            </a:r>
            <a:r>
              <a:rPr lang="ru-RU" dirty="0"/>
              <a:t> </a:t>
            </a:r>
            <a:r>
              <a:rPr lang="ru-RU" dirty="0" err="1"/>
              <a:t>частині</a:t>
            </a:r>
            <a:r>
              <a:rPr lang="ru-RU" dirty="0"/>
              <a:t> </a:t>
            </a:r>
            <a:r>
              <a:rPr lang="ru-RU" dirty="0" err="1"/>
              <a:t>заростає</a:t>
            </a:r>
            <a:r>
              <a:rPr lang="ru-RU" dirty="0"/>
              <a:t>, тому </a:t>
            </a:r>
            <a:r>
              <a:rPr lang="ru-RU" dirty="0" err="1"/>
              <a:t>яєчко</a:t>
            </a:r>
            <a:r>
              <a:rPr lang="ru-RU" dirty="0"/>
              <a:t> </a:t>
            </a:r>
            <a:r>
              <a:rPr lang="ru-RU" dirty="0" err="1"/>
              <a:t>знаходиться</a:t>
            </a:r>
            <a:r>
              <a:rPr lang="ru-RU" dirty="0"/>
              <a:t> у </a:t>
            </a:r>
            <a:r>
              <a:rPr lang="ru-RU" dirty="0" err="1"/>
              <a:t>власній</a:t>
            </a:r>
            <a:r>
              <a:rPr lang="ru-RU" dirty="0"/>
              <a:t> </a:t>
            </a:r>
            <a:r>
              <a:rPr lang="ru-RU" dirty="0" err="1"/>
              <a:t>серозній</a:t>
            </a:r>
            <a:r>
              <a:rPr lang="ru-RU" dirty="0"/>
              <a:t> </a:t>
            </a:r>
            <a:r>
              <a:rPr lang="ru-RU" dirty="0" err="1"/>
              <a:t>порожнині</a:t>
            </a:r>
            <a:r>
              <a:rPr lang="ru-RU" dirty="0"/>
              <a:t>.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відросток</a:t>
            </a:r>
            <a:r>
              <a:rPr lang="ru-RU" dirty="0"/>
              <a:t> не </a:t>
            </a:r>
            <a:r>
              <a:rPr lang="ru-RU" dirty="0" err="1"/>
              <a:t>заростає</a:t>
            </a:r>
            <a:r>
              <a:rPr lang="ru-RU" dirty="0"/>
              <a:t>, то </a:t>
            </a:r>
            <a:r>
              <a:rPr lang="ru-RU" dirty="0" err="1"/>
              <a:t>залишається</a:t>
            </a:r>
            <a:r>
              <a:rPr lang="ru-RU" dirty="0"/>
              <a:t> канал, через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можуть</a:t>
            </a:r>
            <a:r>
              <a:rPr lang="ru-RU" dirty="0"/>
              <a:t> </a:t>
            </a:r>
            <a:r>
              <a:rPr lang="ru-RU" dirty="0" err="1"/>
              <a:t>виходити</a:t>
            </a:r>
            <a:r>
              <a:rPr lang="ru-RU" dirty="0"/>
              <a:t> </a:t>
            </a:r>
            <a:r>
              <a:rPr lang="ru-RU" dirty="0" err="1"/>
              <a:t>вроджені</a:t>
            </a:r>
            <a:r>
              <a:rPr lang="ru-RU" dirty="0"/>
              <a:t> </a:t>
            </a:r>
            <a:r>
              <a:rPr lang="ru-RU" dirty="0" err="1"/>
              <a:t>грижі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b="1" dirty="0" err="1"/>
              <a:t>Статевий</a:t>
            </a:r>
            <a:r>
              <a:rPr lang="ru-RU" b="1" dirty="0"/>
              <a:t> член</a:t>
            </a:r>
            <a:r>
              <a:rPr lang="ru-RU" dirty="0"/>
              <a:t>(</a:t>
            </a:r>
            <a:r>
              <a:rPr lang="ru-RU" dirty="0" err="1"/>
              <a:t>penis</a:t>
            </a:r>
            <a:r>
              <a:rPr lang="ru-RU" dirty="0"/>
              <a:t>) </a:t>
            </a:r>
            <a:r>
              <a:rPr lang="ru-RU" dirty="0" err="1"/>
              <a:t>складається</a:t>
            </a:r>
            <a:r>
              <a:rPr lang="ru-RU" dirty="0"/>
              <a:t> з </a:t>
            </a:r>
            <a:r>
              <a:rPr lang="ru-RU" dirty="0" err="1"/>
              <a:t>двох</a:t>
            </a:r>
            <a:r>
              <a:rPr lang="ru-RU" dirty="0"/>
              <a:t> </a:t>
            </a:r>
            <a:r>
              <a:rPr lang="ru-RU" dirty="0" err="1"/>
              <a:t>кавернозних</a:t>
            </a:r>
            <a:r>
              <a:rPr lang="ru-RU" dirty="0"/>
              <a:t> (</a:t>
            </a:r>
            <a:r>
              <a:rPr lang="ru-RU" dirty="0" err="1"/>
              <a:t>пече­ристих</a:t>
            </a:r>
            <a:r>
              <a:rPr lang="ru-RU" dirty="0"/>
              <a:t>) і одного </a:t>
            </a:r>
            <a:r>
              <a:rPr lang="ru-RU" dirty="0" err="1"/>
              <a:t>губчастого</a:t>
            </a:r>
            <a:r>
              <a:rPr lang="ru-RU" dirty="0"/>
              <a:t> </a:t>
            </a:r>
            <a:r>
              <a:rPr lang="ru-RU" dirty="0" err="1"/>
              <a:t>тіла</a:t>
            </a:r>
            <a:r>
              <a:rPr lang="ru-RU" dirty="0"/>
              <a:t>. </a:t>
            </a:r>
            <a:r>
              <a:rPr lang="ru-RU" dirty="0" err="1"/>
              <a:t>Губчасте</a:t>
            </a:r>
            <a:r>
              <a:rPr lang="ru-RU" dirty="0"/>
              <a:t> </a:t>
            </a:r>
            <a:r>
              <a:rPr lang="ru-RU" dirty="0" err="1"/>
              <a:t>тіло</a:t>
            </a:r>
            <a:r>
              <a:rPr lang="ru-RU" dirty="0"/>
              <a:t> </a:t>
            </a:r>
            <a:r>
              <a:rPr lang="ru-RU" dirty="0" err="1"/>
              <a:t>розташоване</a:t>
            </a:r>
            <a:r>
              <a:rPr lang="ru-RU" dirty="0"/>
              <a:t> </a:t>
            </a:r>
            <a:r>
              <a:rPr lang="ru-RU" dirty="0" err="1"/>
              <a:t>зни­зу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печеристих</a:t>
            </a:r>
            <a:r>
              <a:rPr lang="ru-RU" dirty="0"/>
              <a:t> </a:t>
            </a:r>
            <a:r>
              <a:rPr lang="ru-RU" dirty="0" err="1"/>
              <a:t>тіл</a:t>
            </a:r>
            <a:r>
              <a:rPr lang="ru-RU" dirty="0"/>
              <a:t> і </a:t>
            </a:r>
            <a:r>
              <a:rPr lang="ru-RU" dirty="0" err="1"/>
              <a:t>пронизане</a:t>
            </a:r>
            <a:r>
              <a:rPr lang="ru-RU" dirty="0"/>
              <a:t> </a:t>
            </a:r>
            <a:r>
              <a:rPr lang="ru-RU" dirty="0" err="1"/>
              <a:t>сечівником</a:t>
            </a:r>
            <a:r>
              <a:rPr lang="ru-RU" dirty="0"/>
              <a:t>. </a:t>
            </a:r>
            <a:r>
              <a:rPr lang="ru-RU" dirty="0" err="1"/>
              <a:t>Задня</a:t>
            </a:r>
            <a:r>
              <a:rPr lang="ru-RU" dirty="0"/>
              <a:t> </a:t>
            </a:r>
            <a:r>
              <a:rPr lang="ru-RU" dirty="0" err="1"/>
              <a:t>частина</a:t>
            </a:r>
            <a:r>
              <a:rPr lang="ru-RU" dirty="0"/>
              <a:t> </a:t>
            </a:r>
            <a:r>
              <a:rPr lang="ru-RU" dirty="0" err="1"/>
              <a:t>ста­тевого</a:t>
            </a:r>
            <a:r>
              <a:rPr lang="ru-RU" dirty="0"/>
              <a:t> члена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назву</a:t>
            </a:r>
            <a:r>
              <a:rPr lang="ru-RU" dirty="0"/>
              <a:t> </a:t>
            </a:r>
            <a:r>
              <a:rPr lang="ru-RU" dirty="0" err="1"/>
              <a:t>кореня</a:t>
            </a:r>
            <a:r>
              <a:rPr lang="ru-RU" dirty="0"/>
              <a:t>, </a:t>
            </a:r>
            <a:r>
              <a:rPr lang="ru-RU" dirty="0" err="1"/>
              <a:t>передня</a:t>
            </a:r>
            <a:r>
              <a:rPr lang="ru-RU" dirty="0"/>
              <a:t> </a:t>
            </a:r>
            <a:r>
              <a:rPr lang="ru-RU" dirty="0" err="1"/>
              <a:t>потовщена</a:t>
            </a:r>
            <a:r>
              <a:rPr lang="ru-RU" dirty="0"/>
              <a:t> — головки. </a:t>
            </a:r>
            <a:r>
              <a:rPr lang="ru-RU" dirty="0" err="1"/>
              <a:t>Середня</a:t>
            </a:r>
            <a:r>
              <a:rPr lang="ru-RU" dirty="0"/>
              <a:t> </a:t>
            </a:r>
            <a:r>
              <a:rPr lang="ru-RU" dirty="0" err="1"/>
              <a:t>частина</a:t>
            </a:r>
            <a:r>
              <a:rPr lang="ru-RU" dirty="0"/>
              <a:t> —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тіло</a:t>
            </a:r>
            <a:r>
              <a:rPr lang="ru-RU" dirty="0"/>
              <a:t> </a:t>
            </a:r>
            <a:r>
              <a:rPr lang="ru-RU" dirty="0" err="1"/>
              <a:t>статевого</a:t>
            </a:r>
            <a:r>
              <a:rPr lang="ru-RU" dirty="0"/>
              <a:t> члена. На </a:t>
            </a:r>
            <a:r>
              <a:rPr lang="ru-RU" dirty="0" err="1"/>
              <a:t>головці</a:t>
            </a:r>
            <a:r>
              <a:rPr lang="ru-RU" dirty="0"/>
              <a:t> </a:t>
            </a:r>
            <a:r>
              <a:rPr lang="ru-RU" dirty="0" err="1"/>
              <a:t>знахо­диться</a:t>
            </a:r>
            <a:r>
              <a:rPr lang="ru-RU" dirty="0"/>
              <a:t> </a:t>
            </a:r>
            <a:r>
              <a:rPr lang="ru-RU" dirty="0" err="1"/>
              <a:t>зовнішній</a:t>
            </a:r>
            <a:r>
              <a:rPr lang="ru-RU" dirty="0"/>
              <a:t> </a:t>
            </a:r>
            <a:r>
              <a:rPr lang="ru-RU" dirty="0" err="1"/>
              <a:t>отвір</a:t>
            </a:r>
            <a:r>
              <a:rPr lang="ru-RU" dirty="0"/>
              <a:t> </a:t>
            </a:r>
            <a:r>
              <a:rPr lang="ru-RU" dirty="0" err="1"/>
              <a:t>сечівника</a:t>
            </a:r>
            <a:r>
              <a:rPr lang="ru-RU" dirty="0"/>
              <a:t>. </a:t>
            </a:r>
            <a:r>
              <a:rPr lang="ru-RU" dirty="0" err="1"/>
              <a:t>Шкіра</a:t>
            </a:r>
            <a:r>
              <a:rPr lang="ru-RU" dirty="0"/>
              <a:t> </a:t>
            </a:r>
            <a:r>
              <a:rPr lang="ru-RU" dirty="0" err="1"/>
              <a:t>навколо</a:t>
            </a:r>
            <a:r>
              <a:rPr lang="ru-RU" dirty="0"/>
              <a:t> головки </a:t>
            </a:r>
            <a:r>
              <a:rPr lang="ru-RU" dirty="0" err="1"/>
              <a:t>утворює</a:t>
            </a:r>
            <a:r>
              <a:rPr lang="ru-RU" dirty="0"/>
              <a:t> складку — </a:t>
            </a:r>
            <a:r>
              <a:rPr lang="ru-RU" dirty="0" err="1"/>
              <a:t>передню</a:t>
            </a:r>
            <a:r>
              <a:rPr lang="ru-RU" dirty="0"/>
              <a:t> </a:t>
            </a:r>
            <a:r>
              <a:rPr lang="ru-RU" dirty="0" err="1"/>
              <a:t>шкірочку</a:t>
            </a:r>
            <a:r>
              <a:rPr lang="ru-RU" dirty="0"/>
              <a:t>. На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внутрішній</a:t>
            </a:r>
            <a:r>
              <a:rPr lang="ru-RU" dirty="0"/>
              <a:t> </a:t>
            </a:r>
            <a:r>
              <a:rPr lang="ru-RU" dirty="0" err="1"/>
              <a:t>поверхні</a:t>
            </a:r>
            <a:r>
              <a:rPr lang="ru-RU" dirty="0"/>
              <a:t> </a:t>
            </a:r>
            <a:r>
              <a:rPr lang="ru-RU" dirty="0" err="1"/>
              <a:t>розта­шовані</a:t>
            </a:r>
            <a:r>
              <a:rPr lang="ru-RU" dirty="0"/>
              <a:t> </a:t>
            </a:r>
            <a:r>
              <a:rPr lang="ru-RU" dirty="0" err="1"/>
              <a:t>сальні</a:t>
            </a:r>
            <a:r>
              <a:rPr lang="ru-RU" dirty="0"/>
              <a:t> </a:t>
            </a:r>
            <a:r>
              <a:rPr lang="ru-RU" dirty="0" err="1"/>
              <a:t>залози</a:t>
            </a:r>
            <a:r>
              <a:rPr lang="ru-RU" dirty="0"/>
              <a:t>, секрет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назву</a:t>
            </a:r>
            <a:r>
              <a:rPr lang="ru-RU" dirty="0"/>
              <a:t> </a:t>
            </a:r>
            <a:r>
              <a:rPr lang="ru-RU" dirty="0" err="1"/>
              <a:t>смегми</a:t>
            </a:r>
            <a:r>
              <a:rPr lang="ru-RU" dirty="0"/>
              <a:t>. </a:t>
            </a:r>
            <a:r>
              <a:rPr lang="ru-RU" dirty="0" err="1"/>
              <a:t>Зовнішньою</a:t>
            </a:r>
            <a:r>
              <a:rPr lang="ru-RU" dirty="0"/>
              <a:t> </a:t>
            </a:r>
            <a:r>
              <a:rPr lang="ru-RU" dirty="0" err="1"/>
              <a:t>оболонкою</a:t>
            </a:r>
            <a:r>
              <a:rPr lang="ru-RU" dirty="0"/>
              <a:t> </a:t>
            </a:r>
            <a:r>
              <a:rPr lang="ru-RU" dirty="0" err="1"/>
              <a:t>печеристих</a:t>
            </a:r>
            <a:r>
              <a:rPr lang="ru-RU" dirty="0"/>
              <a:t> </a:t>
            </a:r>
            <a:r>
              <a:rPr lang="ru-RU" dirty="0" err="1"/>
              <a:t>тіл</a:t>
            </a:r>
            <a:r>
              <a:rPr lang="ru-RU" dirty="0"/>
              <a:t> є </a:t>
            </a:r>
            <a:r>
              <a:rPr lang="ru-RU" dirty="0" err="1"/>
              <a:t>фіброзна</a:t>
            </a:r>
            <a:r>
              <a:rPr lang="ru-RU" dirty="0"/>
              <a:t> </a:t>
            </a:r>
            <a:r>
              <a:rPr lang="ru-RU" dirty="0" err="1"/>
              <a:t>оболонка</a:t>
            </a:r>
            <a:r>
              <a:rPr lang="ru-RU" dirty="0"/>
              <a:t>,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якої</a:t>
            </a:r>
            <a:r>
              <a:rPr lang="ru-RU" dirty="0"/>
              <a:t> </a:t>
            </a:r>
            <a:r>
              <a:rPr lang="ru-RU" dirty="0" err="1"/>
              <a:t>всереди­ну</a:t>
            </a:r>
            <a:r>
              <a:rPr lang="ru-RU" dirty="0"/>
              <a:t> </a:t>
            </a:r>
            <a:r>
              <a:rPr lang="ru-RU" dirty="0" err="1"/>
              <a:t>відходять</a:t>
            </a:r>
            <a:r>
              <a:rPr lang="ru-RU" dirty="0"/>
              <a:t> </a:t>
            </a:r>
            <a:r>
              <a:rPr lang="ru-RU" dirty="0" err="1"/>
              <a:t>численні</a:t>
            </a:r>
            <a:r>
              <a:rPr lang="ru-RU" dirty="0"/>
              <a:t> перекладки. </a:t>
            </a:r>
            <a:r>
              <a:rPr lang="ru-RU" dirty="0" err="1"/>
              <a:t>Проміжки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перекладками </a:t>
            </a:r>
            <a:r>
              <a:rPr lang="ru-RU" dirty="0" err="1"/>
              <a:t>заповнені</a:t>
            </a:r>
            <a:r>
              <a:rPr lang="ru-RU" dirty="0"/>
              <a:t> </a:t>
            </a:r>
            <a:r>
              <a:rPr lang="ru-RU" dirty="0" err="1"/>
              <a:t>кров'ю</a:t>
            </a:r>
            <a:r>
              <a:rPr lang="ru-RU" dirty="0"/>
              <a:t>. </a:t>
            </a:r>
            <a:r>
              <a:rPr lang="ru-RU" dirty="0" err="1"/>
              <a:t>Розмір</a:t>
            </a:r>
            <a:r>
              <a:rPr lang="ru-RU" dirty="0"/>
              <a:t> </a:t>
            </a:r>
            <a:r>
              <a:rPr lang="ru-RU" dirty="0" err="1"/>
              <a:t>статевого</a:t>
            </a:r>
            <a:r>
              <a:rPr lang="ru-RU" dirty="0"/>
              <a:t> члена </a:t>
            </a:r>
            <a:r>
              <a:rPr lang="ru-RU" dirty="0" err="1"/>
              <a:t>змінюється</a:t>
            </a:r>
            <a:r>
              <a:rPr lang="ru-RU" dirty="0"/>
              <a:t> </a:t>
            </a:r>
            <a:r>
              <a:rPr lang="ru-RU" dirty="0" err="1"/>
              <a:t>залежно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кількості</a:t>
            </a:r>
            <a:r>
              <a:rPr lang="ru-RU" dirty="0"/>
              <a:t> </a:t>
            </a:r>
            <a:r>
              <a:rPr lang="ru-RU" dirty="0" err="1"/>
              <a:t>крові</a:t>
            </a:r>
            <a:r>
              <a:rPr lang="ru-RU" dirty="0"/>
              <a:t> в </a:t>
            </a:r>
            <a:r>
              <a:rPr lang="ru-RU" dirty="0" err="1"/>
              <a:t>печеристих</a:t>
            </a:r>
            <a:r>
              <a:rPr lang="ru-RU" dirty="0"/>
              <a:t> </a:t>
            </a:r>
            <a:r>
              <a:rPr lang="ru-RU" dirty="0" err="1"/>
              <a:t>тілах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b="1" dirty="0" err="1"/>
              <a:t>Чоловічий</a:t>
            </a:r>
            <a:r>
              <a:rPr lang="ru-RU" b="1" dirty="0"/>
              <a:t> </a:t>
            </a:r>
            <a:r>
              <a:rPr lang="ru-RU" b="1" dirty="0" err="1"/>
              <a:t>сечівник</a:t>
            </a:r>
            <a:r>
              <a:rPr lang="ru-RU" dirty="0"/>
              <a:t> (</a:t>
            </a:r>
            <a:r>
              <a:rPr lang="ru-RU" dirty="0" err="1"/>
              <a:t>urethra</a:t>
            </a:r>
            <a:r>
              <a:rPr lang="ru-RU" dirty="0"/>
              <a:t> </a:t>
            </a:r>
            <a:r>
              <a:rPr lang="ru-RU" dirty="0" err="1"/>
              <a:t>masculina</a:t>
            </a:r>
            <a:r>
              <a:rPr lang="ru-RU" dirty="0"/>
              <a:t>) — </a:t>
            </a:r>
            <a:r>
              <a:rPr lang="ru-RU" dirty="0" err="1"/>
              <a:t>непарний</a:t>
            </a:r>
            <a:r>
              <a:rPr lang="ru-RU" dirty="0"/>
              <a:t> орган, </a:t>
            </a:r>
            <a:r>
              <a:rPr lang="ru-RU" dirty="0" err="1"/>
              <a:t>має</a:t>
            </a:r>
            <a:r>
              <a:rPr lang="ru-RU" dirty="0"/>
              <a:t> форму трубки </a:t>
            </a:r>
            <a:r>
              <a:rPr lang="ru-RU" dirty="0" err="1"/>
              <a:t>довжиною</a:t>
            </a:r>
            <a:r>
              <a:rPr lang="ru-RU" dirty="0"/>
              <a:t> </a:t>
            </a:r>
            <a:r>
              <a:rPr lang="ru-RU" dirty="0" err="1"/>
              <a:t>близько</a:t>
            </a:r>
            <a:r>
              <a:rPr lang="ru-RU" dirty="0"/>
              <a:t> 16—22 см і </a:t>
            </a:r>
            <a:r>
              <a:rPr lang="ru-RU" dirty="0" err="1"/>
              <a:t>діаметром</a:t>
            </a:r>
            <a:r>
              <a:rPr lang="ru-RU" dirty="0"/>
              <a:t> 0,5—0,7 см.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виводить</a:t>
            </a:r>
            <a:r>
              <a:rPr lang="ru-RU" dirty="0"/>
              <a:t> сечу і й </a:t>
            </a:r>
            <a:r>
              <a:rPr lang="ru-RU" dirty="0" err="1"/>
              <a:t>сім'я</a:t>
            </a:r>
            <a:r>
              <a:rPr lang="ru-RU" dirty="0"/>
              <a:t>. </a:t>
            </a:r>
            <a:r>
              <a:rPr lang="ru-RU" dirty="0" err="1"/>
              <a:t>Сечівник</a:t>
            </a:r>
            <a:r>
              <a:rPr lang="ru-RU" dirty="0"/>
              <a:t> </a:t>
            </a:r>
            <a:r>
              <a:rPr lang="ru-RU" dirty="0" err="1"/>
              <a:t>тягнеться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сечового</a:t>
            </a:r>
            <a:r>
              <a:rPr lang="ru-RU" dirty="0"/>
              <a:t> </a:t>
            </a:r>
            <a:r>
              <a:rPr lang="ru-RU" dirty="0" err="1"/>
              <a:t>міху­ра</a:t>
            </a:r>
            <a:r>
              <a:rPr lang="ru-RU" dirty="0"/>
              <a:t> до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зовнішнього</a:t>
            </a:r>
            <a:r>
              <a:rPr lang="ru-RU" dirty="0"/>
              <a:t> </a:t>
            </a:r>
            <a:r>
              <a:rPr lang="ru-RU" dirty="0" err="1"/>
              <a:t>отвору</a:t>
            </a:r>
            <a:r>
              <a:rPr lang="ru-RU" dirty="0"/>
              <a:t> на </a:t>
            </a:r>
            <a:r>
              <a:rPr lang="ru-RU" dirty="0" err="1"/>
              <a:t>головці</a:t>
            </a:r>
            <a:r>
              <a:rPr lang="ru-RU" dirty="0"/>
              <a:t> </a:t>
            </a:r>
            <a:r>
              <a:rPr lang="ru-RU" dirty="0" err="1"/>
              <a:t>статевого</a:t>
            </a:r>
            <a:r>
              <a:rPr lang="ru-RU" dirty="0"/>
              <a:t> члена. У </a:t>
            </a:r>
            <a:r>
              <a:rPr lang="ru-RU" dirty="0" err="1"/>
              <a:t>ньому</a:t>
            </a:r>
            <a:r>
              <a:rPr lang="ru-RU" dirty="0"/>
              <a:t> </a:t>
            </a:r>
            <a:r>
              <a:rPr lang="ru-RU" dirty="0" err="1"/>
              <a:t>розрізняють</a:t>
            </a:r>
            <a:r>
              <a:rPr lang="ru-RU" dirty="0"/>
              <a:t> три </a:t>
            </a:r>
            <a:r>
              <a:rPr lang="ru-RU" dirty="0" err="1"/>
              <a:t>частини</a:t>
            </a:r>
            <a:r>
              <a:rPr lang="ru-RU" dirty="0"/>
              <a:t>: </a:t>
            </a:r>
            <a:r>
              <a:rPr lang="ru-RU" dirty="0" err="1"/>
              <a:t>передміхурову</a:t>
            </a:r>
            <a:r>
              <a:rPr lang="ru-RU" dirty="0"/>
              <a:t> (проходить через </a:t>
            </a:r>
            <a:r>
              <a:rPr lang="ru-RU" dirty="0" err="1"/>
              <a:t>пере­шийок</a:t>
            </a:r>
            <a:r>
              <a:rPr lang="ru-RU" dirty="0"/>
              <a:t> </a:t>
            </a:r>
            <a:r>
              <a:rPr lang="ru-RU" dirty="0" err="1"/>
              <a:t>передміхурової</a:t>
            </a:r>
            <a:r>
              <a:rPr lang="ru-RU" dirty="0"/>
              <a:t> </a:t>
            </a:r>
            <a:r>
              <a:rPr lang="ru-RU" dirty="0" err="1"/>
              <a:t>залози</a:t>
            </a:r>
            <a:r>
              <a:rPr lang="ru-RU" dirty="0"/>
              <a:t>), </a:t>
            </a:r>
            <a:r>
              <a:rPr lang="ru-RU" dirty="0" err="1"/>
              <a:t>перетинчасту</a:t>
            </a:r>
            <a:r>
              <a:rPr lang="ru-RU" dirty="0"/>
              <a:t> (проходить через </a:t>
            </a:r>
            <a:r>
              <a:rPr lang="ru-RU" dirty="0" err="1"/>
              <a:t>се­чостатеву</a:t>
            </a:r>
            <a:r>
              <a:rPr lang="ru-RU" dirty="0"/>
              <a:t> </a:t>
            </a:r>
            <a:r>
              <a:rPr lang="ru-RU" dirty="0" err="1"/>
              <a:t>діафрагму</a:t>
            </a:r>
            <a:r>
              <a:rPr lang="ru-RU" dirty="0"/>
              <a:t>) і </a:t>
            </a:r>
            <a:r>
              <a:rPr lang="ru-RU" dirty="0" err="1"/>
              <a:t>губчасту</a:t>
            </a:r>
            <a:r>
              <a:rPr lang="ru-RU" dirty="0"/>
              <a:t>. Оточена </a:t>
            </a:r>
            <a:r>
              <a:rPr lang="ru-RU" dirty="0" err="1"/>
              <a:t>губчастим</a:t>
            </a:r>
            <a:r>
              <a:rPr lang="ru-RU" dirty="0"/>
              <a:t> </a:t>
            </a:r>
            <a:r>
              <a:rPr lang="ru-RU" dirty="0" err="1"/>
              <a:t>тілом</a:t>
            </a:r>
            <a:r>
              <a:rPr lang="ru-RU" dirty="0"/>
              <a:t> </a:t>
            </a:r>
            <a:r>
              <a:rPr lang="ru-RU" dirty="0" err="1"/>
              <a:t>статевого</a:t>
            </a:r>
            <a:r>
              <a:rPr lang="ru-RU" dirty="0"/>
              <a:t> члена </a:t>
            </a:r>
            <a:r>
              <a:rPr lang="ru-RU" dirty="0" err="1"/>
              <a:t>передміхурова</a:t>
            </a:r>
            <a:r>
              <a:rPr lang="ru-RU" dirty="0"/>
              <a:t> </a:t>
            </a:r>
            <a:r>
              <a:rPr lang="ru-RU" dirty="0" err="1"/>
              <a:t>частина</a:t>
            </a:r>
            <a:r>
              <a:rPr lang="ru-RU" dirty="0"/>
              <a:t> є </a:t>
            </a:r>
            <a:r>
              <a:rPr lang="ru-RU" dirty="0" err="1"/>
              <a:t>найширшою</a:t>
            </a:r>
            <a:r>
              <a:rPr lang="ru-RU" dirty="0"/>
              <a:t>, а </a:t>
            </a:r>
            <a:r>
              <a:rPr lang="ru-RU" dirty="0" err="1"/>
              <a:t>перетинчаста</a:t>
            </a:r>
            <a:r>
              <a:rPr lang="ru-RU" dirty="0"/>
              <a:t> — </a:t>
            </a:r>
            <a:r>
              <a:rPr lang="ru-RU" dirty="0" err="1"/>
              <a:t>найвужчою</a:t>
            </a:r>
            <a:r>
              <a:rPr lang="ru-RU" dirty="0"/>
              <a:t>. </a:t>
            </a:r>
            <a:r>
              <a:rPr lang="ru-RU" dirty="0" err="1"/>
              <a:t>Сечівник</a:t>
            </a:r>
            <a:r>
              <a:rPr lang="ru-RU" dirty="0"/>
              <a:t> </a:t>
            </a:r>
            <a:r>
              <a:rPr lang="ru-RU" dirty="0" err="1"/>
              <a:t>вигнутий</a:t>
            </a:r>
            <a:r>
              <a:rPr lang="ru-RU" dirty="0"/>
              <a:t> S-</a:t>
            </a:r>
            <a:r>
              <a:rPr lang="ru-RU" dirty="0" err="1"/>
              <a:t>подібно</a:t>
            </a:r>
            <a:r>
              <a:rPr lang="ru-RU" dirty="0"/>
              <a:t>. </a:t>
            </a:r>
            <a:r>
              <a:rPr lang="ru-RU" dirty="0" err="1"/>
              <a:t>Слизова</a:t>
            </a:r>
            <a:r>
              <a:rPr lang="ru-RU" dirty="0"/>
              <a:t> </a:t>
            </a:r>
            <a:r>
              <a:rPr lang="ru-RU" dirty="0" err="1"/>
              <a:t>оболонка</a:t>
            </a:r>
            <a:r>
              <a:rPr lang="ru-RU" dirty="0"/>
              <a:t> </a:t>
            </a:r>
            <a:r>
              <a:rPr lang="ru-RU" dirty="0" err="1"/>
              <a:t>сечівника</a:t>
            </a:r>
            <a:r>
              <a:rPr lang="ru-RU" dirty="0"/>
              <a:t> </a:t>
            </a:r>
            <a:r>
              <a:rPr lang="ru-RU" dirty="0" err="1"/>
              <a:t>вистелена</a:t>
            </a:r>
            <a:r>
              <a:rPr lang="ru-RU" dirty="0"/>
              <a:t> в </a:t>
            </a:r>
            <a:r>
              <a:rPr lang="ru-RU" dirty="0" err="1"/>
              <a:t>різних</a:t>
            </a:r>
            <a:r>
              <a:rPr lang="ru-RU" dirty="0"/>
              <a:t> </a:t>
            </a:r>
            <a:r>
              <a:rPr lang="ru-RU" dirty="0" err="1"/>
              <a:t>ділянках</a:t>
            </a:r>
            <a:r>
              <a:rPr lang="ru-RU" dirty="0"/>
              <a:t> </a:t>
            </a:r>
            <a:r>
              <a:rPr lang="ru-RU" dirty="0" err="1"/>
              <a:t>різними</a:t>
            </a:r>
            <a:r>
              <a:rPr lang="ru-RU" dirty="0"/>
              <a:t> видами </a:t>
            </a:r>
            <a:r>
              <a:rPr lang="ru-RU" dirty="0" err="1"/>
              <a:t>епітелію</a:t>
            </a:r>
            <a:r>
              <a:rPr lang="ru-RU" dirty="0"/>
              <a:t>: </a:t>
            </a:r>
            <a:r>
              <a:rPr lang="ru-RU" dirty="0" err="1"/>
              <a:t>перехідним</a:t>
            </a:r>
            <a:r>
              <a:rPr lang="ru-RU" dirty="0"/>
              <a:t>, </a:t>
            </a:r>
            <a:r>
              <a:rPr lang="ru-RU" dirty="0" err="1"/>
              <a:t>багатошаровим</a:t>
            </a:r>
            <a:r>
              <a:rPr lang="ru-RU" dirty="0"/>
              <a:t> </a:t>
            </a:r>
            <a:r>
              <a:rPr lang="ru-RU" dirty="0" err="1"/>
              <a:t>циліндричним</a:t>
            </a:r>
            <a:r>
              <a:rPr lang="ru-RU" dirty="0"/>
              <a:t>, </a:t>
            </a:r>
            <a:r>
              <a:rPr lang="ru-RU" dirty="0" err="1"/>
              <a:t>одношаровим</a:t>
            </a:r>
            <a:r>
              <a:rPr lang="ru-RU" dirty="0"/>
              <a:t> </a:t>
            </a:r>
            <a:r>
              <a:rPr lang="ru-RU" dirty="0" err="1"/>
              <a:t>циліндричним</a:t>
            </a:r>
            <a:r>
              <a:rPr lang="ru-RU" dirty="0"/>
              <a:t> і </a:t>
            </a:r>
            <a:r>
              <a:rPr lang="ru-RU" dirty="0" err="1"/>
              <a:t>ба­гатошаровим</a:t>
            </a:r>
            <a:r>
              <a:rPr lang="ru-RU" dirty="0"/>
              <a:t> плоским. </a:t>
            </a:r>
            <a:r>
              <a:rPr lang="ru-RU" dirty="0" err="1"/>
              <a:t>М'язовий</a:t>
            </a:r>
            <a:r>
              <a:rPr lang="ru-RU" dirty="0"/>
              <a:t> шар </a:t>
            </a:r>
            <a:r>
              <a:rPr lang="ru-RU" dirty="0" err="1"/>
              <a:t>складається</a:t>
            </a:r>
            <a:r>
              <a:rPr lang="ru-RU" dirty="0"/>
              <a:t> з </a:t>
            </a:r>
            <a:r>
              <a:rPr lang="ru-RU" dirty="0" err="1"/>
              <a:t>циркулярних</a:t>
            </a:r>
            <a:r>
              <a:rPr lang="ru-RU" dirty="0"/>
              <a:t> і </a:t>
            </a:r>
            <a:r>
              <a:rPr lang="ru-RU" dirty="0" err="1"/>
              <a:t>поздовжніх</a:t>
            </a:r>
            <a:r>
              <a:rPr lang="ru-RU" dirty="0"/>
              <a:t> </a:t>
            </a:r>
            <a:r>
              <a:rPr lang="ru-RU" dirty="0" err="1"/>
              <a:t>м'язових</a:t>
            </a:r>
            <a:r>
              <a:rPr lang="ru-RU" dirty="0"/>
              <a:t> волокон.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4626341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88640"/>
            <a:ext cx="8424936" cy="6336704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ru-RU" b="1" dirty="0" smtClean="0"/>
              <a:t>АНОМАЛІЯ ЯЄЧОК </a:t>
            </a:r>
            <a:r>
              <a:rPr lang="ru-RU" dirty="0" err="1"/>
              <a:t>Розрізняють</a:t>
            </a:r>
            <a:r>
              <a:rPr lang="ru-RU" dirty="0"/>
              <a:t> </a:t>
            </a:r>
            <a:r>
              <a:rPr lang="ru-RU" dirty="0" err="1"/>
              <a:t>аномалії</a:t>
            </a:r>
            <a:r>
              <a:rPr lang="ru-RU" dirty="0"/>
              <a:t> </a:t>
            </a:r>
            <a:r>
              <a:rPr lang="ru-RU" dirty="0" err="1"/>
              <a:t>кількості</a:t>
            </a:r>
            <a:r>
              <a:rPr lang="ru-RU" dirty="0"/>
              <a:t>, </a:t>
            </a:r>
            <a:r>
              <a:rPr lang="ru-RU" dirty="0" err="1"/>
              <a:t>структури</a:t>
            </a:r>
            <a:r>
              <a:rPr lang="ru-RU" dirty="0"/>
              <a:t> й </a:t>
            </a:r>
            <a:r>
              <a:rPr lang="ru-RU" dirty="0" err="1"/>
              <a:t>положення</a:t>
            </a:r>
            <a:r>
              <a:rPr lang="ru-RU" dirty="0"/>
              <a:t> </a:t>
            </a:r>
            <a:r>
              <a:rPr lang="ru-RU" dirty="0" err="1"/>
              <a:t>яєчок</a:t>
            </a:r>
            <a:r>
              <a:rPr lang="ru-RU" dirty="0"/>
              <a:t>. </a:t>
            </a:r>
          </a:p>
          <a:p>
            <a:pPr marL="0" indent="0">
              <a:buNone/>
            </a:pPr>
            <a:r>
              <a:rPr lang="ru-RU" b="1" dirty="0" err="1"/>
              <a:t>Аномалії</a:t>
            </a:r>
            <a:r>
              <a:rPr lang="ru-RU" b="1" dirty="0"/>
              <a:t> </a:t>
            </a:r>
            <a:r>
              <a:rPr lang="ru-RU" b="1" dirty="0" err="1"/>
              <a:t>кількості</a:t>
            </a:r>
            <a:r>
              <a:rPr lang="ru-RU" b="1" dirty="0"/>
              <a:t> </a:t>
            </a:r>
            <a:r>
              <a:rPr lang="ru-RU" dirty="0"/>
              <a:t>До </a:t>
            </a:r>
            <a:r>
              <a:rPr lang="ru-RU" dirty="0" err="1"/>
              <a:t>цієї</a:t>
            </a:r>
            <a:r>
              <a:rPr lang="ru-RU" dirty="0"/>
              <a:t> </a:t>
            </a:r>
            <a:r>
              <a:rPr lang="ru-RU" dirty="0" err="1"/>
              <a:t>групи</a:t>
            </a:r>
            <a:r>
              <a:rPr lang="ru-RU" dirty="0"/>
              <a:t> належать </a:t>
            </a:r>
            <a:r>
              <a:rPr lang="ru-RU" dirty="0" err="1"/>
              <a:t>анорхізм</a:t>
            </a:r>
            <a:r>
              <a:rPr lang="ru-RU" dirty="0"/>
              <a:t>, </a:t>
            </a:r>
            <a:r>
              <a:rPr lang="ru-RU" dirty="0" err="1"/>
              <a:t>монорхізм</a:t>
            </a:r>
            <a:r>
              <a:rPr lang="ru-RU" dirty="0"/>
              <a:t> і </a:t>
            </a:r>
            <a:r>
              <a:rPr lang="ru-RU" dirty="0" err="1"/>
              <a:t>поліорхізм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b="1" dirty="0" err="1"/>
              <a:t>Анорхізм</a:t>
            </a:r>
            <a:r>
              <a:rPr lang="ru-RU" b="1" dirty="0"/>
              <a:t> </a:t>
            </a:r>
            <a:r>
              <a:rPr lang="ru-RU" dirty="0"/>
              <a:t>– </a:t>
            </a:r>
            <a:r>
              <a:rPr lang="ru-RU" dirty="0" err="1"/>
              <a:t>уроджена</a:t>
            </a:r>
            <a:r>
              <a:rPr lang="ru-RU" dirty="0"/>
              <a:t> </a:t>
            </a:r>
            <a:r>
              <a:rPr lang="ru-RU" dirty="0" err="1"/>
              <a:t>відсутність</a:t>
            </a:r>
            <a:r>
              <a:rPr lang="ru-RU" dirty="0"/>
              <a:t> </a:t>
            </a:r>
            <a:r>
              <a:rPr lang="ru-RU" dirty="0" err="1"/>
              <a:t>обох</a:t>
            </a:r>
            <a:r>
              <a:rPr lang="ru-RU" dirty="0"/>
              <a:t> </a:t>
            </a:r>
            <a:r>
              <a:rPr lang="ru-RU" dirty="0" err="1"/>
              <a:t>яєчок</a:t>
            </a:r>
            <a:r>
              <a:rPr lang="ru-RU" dirty="0"/>
              <a:t>. </a:t>
            </a:r>
            <a:r>
              <a:rPr lang="ru-RU" dirty="0" err="1"/>
              <a:t>Спостерігається</a:t>
            </a:r>
            <a:r>
              <a:rPr lang="ru-RU" dirty="0"/>
              <a:t> </a:t>
            </a:r>
            <a:r>
              <a:rPr lang="ru-RU" dirty="0" err="1"/>
              <a:t>надзвичайно</a:t>
            </a:r>
            <a:r>
              <a:rPr lang="ru-RU" dirty="0"/>
              <a:t> </a:t>
            </a:r>
            <a:r>
              <a:rPr lang="ru-RU" dirty="0" err="1"/>
              <a:t>рідко</a:t>
            </a:r>
            <a:r>
              <a:rPr lang="ru-RU" dirty="0"/>
              <a:t> і </a:t>
            </a:r>
            <a:r>
              <a:rPr lang="ru-RU" dirty="0" err="1"/>
              <a:t>виникає</a:t>
            </a:r>
            <a:r>
              <a:rPr lang="ru-RU" dirty="0"/>
              <a:t> </a:t>
            </a:r>
            <a:r>
              <a:rPr lang="ru-RU" dirty="0" err="1"/>
              <a:t>внаслідок</a:t>
            </a:r>
            <a:r>
              <a:rPr lang="ru-RU" dirty="0"/>
              <a:t> </a:t>
            </a:r>
            <a:r>
              <a:rPr lang="ru-RU" dirty="0" err="1"/>
              <a:t>пошкоджень</a:t>
            </a:r>
            <a:r>
              <a:rPr lang="ru-RU" dirty="0"/>
              <a:t> на </a:t>
            </a:r>
            <a:r>
              <a:rPr lang="ru-RU" dirty="0" err="1"/>
              <a:t>ранніх</a:t>
            </a:r>
            <a:r>
              <a:rPr lang="ru-RU" dirty="0"/>
              <a:t> </a:t>
            </a:r>
            <a:r>
              <a:rPr lang="ru-RU" dirty="0" err="1"/>
              <a:t>етапах</a:t>
            </a:r>
            <a:r>
              <a:rPr lang="ru-RU" dirty="0"/>
              <a:t> </a:t>
            </a:r>
            <a:r>
              <a:rPr lang="ru-RU" dirty="0" err="1"/>
              <a:t>ембріонального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 </a:t>
            </a:r>
            <a:r>
              <a:rPr lang="ru-RU" dirty="0" err="1"/>
              <a:t>статевих</a:t>
            </a:r>
            <a:r>
              <a:rPr lang="ru-RU" dirty="0"/>
              <a:t> </a:t>
            </a:r>
            <a:r>
              <a:rPr lang="ru-RU" dirty="0" err="1"/>
              <a:t>залоз</a:t>
            </a:r>
            <a:r>
              <a:rPr lang="ru-RU" dirty="0"/>
              <a:t> </a:t>
            </a:r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короткочасної</a:t>
            </a:r>
            <a:r>
              <a:rPr lang="ru-RU" dirty="0"/>
              <a:t> </a:t>
            </a:r>
            <a:r>
              <a:rPr lang="ru-RU" dirty="0" err="1"/>
              <a:t>секреції</a:t>
            </a:r>
            <a:r>
              <a:rPr lang="ru-RU" dirty="0"/>
              <a:t> ними </a:t>
            </a:r>
            <a:r>
              <a:rPr lang="ru-RU" dirty="0" err="1"/>
              <a:t>андрогенів</a:t>
            </a:r>
            <a:r>
              <a:rPr lang="ru-RU" dirty="0"/>
              <a:t>. При </a:t>
            </a:r>
            <a:r>
              <a:rPr lang="ru-RU" dirty="0" err="1"/>
              <a:t>цьому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відзначатись</a:t>
            </a:r>
            <a:r>
              <a:rPr lang="ru-RU" dirty="0"/>
              <a:t> </a:t>
            </a:r>
            <a:r>
              <a:rPr lang="ru-RU" dirty="0" err="1"/>
              <a:t>одночасна</a:t>
            </a:r>
            <a:r>
              <a:rPr lang="ru-RU" dirty="0"/>
              <a:t> </a:t>
            </a:r>
            <a:r>
              <a:rPr lang="ru-RU" dirty="0" err="1"/>
              <a:t>недорозвиненість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відсутність</a:t>
            </a:r>
            <a:r>
              <a:rPr lang="ru-RU" dirty="0"/>
              <a:t> </a:t>
            </a:r>
            <a:r>
              <a:rPr lang="ru-RU" dirty="0" err="1"/>
              <a:t>придатків</a:t>
            </a:r>
            <a:r>
              <a:rPr lang="ru-RU" dirty="0"/>
              <a:t> </a:t>
            </a:r>
            <a:r>
              <a:rPr lang="ru-RU" dirty="0" err="1"/>
              <a:t>яєчок</a:t>
            </a:r>
            <a:r>
              <a:rPr lang="ru-RU" dirty="0"/>
              <a:t> та </a:t>
            </a:r>
            <a:r>
              <a:rPr lang="ru-RU" dirty="0" err="1"/>
              <a:t>сім'явиносних</a:t>
            </a:r>
            <a:r>
              <a:rPr lang="ru-RU" dirty="0"/>
              <a:t> проток. </a:t>
            </a:r>
            <a:r>
              <a:rPr lang="ru-RU" dirty="0" err="1"/>
              <a:t>Ступінь</a:t>
            </a:r>
            <a:r>
              <a:rPr lang="ru-RU" dirty="0"/>
              <a:t> і характер </a:t>
            </a:r>
            <a:r>
              <a:rPr lang="ru-RU" dirty="0" err="1"/>
              <a:t>атрофії</a:t>
            </a:r>
            <a:r>
              <a:rPr lang="ru-RU" dirty="0"/>
              <a:t> </a:t>
            </a:r>
            <a:r>
              <a:rPr lang="ru-RU" dirty="0" err="1"/>
              <a:t>залежать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часу </a:t>
            </a:r>
            <a:r>
              <a:rPr lang="ru-RU" dirty="0" err="1"/>
              <a:t>внутрішньоутробного</a:t>
            </a:r>
            <a:r>
              <a:rPr lang="ru-RU" dirty="0"/>
              <a:t> </a:t>
            </a:r>
            <a:r>
              <a:rPr lang="ru-RU" dirty="0" err="1"/>
              <a:t>пошкодження</a:t>
            </a:r>
            <a:r>
              <a:rPr lang="ru-RU" dirty="0"/>
              <a:t> </a:t>
            </a:r>
            <a:r>
              <a:rPr lang="ru-RU" dirty="0" err="1"/>
              <a:t>первинної</a:t>
            </a:r>
            <a:r>
              <a:rPr lang="ru-RU" dirty="0"/>
              <a:t> </a:t>
            </a:r>
            <a:r>
              <a:rPr lang="ru-RU" dirty="0" err="1"/>
              <a:t>гонади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dirty="0"/>
              <a:t>У хворого,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страждає</a:t>
            </a:r>
            <a:r>
              <a:rPr lang="ru-RU" dirty="0"/>
              <a:t> на </a:t>
            </a:r>
            <a:r>
              <a:rPr lang="ru-RU" dirty="0" err="1"/>
              <a:t>анорхізм</a:t>
            </a:r>
            <a:r>
              <a:rPr lang="ru-RU" dirty="0"/>
              <a:t>, </a:t>
            </a:r>
            <a:r>
              <a:rPr lang="ru-RU" dirty="0" err="1"/>
              <a:t>спостерігаються</a:t>
            </a:r>
            <a:r>
              <a:rPr lang="ru-RU" dirty="0"/>
              <a:t> </a:t>
            </a:r>
            <a:r>
              <a:rPr lang="ru-RU" dirty="0" err="1"/>
              <a:t>євнухоїдна</a:t>
            </a:r>
            <a:r>
              <a:rPr lang="ru-RU" dirty="0"/>
              <a:t> </a:t>
            </a:r>
            <a:r>
              <a:rPr lang="ru-RU" dirty="0" err="1"/>
              <a:t>будова</a:t>
            </a:r>
            <a:r>
              <a:rPr lang="ru-RU" dirty="0"/>
              <a:t> </a:t>
            </a:r>
            <a:r>
              <a:rPr lang="ru-RU" dirty="0" err="1"/>
              <a:t>тіла</a:t>
            </a:r>
            <a:r>
              <a:rPr lang="ru-RU" dirty="0"/>
              <a:t>, </a:t>
            </a:r>
            <a:r>
              <a:rPr lang="ru-RU" dirty="0" err="1"/>
              <a:t>недорозвиненість</a:t>
            </a:r>
            <a:r>
              <a:rPr lang="ru-RU" dirty="0"/>
              <a:t> </a:t>
            </a:r>
            <a:r>
              <a:rPr lang="ru-RU" dirty="0" err="1"/>
              <a:t>зовнішніх</a:t>
            </a:r>
            <a:r>
              <a:rPr lang="ru-RU" dirty="0"/>
              <a:t> </a:t>
            </a:r>
            <a:r>
              <a:rPr lang="ru-RU" dirty="0" err="1"/>
              <a:t>статевих</a:t>
            </a:r>
            <a:r>
              <a:rPr lang="ru-RU" dirty="0"/>
              <a:t> </a:t>
            </a:r>
            <a:r>
              <a:rPr lang="ru-RU" dirty="0" err="1"/>
              <a:t>органів</a:t>
            </a:r>
            <a:r>
              <a:rPr lang="ru-RU" dirty="0"/>
              <a:t>, </a:t>
            </a:r>
            <a:r>
              <a:rPr lang="ru-RU" dirty="0" err="1"/>
              <a:t>відсутність</a:t>
            </a:r>
            <a:r>
              <a:rPr lang="ru-RU" dirty="0"/>
              <a:t> </a:t>
            </a:r>
            <a:r>
              <a:rPr lang="ru-RU" dirty="0" err="1"/>
              <a:t>передміхурової</a:t>
            </a:r>
            <a:r>
              <a:rPr lang="ru-RU" dirty="0"/>
              <a:t> </a:t>
            </a:r>
            <a:r>
              <a:rPr lang="ru-RU" dirty="0" err="1"/>
              <a:t>залози</a:t>
            </a:r>
            <a:r>
              <a:rPr lang="ru-RU" dirty="0"/>
              <a:t> та </a:t>
            </a:r>
            <a:r>
              <a:rPr lang="ru-RU" dirty="0" err="1"/>
              <a:t>сім'яних</a:t>
            </a:r>
            <a:r>
              <a:rPr lang="ru-RU" dirty="0"/>
              <a:t> </a:t>
            </a:r>
            <a:r>
              <a:rPr lang="ru-RU" dirty="0" err="1"/>
              <a:t>пухирців</a:t>
            </a:r>
            <a:r>
              <a:rPr lang="ru-RU" dirty="0"/>
              <a:t>. </a:t>
            </a:r>
            <a:r>
              <a:rPr lang="ru-RU" dirty="0" err="1"/>
              <a:t>Вторинні</a:t>
            </a:r>
            <a:r>
              <a:rPr lang="ru-RU" dirty="0"/>
              <a:t> </a:t>
            </a:r>
            <a:r>
              <a:rPr lang="ru-RU" dirty="0" err="1"/>
              <a:t>статеві</a:t>
            </a:r>
            <a:r>
              <a:rPr lang="ru-RU" dirty="0"/>
              <a:t> </a:t>
            </a:r>
            <a:r>
              <a:rPr lang="ru-RU" dirty="0" err="1"/>
              <a:t>ознаки</a:t>
            </a:r>
            <a:r>
              <a:rPr lang="ru-RU" dirty="0"/>
              <a:t> </a:t>
            </a:r>
            <a:r>
              <a:rPr lang="ru-RU" dirty="0" err="1"/>
              <a:t>слаборозвинені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немає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dirty="0"/>
              <a:t>У </a:t>
            </a:r>
            <a:r>
              <a:rPr lang="ru-RU" dirty="0" err="1"/>
              <a:t>дітей</a:t>
            </a:r>
            <a:r>
              <a:rPr lang="ru-RU" dirty="0"/>
              <a:t> з </a:t>
            </a:r>
            <a:r>
              <a:rPr lang="ru-RU" dirty="0" err="1"/>
              <a:t>цією</a:t>
            </a:r>
            <a:r>
              <a:rPr lang="ru-RU" dirty="0"/>
              <a:t> </a:t>
            </a:r>
            <a:r>
              <a:rPr lang="ru-RU" dirty="0" err="1"/>
              <a:t>аномалією</a:t>
            </a:r>
            <a:r>
              <a:rPr lang="ru-RU" dirty="0"/>
              <a:t> </a:t>
            </a:r>
            <a:r>
              <a:rPr lang="ru-RU" dirty="0" err="1"/>
              <a:t>шкіра</a:t>
            </a:r>
            <a:r>
              <a:rPr lang="ru-RU" dirty="0"/>
              <a:t> </a:t>
            </a:r>
            <a:r>
              <a:rPr lang="ru-RU" dirty="0" err="1"/>
              <a:t>обличчя</a:t>
            </a:r>
            <a:r>
              <a:rPr lang="ru-RU" dirty="0"/>
              <a:t> </a:t>
            </a:r>
            <a:r>
              <a:rPr lang="ru-RU" dirty="0" err="1"/>
              <a:t>бліда</a:t>
            </a:r>
            <a:r>
              <a:rPr lang="ru-RU" dirty="0"/>
              <a:t>, тонка, </a:t>
            </a:r>
            <a:r>
              <a:rPr lang="ru-RU" dirty="0" err="1"/>
              <a:t>ніжна</a:t>
            </a:r>
            <a:r>
              <a:rPr lang="ru-RU" dirty="0"/>
              <a:t>, </a:t>
            </a:r>
            <a:r>
              <a:rPr lang="ru-RU" dirty="0" err="1"/>
              <a:t>волосся</a:t>
            </a:r>
            <a:r>
              <a:rPr lang="ru-RU" dirty="0"/>
              <a:t> </a:t>
            </a:r>
            <a:r>
              <a:rPr lang="ru-RU" dirty="0" err="1"/>
              <a:t>густе</a:t>
            </a:r>
            <a:r>
              <a:rPr lang="ru-RU" dirty="0"/>
              <a:t>, </a:t>
            </a:r>
            <a:r>
              <a:rPr lang="ru-RU" dirty="0" err="1"/>
              <a:t>бідне</a:t>
            </a:r>
            <a:r>
              <a:rPr lang="ru-RU" dirty="0"/>
              <a:t> на </a:t>
            </a:r>
            <a:r>
              <a:rPr lang="ru-RU" dirty="0" err="1"/>
              <a:t>пігмент</a:t>
            </a:r>
            <a:r>
              <a:rPr lang="ru-RU" dirty="0"/>
              <a:t>; у них </a:t>
            </a:r>
            <a:r>
              <a:rPr lang="ru-RU" dirty="0" err="1"/>
              <a:t>довго</a:t>
            </a:r>
            <a:r>
              <a:rPr lang="ru-RU" dirty="0"/>
              <a:t> не </a:t>
            </a:r>
            <a:r>
              <a:rPr lang="ru-RU" dirty="0" err="1"/>
              <a:t>костеніють</a:t>
            </a:r>
            <a:r>
              <a:rPr lang="ru-RU" dirty="0"/>
              <a:t> </a:t>
            </a:r>
            <a:r>
              <a:rPr lang="ru-RU" dirty="0" err="1"/>
              <a:t>гортанні</a:t>
            </a:r>
            <a:r>
              <a:rPr lang="ru-RU" dirty="0"/>
              <a:t> </a:t>
            </a:r>
            <a:r>
              <a:rPr lang="ru-RU" dirty="0" err="1"/>
              <a:t>хрящі</a:t>
            </a:r>
            <a:r>
              <a:rPr lang="ru-RU" dirty="0"/>
              <a:t>, </a:t>
            </a:r>
            <a:r>
              <a:rPr lang="ru-RU" dirty="0" err="1"/>
              <a:t>тривалий</a:t>
            </a:r>
            <a:r>
              <a:rPr lang="ru-RU" dirty="0"/>
              <a:t> час не </a:t>
            </a:r>
            <a:r>
              <a:rPr lang="ru-RU" dirty="0" err="1"/>
              <a:t>змінюються</a:t>
            </a:r>
            <a:r>
              <a:rPr lang="ru-RU" dirty="0"/>
              <a:t> </a:t>
            </a:r>
            <a:r>
              <a:rPr lang="ru-RU" dirty="0" err="1"/>
              <a:t>молочні</a:t>
            </a:r>
            <a:r>
              <a:rPr lang="ru-RU" dirty="0"/>
              <a:t> </a:t>
            </a:r>
            <a:r>
              <a:rPr lang="ru-RU" dirty="0" err="1"/>
              <a:t>зуби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dirty="0" err="1" smtClean="0"/>
              <a:t>Нерідко</a:t>
            </a:r>
            <a:r>
              <a:rPr lang="ru-RU" dirty="0" smtClean="0"/>
              <a:t> у </a:t>
            </a:r>
            <a:r>
              <a:rPr lang="ru-RU" dirty="0"/>
              <a:t>таких </a:t>
            </a:r>
            <a:r>
              <a:rPr lang="ru-RU" dirty="0" err="1"/>
              <a:t>хворих</a:t>
            </a:r>
            <a:r>
              <a:rPr lang="ru-RU" dirty="0"/>
              <a:t> </a:t>
            </a:r>
            <a:r>
              <a:rPr lang="ru-RU" dirty="0" err="1"/>
              <a:t>підозрюють</a:t>
            </a:r>
            <a:r>
              <a:rPr lang="ru-RU" dirty="0"/>
              <a:t> </a:t>
            </a:r>
            <a:r>
              <a:rPr lang="ru-RU" dirty="0" err="1"/>
              <a:t>двосторонній</a:t>
            </a:r>
            <a:r>
              <a:rPr lang="ru-RU" dirty="0"/>
              <a:t> </a:t>
            </a:r>
            <a:r>
              <a:rPr lang="ru-RU" dirty="0" err="1"/>
              <a:t>крипторхізм</a:t>
            </a:r>
            <a:r>
              <a:rPr lang="ru-RU" dirty="0"/>
              <a:t>. </a:t>
            </a:r>
            <a:r>
              <a:rPr lang="ru-RU" dirty="0" err="1"/>
              <a:t>Інтелект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не </a:t>
            </a:r>
            <a:r>
              <a:rPr lang="ru-RU" dirty="0" err="1"/>
              <a:t>порушений</a:t>
            </a:r>
            <a:r>
              <a:rPr lang="ru-RU" dirty="0"/>
              <a:t>. </a:t>
            </a:r>
            <a:r>
              <a:rPr lang="ru-RU" dirty="0" err="1"/>
              <a:t>Психіка</a:t>
            </a:r>
            <a:r>
              <a:rPr lang="ru-RU" dirty="0"/>
              <a:t> </a:t>
            </a:r>
            <a:r>
              <a:rPr lang="ru-RU" dirty="0" err="1"/>
              <a:t>дуже</a:t>
            </a:r>
            <a:r>
              <a:rPr lang="ru-RU" dirty="0"/>
              <a:t> </a:t>
            </a:r>
            <a:r>
              <a:rPr lang="ru-RU" dirty="0" err="1"/>
              <a:t>вразлива</a:t>
            </a:r>
            <a:r>
              <a:rPr lang="ru-RU" dirty="0"/>
              <a:t>, </a:t>
            </a:r>
            <a:r>
              <a:rPr lang="ru-RU" dirty="0" err="1"/>
              <a:t>хворі</a:t>
            </a:r>
            <a:r>
              <a:rPr lang="ru-RU" dirty="0"/>
              <a:t> </a:t>
            </a:r>
            <a:r>
              <a:rPr lang="ru-RU" dirty="0" err="1"/>
              <a:t>усвідомлюють</a:t>
            </a:r>
            <a:r>
              <a:rPr lang="ru-RU" dirty="0"/>
              <a:t> свою </a:t>
            </a:r>
            <a:r>
              <a:rPr lang="ru-RU" dirty="0" err="1"/>
              <a:t>статеву</a:t>
            </a:r>
            <a:r>
              <a:rPr lang="ru-RU" dirty="0"/>
              <a:t> </a:t>
            </a:r>
            <a:r>
              <a:rPr lang="ru-RU" dirty="0" err="1"/>
              <a:t>неповноцінність</a:t>
            </a:r>
            <a:r>
              <a:rPr lang="ru-RU" dirty="0"/>
              <a:t>, </a:t>
            </a:r>
            <a:r>
              <a:rPr lang="ru-RU" dirty="0" err="1"/>
              <a:t>замкнені</a:t>
            </a:r>
            <a:r>
              <a:rPr lang="ru-RU" dirty="0"/>
              <a:t>, </a:t>
            </a:r>
            <a:r>
              <a:rPr lang="ru-RU" dirty="0" err="1"/>
              <a:t>плаксиві</a:t>
            </a:r>
            <a:r>
              <a:rPr lang="ru-RU" dirty="0"/>
              <a:t>. </a:t>
            </a:r>
            <a:r>
              <a:rPr lang="ru-RU" dirty="0" err="1"/>
              <a:t>Психосексуальна</a:t>
            </a:r>
            <a:r>
              <a:rPr lang="ru-RU" dirty="0"/>
              <a:t> </a:t>
            </a:r>
            <a:r>
              <a:rPr lang="ru-RU" dirty="0" err="1"/>
              <a:t>орієнтація</a:t>
            </a:r>
            <a:r>
              <a:rPr lang="ru-RU" dirty="0"/>
              <a:t> </a:t>
            </a:r>
            <a:r>
              <a:rPr lang="ru-RU" dirty="0" err="1"/>
              <a:t>чоловіча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b="1" i="1" dirty="0" err="1"/>
              <a:t>Лікування</a:t>
            </a:r>
            <a:r>
              <a:rPr lang="ru-RU" b="1" i="1" dirty="0"/>
              <a:t>. </a:t>
            </a:r>
            <a:r>
              <a:rPr lang="ru-RU" dirty="0" err="1"/>
              <a:t>Консервативне</a:t>
            </a:r>
            <a:r>
              <a:rPr lang="ru-RU" dirty="0"/>
              <a:t> </a:t>
            </a:r>
            <a:r>
              <a:rPr lang="ru-RU" dirty="0" err="1"/>
              <a:t>лікування</a:t>
            </a:r>
            <a:r>
              <a:rPr lang="ru-RU" dirty="0"/>
              <a:t> </a:t>
            </a:r>
            <a:r>
              <a:rPr lang="ru-RU" dirty="0" err="1"/>
              <a:t>полягає</a:t>
            </a:r>
            <a:r>
              <a:rPr lang="ru-RU" dirty="0"/>
              <a:t> в </a:t>
            </a:r>
            <a:r>
              <a:rPr lang="ru-RU" dirty="0" err="1"/>
              <a:t>призначенні</a:t>
            </a:r>
            <a:r>
              <a:rPr lang="ru-RU" dirty="0"/>
              <a:t> </a:t>
            </a:r>
            <a:r>
              <a:rPr lang="ru-RU" dirty="0" err="1"/>
              <a:t>гормо­нальних</a:t>
            </a:r>
            <a:r>
              <a:rPr lang="ru-RU" dirty="0"/>
              <a:t> </a:t>
            </a:r>
            <a:r>
              <a:rPr lang="ru-RU" dirty="0" err="1"/>
              <a:t>засобів</a:t>
            </a:r>
            <a:r>
              <a:rPr lang="ru-RU" dirty="0"/>
              <a:t> в </a:t>
            </a:r>
            <a:r>
              <a:rPr lang="ru-RU" dirty="0" err="1"/>
              <a:t>період</a:t>
            </a:r>
            <a:r>
              <a:rPr lang="ru-RU" dirty="0"/>
              <a:t> </a:t>
            </a:r>
            <a:r>
              <a:rPr lang="ru-RU" dirty="0" err="1"/>
              <a:t>статевого</a:t>
            </a:r>
            <a:r>
              <a:rPr lang="ru-RU" dirty="0"/>
              <a:t> </a:t>
            </a:r>
            <a:r>
              <a:rPr lang="ru-RU" dirty="0" err="1"/>
              <a:t>дозрівання</a:t>
            </a:r>
            <a:r>
              <a:rPr lang="ru-RU" dirty="0"/>
              <a:t> (</a:t>
            </a:r>
            <a:r>
              <a:rPr lang="ru-RU" dirty="0" err="1"/>
              <a:t>метилтестостерон</a:t>
            </a:r>
            <a:r>
              <a:rPr lang="ru-RU" dirty="0"/>
              <a:t>, тестостерону </a:t>
            </a:r>
            <a:r>
              <a:rPr lang="ru-RU" dirty="0" err="1"/>
              <a:t>пропіонат</a:t>
            </a:r>
            <a:r>
              <a:rPr lang="ru-RU" dirty="0"/>
              <a:t> 5%, сустано-250 та </a:t>
            </a:r>
            <a:r>
              <a:rPr lang="ru-RU" dirty="0" err="1"/>
              <a:t>ін</a:t>
            </a:r>
            <a:r>
              <a:rPr lang="ru-RU" dirty="0"/>
              <a:t>.),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сприяє</a:t>
            </a:r>
            <a:r>
              <a:rPr lang="ru-RU" dirty="0"/>
              <a:t> </a:t>
            </a:r>
            <a:r>
              <a:rPr lang="ru-RU" dirty="0" err="1"/>
              <a:t>появі</a:t>
            </a:r>
            <a:r>
              <a:rPr lang="ru-RU" dirty="0"/>
              <a:t> </a:t>
            </a:r>
            <a:r>
              <a:rPr lang="ru-RU" dirty="0" err="1"/>
              <a:t>вторинних</a:t>
            </a:r>
            <a:r>
              <a:rPr lang="ru-RU" dirty="0"/>
              <a:t> </a:t>
            </a:r>
            <a:r>
              <a:rPr lang="ru-RU" dirty="0" err="1"/>
              <a:t>статевих</a:t>
            </a:r>
            <a:r>
              <a:rPr lang="ru-RU" dirty="0"/>
              <a:t> </a:t>
            </a:r>
            <a:r>
              <a:rPr lang="ru-RU" dirty="0" err="1"/>
              <a:t>ознак</a:t>
            </a:r>
            <a:r>
              <a:rPr lang="ru-RU" dirty="0"/>
              <a:t>, </a:t>
            </a:r>
            <a:r>
              <a:rPr lang="ru-RU" dirty="0" err="1"/>
              <a:t>збільшенню</a:t>
            </a:r>
            <a:r>
              <a:rPr lang="ru-RU" dirty="0"/>
              <a:t> </a:t>
            </a:r>
            <a:r>
              <a:rPr lang="ru-RU" dirty="0" err="1"/>
              <a:t>статевого</a:t>
            </a:r>
            <a:r>
              <a:rPr lang="ru-RU" dirty="0"/>
              <a:t> члена.</a:t>
            </a:r>
          </a:p>
          <a:p>
            <a:pPr marL="0" indent="0">
              <a:buNone/>
            </a:pPr>
            <a:r>
              <a:rPr lang="ru-RU" dirty="0" err="1"/>
              <a:t>Останнім</a:t>
            </a:r>
            <a:r>
              <a:rPr lang="ru-RU" dirty="0"/>
              <a:t> часом </a:t>
            </a:r>
            <a:r>
              <a:rPr lang="ru-RU" dirty="0" err="1"/>
              <a:t>застосовують</a:t>
            </a:r>
            <a:r>
              <a:rPr lang="ru-RU" dirty="0"/>
              <a:t> пересадку </a:t>
            </a:r>
            <a:r>
              <a:rPr lang="ru-RU" dirty="0" err="1"/>
              <a:t>яєчка</a:t>
            </a:r>
            <a:r>
              <a:rPr lang="ru-RU" dirty="0"/>
              <a:t> на </a:t>
            </a:r>
            <a:r>
              <a:rPr lang="ru-RU" dirty="0" err="1"/>
              <a:t>судинній</a:t>
            </a:r>
            <a:r>
              <a:rPr lang="ru-RU" dirty="0"/>
              <a:t> </a:t>
            </a:r>
            <a:r>
              <a:rPr lang="ru-RU" dirty="0" err="1"/>
              <a:t>ніжці</a:t>
            </a:r>
            <a:r>
              <a:rPr lang="ru-RU" dirty="0"/>
              <a:t>. Транс-</a:t>
            </a:r>
            <a:r>
              <a:rPr lang="ru-RU" dirty="0" err="1"/>
              <a:t>шишіаі</a:t>
            </a:r>
            <a:r>
              <a:rPr lang="ru-RU" dirty="0"/>
              <a:t> </a:t>
            </a:r>
            <a:r>
              <a:rPr lang="ru-RU" dirty="0" err="1"/>
              <a:t>бсруїь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група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живого донора, </a:t>
            </a:r>
            <a:r>
              <a:rPr lang="ru-RU" dirty="0" err="1"/>
              <a:t>виділяють</a:t>
            </a:r>
            <a:r>
              <a:rPr lang="ru-RU" dirty="0"/>
              <a:t> як </a:t>
            </a:r>
            <a:r>
              <a:rPr lang="ru-RU" dirty="0" err="1"/>
              <a:t>єдиний</a:t>
            </a:r>
            <a:r>
              <a:rPr lang="ru-RU" dirty="0"/>
              <a:t> </a:t>
            </a:r>
            <a:r>
              <a:rPr lang="ru-RU" dirty="0" err="1"/>
              <a:t>анатомо­фізіологічний</a:t>
            </a:r>
            <a:r>
              <a:rPr lang="ru-RU" dirty="0"/>
              <a:t> комплекс разом з </a:t>
            </a:r>
            <a:r>
              <a:rPr lang="ru-RU" dirty="0" err="1"/>
              <a:t>оболонками</a:t>
            </a:r>
            <a:r>
              <a:rPr lang="ru-RU" dirty="0"/>
              <a:t> </a:t>
            </a:r>
            <a:r>
              <a:rPr lang="ru-RU" dirty="0" err="1"/>
              <a:t>яєчка</a:t>
            </a:r>
            <a:r>
              <a:rPr lang="ru-RU" dirty="0"/>
              <a:t>, </a:t>
            </a:r>
            <a:r>
              <a:rPr lang="ru-RU" dirty="0" err="1"/>
              <a:t>елементами</a:t>
            </a:r>
            <a:r>
              <a:rPr lang="ru-RU" dirty="0"/>
              <a:t> </a:t>
            </a:r>
            <a:r>
              <a:rPr lang="ru-RU" dirty="0" err="1"/>
              <a:t>сім'яного</a:t>
            </a:r>
            <a:r>
              <a:rPr lang="ru-RU" dirty="0"/>
              <a:t> канатика до </a:t>
            </a:r>
            <a:r>
              <a:rPr lang="ru-RU" dirty="0" err="1"/>
              <a:t>рівня</a:t>
            </a:r>
            <a:r>
              <a:rPr lang="ru-RU" dirty="0"/>
              <a:t> </a:t>
            </a:r>
            <a:r>
              <a:rPr lang="ru-RU" dirty="0" err="1"/>
              <a:t>глибокого</a:t>
            </a:r>
            <a:r>
              <a:rPr lang="ru-RU" dirty="0"/>
              <a:t> </a:t>
            </a:r>
            <a:r>
              <a:rPr lang="ru-RU" dirty="0" err="1"/>
              <a:t>пахвинного</a:t>
            </a:r>
            <a:r>
              <a:rPr lang="ru-RU" dirty="0"/>
              <a:t> </a:t>
            </a:r>
            <a:r>
              <a:rPr lang="ru-RU" dirty="0" err="1"/>
              <a:t>кільця</a:t>
            </a:r>
            <a:r>
              <a:rPr lang="ru-RU" dirty="0"/>
              <a:t>. </a:t>
            </a:r>
            <a:r>
              <a:rPr lang="ru-RU" dirty="0" err="1"/>
              <a:t>Допустимі</a:t>
            </a:r>
            <a:r>
              <a:rPr lang="ru-RU" dirty="0"/>
              <a:t> строки </a:t>
            </a:r>
            <a:r>
              <a:rPr lang="ru-RU" dirty="0" err="1"/>
              <a:t>ішемії</a:t>
            </a:r>
            <a:r>
              <a:rPr lang="ru-RU" dirty="0"/>
              <a:t> до 3-5 год. У </a:t>
            </a:r>
            <a:r>
              <a:rPr lang="ru-RU" dirty="0" err="1"/>
              <a:t>разі</a:t>
            </a:r>
            <a:r>
              <a:rPr lang="ru-RU" dirty="0"/>
              <a:t> пересадки </a:t>
            </a:r>
            <a:r>
              <a:rPr lang="ru-RU" dirty="0" err="1"/>
              <a:t>яєчка</a:t>
            </a:r>
            <a:r>
              <a:rPr lang="ru-RU" dirty="0"/>
              <a:t> з метою </a:t>
            </a:r>
            <a:r>
              <a:rPr lang="ru-RU" dirty="0" err="1"/>
              <a:t>відновлення</a:t>
            </a:r>
            <a:r>
              <a:rPr lang="ru-RU" dirty="0"/>
              <a:t> </a:t>
            </a:r>
            <a:r>
              <a:rPr lang="ru-RU" dirty="0" err="1"/>
              <a:t>сперматогенної</a:t>
            </a:r>
            <a:r>
              <a:rPr lang="ru-RU" dirty="0"/>
              <a:t> </a:t>
            </a:r>
            <a:r>
              <a:rPr lang="ru-RU" dirty="0" err="1"/>
              <a:t>функції</a:t>
            </a:r>
            <a:r>
              <a:rPr lang="ru-RU" dirty="0"/>
              <a:t> </a:t>
            </a:r>
            <a:r>
              <a:rPr lang="ru-RU" dirty="0" err="1"/>
              <a:t>реципієнта</a:t>
            </a:r>
            <a:r>
              <a:rPr lang="ru-RU" dirty="0"/>
              <a:t> </a:t>
            </a:r>
            <a:r>
              <a:rPr lang="ru-RU" dirty="0" err="1"/>
              <a:t>використовують</a:t>
            </a:r>
            <a:r>
              <a:rPr lang="ru-RU" dirty="0"/>
              <a:t> трансплантат </a:t>
            </a:r>
            <a:r>
              <a:rPr lang="ru-RU" dirty="0" err="1"/>
              <a:t>лише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живого донора з </a:t>
            </a:r>
            <a:r>
              <a:rPr lang="ru-RU" dirty="0" err="1"/>
              <a:t>максимальними</a:t>
            </a:r>
            <a:r>
              <a:rPr lang="ru-RU" dirty="0"/>
              <a:t> строками </a:t>
            </a:r>
            <a:r>
              <a:rPr lang="ru-RU" dirty="0" err="1"/>
              <a:t>ішемії</a:t>
            </a:r>
            <a:r>
              <a:rPr lang="ru-RU" dirty="0"/>
              <a:t> 12-16 </a:t>
            </a:r>
            <a:r>
              <a:rPr lang="ru-RU" dirty="0" err="1"/>
              <a:t>хв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b="1" dirty="0" err="1"/>
              <a:t>Монорхізм</a:t>
            </a:r>
            <a:r>
              <a:rPr lang="ru-RU" b="1" dirty="0"/>
              <a:t> </a:t>
            </a:r>
            <a:r>
              <a:rPr lang="ru-RU" dirty="0"/>
              <a:t>– </a:t>
            </a:r>
            <a:r>
              <a:rPr lang="ru-RU" dirty="0" err="1"/>
              <a:t>уроджена</a:t>
            </a:r>
            <a:r>
              <a:rPr lang="ru-RU" dirty="0"/>
              <a:t> </a:t>
            </a:r>
            <a:r>
              <a:rPr lang="ru-RU" dirty="0" err="1"/>
              <a:t>відсутність</a:t>
            </a:r>
            <a:r>
              <a:rPr lang="ru-RU" dirty="0"/>
              <a:t> одного </a:t>
            </a:r>
            <a:r>
              <a:rPr lang="ru-RU" dirty="0" err="1"/>
              <a:t>яєчка</a:t>
            </a:r>
            <a:r>
              <a:rPr lang="ru-RU" dirty="0"/>
              <a:t>. </a:t>
            </a:r>
            <a:r>
              <a:rPr lang="ru-RU" dirty="0" err="1"/>
              <a:t>Виникає</a:t>
            </a:r>
            <a:r>
              <a:rPr lang="ru-RU" dirty="0"/>
              <a:t> </a:t>
            </a:r>
            <a:r>
              <a:rPr lang="ru-RU" dirty="0" err="1"/>
              <a:t>внаслідок</a:t>
            </a:r>
            <a:r>
              <a:rPr lang="ru-RU" dirty="0"/>
              <a:t> </a:t>
            </a:r>
            <a:r>
              <a:rPr lang="ru-RU" dirty="0" err="1"/>
              <a:t>порушення</a:t>
            </a:r>
            <a:r>
              <a:rPr lang="ru-RU" dirty="0"/>
              <a:t> </a:t>
            </a:r>
            <a:r>
              <a:rPr lang="ru-RU" dirty="0" err="1"/>
              <a:t>ембріогенезу</a:t>
            </a:r>
            <a:r>
              <a:rPr lang="ru-RU" dirty="0"/>
              <a:t> перед </a:t>
            </a:r>
            <a:r>
              <a:rPr lang="ru-RU" dirty="0" err="1"/>
              <a:t>закладанням</a:t>
            </a:r>
            <a:r>
              <a:rPr lang="ru-RU" dirty="0"/>
              <a:t> </a:t>
            </a:r>
            <a:r>
              <a:rPr lang="ru-RU" dirty="0" err="1"/>
              <a:t>остаточної</a:t>
            </a:r>
            <a:r>
              <a:rPr lang="ru-RU" dirty="0"/>
              <a:t> </a:t>
            </a:r>
            <a:r>
              <a:rPr lang="ru-RU" dirty="0" err="1"/>
              <a:t>нирки</a:t>
            </a:r>
            <a:r>
              <a:rPr lang="ru-RU" dirty="0"/>
              <a:t> і </a:t>
            </a:r>
            <a:r>
              <a:rPr lang="ru-RU" dirty="0" err="1"/>
              <a:t>статевої</a:t>
            </a:r>
            <a:r>
              <a:rPr lang="ru-RU" dirty="0"/>
              <a:t> </a:t>
            </a:r>
            <a:r>
              <a:rPr lang="ru-RU" dirty="0" err="1"/>
              <a:t>залози</a:t>
            </a:r>
            <a:r>
              <a:rPr lang="ru-RU" dirty="0"/>
              <a:t>. Тому в </a:t>
            </a:r>
            <a:r>
              <a:rPr lang="ru-RU" dirty="0" err="1"/>
              <a:t>ряді</a:t>
            </a:r>
            <a:r>
              <a:rPr lang="ru-RU" dirty="0"/>
              <a:t> </a:t>
            </a:r>
            <a:r>
              <a:rPr lang="ru-RU" dirty="0" err="1"/>
              <a:t>випадків</a:t>
            </a:r>
            <a:r>
              <a:rPr lang="ru-RU" dirty="0"/>
              <a:t> </a:t>
            </a:r>
            <a:r>
              <a:rPr lang="ru-RU" dirty="0" err="1"/>
              <a:t>монорхізм</a:t>
            </a:r>
            <a:r>
              <a:rPr lang="ru-RU" dirty="0"/>
              <a:t> </a:t>
            </a:r>
            <a:r>
              <a:rPr lang="ru-RU" dirty="0" err="1"/>
              <a:t>поєднується</a:t>
            </a:r>
            <a:r>
              <a:rPr lang="ru-RU" dirty="0"/>
              <a:t> з </a:t>
            </a:r>
            <a:r>
              <a:rPr lang="ru-RU" dirty="0" err="1"/>
              <a:t>уроджено</a:t>
            </a:r>
            <a:r>
              <a:rPr lang="ru-RU" dirty="0"/>
              <a:t> </a:t>
            </a:r>
            <a:r>
              <a:rPr lang="ru-RU" dirty="0" err="1"/>
              <a:t>єдиною</a:t>
            </a:r>
            <a:r>
              <a:rPr lang="ru-RU" dirty="0"/>
              <a:t> </a:t>
            </a:r>
            <a:r>
              <a:rPr lang="ru-RU" dirty="0" err="1"/>
              <a:t>ниркою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dirty="0"/>
              <a:t>При </a:t>
            </a:r>
            <a:r>
              <a:rPr lang="ru-RU" dirty="0" err="1"/>
              <a:t>монорхізмі</a:t>
            </a:r>
            <a:r>
              <a:rPr lang="ru-RU" dirty="0"/>
              <a:t> </a:t>
            </a:r>
            <a:r>
              <a:rPr lang="ru-RU" dirty="0" err="1"/>
              <a:t>немає</a:t>
            </a:r>
            <a:r>
              <a:rPr lang="ru-RU" dirty="0"/>
              <a:t> </a:t>
            </a:r>
            <a:r>
              <a:rPr lang="ru-RU" dirty="0" err="1"/>
              <a:t>також</a:t>
            </a:r>
            <a:r>
              <a:rPr lang="ru-RU" dirty="0"/>
              <a:t> придатка </a:t>
            </a:r>
            <a:r>
              <a:rPr lang="ru-RU" dirty="0" err="1"/>
              <a:t>яєчка</a:t>
            </a:r>
            <a:r>
              <a:rPr lang="ru-RU" dirty="0"/>
              <a:t> та </a:t>
            </a:r>
            <a:r>
              <a:rPr lang="ru-RU" dirty="0" err="1"/>
              <a:t>сім'явиносної</a:t>
            </a:r>
            <a:r>
              <a:rPr lang="ru-RU" dirty="0"/>
              <a:t> протоки на </a:t>
            </a:r>
            <a:r>
              <a:rPr lang="ru-RU" dirty="0" err="1"/>
              <a:t>відповідному</a:t>
            </a:r>
            <a:r>
              <a:rPr lang="ru-RU" dirty="0"/>
              <a:t> </a:t>
            </a:r>
            <a:r>
              <a:rPr lang="ru-RU" dirty="0" err="1"/>
              <a:t>боці</a:t>
            </a:r>
            <a:r>
              <a:rPr lang="ru-RU" dirty="0"/>
              <a:t>. Половина мошонки </a:t>
            </a:r>
            <a:r>
              <a:rPr lang="ru-RU" dirty="0" err="1"/>
              <a:t>недорозвинена</a:t>
            </a:r>
            <a:r>
              <a:rPr lang="ru-RU" dirty="0"/>
              <a:t>. </a:t>
            </a:r>
            <a:r>
              <a:rPr lang="ru-RU" dirty="0" err="1"/>
              <a:t>Єдине</a:t>
            </a:r>
            <a:r>
              <a:rPr lang="ru-RU" dirty="0"/>
              <a:t> </a:t>
            </a:r>
            <a:r>
              <a:rPr lang="ru-RU" dirty="0" err="1"/>
              <a:t>яєчко</a:t>
            </a:r>
            <a:r>
              <a:rPr lang="ru-RU" dirty="0"/>
              <a:t> </a:t>
            </a:r>
            <a:r>
              <a:rPr lang="ru-RU" dirty="0" err="1"/>
              <a:t>дещо</a:t>
            </a:r>
            <a:r>
              <a:rPr lang="ru-RU" dirty="0"/>
              <a:t> </a:t>
            </a:r>
            <a:r>
              <a:rPr lang="ru-RU" dirty="0" err="1"/>
              <a:t>збільшене</a:t>
            </a:r>
            <a:r>
              <a:rPr lang="ru-RU" dirty="0"/>
              <a:t>. </a:t>
            </a:r>
            <a:r>
              <a:rPr lang="ru-RU" dirty="0" err="1"/>
              <a:t>Остаточний</a:t>
            </a:r>
            <a:r>
              <a:rPr lang="ru-RU" dirty="0"/>
              <a:t> </a:t>
            </a:r>
            <a:r>
              <a:rPr lang="ru-RU" dirty="0" err="1"/>
              <a:t>діагноз</a:t>
            </a:r>
            <a:r>
              <a:rPr lang="ru-RU" dirty="0"/>
              <a:t> </a:t>
            </a:r>
            <a:r>
              <a:rPr lang="ru-RU" dirty="0" err="1"/>
              <a:t>встановлюють</a:t>
            </a:r>
            <a:r>
              <a:rPr lang="ru-RU" dirty="0"/>
              <a:t> </a:t>
            </a:r>
            <a:r>
              <a:rPr lang="ru-RU" dirty="0" err="1"/>
              <a:t>лише</a:t>
            </a:r>
            <a:r>
              <a:rPr lang="ru-RU" dirty="0"/>
              <a:t> </a:t>
            </a:r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операції</a:t>
            </a:r>
            <a:r>
              <a:rPr lang="ru-RU" dirty="0"/>
              <a:t> з приводу </a:t>
            </a:r>
            <a:r>
              <a:rPr lang="ru-RU" dirty="0" err="1"/>
              <a:t>крипторхізму</a:t>
            </a:r>
            <a:r>
              <a:rPr lang="ru-RU" dirty="0"/>
              <a:t> (коли </a:t>
            </a:r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широкої</a:t>
            </a:r>
            <a:r>
              <a:rPr lang="ru-RU" dirty="0"/>
              <a:t> </a:t>
            </a:r>
            <a:r>
              <a:rPr lang="ru-RU" dirty="0" err="1"/>
              <a:t>ревізії</a:t>
            </a:r>
            <a:r>
              <a:rPr lang="ru-RU" dirty="0"/>
              <a:t> </a:t>
            </a:r>
            <a:r>
              <a:rPr lang="ru-RU" dirty="0" err="1"/>
              <a:t>пахвинного</a:t>
            </a:r>
            <a:r>
              <a:rPr lang="ru-RU" dirty="0"/>
              <a:t> каналу і </a:t>
            </a:r>
            <a:r>
              <a:rPr lang="ru-RU" dirty="0" err="1"/>
              <a:t>заочеревинного</a:t>
            </a:r>
            <a:r>
              <a:rPr lang="ru-RU" dirty="0"/>
              <a:t> простору </a:t>
            </a:r>
            <a:r>
              <a:rPr lang="ru-RU" dirty="0" err="1"/>
              <a:t>виявити</a:t>
            </a:r>
            <a:r>
              <a:rPr lang="ru-RU" dirty="0"/>
              <a:t> </a:t>
            </a:r>
            <a:r>
              <a:rPr lang="ru-RU" dirty="0" err="1"/>
              <a:t>яєчко</a:t>
            </a:r>
            <a:r>
              <a:rPr lang="ru-RU" dirty="0"/>
              <a:t> не </a:t>
            </a:r>
            <a:r>
              <a:rPr lang="ru-RU" dirty="0" err="1"/>
              <a:t>вдається</a:t>
            </a:r>
            <a:r>
              <a:rPr lang="ru-RU" dirty="0"/>
              <a:t>) і на </a:t>
            </a:r>
            <a:r>
              <a:rPr lang="ru-RU" dirty="0" err="1"/>
              <a:t>підставі</a:t>
            </a:r>
            <a:r>
              <a:rPr lang="ru-RU" dirty="0"/>
              <a:t> </a:t>
            </a:r>
            <a:r>
              <a:rPr lang="ru-RU" dirty="0" err="1"/>
              <a:t>даних</a:t>
            </a:r>
            <a:r>
              <a:rPr lang="ru-RU" dirty="0"/>
              <a:t> </a:t>
            </a:r>
            <a:r>
              <a:rPr lang="ru-RU" dirty="0" err="1"/>
              <a:t>сцинтиграфії</a:t>
            </a:r>
            <a:r>
              <a:rPr lang="ru-RU" dirty="0"/>
              <a:t> </a:t>
            </a:r>
            <a:r>
              <a:rPr lang="ru-RU" dirty="0" err="1"/>
              <a:t>яєчок</a:t>
            </a:r>
            <a:r>
              <a:rPr lang="ru-RU" dirty="0"/>
              <a:t>. </a:t>
            </a:r>
            <a:r>
              <a:rPr lang="ru-RU" dirty="0" err="1"/>
              <a:t>Якщо</a:t>
            </a:r>
            <a:r>
              <a:rPr lang="ru-RU" dirty="0"/>
              <a:t> друге </a:t>
            </a:r>
            <a:r>
              <a:rPr lang="ru-RU" dirty="0" err="1"/>
              <a:t>яєчко</a:t>
            </a:r>
            <a:r>
              <a:rPr lang="ru-RU" dirty="0"/>
              <a:t> добре </a:t>
            </a:r>
            <a:r>
              <a:rPr lang="ru-RU" dirty="0" err="1"/>
              <a:t>розвинене</a:t>
            </a:r>
            <a:r>
              <a:rPr lang="ru-RU" dirty="0"/>
              <a:t>, </a:t>
            </a:r>
            <a:r>
              <a:rPr lang="ru-RU" dirty="0" err="1"/>
              <a:t>відхилень</a:t>
            </a:r>
            <a:r>
              <a:rPr lang="ru-RU" dirty="0"/>
              <a:t> </a:t>
            </a:r>
            <a:r>
              <a:rPr lang="ru-RU" dirty="0" err="1"/>
              <a:t>шд</a:t>
            </a:r>
            <a:r>
              <a:rPr lang="ru-RU" dirty="0"/>
              <a:t> </a:t>
            </a:r>
            <a:r>
              <a:rPr lang="ru-RU" dirty="0" err="1"/>
              <a:t>норми</a:t>
            </a:r>
            <a:r>
              <a:rPr lang="ru-RU" dirty="0"/>
              <a:t> </a:t>
            </a:r>
            <a:r>
              <a:rPr lang="ru-RU" dirty="0" err="1"/>
              <a:t>звичайно</a:t>
            </a:r>
            <a:r>
              <a:rPr lang="ru-RU" dirty="0"/>
              <a:t> не </a:t>
            </a:r>
            <a:r>
              <a:rPr lang="ru-RU" dirty="0" err="1"/>
              <a:t>спостерігається</a:t>
            </a:r>
            <a:r>
              <a:rPr lang="ru-RU" dirty="0"/>
              <a:t> і </a:t>
            </a:r>
            <a:r>
              <a:rPr lang="ru-RU" dirty="0" err="1"/>
              <a:t>хворі</a:t>
            </a:r>
            <a:r>
              <a:rPr lang="ru-RU" dirty="0"/>
              <a:t> не </a:t>
            </a:r>
            <a:r>
              <a:rPr lang="ru-RU" dirty="0" err="1"/>
              <a:t>потребують</a:t>
            </a:r>
            <a:r>
              <a:rPr lang="ru-RU" dirty="0"/>
              <a:t> </a:t>
            </a:r>
            <a:r>
              <a:rPr lang="ru-RU" dirty="0" err="1"/>
              <a:t>спеціального</a:t>
            </a:r>
            <a:r>
              <a:rPr lang="ru-RU" dirty="0"/>
              <a:t> </a:t>
            </a:r>
            <a:r>
              <a:rPr lang="ru-RU" dirty="0" err="1"/>
              <a:t>лікування</a:t>
            </a:r>
            <a:r>
              <a:rPr lang="ru-RU" dirty="0"/>
              <a:t>. З </a:t>
            </a:r>
            <a:r>
              <a:rPr lang="ru-RU" dirty="0" err="1"/>
              <a:t>косметичною</a:t>
            </a:r>
            <a:r>
              <a:rPr lang="ru-RU" dirty="0"/>
              <a:t> метою в мошонку </a:t>
            </a:r>
            <a:r>
              <a:rPr lang="ru-RU" dirty="0" err="1"/>
              <a:t>імплантують</a:t>
            </a:r>
            <a:r>
              <a:rPr lang="ru-RU" dirty="0"/>
              <a:t> протез </a:t>
            </a:r>
            <a:r>
              <a:rPr lang="ru-RU" dirty="0" err="1"/>
              <a:t>яєчка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силікону</a:t>
            </a:r>
            <a:r>
              <a:rPr lang="ru-RU" dirty="0"/>
              <a:t>. При </a:t>
            </a:r>
            <a:r>
              <a:rPr lang="ru-RU" dirty="0" err="1"/>
              <a:t>гіпоплазії</a:t>
            </a:r>
            <a:r>
              <a:rPr lang="ru-RU" dirty="0"/>
              <a:t> </a:t>
            </a:r>
            <a:r>
              <a:rPr lang="ru-RU" dirty="0" err="1"/>
              <a:t>єдиного</a:t>
            </a:r>
            <a:r>
              <a:rPr lang="ru-RU" dirty="0"/>
              <a:t> </a:t>
            </a:r>
            <a:r>
              <a:rPr lang="ru-RU" dirty="0" err="1"/>
              <a:t>яєчка</a:t>
            </a:r>
            <a:r>
              <a:rPr lang="ru-RU" dirty="0"/>
              <a:t> </a:t>
            </a:r>
            <a:r>
              <a:rPr lang="ru-RU" dirty="0" err="1"/>
              <a:t>призначають</a:t>
            </a:r>
            <a:r>
              <a:rPr lang="ru-RU" dirty="0"/>
              <a:t> </a:t>
            </a:r>
            <a:r>
              <a:rPr lang="ru-RU" dirty="0" err="1"/>
              <a:t>гормональну</a:t>
            </a:r>
            <a:r>
              <a:rPr lang="ru-RU" dirty="0"/>
              <a:t> </a:t>
            </a:r>
            <a:r>
              <a:rPr lang="ru-RU" dirty="0" err="1"/>
              <a:t>терапію</a:t>
            </a:r>
            <a:r>
              <a:rPr lang="ru-RU" dirty="0"/>
              <a:t>. Частота </a:t>
            </a:r>
            <a:r>
              <a:rPr lang="ru-RU" dirty="0" err="1"/>
              <a:t>монорхізму</a:t>
            </a:r>
            <a:r>
              <a:rPr lang="ru-RU" dirty="0"/>
              <a:t> становить 0,26 %.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637862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260648"/>
            <a:ext cx="8424936" cy="6336704"/>
          </a:xfrm>
        </p:spPr>
        <p:txBody>
          <a:bodyPr/>
          <a:lstStyle/>
          <a:p>
            <a:pPr marL="0" indent="0">
              <a:buNone/>
            </a:pPr>
            <a:r>
              <a:rPr lang="uk-UA" b="1" dirty="0"/>
              <a:t>План та організаційна структура лекції.</a:t>
            </a:r>
            <a:endParaRPr lang="ru-RU" dirty="0"/>
          </a:p>
          <a:p>
            <a:pPr marL="0" indent="0">
              <a:buNone/>
            </a:pPr>
            <a:r>
              <a:rPr lang="uk-UA" dirty="0"/>
              <a:t>	</a:t>
            </a:r>
            <a:endParaRPr lang="ru-RU" dirty="0"/>
          </a:p>
          <a:p>
            <a:pPr marL="0" indent="0">
              <a:buNone/>
            </a:pPr>
            <a:r>
              <a:rPr lang="uk-UA" dirty="0"/>
              <a:t>1. Анатомо-фізіологічні особливості будови та функціонування </a:t>
            </a:r>
            <a:r>
              <a:rPr lang="uk-UA" dirty="0" err="1"/>
              <a:t>наднирників</a:t>
            </a:r>
            <a:r>
              <a:rPr lang="uk-UA" dirty="0"/>
              <a:t>.</a:t>
            </a:r>
            <a:endParaRPr lang="ru-RU" dirty="0"/>
          </a:p>
          <a:p>
            <a:pPr marL="0" indent="0">
              <a:buNone/>
            </a:pPr>
            <a:r>
              <a:rPr lang="uk-UA" dirty="0"/>
              <a:t>2. Етіологія та </a:t>
            </a:r>
            <a:r>
              <a:rPr lang="uk-UA" dirty="0" err="1"/>
              <a:t>патогонез</a:t>
            </a:r>
            <a:r>
              <a:rPr lang="uk-UA" dirty="0"/>
              <a:t> пухлин </a:t>
            </a:r>
            <a:r>
              <a:rPr lang="uk-UA" dirty="0" err="1"/>
              <a:t>наднирників</a:t>
            </a:r>
            <a:r>
              <a:rPr lang="uk-UA" dirty="0"/>
              <a:t>.</a:t>
            </a:r>
            <a:endParaRPr lang="ru-RU" dirty="0"/>
          </a:p>
          <a:p>
            <a:pPr marL="0" indent="0">
              <a:buNone/>
            </a:pPr>
            <a:r>
              <a:rPr lang="uk-UA" dirty="0"/>
              <a:t>3. Клінічна картина пухлин </a:t>
            </a:r>
            <a:r>
              <a:rPr lang="uk-UA" dirty="0" err="1"/>
              <a:t>наднирників</a:t>
            </a:r>
            <a:r>
              <a:rPr lang="uk-UA" dirty="0"/>
              <a:t> . Класифікація.</a:t>
            </a:r>
            <a:endParaRPr lang="ru-RU" dirty="0"/>
          </a:p>
          <a:p>
            <a:pPr marL="0" indent="0">
              <a:buNone/>
            </a:pPr>
            <a:r>
              <a:rPr lang="uk-UA" dirty="0"/>
              <a:t>4. Діагностика та лікування пухлин </a:t>
            </a:r>
            <a:r>
              <a:rPr lang="uk-UA" dirty="0" err="1"/>
              <a:t>наднирників</a:t>
            </a:r>
            <a:r>
              <a:rPr lang="uk-UA" dirty="0"/>
              <a:t> . </a:t>
            </a:r>
            <a:endParaRPr lang="ru-RU" dirty="0"/>
          </a:p>
          <a:p>
            <a:pPr marL="0" indent="0">
              <a:buNone/>
            </a:pPr>
            <a:r>
              <a:rPr lang="uk-UA" dirty="0"/>
              <a:t>5. Анатомо-фізіологічні особливості будови та функціонування яєчка. </a:t>
            </a:r>
            <a:endParaRPr lang="ru-RU" dirty="0"/>
          </a:p>
          <a:p>
            <a:pPr marL="0" indent="0">
              <a:buNone/>
            </a:pPr>
            <a:r>
              <a:rPr lang="uk-UA" dirty="0"/>
              <a:t>6. Етіологія та </a:t>
            </a:r>
            <a:r>
              <a:rPr lang="uk-UA" dirty="0" err="1"/>
              <a:t>патогонез</a:t>
            </a:r>
            <a:r>
              <a:rPr lang="uk-UA" dirty="0"/>
              <a:t> вад розвитку яєчка.</a:t>
            </a:r>
            <a:endParaRPr lang="ru-RU" dirty="0"/>
          </a:p>
          <a:p>
            <a:pPr marL="0" indent="0">
              <a:buNone/>
            </a:pPr>
            <a:r>
              <a:rPr lang="uk-UA" dirty="0"/>
              <a:t>7. Клінічна картина вад розвитку яєчка.. Класифікація.</a:t>
            </a:r>
            <a:endParaRPr lang="ru-RU" dirty="0"/>
          </a:p>
          <a:p>
            <a:pPr marL="0" indent="0">
              <a:buNone/>
            </a:pPr>
            <a:r>
              <a:rPr lang="uk-UA" dirty="0"/>
              <a:t>8. Діагностика та лікування вад розвитку яєчка.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7621183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88640"/>
            <a:ext cx="8424936" cy="6336704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b="1" dirty="0" err="1"/>
              <a:t>Поліорхізм</a:t>
            </a:r>
            <a:r>
              <a:rPr lang="ru-RU" b="1" dirty="0"/>
              <a:t> </a:t>
            </a:r>
            <a:r>
              <a:rPr lang="ru-RU" dirty="0" err="1"/>
              <a:t>спостерігається</a:t>
            </a:r>
            <a:r>
              <a:rPr lang="ru-RU" dirty="0"/>
              <a:t> </a:t>
            </a:r>
            <a:r>
              <a:rPr lang="ru-RU" dirty="0" err="1"/>
              <a:t>дуже</a:t>
            </a:r>
            <a:r>
              <a:rPr lang="ru-RU" dirty="0"/>
              <a:t> </a:t>
            </a:r>
            <a:r>
              <a:rPr lang="ru-RU" dirty="0" err="1"/>
              <a:t>рідко</a:t>
            </a:r>
            <a:r>
              <a:rPr lang="ru-RU" dirty="0"/>
              <a:t>. Для </a:t>
            </a:r>
            <a:r>
              <a:rPr lang="ru-RU" dirty="0" err="1"/>
              <a:t>цієї</a:t>
            </a:r>
            <a:r>
              <a:rPr lang="ru-RU" dirty="0"/>
              <a:t> </a:t>
            </a:r>
            <a:r>
              <a:rPr lang="ru-RU" dirty="0" err="1"/>
              <a:t>патології</a:t>
            </a:r>
            <a:r>
              <a:rPr lang="ru-RU" dirty="0"/>
              <a:t> </a:t>
            </a:r>
            <a:r>
              <a:rPr lang="ru-RU" dirty="0" err="1"/>
              <a:t>характерне</a:t>
            </a:r>
            <a:r>
              <a:rPr lang="ru-RU" dirty="0"/>
              <a:t> </a:t>
            </a:r>
            <a:r>
              <a:rPr lang="ru-RU" dirty="0" err="1"/>
              <a:t>існування</a:t>
            </a:r>
            <a:r>
              <a:rPr lang="ru-RU" dirty="0"/>
              <a:t> </a:t>
            </a:r>
            <a:r>
              <a:rPr lang="ru-RU" dirty="0" err="1"/>
              <a:t>трьох</a:t>
            </a:r>
            <a:r>
              <a:rPr lang="ru-RU" dirty="0"/>
              <a:t> і </a:t>
            </a:r>
            <a:r>
              <a:rPr lang="ru-RU" dirty="0" err="1"/>
              <a:t>більше</a:t>
            </a:r>
            <a:r>
              <a:rPr lang="ru-RU" dirty="0"/>
              <a:t> </a:t>
            </a:r>
            <a:r>
              <a:rPr lang="ru-RU" dirty="0" err="1"/>
              <a:t>яєчок</a:t>
            </a:r>
            <a:r>
              <a:rPr lang="ru-RU" dirty="0"/>
              <a:t>. </a:t>
            </a:r>
            <a:r>
              <a:rPr lang="ru-RU" dirty="0" err="1"/>
              <a:t>Додаткове</a:t>
            </a:r>
            <a:r>
              <a:rPr lang="ru-RU" dirty="0"/>
              <a:t> </a:t>
            </a:r>
            <a:r>
              <a:rPr lang="ru-RU" dirty="0" err="1"/>
              <a:t>яєчко</a:t>
            </a:r>
            <a:r>
              <a:rPr lang="ru-RU" dirty="0"/>
              <a:t> </a:t>
            </a:r>
            <a:r>
              <a:rPr lang="ru-RU" dirty="0" err="1"/>
              <a:t>недорозвинене</a:t>
            </a:r>
            <a:r>
              <a:rPr lang="ru-RU" dirty="0"/>
              <a:t>, </a:t>
            </a:r>
            <a:r>
              <a:rPr lang="ru-RU" dirty="0" err="1"/>
              <a:t>розташо­вується</a:t>
            </a:r>
            <a:r>
              <a:rPr lang="ru-RU" dirty="0"/>
              <a:t> </a:t>
            </a:r>
            <a:r>
              <a:rPr lang="ru-RU" dirty="0" err="1"/>
              <a:t>поблизу</a:t>
            </a:r>
            <a:r>
              <a:rPr lang="ru-RU" dirty="0"/>
              <a:t> основного і </a:t>
            </a:r>
            <a:r>
              <a:rPr lang="ru-RU" dirty="0" err="1"/>
              <a:t>частіше</a:t>
            </a:r>
            <a:r>
              <a:rPr lang="ru-RU" dirty="0"/>
              <a:t> не </a:t>
            </a:r>
            <a:r>
              <a:rPr lang="ru-RU" dirty="0" err="1"/>
              <a:t>має</a:t>
            </a:r>
            <a:r>
              <a:rPr lang="ru-RU" dirty="0"/>
              <a:t> придатка і </a:t>
            </a:r>
            <a:r>
              <a:rPr lang="ru-RU" dirty="0" err="1"/>
              <a:t>сім'явиносної</a:t>
            </a:r>
            <a:r>
              <a:rPr lang="ru-RU" dirty="0"/>
              <a:t> протоки.</a:t>
            </a:r>
          </a:p>
          <a:p>
            <a:pPr marL="0" indent="0">
              <a:buNone/>
            </a:pPr>
            <a:r>
              <a:rPr lang="ru-RU" b="1" i="1" dirty="0" err="1"/>
              <a:t>Лікування</a:t>
            </a:r>
            <a:r>
              <a:rPr lang="ru-RU" b="1" i="1" dirty="0"/>
              <a:t> </a:t>
            </a:r>
            <a:r>
              <a:rPr lang="ru-RU" dirty="0"/>
              <a:t>в </a:t>
            </a:r>
            <a:r>
              <a:rPr lang="ru-RU" dirty="0" err="1"/>
              <a:t>разі</a:t>
            </a:r>
            <a:r>
              <a:rPr lang="ru-RU" dirty="0"/>
              <a:t> </a:t>
            </a:r>
            <a:r>
              <a:rPr lang="ru-RU" dirty="0" err="1"/>
              <a:t>поліорхізму</a:t>
            </a:r>
            <a:r>
              <a:rPr lang="ru-RU" dirty="0"/>
              <a:t> </a:t>
            </a:r>
            <a:r>
              <a:rPr lang="ru-RU" dirty="0" err="1"/>
              <a:t>полягає</a:t>
            </a:r>
            <a:r>
              <a:rPr lang="ru-RU" dirty="0"/>
              <a:t> у </a:t>
            </a:r>
            <a:r>
              <a:rPr lang="ru-RU" dirty="0" err="1"/>
              <a:t>видаленні</a:t>
            </a:r>
            <a:r>
              <a:rPr lang="ru-RU" dirty="0"/>
              <a:t> </a:t>
            </a:r>
            <a:r>
              <a:rPr lang="ru-RU" dirty="0" err="1"/>
              <a:t>додаткового</a:t>
            </a:r>
            <a:r>
              <a:rPr lang="ru-RU" dirty="0"/>
              <a:t> </a:t>
            </a:r>
            <a:r>
              <a:rPr lang="ru-RU" dirty="0" err="1"/>
              <a:t>яєчка</a:t>
            </a:r>
            <a:r>
              <a:rPr lang="ru-RU" dirty="0"/>
              <a:t>, </a:t>
            </a:r>
            <a:r>
              <a:rPr lang="ru-RU" dirty="0" err="1"/>
              <a:t>оскільки</a:t>
            </a:r>
            <a:r>
              <a:rPr lang="ru-RU" dirty="0"/>
              <a:t> </a:t>
            </a:r>
            <a:r>
              <a:rPr lang="ru-RU" dirty="0" err="1"/>
              <a:t>воно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підвищену</a:t>
            </a:r>
            <a:r>
              <a:rPr lang="ru-RU" dirty="0"/>
              <a:t> </a:t>
            </a:r>
            <a:r>
              <a:rPr lang="ru-RU" dirty="0" err="1"/>
              <a:t>схильність</a:t>
            </a:r>
            <a:r>
              <a:rPr lang="ru-RU" dirty="0"/>
              <a:t> до </a:t>
            </a:r>
            <a:r>
              <a:rPr lang="ru-RU" dirty="0" err="1"/>
              <a:t>розвитку</a:t>
            </a:r>
            <a:r>
              <a:rPr lang="ru-RU" dirty="0"/>
              <a:t> </a:t>
            </a:r>
            <a:r>
              <a:rPr lang="ru-RU" dirty="0" err="1"/>
              <a:t>злоякісної</a:t>
            </a:r>
            <a:r>
              <a:rPr lang="ru-RU" dirty="0"/>
              <a:t> </a:t>
            </a:r>
            <a:r>
              <a:rPr lang="ru-RU" dirty="0" err="1"/>
              <a:t>пухлини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b="1" dirty="0" err="1"/>
              <a:t>Синорхізм</a:t>
            </a:r>
            <a:r>
              <a:rPr lang="ru-RU" b="1" dirty="0"/>
              <a:t> </a:t>
            </a:r>
            <a:r>
              <a:rPr lang="ru-RU" dirty="0"/>
              <a:t>– </a:t>
            </a:r>
            <a:r>
              <a:rPr lang="ru-RU" dirty="0" err="1"/>
              <a:t>уроджене</a:t>
            </a:r>
            <a:r>
              <a:rPr lang="ru-RU" dirty="0"/>
              <a:t> </a:t>
            </a:r>
            <a:r>
              <a:rPr lang="ru-RU" dirty="0" err="1"/>
              <a:t>зрощення</a:t>
            </a:r>
            <a:r>
              <a:rPr lang="ru-RU" dirty="0"/>
              <a:t> </a:t>
            </a:r>
            <a:r>
              <a:rPr lang="ru-RU" dirty="0" err="1"/>
              <a:t>обох</a:t>
            </a:r>
            <a:r>
              <a:rPr lang="ru-RU" dirty="0"/>
              <a:t> </a:t>
            </a:r>
            <a:r>
              <a:rPr lang="ru-RU" dirty="0" err="1"/>
              <a:t>яєчок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не опустились у мошонку з </a:t>
            </a:r>
            <a:r>
              <a:rPr lang="ru-RU" dirty="0" err="1"/>
              <a:t>черевної</a:t>
            </a:r>
            <a:r>
              <a:rPr lang="ru-RU" dirty="0"/>
              <a:t> </a:t>
            </a:r>
            <a:r>
              <a:rPr lang="ru-RU" dirty="0" err="1"/>
              <a:t>порожнини</a:t>
            </a:r>
            <a:r>
              <a:rPr lang="ru-RU" dirty="0"/>
              <a:t>. </a:t>
            </a:r>
            <a:r>
              <a:rPr lang="ru-RU" dirty="0" err="1"/>
              <a:t>Аномалію</a:t>
            </a:r>
            <a:r>
              <a:rPr lang="ru-RU" dirty="0"/>
              <a:t> </a:t>
            </a:r>
            <a:r>
              <a:rPr lang="ru-RU" dirty="0" err="1"/>
              <a:t>звичайно</a:t>
            </a:r>
            <a:r>
              <a:rPr lang="ru-RU" dirty="0"/>
              <a:t> </a:t>
            </a:r>
            <a:r>
              <a:rPr lang="ru-RU" dirty="0" err="1"/>
              <a:t>виявляють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час </a:t>
            </a:r>
            <a:r>
              <a:rPr lang="ru-RU" dirty="0" err="1"/>
              <a:t>операції</a:t>
            </a:r>
            <a:r>
              <a:rPr lang="ru-RU" dirty="0"/>
              <a:t> з приводу </a:t>
            </a:r>
            <a:r>
              <a:rPr lang="ru-RU" dirty="0" err="1"/>
              <a:t>крипторхізму</a:t>
            </a:r>
            <a:r>
              <a:rPr lang="ru-RU" dirty="0"/>
              <a:t>. </a:t>
            </a:r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роз'єднання</a:t>
            </a:r>
            <a:r>
              <a:rPr lang="ru-RU" dirty="0"/>
              <a:t> </a:t>
            </a:r>
            <a:r>
              <a:rPr lang="ru-RU" dirty="0" err="1"/>
              <a:t>яєчка</a:t>
            </a:r>
            <a:r>
              <a:rPr lang="ru-RU" dirty="0"/>
              <a:t> </a:t>
            </a:r>
            <a:r>
              <a:rPr lang="ru-RU" dirty="0" err="1"/>
              <a:t>опускають</a:t>
            </a:r>
            <a:r>
              <a:rPr lang="ru-RU" dirty="0"/>
              <a:t> у калитку, як і при </a:t>
            </a:r>
            <a:r>
              <a:rPr lang="ru-RU" dirty="0" err="1"/>
              <a:t>крипторхізмі</a:t>
            </a:r>
            <a:r>
              <a:rPr lang="ru-RU" dirty="0"/>
              <a:t>.</a:t>
            </a:r>
          </a:p>
          <a:p>
            <a:pPr marL="0" indent="0">
              <a:buNone/>
            </a:pPr>
            <a:endParaRPr lang="ru-RU" b="1" dirty="0" smtClean="0"/>
          </a:p>
          <a:p>
            <a:pPr marL="0" indent="0">
              <a:buNone/>
            </a:pPr>
            <a:r>
              <a:rPr lang="ru-RU" b="1" dirty="0" err="1" smtClean="0"/>
              <a:t>Аномалії</a:t>
            </a:r>
            <a:r>
              <a:rPr lang="ru-RU" b="1" dirty="0" smtClean="0"/>
              <a:t> </a:t>
            </a:r>
            <a:r>
              <a:rPr lang="ru-RU" b="1" dirty="0" err="1"/>
              <a:t>структури</a:t>
            </a:r>
            <a:r>
              <a:rPr lang="ru-RU" b="1" dirty="0"/>
              <a:t> </a:t>
            </a:r>
            <a:r>
              <a:rPr lang="ru-RU" b="1" dirty="0" err="1"/>
              <a:t>яєчка</a:t>
            </a:r>
            <a:endParaRPr lang="ru-RU" dirty="0"/>
          </a:p>
          <a:p>
            <a:pPr marL="0" indent="0">
              <a:buNone/>
            </a:pPr>
            <a:r>
              <a:rPr lang="ru-RU" b="1" dirty="0" err="1"/>
              <a:t>Гіпоплазія</a:t>
            </a:r>
            <a:r>
              <a:rPr lang="ru-RU" b="1" dirty="0"/>
              <a:t> </a:t>
            </a:r>
            <a:r>
              <a:rPr lang="ru-RU" b="1" dirty="0" err="1"/>
              <a:t>яєчка</a:t>
            </a:r>
            <a:r>
              <a:rPr lang="ru-RU" b="1" dirty="0"/>
              <a:t>. </a:t>
            </a:r>
            <a:r>
              <a:rPr lang="ru-RU" dirty="0" err="1"/>
              <a:t>Розрізняють</a:t>
            </a:r>
            <a:r>
              <a:rPr lang="ru-RU" dirty="0"/>
              <a:t> одно- і </a:t>
            </a:r>
            <a:r>
              <a:rPr lang="ru-RU" dirty="0" err="1"/>
              <a:t>двосторонню</a:t>
            </a:r>
            <a:r>
              <a:rPr lang="ru-RU" dirty="0"/>
              <a:t> </a:t>
            </a:r>
            <a:r>
              <a:rPr lang="ru-RU" dirty="0" err="1"/>
              <a:t>гіпоплазію</a:t>
            </a:r>
            <a:r>
              <a:rPr lang="ru-RU" dirty="0"/>
              <a:t>. За </a:t>
            </a:r>
            <a:r>
              <a:rPr lang="ru-RU" dirty="0" err="1"/>
              <a:t>розмірами</a:t>
            </a:r>
            <a:r>
              <a:rPr lang="ru-RU" dirty="0"/>
              <a:t> </a:t>
            </a:r>
            <a:r>
              <a:rPr lang="ru-RU" dirty="0" err="1"/>
              <a:t>гіпоплазоване</a:t>
            </a:r>
            <a:r>
              <a:rPr lang="ru-RU" dirty="0"/>
              <a:t> </a:t>
            </a:r>
            <a:r>
              <a:rPr lang="ru-RU" dirty="0" err="1"/>
              <a:t>яєчко</a:t>
            </a:r>
            <a:r>
              <a:rPr lang="ru-RU" dirty="0"/>
              <a:t> </a:t>
            </a:r>
            <a:r>
              <a:rPr lang="ru-RU" dirty="0" err="1"/>
              <a:t>досягає</a:t>
            </a:r>
            <a:r>
              <a:rPr lang="ru-RU" dirty="0"/>
              <a:t> </a:t>
            </a:r>
            <a:r>
              <a:rPr lang="ru-RU" dirty="0" err="1"/>
              <a:t>кількох</a:t>
            </a:r>
            <a:r>
              <a:rPr lang="ru-RU" dirty="0"/>
              <a:t> </a:t>
            </a:r>
            <a:r>
              <a:rPr lang="ru-RU" dirty="0" err="1"/>
              <a:t>міліметрів</a:t>
            </a:r>
            <a:r>
              <a:rPr lang="ru-RU" dirty="0"/>
              <a:t> у </a:t>
            </a:r>
            <a:r>
              <a:rPr lang="ru-RU" dirty="0" err="1"/>
              <a:t>діаметрі</a:t>
            </a:r>
            <a:r>
              <a:rPr lang="ru-RU" dirty="0"/>
              <a:t>. </a:t>
            </a:r>
            <a:r>
              <a:rPr lang="ru-RU" dirty="0" err="1"/>
              <a:t>Аномалія</a:t>
            </a:r>
            <a:r>
              <a:rPr lang="ru-RU" dirty="0"/>
              <a:t> є </a:t>
            </a:r>
            <a:r>
              <a:rPr lang="ru-RU" dirty="0" err="1"/>
              <a:t>наслідком</a:t>
            </a:r>
            <a:r>
              <a:rPr lang="ru-RU" dirty="0"/>
              <a:t> </a:t>
            </a:r>
            <a:r>
              <a:rPr lang="ru-RU" dirty="0" err="1"/>
              <a:t>поширення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 у </a:t>
            </a:r>
            <a:r>
              <a:rPr lang="ru-RU" dirty="0" err="1"/>
              <a:t>ранній</a:t>
            </a:r>
            <a:r>
              <a:rPr lang="ru-RU" dirty="0"/>
              <a:t> </a:t>
            </a:r>
            <a:r>
              <a:rPr lang="ru-RU" dirty="0" err="1"/>
              <a:t>ембріональний</a:t>
            </a:r>
            <a:r>
              <a:rPr lang="ru-RU" dirty="0"/>
              <a:t> </a:t>
            </a:r>
            <a:r>
              <a:rPr lang="ru-RU" dirty="0" err="1"/>
              <a:t>період</a:t>
            </a:r>
            <a:r>
              <a:rPr lang="ru-RU" dirty="0"/>
              <a:t>, </a:t>
            </a:r>
            <a:r>
              <a:rPr lang="ru-RU" dirty="0" err="1"/>
              <a:t>причому</a:t>
            </a:r>
            <a:r>
              <a:rPr lang="ru-RU" dirty="0"/>
              <a:t> </a:t>
            </a:r>
            <a:r>
              <a:rPr lang="ru-RU" dirty="0" err="1"/>
              <a:t>чим</a:t>
            </a:r>
            <a:r>
              <a:rPr lang="ru-RU" dirty="0"/>
              <a:t> </a:t>
            </a:r>
            <a:r>
              <a:rPr lang="ru-RU" dirty="0" err="1"/>
              <a:t>раніше</a:t>
            </a:r>
            <a:r>
              <a:rPr lang="ru-RU" dirty="0"/>
              <a:t> </a:t>
            </a:r>
            <a:r>
              <a:rPr lang="ru-RU" dirty="0" err="1"/>
              <a:t>відбувається</a:t>
            </a:r>
            <a:r>
              <a:rPr lang="ru-RU" dirty="0"/>
              <a:t> </a:t>
            </a:r>
            <a:r>
              <a:rPr lang="ru-RU" dirty="0" err="1"/>
              <a:t>шкідливий</a:t>
            </a:r>
            <a:r>
              <a:rPr lang="ru-RU" dirty="0"/>
              <a:t> </a:t>
            </a:r>
            <a:r>
              <a:rPr lang="ru-RU" dirty="0" err="1"/>
              <a:t>вплив</a:t>
            </a:r>
            <a:r>
              <a:rPr lang="ru-RU" dirty="0"/>
              <a:t>, </a:t>
            </a:r>
            <a:r>
              <a:rPr lang="ru-RU" dirty="0" err="1"/>
              <a:t>тим</a:t>
            </a:r>
            <a:r>
              <a:rPr lang="ru-RU" dirty="0"/>
              <a:t> </a:t>
            </a:r>
            <a:r>
              <a:rPr lang="ru-RU" dirty="0" err="1"/>
              <a:t>тяжча</a:t>
            </a:r>
            <a:r>
              <a:rPr lang="ru-RU" dirty="0"/>
              <a:t> </a:t>
            </a:r>
            <a:r>
              <a:rPr lang="ru-RU" dirty="0" err="1"/>
              <a:t>патологія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dirty="0"/>
              <a:t>Описано два синдрома </a:t>
            </a:r>
            <a:r>
              <a:rPr lang="ru-RU" dirty="0" err="1"/>
              <a:t>гіпоплазії</a:t>
            </a:r>
            <a:r>
              <a:rPr lang="ru-RU" dirty="0"/>
              <a:t>: </a:t>
            </a:r>
            <a:r>
              <a:rPr lang="ru-RU" b="1" i="1" dirty="0" err="1"/>
              <a:t>рудиментарних</a:t>
            </a:r>
            <a:r>
              <a:rPr lang="ru-RU" b="1" i="1" dirty="0"/>
              <a:t> </a:t>
            </a:r>
            <a:r>
              <a:rPr lang="ru-RU" dirty="0"/>
              <a:t>та </a:t>
            </a:r>
            <a:r>
              <a:rPr lang="ru-RU" b="1" i="1" dirty="0" err="1"/>
              <a:t>фемінізуючих</a:t>
            </a:r>
            <a:r>
              <a:rPr lang="ru-RU" b="1" i="1" dirty="0"/>
              <a:t> </a:t>
            </a:r>
            <a:r>
              <a:rPr lang="ru-RU" b="1" i="1" dirty="0" err="1"/>
              <a:t>яєчок</a:t>
            </a:r>
            <a:r>
              <a:rPr lang="ru-RU" b="1" i="1" dirty="0"/>
              <a:t>. </a:t>
            </a:r>
            <a:r>
              <a:rPr lang="ru-RU" dirty="0"/>
              <a:t>При </a:t>
            </a:r>
            <a:r>
              <a:rPr lang="ru-RU" b="1" i="1" dirty="0" err="1"/>
              <a:t>односторонній</a:t>
            </a:r>
            <a:r>
              <a:rPr lang="ru-RU" b="1" i="1" dirty="0"/>
              <a:t> </a:t>
            </a:r>
            <a:r>
              <a:rPr lang="ru-RU" b="1" i="1" dirty="0" err="1"/>
              <a:t>гіпоплазії</a:t>
            </a:r>
            <a:r>
              <a:rPr lang="ru-RU" b="1" i="1" dirty="0"/>
              <a:t> </a:t>
            </a:r>
            <a:r>
              <a:rPr lang="ru-RU" dirty="0" err="1"/>
              <a:t>недорозвинене</a:t>
            </a:r>
            <a:r>
              <a:rPr lang="ru-RU" dirty="0"/>
              <a:t> </a:t>
            </a:r>
            <a:r>
              <a:rPr lang="ru-RU" dirty="0" err="1"/>
              <a:t>яєчко</a:t>
            </a:r>
            <a:r>
              <a:rPr lang="ru-RU" dirty="0"/>
              <a:t> треба </a:t>
            </a:r>
            <a:r>
              <a:rPr lang="ru-RU" dirty="0" err="1"/>
              <a:t>видалити</a:t>
            </a:r>
            <a:r>
              <a:rPr lang="ru-RU" dirty="0"/>
              <a:t>, </a:t>
            </a:r>
            <a:r>
              <a:rPr lang="ru-RU" dirty="0" err="1"/>
              <a:t>оскільки</a:t>
            </a:r>
            <a:r>
              <a:rPr lang="ru-RU" dirty="0"/>
              <a:t> </a:t>
            </a:r>
            <a:r>
              <a:rPr lang="ru-RU" dirty="0" err="1"/>
              <a:t>воно</a:t>
            </a:r>
            <a:r>
              <a:rPr lang="ru-RU" dirty="0"/>
              <a:t> є </a:t>
            </a:r>
            <a:r>
              <a:rPr lang="ru-RU" dirty="0" err="1"/>
              <a:t>джерелом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 </a:t>
            </a:r>
            <a:r>
              <a:rPr lang="ru-RU" dirty="0" err="1"/>
              <a:t>злоякісних</a:t>
            </a:r>
            <a:r>
              <a:rPr lang="ru-RU" dirty="0"/>
              <a:t> </a:t>
            </a:r>
            <a:r>
              <a:rPr lang="ru-RU" dirty="0" err="1"/>
              <a:t>пухлин</a:t>
            </a:r>
            <a:r>
              <a:rPr lang="ru-RU" dirty="0"/>
              <a:t>. </a:t>
            </a:r>
            <a:r>
              <a:rPr lang="ru-RU" b="1" dirty="0" err="1"/>
              <a:t>Двостороння</a:t>
            </a:r>
            <a:r>
              <a:rPr lang="ru-RU" b="1" dirty="0"/>
              <a:t> </a:t>
            </a:r>
            <a:r>
              <a:rPr lang="ru-RU" b="1" dirty="0" err="1"/>
              <a:t>гіпоплазія</a:t>
            </a:r>
            <a:r>
              <a:rPr lang="ru-RU" b="1" dirty="0"/>
              <a:t> </a:t>
            </a:r>
            <a:r>
              <a:rPr lang="ru-RU" dirty="0" err="1"/>
              <a:t>яєчок</a:t>
            </a:r>
            <a:r>
              <a:rPr lang="ru-RU" dirty="0"/>
              <a:t>, як і </a:t>
            </a:r>
            <a:r>
              <a:rPr lang="ru-RU" dirty="0" err="1"/>
              <a:t>анорхізм</a:t>
            </a:r>
            <a:r>
              <a:rPr lang="ru-RU" dirty="0"/>
              <a:t>, </a:t>
            </a:r>
            <a:r>
              <a:rPr lang="ru-RU" dirty="0" err="1"/>
              <a:t>супроводжується</a:t>
            </a:r>
            <a:r>
              <a:rPr lang="ru-RU" dirty="0"/>
              <a:t> </a:t>
            </a:r>
            <a:r>
              <a:rPr lang="ru-RU" dirty="0" err="1"/>
              <a:t>вираженим</a:t>
            </a:r>
            <a:r>
              <a:rPr lang="ru-RU" dirty="0"/>
              <a:t> </a:t>
            </a:r>
            <a:r>
              <a:rPr lang="ru-RU" dirty="0" err="1"/>
              <a:t>гіпогонадизмом</a:t>
            </a:r>
            <a:r>
              <a:rPr lang="ru-RU" dirty="0"/>
              <a:t> та </a:t>
            </a:r>
            <a:r>
              <a:rPr lang="ru-RU" dirty="0" err="1"/>
              <a:t>євнухоїдизмом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b="1" i="1" dirty="0" err="1"/>
              <a:t>Лікування</a:t>
            </a:r>
            <a:r>
              <a:rPr lang="ru-RU" b="1" i="1" dirty="0"/>
              <a:t> </a:t>
            </a:r>
            <a:r>
              <a:rPr lang="ru-RU" dirty="0"/>
              <a:t>– </a:t>
            </a:r>
            <a:r>
              <a:rPr lang="ru-RU" dirty="0" err="1"/>
              <a:t>замісна</a:t>
            </a:r>
            <a:r>
              <a:rPr lang="ru-RU" dirty="0"/>
              <a:t> </a:t>
            </a:r>
            <a:r>
              <a:rPr lang="ru-RU" dirty="0" err="1"/>
              <a:t>гормональна</a:t>
            </a:r>
            <a:r>
              <a:rPr lang="ru-RU" dirty="0"/>
              <a:t> </a:t>
            </a:r>
            <a:r>
              <a:rPr lang="ru-RU" dirty="0" err="1"/>
              <a:t>терапія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8490364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88640"/>
            <a:ext cx="8424936" cy="6336704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endParaRPr lang="ru-RU" b="1" dirty="0" smtClean="0"/>
          </a:p>
          <a:p>
            <a:pPr marL="0" indent="0">
              <a:buNone/>
            </a:pPr>
            <a:r>
              <a:rPr lang="ru-RU" b="1" dirty="0" err="1" smtClean="0"/>
              <a:t>Аномалії</a:t>
            </a:r>
            <a:r>
              <a:rPr lang="ru-RU" b="1" dirty="0" smtClean="0"/>
              <a:t> </a:t>
            </a:r>
            <a:r>
              <a:rPr lang="ru-RU" b="1" dirty="0" err="1"/>
              <a:t>положення</a:t>
            </a:r>
            <a:r>
              <a:rPr lang="ru-RU" b="1" dirty="0"/>
              <a:t> </a:t>
            </a:r>
            <a:r>
              <a:rPr lang="ru-RU" dirty="0" err="1"/>
              <a:t>Серед</a:t>
            </a:r>
            <a:r>
              <a:rPr lang="ru-RU" dirty="0"/>
              <a:t> </a:t>
            </a:r>
            <a:r>
              <a:rPr lang="ru-RU" dirty="0" err="1"/>
              <a:t>аномалій</a:t>
            </a:r>
            <a:r>
              <a:rPr lang="ru-RU" dirty="0"/>
              <a:t> </a:t>
            </a:r>
            <a:r>
              <a:rPr lang="ru-RU" dirty="0" err="1"/>
              <a:t>чоловічих</a:t>
            </a:r>
            <a:r>
              <a:rPr lang="ru-RU" dirty="0"/>
              <a:t> </a:t>
            </a:r>
            <a:r>
              <a:rPr lang="ru-RU" dirty="0" err="1"/>
              <a:t>статевих</a:t>
            </a:r>
            <a:r>
              <a:rPr lang="ru-RU" dirty="0"/>
              <a:t> </a:t>
            </a:r>
            <a:r>
              <a:rPr lang="ru-RU" dirty="0" err="1"/>
              <a:t>залоз</a:t>
            </a:r>
            <a:r>
              <a:rPr lang="ru-RU" dirty="0"/>
              <a:t> </a:t>
            </a:r>
            <a:r>
              <a:rPr lang="ru-RU" dirty="0" err="1"/>
              <a:t>найпоширеніші</a:t>
            </a:r>
            <a:r>
              <a:rPr lang="ru-RU" dirty="0"/>
              <a:t> </a:t>
            </a:r>
            <a:r>
              <a:rPr lang="ru-RU" dirty="0" err="1"/>
              <a:t>аномалії</a:t>
            </a:r>
            <a:r>
              <a:rPr lang="ru-RU" dirty="0"/>
              <a:t> </a:t>
            </a:r>
            <a:r>
              <a:rPr lang="ru-RU" dirty="0" err="1"/>
              <a:t>положення</a:t>
            </a:r>
            <a:r>
              <a:rPr lang="ru-RU" dirty="0"/>
              <a:t>. До них належать </a:t>
            </a:r>
            <a:r>
              <a:rPr lang="ru-RU" dirty="0" err="1"/>
              <a:t>крипторхізм</a:t>
            </a:r>
            <a:r>
              <a:rPr lang="ru-RU" dirty="0"/>
              <a:t> та </a:t>
            </a:r>
            <a:r>
              <a:rPr lang="ru-RU" dirty="0" err="1"/>
              <a:t>ектопія</a:t>
            </a:r>
            <a:r>
              <a:rPr lang="ru-RU" dirty="0"/>
              <a:t> </a:t>
            </a:r>
            <a:r>
              <a:rPr lang="ru-RU" dirty="0" err="1"/>
              <a:t>яєчок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b="1" dirty="0" err="1"/>
              <a:t>Крипторхізм</a:t>
            </a:r>
            <a:r>
              <a:rPr lang="ru-RU" b="1" dirty="0"/>
              <a:t> </a:t>
            </a:r>
            <a:r>
              <a:rPr lang="ru-RU" dirty="0"/>
              <a:t>– </a:t>
            </a:r>
            <a:r>
              <a:rPr lang="ru-RU" dirty="0" err="1"/>
              <a:t>незавершене</a:t>
            </a:r>
            <a:r>
              <a:rPr lang="ru-RU" dirty="0"/>
              <a:t> </a:t>
            </a:r>
            <a:r>
              <a:rPr lang="ru-RU" dirty="0" err="1"/>
              <a:t>опущення</a:t>
            </a:r>
            <a:r>
              <a:rPr lang="ru-RU" dirty="0"/>
              <a:t> </a:t>
            </a:r>
            <a:r>
              <a:rPr lang="ru-RU" dirty="0" err="1"/>
              <a:t>яєчка</a:t>
            </a:r>
            <a:r>
              <a:rPr lang="ru-RU" dirty="0"/>
              <a:t>.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спостерігається</a:t>
            </a:r>
            <a:r>
              <a:rPr lang="ru-RU" dirty="0"/>
              <a:t> </a:t>
            </a:r>
            <a:r>
              <a:rPr lang="ru-RU" dirty="0" err="1"/>
              <a:t>більш</a:t>
            </a:r>
            <a:r>
              <a:rPr lang="ru-RU" dirty="0"/>
              <a:t> як у ЗО </a:t>
            </a:r>
            <a:r>
              <a:rPr lang="ru-RU" i="1" dirty="0"/>
              <a:t>% </a:t>
            </a:r>
            <a:r>
              <a:rPr lang="ru-RU" dirty="0" err="1"/>
              <a:t>новонароджених</a:t>
            </a:r>
            <a:r>
              <a:rPr lang="ru-RU" dirty="0"/>
              <a:t>, але </a:t>
            </a:r>
            <a:r>
              <a:rPr lang="ru-RU" dirty="0" err="1"/>
              <a:t>протягом</a:t>
            </a:r>
            <a:r>
              <a:rPr lang="ru-RU" dirty="0"/>
              <a:t> </a:t>
            </a:r>
            <a:r>
              <a:rPr lang="ru-RU" dirty="0" err="1"/>
              <a:t>першого</a:t>
            </a:r>
            <a:r>
              <a:rPr lang="ru-RU" dirty="0"/>
              <a:t> року </a:t>
            </a:r>
            <a:r>
              <a:rPr lang="ru-RU" dirty="0" err="1"/>
              <a:t>життя</a:t>
            </a:r>
            <a:r>
              <a:rPr lang="ru-RU" dirty="0"/>
              <a:t> </a:t>
            </a:r>
            <a:r>
              <a:rPr lang="ru-RU" dirty="0" err="1"/>
              <a:t>майже</a:t>
            </a:r>
            <a:r>
              <a:rPr lang="ru-RU" dirty="0"/>
              <a:t> у 70% </a:t>
            </a:r>
            <a:r>
              <a:rPr lang="ru-RU" dirty="0" err="1"/>
              <a:t>дітей</a:t>
            </a:r>
            <a:r>
              <a:rPr lang="ru-RU" dirty="0"/>
              <a:t> </a:t>
            </a:r>
            <a:r>
              <a:rPr lang="ru-RU" dirty="0" err="1"/>
              <a:t>яєчко</a:t>
            </a:r>
            <a:r>
              <a:rPr lang="ru-RU" dirty="0"/>
              <a:t> </a:t>
            </a:r>
            <a:r>
              <a:rPr lang="ru-RU" dirty="0" err="1"/>
              <a:t>самостійно</a:t>
            </a:r>
            <a:r>
              <a:rPr lang="ru-RU" dirty="0"/>
              <a:t> </a:t>
            </a:r>
            <a:r>
              <a:rPr lang="ru-RU" dirty="0" err="1"/>
              <a:t>опускається</a:t>
            </a:r>
            <a:r>
              <a:rPr lang="ru-RU" dirty="0"/>
              <a:t> в мошонку. Одностороння форма </a:t>
            </a:r>
            <a:r>
              <a:rPr lang="ru-RU" dirty="0" err="1"/>
              <a:t>діагностується</a:t>
            </a:r>
            <a:r>
              <a:rPr lang="ru-RU" dirty="0"/>
              <a:t> у 70%, </a:t>
            </a:r>
            <a:r>
              <a:rPr lang="ru-RU" dirty="0" err="1"/>
              <a:t>двостороння</a:t>
            </a:r>
            <a:r>
              <a:rPr lang="ru-RU" dirty="0"/>
              <a:t> – у 30% </a:t>
            </a:r>
            <a:r>
              <a:rPr lang="ru-RU" dirty="0" err="1"/>
              <a:t>хворих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цією</a:t>
            </a:r>
            <a:r>
              <a:rPr lang="ru-RU" dirty="0"/>
              <a:t> </a:t>
            </a:r>
            <a:r>
              <a:rPr lang="ru-RU" dirty="0" err="1"/>
              <a:t>аномалією</a:t>
            </a:r>
            <a:r>
              <a:rPr lang="ru-RU" dirty="0"/>
              <a:t>. </a:t>
            </a:r>
            <a:r>
              <a:rPr lang="ru-RU" dirty="0" err="1"/>
              <a:t>Переважає</a:t>
            </a:r>
            <a:r>
              <a:rPr lang="ru-RU" dirty="0"/>
              <a:t> </a:t>
            </a:r>
            <a:r>
              <a:rPr lang="ru-RU" dirty="0" err="1"/>
              <a:t>правосторонній</a:t>
            </a:r>
            <a:r>
              <a:rPr lang="ru-RU" dirty="0"/>
              <a:t> </a:t>
            </a:r>
            <a:r>
              <a:rPr lang="ru-RU" dirty="0" err="1"/>
              <a:t>крипторхізм</a:t>
            </a:r>
            <a:r>
              <a:rPr lang="ru-RU" dirty="0"/>
              <a:t> 50%, </a:t>
            </a:r>
            <a:r>
              <a:rPr lang="ru-RU" dirty="0" err="1"/>
              <a:t>лівосто­ронній</a:t>
            </a:r>
            <a:r>
              <a:rPr lang="ru-RU" dirty="0"/>
              <a:t> – 20%.</a:t>
            </a:r>
          </a:p>
          <a:p>
            <a:pPr marL="0" indent="0">
              <a:buNone/>
            </a:pPr>
            <a:r>
              <a:rPr lang="ru-RU" dirty="0" err="1"/>
              <a:t>Виникнення</a:t>
            </a:r>
            <a:r>
              <a:rPr lang="ru-RU" dirty="0"/>
              <a:t> </a:t>
            </a:r>
            <a:r>
              <a:rPr lang="ru-RU" dirty="0" err="1"/>
              <a:t>крипторхізму</a:t>
            </a:r>
            <a:r>
              <a:rPr lang="ru-RU" dirty="0"/>
              <a:t> </a:t>
            </a:r>
            <a:r>
              <a:rPr lang="ru-RU" dirty="0" err="1"/>
              <a:t>пояснюють</a:t>
            </a:r>
            <a:r>
              <a:rPr lang="ru-RU" dirty="0"/>
              <a:t> </a:t>
            </a:r>
            <a:r>
              <a:rPr lang="ru-RU" dirty="0" err="1"/>
              <a:t>двома</a:t>
            </a:r>
            <a:r>
              <a:rPr lang="ru-RU" dirty="0"/>
              <a:t> </a:t>
            </a:r>
            <a:r>
              <a:rPr lang="ru-RU" dirty="0" err="1"/>
              <a:t>чинниками</a:t>
            </a:r>
            <a:r>
              <a:rPr lang="ru-RU" dirty="0"/>
              <a:t>: </a:t>
            </a:r>
            <a:r>
              <a:rPr lang="ru-RU" dirty="0" err="1"/>
              <a:t>механічними</a:t>
            </a:r>
            <a:r>
              <a:rPr lang="ru-RU" dirty="0"/>
              <a:t> </a:t>
            </a:r>
            <a:r>
              <a:rPr lang="ru-RU" dirty="0" err="1"/>
              <a:t>перешкодами</a:t>
            </a:r>
            <a:r>
              <a:rPr lang="ru-RU" dirty="0"/>
              <a:t> і </a:t>
            </a:r>
            <a:r>
              <a:rPr lang="ru-RU" dirty="0" err="1"/>
              <a:t>дисфункцією</a:t>
            </a:r>
            <a:r>
              <a:rPr lang="ru-RU" dirty="0"/>
              <a:t> </a:t>
            </a:r>
            <a:r>
              <a:rPr lang="ru-RU" dirty="0" err="1"/>
              <a:t>ендокринних</a:t>
            </a:r>
            <a:r>
              <a:rPr lang="ru-RU" dirty="0"/>
              <a:t> </a:t>
            </a:r>
            <a:r>
              <a:rPr lang="ru-RU" dirty="0" err="1"/>
              <a:t>залоз</a:t>
            </a:r>
            <a:r>
              <a:rPr lang="ru-RU" dirty="0"/>
              <a:t> </a:t>
            </a:r>
            <a:r>
              <a:rPr lang="ru-RU" dirty="0" err="1"/>
              <a:t>матері</a:t>
            </a:r>
            <a:r>
              <a:rPr lang="ru-RU" dirty="0"/>
              <a:t> і плода,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регулюють</a:t>
            </a:r>
            <a:r>
              <a:rPr lang="ru-RU" dirty="0"/>
              <a:t> </a:t>
            </a:r>
            <a:r>
              <a:rPr lang="ru-RU" dirty="0" err="1"/>
              <a:t>розвиток</a:t>
            </a:r>
            <a:r>
              <a:rPr lang="ru-RU" dirty="0"/>
              <a:t> </a:t>
            </a:r>
            <a:r>
              <a:rPr lang="ru-RU" dirty="0" err="1"/>
              <a:t>статевих</a:t>
            </a:r>
            <a:r>
              <a:rPr lang="ru-RU" dirty="0"/>
              <a:t> </a:t>
            </a:r>
            <a:r>
              <a:rPr lang="ru-RU" dirty="0" err="1"/>
              <a:t>залоз</a:t>
            </a:r>
            <a:r>
              <a:rPr lang="ru-RU" dirty="0"/>
              <a:t>. Анатомо-</a:t>
            </a:r>
            <a:r>
              <a:rPr lang="ru-RU" dirty="0" err="1"/>
              <a:t>механічні</a:t>
            </a:r>
            <a:r>
              <a:rPr lang="ru-RU" dirty="0"/>
              <a:t> </a:t>
            </a:r>
            <a:r>
              <a:rPr lang="ru-RU" dirty="0" err="1"/>
              <a:t>чинники</a:t>
            </a:r>
            <a:r>
              <a:rPr lang="ru-RU" dirty="0"/>
              <a:t> </a:t>
            </a:r>
            <a:r>
              <a:rPr lang="ru-RU" dirty="0" err="1"/>
              <a:t>частіше</a:t>
            </a:r>
            <a:r>
              <a:rPr lang="ru-RU" dirty="0"/>
              <a:t> </a:t>
            </a:r>
            <a:r>
              <a:rPr lang="ru-RU" dirty="0" err="1"/>
              <a:t>зумовлюють</a:t>
            </a:r>
            <a:r>
              <a:rPr lang="ru-RU" dirty="0"/>
              <a:t> </a:t>
            </a:r>
            <a:r>
              <a:rPr lang="ru-RU" dirty="0" err="1"/>
              <a:t>односторонній</a:t>
            </a:r>
            <a:r>
              <a:rPr lang="ru-RU" dirty="0"/>
              <a:t> </a:t>
            </a:r>
            <a:r>
              <a:rPr lang="ru-RU" dirty="0" err="1"/>
              <a:t>крипторхізм</a:t>
            </a:r>
            <a:r>
              <a:rPr lang="ru-RU" dirty="0"/>
              <a:t>, а </a:t>
            </a:r>
            <a:r>
              <a:rPr lang="ru-RU" dirty="0" err="1"/>
              <a:t>гормональні</a:t>
            </a:r>
            <a:r>
              <a:rPr lang="ru-RU" dirty="0"/>
              <a:t> – </a:t>
            </a:r>
            <a:r>
              <a:rPr lang="ru-RU" dirty="0" err="1"/>
              <a:t>двосторонній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dirty="0"/>
              <a:t>До </a:t>
            </a:r>
            <a:r>
              <a:rPr lang="ru-RU" dirty="0" err="1"/>
              <a:t>механічних</a:t>
            </a:r>
            <a:r>
              <a:rPr lang="ru-RU" dirty="0"/>
              <a:t> причин </a:t>
            </a:r>
            <a:r>
              <a:rPr lang="ru-RU" dirty="0" err="1"/>
              <a:t>виникнення</a:t>
            </a:r>
            <a:r>
              <a:rPr lang="ru-RU" dirty="0"/>
              <a:t> </a:t>
            </a:r>
            <a:r>
              <a:rPr lang="ru-RU" dirty="0" err="1"/>
              <a:t>крипторхізму</a:t>
            </a:r>
            <a:r>
              <a:rPr lang="ru-RU" dirty="0"/>
              <a:t> </a:t>
            </a:r>
            <a:r>
              <a:rPr lang="ru-RU" dirty="0" err="1"/>
              <a:t>належить</a:t>
            </a:r>
            <a:r>
              <a:rPr lang="ru-RU" dirty="0"/>
              <a:t> </a:t>
            </a:r>
            <a:r>
              <a:rPr lang="ru-RU" dirty="0" err="1"/>
              <a:t>укорочення</a:t>
            </a:r>
            <a:r>
              <a:rPr lang="ru-RU" dirty="0"/>
              <a:t> </a:t>
            </a:r>
            <a:r>
              <a:rPr lang="ru-RU" dirty="0" err="1"/>
              <a:t>повідця</a:t>
            </a:r>
            <a:r>
              <a:rPr lang="ru-RU" dirty="0"/>
              <a:t> </a:t>
            </a:r>
            <a:r>
              <a:rPr lang="ru-RU" dirty="0" err="1"/>
              <a:t>яєчка</a:t>
            </a:r>
            <a:r>
              <a:rPr lang="ru-RU" dirty="0"/>
              <a:t> (</a:t>
            </a:r>
            <a:r>
              <a:rPr lang="ru-RU" dirty="0" err="1"/>
              <a:t>направляючої</a:t>
            </a:r>
            <a:r>
              <a:rPr lang="ru-RU" dirty="0"/>
              <a:t> </a:t>
            </a:r>
            <a:r>
              <a:rPr lang="ru-RU" dirty="0" err="1"/>
              <a:t>зв'язки</a:t>
            </a:r>
            <a:r>
              <a:rPr lang="ru-RU" dirty="0"/>
              <a:t>), </a:t>
            </a:r>
            <a:r>
              <a:rPr lang="ru-RU" dirty="0" err="1"/>
              <a:t>укорочення</a:t>
            </a:r>
            <a:r>
              <a:rPr lang="ru-RU" dirty="0"/>
              <a:t> і </a:t>
            </a:r>
            <a:r>
              <a:rPr lang="ru-RU" dirty="0" err="1"/>
              <a:t>недорозвиненість</a:t>
            </a:r>
            <a:r>
              <a:rPr lang="ru-RU" dirty="0"/>
              <a:t> </a:t>
            </a:r>
            <a:r>
              <a:rPr lang="ru-RU" dirty="0" err="1"/>
              <a:t>судин</a:t>
            </a:r>
            <a:r>
              <a:rPr lang="ru-RU" dirty="0"/>
              <a:t> </a:t>
            </a:r>
            <a:r>
              <a:rPr lang="ru-RU" dirty="0" err="1"/>
              <a:t>яєчка</a:t>
            </a:r>
            <a:r>
              <a:rPr lang="ru-RU" dirty="0"/>
              <a:t>, </a:t>
            </a:r>
            <a:r>
              <a:rPr lang="ru-RU" dirty="0" err="1"/>
              <a:t>фіксація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ембріональними</a:t>
            </a:r>
            <a:r>
              <a:rPr lang="ru-RU" dirty="0"/>
              <a:t> тяжами </a:t>
            </a:r>
            <a:r>
              <a:rPr lang="ru-RU" dirty="0" err="1"/>
              <a:t>біля</a:t>
            </a:r>
            <a:r>
              <a:rPr lang="ru-RU" dirty="0"/>
              <a:t> </a:t>
            </a:r>
            <a:r>
              <a:rPr lang="ru-RU" dirty="0" err="1"/>
              <a:t>глибокого</a:t>
            </a:r>
            <a:r>
              <a:rPr lang="ru-RU" dirty="0"/>
              <a:t> (</a:t>
            </a:r>
            <a:r>
              <a:rPr lang="ru-RU" dirty="0" err="1"/>
              <a:t>внутрішнього</a:t>
            </a:r>
            <a:r>
              <a:rPr lang="ru-RU" dirty="0"/>
              <a:t>) </a:t>
            </a:r>
            <a:r>
              <a:rPr lang="ru-RU" dirty="0" err="1"/>
              <a:t>пахвинного</a:t>
            </a:r>
            <a:r>
              <a:rPr lang="ru-RU" dirty="0"/>
              <a:t> </a:t>
            </a:r>
            <a:r>
              <a:rPr lang="ru-RU" dirty="0" err="1"/>
              <a:t>кільця</a:t>
            </a:r>
            <a:r>
              <a:rPr lang="ru-RU" dirty="0"/>
              <a:t>, </a:t>
            </a:r>
            <a:r>
              <a:rPr lang="ru-RU" dirty="0" err="1"/>
              <a:t>вузькість</a:t>
            </a:r>
            <a:r>
              <a:rPr lang="ru-RU" dirty="0"/>
              <a:t> </a:t>
            </a:r>
            <a:r>
              <a:rPr lang="ru-RU" dirty="0" err="1"/>
              <a:t>глибокого</a:t>
            </a:r>
            <a:r>
              <a:rPr lang="ru-RU" dirty="0"/>
              <a:t> і </a:t>
            </a:r>
            <a:r>
              <a:rPr lang="ru-RU" dirty="0" err="1"/>
              <a:t>поверхневого</a:t>
            </a:r>
            <a:r>
              <a:rPr lang="ru-RU" dirty="0"/>
              <a:t> </a:t>
            </a:r>
            <a:r>
              <a:rPr lang="ru-RU" dirty="0" err="1"/>
              <a:t>пахвинних</a:t>
            </a:r>
            <a:r>
              <a:rPr lang="ru-RU" dirty="0"/>
              <a:t> </a:t>
            </a:r>
            <a:r>
              <a:rPr lang="ru-RU" dirty="0" err="1"/>
              <a:t>кілець</a:t>
            </a:r>
            <a:r>
              <a:rPr lang="ru-RU" dirty="0"/>
              <a:t>, </a:t>
            </a:r>
            <a:r>
              <a:rPr lang="ru-RU" dirty="0" err="1"/>
              <a:t>недорозвиненість</a:t>
            </a:r>
            <a:r>
              <a:rPr lang="ru-RU" dirty="0"/>
              <a:t> </a:t>
            </a:r>
            <a:r>
              <a:rPr lang="ru-RU" dirty="0" err="1"/>
              <a:t>пахвинного</a:t>
            </a:r>
            <a:r>
              <a:rPr lang="ru-RU" dirty="0"/>
              <a:t> каналу та </a:t>
            </a:r>
            <a:r>
              <a:rPr lang="ru-RU" dirty="0" err="1"/>
              <a:t>ін</a:t>
            </a:r>
            <a:r>
              <a:rPr lang="ru-RU" dirty="0"/>
              <a:t>. Причиною </a:t>
            </a:r>
            <a:r>
              <a:rPr lang="ru-RU" dirty="0" err="1"/>
              <a:t>затримки</a:t>
            </a:r>
            <a:r>
              <a:rPr lang="ru-RU" dirty="0"/>
              <a:t> </a:t>
            </a:r>
            <a:r>
              <a:rPr lang="ru-RU" dirty="0" err="1"/>
              <a:t>опускання</a:t>
            </a:r>
            <a:r>
              <a:rPr lang="ru-RU" dirty="0"/>
              <a:t> </a:t>
            </a:r>
            <a:r>
              <a:rPr lang="ru-RU" dirty="0" err="1"/>
              <a:t>яєчка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стати </a:t>
            </a:r>
            <a:r>
              <a:rPr lang="ru-RU" dirty="0" err="1"/>
              <a:t>недостатня</a:t>
            </a:r>
            <a:r>
              <a:rPr lang="ru-RU" dirty="0"/>
              <a:t> </a:t>
            </a:r>
            <a:r>
              <a:rPr lang="ru-RU" dirty="0" err="1"/>
              <a:t>ендокринна</a:t>
            </a:r>
            <a:r>
              <a:rPr lang="ru-RU" dirty="0"/>
              <a:t> </a:t>
            </a:r>
            <a:r>
              <a:rPr lang="ru-RU" dirty="0" err="1"/>
              <a:t>секреція</a:t>
            </a:r>
            <a:r>
              <a:rPr lang="ru-RU" dirty="0"/>
              <a:t> </a:t>
            </a:r>
            <a:r>
              <a:rPr lang="ru-RU" dirty="0" err="1"/>
              <a:t>яєчка</a:t>
            </a:r>
            <a:r>
              <a:rPr lang="ru-RU" dirty="0"/>
              <a:t> плода та </a:t>
            </a:r>
            <a:r>
              <a:rPr lang="ru-RU" dirty="0" err="1"/>
              <a:t>плаценти</a:t>
            </a:r>
            <a:r>
              <a:rPr lang="ru-RU" dirty="0"/>
              <a:t> в </a:t>
            </a:r>
            <a:r>
              <a:rPr lang="ru-RU" dirty="0" err="1"/>
              <a:t>поєднанні</a:t>
            </a:r>
            <a:r>
              <a:rPr lang="ru-RU" dirty="0"/>
              <a:t> з </a:t>
            </a:r>
            <a:r>
              <a:rPr lang="ru-RU" dirty="0" err="1"/>
              <a:t>порушенням</a:t>
            </a:r>
            <a:r>
              <a:rPr lang="ru-RU" dirty="0"/>
              <a:t> </a:t>
            </a:r>
            <a:r>
              <a:rPr lang="ru-RU" dirty="0" err="1"/>
              <a:t>функцій</a:t>
            </a:r>
            <a:r>
              <a:rPr lang="ru-RU" dirty="0"/>
              <a:t> </a:t>
            </a:r>
            <a:r>
              <a:rPr lang="ru-RU" dirty="0" err="1"/>
              <a:t>гіпофіза</a:t>
            </a:r>
            <a:r>
              <a:rPr lang="ru-RU" dirty="0"/>
              <a:t> і </a:t>
            </a:r>
            <a:r>
              <a:rPr lang="ru-RU" dirty="0" err="1"/>
              <a:t>щитовидної</a:t>
            </a:r>
            <a:r>
              <a:rPr lang="ru-RU" dirty="0"/>
              <a:t> </a:t>
            </a:r>
            <a:r>
              <a:rPr lang="ru-RU" dirty="0" err="1"/>
              <a:t>залози</a:t>
            </a:r>
            <a:r>
              <a:rPr lang="ru-RU" dirty="0"/>
              <a:t> </a:t>
            </a:r>
            <a:r>
              <a:rPr lang="ru-RU" dirty="0" err="1"/>
              <a:t>ембріона</a:t>
            </a:r>
            <a:r>
              <a:rPr lang="ru-RU" dirty="0"/>
              <a:t>. Причиною </a:t>
            </a:r>
            <a:r>
              <a:rPr lang="ru-RU" dirty="0" err="1"/>
              <a:t>затримки</a:t>
            </a:r>
            <a:r>
              <a:rPr lang="ru-RU" dirty="0"/>
              <a:t> </a:t>
            </a:r>
            <a:r>
              <a:rPr lang="ru-RU" dirty="0" err="1"/>
              <a:t>опускання</a:t>
            </a:r>
            <a:r>
              <a:rPr lang="ru-RU" dirty="0"/>
              <a:t> </a:t>
            </a:r>
            <a:r>
              <a:rPr lang="ru-RU" dirty="0" err="1"/>
              <a:t>яєчка</a:t>
            </a:r>
            <a:r>
              <a:rPr lang="ru-RU" dirty="0"/>
              <a:t> в калитку є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нездатність</a:t>
            </a:r>
            <a:r>
              <a:rPr lang="ru-RU" dirty="0"/>
              <a:t> </a:t>
            </a:r>
            <a:r>
              <a:rPr lang="ru-RU" dirty="0" err="1"/>
              <a:t>відповідати</a:t>
            </a:r>
            <a:r>
              <a:rPr lang="ru-RU" dirty="0"/>
              <a:t> на </a:t>
            </a:r>
            <a:r>
              <a:rPr lang="ru-RU" dirty="0" err="1"/>
              <a:t>стимули</a:t>
            </a:r>
            <a:r>
              <a:rPr lang="ru-RU" dirty="0"/>
              <a:t>, </a:t>
            </a:r>
            <a:r>
              <a:rPr lang="ru-RU" dirty="0" err="1"/>
              <a:t>котрі</a:t>
            </a:r>
            <a:r>
              <a:rPr lang="ru-RU" dirty="0"/>
              <a:t> </a:t>
            </a:r>
            <a:r>
              <a:rPr lang="ru-RU" dirty="0" err="1"/>
              <a:t>виходять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гіпофізу</a:t>
            </a:r>
            <a:r>
              <a:rPr lang="ru-RU" dirty="0"/>
              <a:t>. </a:t>
            </a:r>
            <a:r>
              <a:rPr lang="ru-RU" dirty="0" err="1"/>
              <a:t>Атрофічні</a:t>
            </a:r>
            <a:r>
              <a:rPr lang="ru-RU" dirty="0"/>
              <a:t> </a:t>
            </a:r>
            <a:r>
              <a:rPr lang="ru-RU" dirty="0" err="1"/>
              <a:t>зміни</a:t>
            </a:r>
            <a:r>
              <a:rPr lang="ru-RU" dirty="0"/>
              <a:t> у генеративному та </a:t>
            </a:r>
            <a:r>
              <a:rPr lang="ru-RU" dirty="0" err="1"/>
              <a:t>ендокринному</a:t>
            </a:r>
            <a:r>
              <a:rPr lang="ru-RU" dirty="0"/>
              <a:t> </a:t>
            </a:r>
            <a:r>
              <a:rPr lang="ru-RU" dirty="0" err="1"/>
              <a:t>апараті</a:t>
            </a:r>
            <a:r>
              <a:rPr lang="ru-RU" dirty="0"/>
              <a:t> </a:t>
            </a:r>
            <a:r>
              <a:rPr lang="ru-RU" dirty="0" err="1"/>
              <a:t>яєчок</a:t>
            </a:r>
            <a:r>
              <a:rPr lang="ru-RU" dirty="0"/>
              <a:t> у </a:t>
            </a:r>
            <a:r>
              <a:rPr lang="ru-RU" dirty="0" err="1"/>
              <a:t>дітей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крипторхізмом</a:t>
            </a:r>
            <a:r>
              <a:rPr lang="ru-RU" dirty="0"/>
              <a:t> </a:t>
            </a:r>
            <a:r>
              <a:rPr lang="ru-RU" dirty="0" err="1"/>
              <a:t>спостерігаються</a:t>
            </a:r>
            <a:r>
              <a:rPr lang="ru-RU" dirty="0"/>
              <a:t> уже в 6-8-місячному </a:t>
            </a:r>
            <a:r>
              <a:rPr lang="ru-RU" dirty="0" err="1"/>
              <a:t>віці</a:t>
            </a:r>
            <a:r>
              <a:rPr lang="ru-RU" dirty="0"/>
              <a:t>, а до </a:t>
            </a:r>
            <a:r>
              <a:rPr lang="ru-RU" dirty="0" err="1"/>
              <a:t>двох</a:t>
            </a:r>
            <a:r>
              <a:rPr lang="ru-RU" dirty="0"/>
              <a:t> </a:t>
            </a:r>
            <a:r>
              <a:rPr lang="ru-RU" dirty="0" err="1"/>
              <a:t>років</a:t>
            </a:r>
            <a:r>
              <a:rPr lang="ru-RU" dirty="0"/>
              <a:t> </a:t>
            </a:r>
            <a:r>
              <a:rPr lang="ru-RU" dirty="0" err="1"/>
              <a:t>настає</a:t>
            </a:r>
            <a:r>
              <a:rPr lang="ru-RU" dirty="0"/>
              <a:t> </a:t>
            </a:r>
            <a:r>
              <a:rPr lang="ru-RU" dirty="0" err="1"/>
              <a:t>зменшення</a:t>
            </a:r>
            <a:r>
              <a:rPr lang="ru-RU" dirty="0"/>
              <a:t> </a:t>
            </a:r>
            <a:r>
              <a:rPr lang="ru-RU" dirty="0" err="1"/>
              <a:t>діаметра</a:t>
            </a:r>
            <a:r>
              <a:rPr lang="ru-RU" dirty="0"/>
              <a:t> </a:t>
            </a:r>
            <a:r>
              <a:rPr lang="ru-RU" dirty="0" err="1"/>
              <a:t>сім'яних</a:t>
            </a:r>
            <a:r>
              <a:rPr lang="ru-RU" dirty="0"/>
              <a:t> </a:t>
            </a:r>
            <a:r>
              <a:rPr lang="ru-RU" dirty="0" err="1"/>
              <a:t>канальців</a:t>
            </a:r>
            <a:r>
              <a:rPr lang="ru-RU" dirty="0"/>
              <a:t> та </a:t>
            </a:r>
            <a:r>
              <a:rPr lang="ru-RU" dirty="0" err="1"/>
              <a:t>різке</a:t>
            </a:r>
            <a:r>
              <a:rPr lang="ru-RU" dirty="0"/>
              <a:t> </a:t>
            </a:r>
            <a:r>
              <a:rPr lang="ru-RU" dirty="0" err="1"/>
              <a:t>зменшення</a:t>
            </a:r>
            <a:r>
              <a:rPr lang="ru-RU" dirty="0"/>
              <a:t> </a:t>
            </a:r>
            <a:r>
              <a:rPr lang="ru-RU" dirty="0" err="1"/>
              <a:t>кількості</a:t>
            </a:r>
            <a:r>
              <a:rPr lang="ru-RU" dirty="0"/>
              <a:t> </a:t>
            </a:r>
            <a:r>
              <a:rPr lang="ru-RU" dirty="0" err="1"/>
              <a:t>сперматогоній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dirty="0"/>
              <a:t>Сказано і про </a:t>
            </a:r>
            <a:r>
              <a:rPr lang="ru-RU" dirty="0" err="1"/>
              <a:t>генетичну</a:t>
            </a:r>
            <a:r>
              <a:rPr lang="ru-RU" dirty="0"/>
              <a:t> основу </a:t>
            </a:r>
            <a:r>
              <a:rPr lang="ru-RU" dirty="0" err="1"/>
              <a:t>розвитку</a:t>
            </a:r>
            <a:r>
              <a:rPr lang="ru-RU" dirty="0"/>
              <a:t> </a:t>
            </a:r>
            <a:r>
              <a:rPr lang="ru-RU" dirty="0" err="1"/>
              <a:t>крипторхізму</a:t>
            </a:r>
            <a:r>
              <a:rPr lang="ru-RU" dirty="0"/>
              <a:t>. </a:t>
            </a:r>
            <a:r>
              <a:rPr lang="ru-RU" dirty="0" err="1"/>
              <a:t>Підтвердженням</a:t>
            </a:r>
            <a:r>
              <a:rPr lang="ru-RU" dirty="0"/>
              <a:t> </a:t>
            </a:r>
            <a:r>
              <a:rPr lang="ru-RU" dirty="0" err="1"/>
              <a:t>цього</a:t>
            </a:r>
            <a:r>
              <a:rPr lang="ru-RU" dirty="0"/>
              <a:t> є </a:t>
            </a:r>
            <a:r>
              <a:rPr lang="ru-RU" dirty="0" err="1"/>
              <a:t>часте</a:t>
            </a:r>
            <a:r>
              <a:rPr lang="ru-RU" dirty="0"/>
              <a:t> </a:t>
            </a:r>
            <a:r>
              <a:rPr lang="ru-RU" dirty="0" err="1"/>
              <a:t>поєднання</a:t>
            </a:r>
            <a:r>
              <a:rPr lang="ru-RU" dirty="0"/>
              <a:t> </a:t>
            </a:r>
            <a:r>
              <a:rPr lang="ru-RU" dirty="0" err="1"/>
              <a:t>цієї</a:t>
            </a:r>
            <a:r>
              <a:rPr lang="ru-RU" dirty="0"/>
              <a:t> </a:t>
            </a:r>
            <a:r>
              <a:rPr lang="ru-RU" dirty="0" err="1"/>
              <a:t>аномалії</a:t>
            </a:r>
            <a:r>
              <a:rPr lang="ru-RU" dirty="0"/>
              <a:t> з </a:t>
            </a:r>
            <a:r>
              <a:rPr lang="ru-RU" dirty="0" err="1"/>
              <a:t>іншими</a:t>
            </a:r>
            <a:r>
              <a:rPr lang="ru-RU" dirty="0"/>
              <a:t> </a:t>
            </a:r>
            <a:r>
              <a:rPr lang="ru-RU" dirty="0" err="1"/>
              <a:t>захворюваннями</a:t>
            </a:r>
            <a:r>
              <a:rPr lang="ru-RU" dirty="0"/>
              <a:t>, в </a:t>
            </a:r>
            <a:r>
              <a:rPr lang="ru-RU" dirty="0" err="1"/>
              <a:t>основі</a:t>
            </a:r>
            <a:r>
              <a:rPr lang="ru-RU" dirty="0"/>
              <a:t> </a:t>
            </a:r>
            <a:r>
              <a:rPr lang="ru-RU" dirty="0" err="1"/>
              <a:t>яких</a:t>
            </a:r>
            <a:r>
              <a:rPr lang="ru-RU" dirty="0"/>
              <a:t> лежать </a:t>
            </a:r>
            <a:r>
              <a:rPr lang="ru-RU" dirty="0" err="1"/>
              <a:t>хвороби</a:t>
            </a:r>
            <a:r>
              <a:rPr lang="ru-RU" dirty="0"/>
              <a:t> </a:t>
            </a:r>
            <a:r>
              <a:rPr lang="ru-RU" dirty="0" err="1"/>
              <a:t>генетичного</a:t>
            </a:r>
            <a:r>
              <a:rPr lang="ru-RU" dirty="0"/>
              <a:t> </a:t>
            </a:r>
            <a:r>
              <a:rPr lang="ru-RU" dirty="0" err="1"/>
              <a:t>апарата</a:t>
            </a:r>
            <a:r>
              <a:rPr lang="ru-RU" dirty="0"/>
              <a:t>. </a:t>
            </a:r>
            <a:r>
              <a:rPr lang="ru-RU" dirty="0" err="1"/>
              <a:t>Однак</a:t>
            </a:r>
            <a:r>
              <a:rPr lang="ru-RU" dirty="0"/>
              <a:t> </a:t>
            </a:r>
            <a:r>
              <a:rPr lang="ru-RU" dirty="0" err="1"/>
              <a:t>ці</a:t>
            </a:r>
            <a:r>
              <a:rPr lang="ru-RU" dirty="0"/>
              <a:t> </a:t>
            </a:r>
            <a:r>
              <a:rPr lang="ru-RU" dirty="0" err="1"/>
              <a:t>дані</a:t>
            </a:r>
            <a:r>
              <a:rPr lang="ru-RU" dirty="0"/>
              <a:t> не </a:t>
            </a:r>
            <a:r>
              <a:rPr lang="ru-RU" dirty="0" err="1"/>
              <a:t>переконливі</a:t>
            </a:r>
            <a:r>
              <a:rPr lang="ru-RU" dirty="0"/>
              <a:t>, так як </a:t>
            </a:r>
            <a:r>
              <a:rPr lang="ru-RU" dirty="0" err="1"/>
              <a:t>крипторхізм</a:t>
            </a:r>
            <a:r>
              <a:rPr lang="ru-RU" dirty="0"/>
              <a:t> у таких </a:t>
            </a:r>
            <a:r>
              <a:rPr lang="ru-RU" dirty="0" err="1"/>
              <a:t>умовах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розвиватися</a:t>
            </a:r>
            <a:r>
              <a:rPr lang="ru-RU" dirty="0"/>
              <a:t> повторно </a:t>
            </a:r>
            <a:r>
              <a:rPr lang="ru-RU" dirty="0" err="1"/>
              <a:t>внаслідок</a:t>
            </a:r>
            <a:r>
              <a:rPr lang="ru-RU" dirty="0"/>
              <a:t> </a:t>
            </a:r>
            <a:r>
              <a:rPr lang="ru-RU" dirty="0" err="1"/>
              <a:t>дисембріональних</a:t>
            </a:r>
            <a:r>
              <a:rPr lang="ru-RU" dirty="0"/>
              <a:t> </a:t>
            </a:r>
            <a:r>
              <a:rPr lang="ru-RU" dirty="0" err="1"/>
              <a:t>порушень</a:t>
            </a:r>
            <a:r>
              <a:rPr lang="ru-RU" dirty="0"/>
              <a:t> </a:t>
            </a:r>
            <a:r>
              <a:rPr lang="ru-RU" dirty="0" err="1"/>
              <a:t>гіпоталамо-гіпофізарної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. </a:t>
            </a:r>
            <a:r>
              <a:rPr lang="ru-RU" dirty="0" err="1"/>
              <a:t>Яєчка</a:t>
            </a:r>
            <a:r>
              <a:rPr lang="ru-RU" dirty="0"/>
              <a:t> </a:t>
            </a:r>
            <a:r>
              <a:rPr lang="ru-RU" dirty="0" err="1"/>
              <a:t>можуть</a:t>
            </a:r>
            <a:r>
              <a:rPr lang="ru-RU" dirty="0"/>
              <a:t> </a:t>
            </a:r>
            <a:r>
              <a:rPr lang="ru-RU" dirty="0" err="1"/>
              <a:t>затримуватись</a:t>
            </a:r>
            <a:r>
              <a:rPr lang="ru-RU" dirty="0"/>
              <a:t> як у </a:t>
            </a:r>
            <a:r>
              <a:rPr lang="ru-RU" dirty="0" err="1"/>
              <a:t>черевній</a:t>
            </a:r>
            <a:r>
              <a:rPr lang="ru-RU" dirty="0"/>
              <a:t> </a:t>
            </a:r>
            <a:r>
              <a:rPr lang="ru-RU" dirty="0" err="1"/>
              <a:t>порожнині</a:t>
            </a:r>
            <a:r>
              <a:rPr lang="ru-RU" dirty="0"/>
              <a:t>, так і за </a:t>
            </a:r>
            <a:r>
              <a:rPr lang="ru-RU" dirty="0" err="1"/>
              <a:t>її</a:t>
            </a:r>
            <a:r>
              <a:rPr lang="ru-RU" dirty="0"/>
              <a:t> межами. У </a:t>
            </a:r>
            <a:r>
              <a:rPr lang="ru-RU" dirty="0" err="1"/>
              <a:t>зв'язку</a:t>
            </a:r>
            <a:r>
              <a:rPr lang="ru-RU" dirty="0"/>
              <a:t> з </a:t>
            </a:r>
            <a:r>
              <a:rPr lang="ru-RU" dirty="0" err="1"/>
              <a:t>цим</a:t>
            </a:r>
            <a:r>
              <a:rPr lang="ru-RU" dirty="0"/>
              <a:t> </a:t>
            </a:r>
            <a:r>
              <a:rPr lang="ru-RU" dirty="0" err="1"/>
              <a:t>розрізняють</a:t>
            </a:r>
            <a:r>
              <a:rPr lang="ru-RU" dirty="0"/>
              <a:t> </a:t>
            </a:r>
            <a:r>
              <a:rPr lang="ru-RU" dirty="0" err="1"/>
              <a:t>черевну</a:t>
            </a:r>
            <a:r>
              <a:rPr lang="ru-RU" dirty="0"/>
              <a:t> і </a:t>
            </a:r>
            <a:r>
              <a:rPr lang="ru-RU" dirty="0" err="1"/>
              <a:t>пахвинну</a:t>
            </a:r>
            <a:r>
              <a:rPr lang="ru-RU" dirty="0"/>
              <a:t> </a:t>
            </a:r>
            <a:r>
              <a:rPr lang="ru-RU" dirty="0" err="1"/>
              <a:t>форми</a:t>
            </a:r>
            <a:r>
              <a:rPr lang="ru-RU" dirty="0"/>
              <a:t> </a:t>
            </a:r>
            <a:r>
              <a:rPr lang="ru-RU" dirty="0" err="1"/>
              <a:t>крипторхізму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dirty="0" err="1"/>
              <a:t>Спостерігаються</a:t>
            </a:r>
            <a:r>
              <a:rPr lang="ru-RU" dirty="0"/>
              <a:t> </a:t>
            </a:r>
            <a:r>
              <a:rPr lang="ru-RU" dirty="0" err="1"/>
              <a:t>такі</a:t>
            </a:r>
            <a:r>
              <a:rPr lang="ru-RU" dirty="0"/>
              <a:t> </a:t>
            </a:r>
            <a:r>
              <a:rPr lang="ru-RU" dirty="0" err="1"/>
              <a:t>ускладнення</a:t>
            </a:r>
            <a:r>
              <a:rPr lang="ru-RU" dirty="0"/>
              <a:t> при </a:t>
            </a:r>
            <a:r>
              <a:rPr lang="ru-RU" dirty="0" err="1"/>
              <a:t>яєчку</a:t>
            </a:r>
            <a:r>
              <a:rPr lang="ru-RU" dirty="0"/>
              <a:t>, яке не </a:t>
            </a:r>
            <a:r>
              <a:rPr lang="ru-RU" dirty="0" err="1"/>
              <a:t>опустилося</a:t>
            </a:r>
            <a:r>
              <a:rPr lang="ru-RU" dirty="0"/>
              <a:t>: 1) рак (</a:t>
            </a:r>
            <a:r>
              <a:rPr lang="ru-RU" dirty="0" err="1"/>
              <a:t>частіше</a:t>
            </a:r>
            <a:r>
              <a:rPr lang="ru-RU" dirty="0"/>
              <a:t> </a:t>
            </a:r>
            <a:r>
              <a:rPr lang="ru-RU" dirty="0" err="1"/>
              <a:t>семіома</a:t>
            </a:r>
            <a:r>
              <a:rPr lang="ru-RU" dirty="0"/>
              <a:t>) </a:t>
            </a:r>
            <a:r>
              <a:rPr lang="ru-RU" dirty="0" err="1"/>
              <a:t>яєчка</a:t>
            </a:r>
            <a:r>
              <a:rPr lang="ru-RU" dirty="0"/>
              <a:t> </a:t>
            </a:r>
            <a:r>
              <a:rPr lang="ru-RU" dirty="0" err="1"/>
              <a:t>зустрічається</a:t>
            </a:r>
            <a:r>
              <a:rPr lang="ru-RU" dirty="0"/>
              <a:t> у 10 </a:t>
            </a:r>
            <a:r>
              <a:rPr lang="ru-RU" dirty="0" err="1"/>
              <a:t>разів</a:t>
            </a:r>
            <a:r>
              <a:rPr lang="ru-RU" dirty="0"/>
              <a:t> </a:t>
            </a:r>
            <a:r>
              <a:rPr lang="ru-RU" dirty="0" err="1"/>
              <a:t>частіше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яєчками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не </a:t>
            </a:r>
            <a:r>
              <a:rPr lang="ru-RU" dirty="0" err="1"/>
              <a:t>опустилися</a:t>
            </a:r>
            <a:r>
              <a:rPr lang="ru-RU" dirty="0"/>
              <a:t>, особливо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абдомінальною</a:t>
            </a:r>
            <a:r>
              <a:rPr lang="ru-RU" dirty="0"/>
              <a:t> формою </a:t>
            </a:r>
            <a:r>
              <a:rPr lang="ru-RU" dirty="0" err="1"/>
              <a:t>аномалії</a:t>
            </a:r>
            <a:r>
              <a:rPr lang="ru-RU" dirty="0"/>
              <a:t>; 2) </a:t>
            </a:r>
            <a:r>
              <a:rPr lang="ru-RU" dirty="0" err="1"/>
              <a:t>перекрут</a:t>
            </a:r>
            <a:r>
              <a:rPr lang="ru-RU" dirty="0"/>
              <a:t> </a:t>
            </a:r>
            <a:r>
              <a:rPr lang="ru-RU" dirty="0" err="1"/>
              <a:t>яєчка</a:t>
            </a:r>
            <a:r>
              <a:rPr lang="ru-RU" dirty="0"/>
              <a:t>; 3) </a:t>
            </a:r>
            <a:r>
              <a:rPr lang="ru-RU" dirty="0" err="1"/>
              <a:t>відкритий</a:t>
            </a:r>
            <a:r>
              <a:rPr lang="ru-RU" dirty="0"/>
              <a:t> </a:t>
            </a:r>
            <a:r>
              <a:rPr lang="ru-RU" dirty="0" err="1"/>
              <a:t>піхвовий</a:t>
            </a:r>
            <a:r>
              <a:rPr lang="ru-RU" dirty="0"/>
              <a:t> листок </a:t>
            </a:r>
            <a:r>
              <a:rPr lang="ru-RU" dirty="0" err="1"/>
              <a:t>очеревини</a:t>
            </a:r>
            <a:r>
              <a:rPr lang="ru-RU" dirty="0"/>
              <a:t> (</a:t>
            </a:r>
            <a:r>
              <a:rPr lang="ru-RU" dirty="0" err="1"/>
              <a:t>грижа</a:t>
            </a:r>
            <a:r>
              <a:rPr lang="ru-RU" dirty="0"/>
              <a:t>); 4) </a:t>
            </a:r>
            <a:r>
              <a:rPr lang="ru-RU" dirty="0" err="1"/>
              <a:t>безпліддя</a:t>
            </a:r>
            <a:r>
              <a:rPr lang="ru-RU" dirty="0"/>
              <a:t>, особливо у </a:t>
            </a:r>
            <a:r>
              <a:rPr lang="ru-RU" dirty="0" err="1"/>
              <a:t>хворих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двостороннім</a:t>
            </a:r>
            <a:r>
              <a:rPr lang="ru-RU" dirty="0"/>
              <a:t> </a:t>
            </a:r>
            <a:r>
              <a:rPr lang="ru-RU" dirty="0" err="1"/>
              <a:t>крипторхізмом</a:t>
            </a:r>
            <a:r>
              <a:rPr lang="ru-RU" dirty="0"/>
              <a:t>. У 20% </a:t>
            </a:r>
            <a:r>
              <a:rPr lang="ru-RU" dirty="0" err="1"/>
              <a:t>випадків</a:t>
            </a:r>
            <a:r>
              <a:rPr lang="ru-RU" dirty="0"/>
              <a:t> є </a:t>
            </a:r>
            <a:r>
              <a:rPr lang="ru-RU" dirty="0" err="1"/>
              <a:t>ризик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 </a:t>
            </a:r>
            <a:r>
              <a:rPr lang="ru-RU" dirty="0" err="1"/>
              <a:t>пухлини</a:t>
            </a:r>
            <a:r>
              <a:rPr lang="ru-RU" dirty="0"/>
              <a:t> у контралатеральному </a:t>
            </a:r>
            <a:r>
              <a:rPr lang="ru-RU" dirty="0" err="1"/>
              <a:t>яєчку</a:t>
            </a:r>
            <a:r>
              <a:rPr lang="ru-RU" dirty="0"/>
              <a:t>. У 90 % </a:t>
            </a:r>
            <a:r>
              <a:rPr lang="ru-RU" dirty="0" err="1"/>
              <a:t>пацієнтів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порушеним</a:t>
            </a:r>
            <a:r>
              <a:rPr lang="ru-RU" dirty="0"/>
              <a:t> спер­матогенезом </a:t>
            </a:r>
            <a:r>
              <a:rPr lang="ru-RU" dirty="0" err="1"/>
              <a:t>виявляється</a:t>
            </a:r>
            <a:r>
              <a:rPr lang="ru-RU" dirty="0"/>
              <a:t> </a:t>
            </a:r>
            <a:r>
              <a:rPr lang="ru-RU" dirty="0" err="1"/>
              <a:t>зменшення</a:t>
            </a:r>
            <a:r>
              <a:rPr lang="ru-RU" dirty="0"/>
              <a:t> і контралатерального </a:t>
            </a:r>
            <a:r>
              <a:rPr lang="ru-RU" dirty="0" err="1"/>
              <a:t>яєчка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1686205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88640"/>
            <a:ext cx="8424936" cy="6336704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/>
              <a:t>У </a:t>
            </a:r>
            <a:r>
              <a:rPr lang="ru-RU" dirty="0" err="1"/>
              <a:t>разі</a:t>
            </a:r>
            <a:r>
              <a:rPr lang="ru-RU" dirty="0"/>
              <a:t> </a:t>
            </a:r>
            <a:r>
              <a:rPr lang="ru-RU" b="1" i="1" dirty="0" err="1"/>
              <a:t>черевного</a:t>
            </a:r>
            <a:r>
              <a:rPr lang="ru-RU" b="1" i="1" dirty="0"/>
              <a:t> </a:t>
            </a:r>
            <a:r>
              <a:rPr lang="ru-RU" b="1" i="1" dirty="0" err="1"/>
              <a:t>крипторхізму</a:t>
            </a:r>
            <a:r>
              <a:rPr lang="ru-RU" b="1" i="1" dirty="0"/>
              <a:t> </a:t>
            </a:r>
            <a:r>
              <a:rPr lang="ru-RU" dirty="0" err="1"/>
              <a:t>яєчко</a:t>
            </a:r>
            <a:r>
              <a:rPr lang="ru-RU" dirty="0"/>
              <a:t> </a:t>
            </a:r>
            <a:r>
              <a:rPr lang="ru-RU" dirty="0" err="1"/>
              <a:t>звичайно</a:t>
            </a:r>
            <a:r>
              <a:rPr lang="ru-RU" dirty="0"/>
              <a:t> </a:t>
            </a:r>
            <a:r>
              <a:rPr lang="ru-RU" dirty="0" err="1"/>
              <a:t>локалізується</a:t>
            </a:r>
            <a:r>
              <a:rPr lang="ru-RU" dirty="0"/>
              <a:t> в </a:t>
            </a:r>
            <a:r>
              <a:rPr lang="ru-RU" dirty="0" err="1"/>
              <a:t>порожнині</a:t>
            </a:r>
            <a:r>
              <a:rPr lang="ru-RU" dirty="0"/>
              <a:t> таза </a:t>
            </a:r>
            <a:r>
              <a:rPr lang="ru-RU" dirty="0" err="1"/>
              <a:t>біля</a:t>
            </a:r>
            <a:r>
              <a:rPr lang="ru-RU" dirty="0"/>
              <a:t> входу в </a:t>
            </a:r>
            <a:r>
              <a:rPr lang="ru-RU" dirty="0" err="1"/>
              <a:t>пахвинний</a:t>
            </a:r>
            <a:r>
              <a:rPr lang="ru-RU" dirty="0"/>
              <a:t> канал, при </a:t>
            </a:r>
            <a:r>
              <a:rPr lang="ru-RU" b="1" i="1" dirty="0" err="1"/>
              <a:t>пахвинному</a:t>
            </a:r>
            <a:r>
              <a:rPr lang="ru-RU" b="1" i="1" dirty="0"/>
              <a:t> </a:t>
            </a:r>
            <a:r>
              <a:rPr lang="ru-RU" i="1" dirty="0"/>
              <a:t>– </a:t>
            </a:r>
            <a:r>
              <a:rPr lang="ru-RU" dirty="0"/>
              <a:t>в </a:t>
            </a:r>
            <a:r>
              <a:rPr lang="ru-RU" dirty="0" err="1"/>
              <a:t>пахвинному</a:t>
            </a:r>
            <a:r>
              <a:rPr lang="ru-RU" dirty="0"/>
              <a:t> </a:t>
            </a:r>
            <a:r>
              <a:rPr lang="ru-RU" dirty="0" err="1"/>
              <a:t>каналі</a:t>
            </a:r>
            <a:r>
              <a:rPr lang="ru-RU" dirty="0"/>
              <a:t>. </a:t>
            </a:r>
            <a:r>
              <a:rPr lang="ru-RU" dirty="0" err="1"/>
              <a:t>Найчастіше</a:t>
            </a:r>
            <a:r>
              <a:rPr lang="ru-RU" dirty="0"/>
              <a:t> </a:t>
            </a:r>
            <a:r>
              <a:rPr lang="ru-RU" dirty="0" err="1"/>
              <a:t>яєчко</a:t>
            </a:r>
            <a:r>
              <a:rPr lang="ru-RU" dirty="0"/>
              <a:t> </a:t>
            </a:r>
            <a:r>
              <a:rPr lang="ru-RU" dirty="0" err="1"/>
              <a:t>затримується</a:t>
            </a:r>
            <a:r>
              <a:rPr lang="ru-RU" dirty="0"/>
              <a:t> в </a:t>
            </a:r>
            <a:r>
              <a:rPr lang="ru-RU" dirty="0" err="1"/>
              <a:t>пахвинному</a:t>
            </a:r>
            <a:r>
              <a:rPr lang="ru-RU" dirty="0"/>
              <a:t> </a:t>
            </a:r>
            <a:r>
              <a:rPr lang="ru-RU" dirty="0" err="1"/>
              <a:t>каналі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біля</a:t>
            </a:r>
            <a:r>
              <a:rPr lang="ru-RU" dirty="0"/>
              <a:t> </a:t>
            </a:r>
            <a:r>
              <a:rPr lang="ru-RU" dirty="0" err="1"/>
              <a:t>поверхневого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кільця</a:t>
            </a:r>
            <a:r>
              <a:rPr lang="ru-RU" dirty="0"/>
              <a:t>. Для </a:t>
            </a:r>
            <a:r>
              <a:rPr lang="ru-RU" dirty="0" err="1"/>
              <a:t>крипторхізму</a:t>
            </a:r>
            <a:r>
              <a:rPr lang="ru-RU" dirty="0"/>
              <a:t> характерна </a:t>
            </a:r>
            <a:r>
              <a:rPr lang="ru-RU" dirty="0" err="1"/>
              <a:t>відсутність</a:t>
            </a:r>
            <a:r>
              <a:rPr lang="ru-RU" dirty="0"/>
              <a:t> </a:t>
            </a:r>
            <a:r>
              <a:rPr lang="ru-RU" dirty="0" err="1"/>
              <a:t>яєчок</a:t>
            </a:r>
            <a:r>
              <a:rPr lang="ru-RU" dirty="0"/>
              <a:t> (одного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обох</a:t>
            </a:r>
            <a:r>
              <a:rPr lang="ru-RU" dirty="0"/>
              <a:t>) у </a:t>
            </a:r>
            <a:r>
              <a:rPr lang="ru-RU" dirty="0" err="1"/>
              <a:t>мошонці</a:t>
            </a:r>
            <a:r>
              <a:rPr lang="ru-RU" dirty="0"/>
              <a:t>. У </a:t>
            </a:r>
            <a:r>
              <a:rPr lang="ru-RU" dirty="0" err="1"/>
              <a:t>разі</a:t>
            </a:r>
            <a:r>
              <a:rPr lang="ru-RU" dirty="0"/>
              <a:t> </a:t>
            </a:r>
            <a:r>
              <a:rPr lang="ru-RU" dirty="0" err="1"/>
              <a:t>односторонньої</a:t>
            </a:r>
            <a:r>
              <a:rPr lang="ru-RU" dirty="0"/>
              <a:t> </a:t>
            </a:r>
            <a:r>
              <a:rPr lang="ru-RU" dirty="0" err="1"/>
              <a:t>затримки</a:t>
            </a:r>
            <a:r>
              <a:rPr lang="ru-RU" dirty="0"/>
              <a:t> </a:t>
            </a:r>
            <a:r>
              <a:rPr lang="ru-RU" dirty="0" err="1"/>
              <a:t>опускання</a:t>
            </a:r>
            <a:r>
              <a:rPr lang="ru-RU" dirty="0"/>
              <a:t> </a:t>
            </a:r>
            <a:r>
              <a:rPr lang="ru-RU" dirty="0" err="1"/>
              <a:t>яєчка</a:t>
            </a:r>
            <a:r>
              <a:rPr lang="ru-RU" dirty="0"/>
              <a:t> мошонка </a:t>
            </a:r>
            <a:r>
              <a:rPr lang="ru-RU" dirty="0" err="1"/>
              <a:t>асиметрична</a:t>
            </a:r>
            <a:r>
              <a:rPr lang="ru-RU" dirty="0"/>
              <a:t> </a:t>
            </a:r>
            <a:r>
              <a:rPr lang="ru-RU" dirty="0" err="1"/>
              <a:t>внаслідок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атрофії</a:t>
            </a:r>
            <a:r>
              <a:rPr lang="ru-RU" dirty="0"/>
              <a:t> на </a:t>
            </a:r>
            <a:r>
              <a:rPr lang="ru-RU" dirty="0" err="1"/>
              <a:t>боці</a:t>
            </a:r>
            <a:r>
              <a:rPr lang="ru-RU" dirty="0"/>
              <a:t> </a:t>
            </a:r>
            <a:r>
              <a:rPr lang="ru-RU" dirty="0" err="1"/>
              <a:t>крипторхізму</a:t>
            </a:r>
            <a:r>
              <a:rPr lang="ru-RU" dirty="0"/>
              <a:t> </a:t>
            </a:r>
            <a:r>
              <a:rPr lang="ru-RU" dirty="0" err="1"/>
              <a:t>яєчка</a:t>
            </a:r>
            <a:r>
              <a:rPr lang="ru-RU" dirty="0"/>
              <a:t>. При </a:t>
            </a:r>
            <a:r>
              <a:rPr lang="ru-RU" dirty="0" err="1"/>
              <a:t>двосто­ронній</a:t>
            </a:r>
            <a:r>
              <a:rPr lang="ru-RU" dirty="0"/>
              <a:t> </a:t>
            </a:r>
            <a:r>
              <a:rPr lang="ru-RU" dirty="0" err="1"/>
              <a:t>патології</a:t>
            </a:r>
            <a:r>
              <a:rPr lang="ru-RU" dirty="0"/>
              <a:t> </a:t>
            </a:r>
            <a:r>
              <a:rPr lang="ru-RU" dirty="0" err="1"/>
              <a:t>недорозвинені</a:t>
            </a:r>
            <a:r>
              <a:rPr lang="ru-RU" dirty="0"/>
              <a:t> </a:t>
            </a:r>
            <a:r>
              <a:rPr lang="ru-RU" dirty="0" err="1"/>
              <a:t>обидві</a:t>
            </a:r>
            <a:r>
              <a:rPr lang="ru-RU" dirty="0"/>
              <a:t> </a:t>
            </a:r>
            <a:r>
              <a:rPr lang="ru-RU" dirty="0" err="1"/>
              <a:t>половини</a:t>
            </a:r>
            <a:r>
              <a:rPr lang="ru-RU" dirty="0"/>
              <a:t> мошонки. </a:t>
            </a:r>
            <a:r>
              <a:rPr lang="ru-RU" dirty="0" err="1"/>
              <a:t>Хворі</a:t>
            </a:r>
            <a:r>
              <a:rPr lang="ru-RU" dirty="0"/>
              <a:t> часто </a:t>
            </a:r>
            <a:r>
              <a:rPr lang="ru-RU" dirty="0" err="1"/>
              <a:t>скаржаться</a:t>
            </a:r>
            <a:r>
              <a:rPr lang="ru-RU" dirty="0"/>
              <a:t> на </a:t>
            </a:r>
            <a:r>
              <a:rPr lang="ru-RU" dirty="0" err="1"/>
              <a:t>тупий</a:t>
            </a:r>
            <a:r>
              <a:rPr lang="ru-RU" dirty="0"/>
              <a:t> </a:t>
            </a:r>
            <a:r>
              <a:rPr lang="ru-RU" dirty="0" err="1"/>
              <a:t>біль</a:t>
            </a:r>
            <a:r>
              <a:rPr lang="ru-RU" dirty="0"/>
              <a:t> </a:t>
            </a:r>
            <a:r>
              <a:rPr lang="ru-RU" dirty="0" err="1"/>
              <a:t>унизу</a:t>
            </a:r>
            <a:r>
              <a:rPr lang="ru-RU" dirty="0"/>
              <a:t> живота </a:t>
            </a:r>
            <a:r>
              <a:rPr lang="ru-RU" dirty="0" err="1"/>
              <a:t>чи</a:t>
            </a:r>
            <a:r>
              <a:rPr lang="ru-RU" dirty="0"/>
              <a:t> в </a:t>
            </a:r>
            <a:r>
              <a:rPr lang="ru-RU" dirty="0" err="1"/>
              <a:t>пахвинній</a:t>
            </a:r>
            <a:r>
              <a:rPr lang="ru-RU" dirty="0"/>
              <a:t> </a:t>
            </a:r>
            <a:r>
              <a:rPr lang="ru-RU" dirty="0" err="1"/>
              <a:t>ділянці</a:t>
            </a:r>
            <a:r>
              <a:rPr lang="ru-RU" dirty="0"/>
              <a:t>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поси­люється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час </a:t>
            </a:r>
            <a:r>
              <a:rPr lang="ru-RU" dirty="0" err="1"/>
              <a:t>швидкої</a:t>
            </a:r>
            <a:r>
              <a:rPr lang="ru-RU" dirty="0"/>
              <a:t> ходи і </a:t>
            </a:r>
            <a:r>
              <a:rPr lang="ru-RU" dirty="0" err="1"/>
              <a:t>фізичного</a:t>
            </a:r>
            <a:r>
              <a:rPr lang="ru-RU" dirty="0"/>
              <a:t> </a:t>
            </a:r>
            <a:r>
              <a:rPr lang="ru-RU" dirty="0" err="1"/>
              <a:t>навантаження</a:t>
            </a:r>
            <a:r>
              <a:rPr lang="ru-RU" dirty="0"/>
              <a:t>. </a:t>
            </a:r>
            <a:r>
              <a:rPr lang="ru-RU" dirty="0" err="1"/>
              <a:t>Іноді</a:t>
            </a:r>
            <a:r>
              <a:rPr lang="ru-RU" dirty="0"/>
              <a:t> </a:t>
            </a:r>
            <a:r>
              <a:rPr lang="ru-RU" dirty="0" err="1"/>
              <a:t>огляд</a:t>
            </a:r>
            <a:r>
              <a:rPr lang="ru-RU" dirty="0"/>
              <a:t> </a:t>
            </a:r>
            <a:r>
              <a:rPr lang="ru-RU" dirty="0" err="1"/>
              <a:t>зовнішніх</a:t>
            </a:r>
            <a:r>
              <a:rPr lang="ru-RU" dirty="0"/>
              <a:t> </a:t>
            </a:r>
            <a:r>
              <a:rPr lang="ru-RU" dirty="0" err="1"/>
              <a:t>статевих</a:t>
            </a:r>
            <a:r>
              <a:rPr lang="ru-RU" dirty="0"/>
              <a:t> </a:t>
            </a:r>
            <a:r>
              <a:rPr lang="ru-RU" dirty="0" err="1"/>
              <a:t>органів</a:t>
            </a:r>
            <a:r>
              <a:rPr lang="ru-RU" dirty="0"/>
              <a:t> </a:t>
            </a:r>
            <a:r>
              <a:rPr lang="ru-RU" dirty="0" err="1"/>
              <a:t>дозволяє</a:t>
            </a:r>
            <a:r>
              <a:rPr lang="ru-RU" dirty="0"/>
              <a:t> </a:t>
            </a:r>
            <a:r>
              <a:rPr lang="ru-RU" dirty="0" err="1"/>
              <a:t>виявити</a:t>
            </a:r>
            <a:r>
              <a:rPr lang="ru-RU" dirty="0"/>
              <a:t> </a:t>
            </a:r>
            <a:r>
              <a:rPr lang="ru-RU" dirty="0" err="1"/>
              <a:t>невелике</a:t>
            </a:r>
            <a:r>
              <a:rPr lang="ru-RU" dirty="0"/>
              <a:t> </a:t>
            </a:r>
            <a:r>
              <a:rPr lang="ru-RU" dirty="0" err="1"/>
              <a:t>пухлиноподібне</a:t>
            </a:r>
            <a:r>
              <a:rPr lang="ru-RU" dirty="0"/>
              <a:t> </a:t>
            </a:r>
            <a:r>
              <a:rPr lang="ru-RU" dirty="0" err="1"/>
              <a:t>утворення</a:t>
            </a:r>
            <a:r>
              <a:rPr lang="ru-RU" dirty="0"/>
              <a:t> (</a:t>
            </a:r>
            <a:r>
              <a:rPr lang="ru-RU" dirty="0" err="1"/>
              <a:t>від­повідно</a:t>
            </a:r>
            <a:r>
              <a:rPr lang="ru-RU" dirty="0"/>
              <a:t> до </a:t>
            </a:r>
            <a:r>
              <a:rPr lang="ru-RU" dirty="0" err="1"/>
              <a:t>локалізації</a:t>
            </a:r>
            <a:r>
              <a:rPr lang="ru-RU" dirty="0"/>
              <a:t> </a:t>
            </a:r>
            <a:r>
              <a:rPr lang="ru-RU" dirty="0" err="1"/>
              <a:t>яєчка</a:t>
            </a:r>
            <a:r>
              <a:rPr lang="ru-RU" dirty="0"/>
              <a:t>), </a:t>
            </a:r>
            <a:r>
              <a:rPr lang="ru-RU" dirty="0" err="1"/>
              <a:t>болюче</a:t>
            </a:r>
            <a:r>
              <a:rPr lang="ru-RU" dirty="0"/>
              <a:t> при </a:t>
            </a:r>
            <a:r>
              <a:rPr lang="ru-RU" dirty="0" err="1"/>
              <a:t>пальпації</a:t>
            </a:r>
            <a:r>
              <a:rPr lang="ru-RU" dirty="0"/>
              <a:t>. У </a:t>
            </a:r>
            <a:r>
              <a:rPr lang="ru-RU" dirty="0" err="1"/>
              <a:t>деяких</a:t>
            </a:r>
            <a:r>
              <a:rPr lang="ru-RU" dirty="0"/>
              <a:t> </a:t>
            </a:r>
            <a:r>
              <a:rPr lang="ru-RU" dirty="0" err="1"/>
              <a:t>хворих</a:t>
            </a:r>
            <a:r>
              <a:rPr lang="ru-RU" dirty="0"/>
              <a:t> у </a:t>
            </a:r>
            <a:r>
              <a:rPr lang="ru-RU" dirty="0" err="1"/>
              <a:t>разі</a:t>
            </a:r>
            <a:r>
              <a:rPr lang="ru-RU" dirty="0"/>
              <a:t> </a:t>
            </a:r>
            <a:r>
              <a:rPr lang="ru-RU" dirty="0" err="1"/>
              <a:t>пахвинного</a:t>
            </a:r>
            <a:r>
              <a:rPr lang="ru-RU" dirty="0"/>
              <a:t> </a:t>
            </a:r>
            <a:r>
              <a:rPr lang="ru-RU" dirty="0" err="1"/>
              <a:t>крипторхізму</a:t>
            </a:r>
            <a:r>
              <a:rPr lang="ru-RU" dirty="0"/>
              <a:t>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пропальпувати</a:t>
            </a:r>
            <a:r>
              <a:rPr lang="ru-RU" dirty="0"/>
              <a:t> </a:t>
            </a:r>
            <a:r>
              <a:rPr lang="ru-RU" dirty="0" err="1"/>
              <a:t>яєчко</a:t>
            </a:r>
            <a:r>
              <a:rPr lang="ru-RU" dirty="0"/>
              <a:t> у </a:t>
            </a:r>
            <a:r>
              <a:rPr lang="ru-RU" dirty="0" err="1"/>
              <a:t>вигляді</a:t>
            </a:r>
            <a:r>
              <a:rPr lang="ru-RU" dirty="0"/>
              <a:t> </a:t>
            </a:r>
            <a:r>
              <a:rPr lang="ru-RU" dirty="0" err="1"/>
              <a:t>малорухомого</a:t>
            </a:r>
            <a:r>
              <a:rPr lang="ru-RU" dirty="0"/>
              <a:t> </a:t>
            </a:r>
            <a:r>
              <a:rPr lang="ru-RU" dirty="0" err="1"/>
              <a:t>болючого</a:t>
            </a:r>
            <a:r>
              <a:rPr lang="ru-RU" dirty="0"/>
              <a:t> </a:t>
            </a:r>
            <a:r>
              <a:rPr lang="ru-RU" dirty="0" err="1"/>
              <a:t>новоутворення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dirty="0" err="1"/>
              <a:t>Крипторхізм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ускладнюватись</a:t>
            </a:r>
            <a:r>
              <a:rPr lang="ru-RU" dirty="0"/>
              <a:t> заворотом, </a:t>
            </a:r>
            <a:r>
              <a:rPr lang="ru-RU" dirty="0" err="1"/>
              <a:t>защемленням</a:t>
            </a:r>
            <a:r>
              <a:rPr lang="ru-RU" dirty="0"/>
              <a:t> </a:t>
            </a:r>
            <a:r>
              <a:rPr lang="ru-RU" dirty="0" err="1"/>
              <a:t>яєчка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не </a:t>
            </a:r>
            <a:r>
              <a:rPr lang="ru-RU" dirty="0" err="1"/>
              <a:t>опустилося</a:t>
            </a:r>
            <a:r>
              <a:rPr lang="ru-RU" dirty="0"/>
              <a:t>, </a:t>
            </a:r>
            <a:r>
              <a:rPr lang="ru-RU" dirty="0" err="1"/>
              <a:t>злоякісним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переродженням</a:t>
            </a:r>
            <a:r>
              <a:rPr lang="ru-RU" dirty="0"/>
              <a:t>. У </a:t>
            </a:r>
            <a:r>
              <a:rPr lang="ru-RU" dirty="0" err="1"/>
              <a:t>разі</a:t>
            </a:r>
            <a:r>
              <a:rPr lang="ru-RU" dirty="0"/>
              <a:t> </a:t>
            </a:r>
            <a:r>
              <a:rPr lang="ru-RU" dirty="0" err="1"/>
              <a:t>крипторхізму</a:t>
            </a:r>
            <a:r>
              <a:rPr lang="ru-RU" dirty="0"/>
              <a:t>, особливо </a:t>
            </a:r>
            <a:r>
              <a:rPr lang="ru-RU" dirty="0" err="1"/>
              <a:t>двостороннього</a:t>
            </a:r>
            <a:r>
              <a:rPr lang="ru-RU" dirty="0"/>
              <a:t>, часто </a:t>
            </a:r>
            <a:r>
              <a:rPr lang="ru-RU" dirty="0" err="1"/>
              <a:t>спостерігаються</a:t>
            </a:r>
            <a:r>
              <a:rPr lang="ru-RU" dirty="0"/>
              <a:t> </a:t>
            </a:r>
            <a:r>
              <a:rPr lang="ru-RU" dirty="0" err="1"/>
              <a:t>ендокринні</a:t>
            </a:r>
            <a:r>
              <a:rPr lang="ru-RU" dirty="0"/>
              <a:t> </a:t>
            </a:r>
            <a:r>
              <a:rPr lang="ru-RU" dirty="0" err="1"/>
              <a:t>порушення</a:t>
            </a:r>
            <a:r>
              <a:rPr lang="ru-RU" dirty="0"/>
              <a:t>. </a:t>
            </a:r>
            <a:r>
              <a:rPr lang="ru-RU" dirty="0" err="1"/>
              <a:t>Іноді</a:t>
            </a:r>
            <a:r>
              <a:rPr lang="ru-RU" dirty="0"/>
              <a:t> вони не </a:t>
            </a:r>
            <a:r>
              <a:rPr lang="ru-RU" dirty="0" err="1"/>
              <a:t>виявляються</a:t>
            </a:r>
            <a:r>
              <a:rPr lang="ru-RU" dirty="0"/>
              <a:t> </a:t>
            </a:r>
            <a:r>
              <a:rPr lang="ru-RU" dirty="0" err="1"/>
              <a:t>клішчно</a:t>
            </a:r>
            <a:r>
              <a:rPr lang="ru-RU" dirty="0"/>
              <a:t> і </a:t>
            </a:r>
            <a:r>
              <a:rPr lang="ru-RU" dirty="0" err="1"/>
              <a:t>діагностуються</a:t>
            </a:r>
            <a:r>
              <a:rPr lang="ru-RU" dirty="0"/>
              <a:t> </a:t>
            </a:r>
            <a:r>
              <a:rPr lang="ru-RU" dirty="0" err="1"/>
              <a:t>лише</a:t>
            </a:r>
            <a:r>
              <a:rPr lang="ru-RU" dirty="0"/>
              <a:t> </a:t>
            </a:r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спеціальних</a:t>
            </a:r>
            <a:r>
              <a:rPr lang="ru-RU" dirty="0"/>
              <a:t> </a:t>
            </a:r>
            <a:r>
              <a:rPr lang="ru-RU" dirty="0" err="1"/>
              <a:t>досліджень</a:t>
            </a:r>
            <a:r>
              <a:rPr lang="ru-RU" dirty="0"/>
              <a:t>. У </a:t>
            </a:r>
            <a:r>
              <a:rPr lang="ru-RU" dirty="0" err="1"/>
              <a:t>ранньому</a:t>
            </a:r>
            <a:r>
              <a:rPr lang="ru-RU" dirty="0"/>
              <a:t> </a:t>
            </a:r>
            <a:r>
              <a:rPr lang="ru-RU" dirty="0" err="1"/>
              <a:t>дитячому</a:t>
            </a:r>
            <a:r>
              <a:rPr lang="ru-RU" dirty="0"/>
              <a:t> </a:t>
            </a:r>
            <a:r>
              <a:rPr lang="ru-RU" dirty="0" err="1"/>
              <a:t>віці</a:t>
            </a:r>
            <a:r>
              <a:rPr lang="ru-RU" dirty="0"/>
              <a:t> </a:t>
            </a:r>
            <a:r>
              <a:rPr lang="ru-RU" dirty="0" err="1"/>
              <a:t>спостерігаються</a:t>
            </a:r>
            <a:r>
              <a:rPr lang="ru-RU" dirty="0"/>
              <a:t> </a:t>
            </a:r>
            <a:r>
              <a:rPr lang="ru-RU" dirty="0" err="1"/>
              <a:t>підвищене</a:t>
            </a:r>
            <a:r>
              <a:rPr lang="ru-RU" dirty="0"/>
              <a:t> </a:t>
            </a:r>
            <a:r>
              <a:rPr lang="ru-RU" dirty="0" err="1"/>
              <a:t>вироблення</a:t>
            </a:r>
            <a:r>
              <a:rPr lang="ru-RU" dirty="0"/>
              <a:t> </a:t>
            </a:r>
            <a:r>
              <a:rPr lang="ru-RU" dirty="0" err="1"/>
              <a:t>естрогенів</a:t>
            </a:r>
            <a:r>
              <a:rPr lang="ru-RU" dirty="0"/>
              <a:t>, </a:t>
            </a:r>
            <a:r>
              <a:rPr lang="ru-RU" dirty="0" err="1"/>
              <a:t>зниження</a:t>
            </a:r>
            <a:r>
              <a:rPr lang="ru-RU" dirty="0"/>
              <a:t> </a:t>
            </a:r>
            <a:r>
              <a:rPr lang="ru-RU" dirty="0" err="1"/>
              <a:t>рівня</a:t>
            </a:r>
            <a:r>
              <a:rPr lang="ru-RU" dirty="0"/>
              <a:t> </a:t>
            </a:r>
            <a:r>
              <a:rPr lang="ru-RU" dirty="0" err="1"/>
              <a:t>загальних</a:t>
            </a:r>
            <a:r>
              <a:rPr lang="ru-RU" dirty="0"/>
              <a:t> 17-кетостероїдів. </a:t>
            </a:r>
            <a:r>
              <a:rPr lang="ru-RU" dirty="0" err="1"/>
              <a:t>Мимовільне</a:t>
            </a:r>
            <a:r>
              <a:rPr lang="ru-RU" dirty="0"/>
              <a:t> </a:t>
            </a:r>
            <a:r>
              <a:rPr lang="ru-RU" dirty="0" err="1"/>
              <a:t>опускання</a:t>
            </a:r>
            <a:r>
              <a:rPr lang="ru-RU" dirty="0"/>
              <a:t> </a:t>
            </a:r>
            <a:r>
              <a:rPr lang="ru-RU" dirty="0" err="1"/>
              <a:t>яєчка</a:t>
            </a:r>
            <a:r>
              <a:rPr lang="ru-RU" dirty="0"/>
              <a:t> в </a:t>
            </a:r>
            <a:r>
              <a:rPr lang="ru-RU" dirty="0" err="1"/>
              <a:t>пубертатний</a:t>
            </a:r>
            <a:r>
              <a:rPr lang="ru-RU" dirty="0"/>
              <a:t> </a:t>
            </a:r>
            <a:r>
              <a:rPr lang="ru-RU" dirty="0" err="1"/>
              <a:t>період</a:t>
            </a:r>
            <a:r>
              <a:rPr lang="ru-RU" dirty="0"/>
              <a:t> </a:t>
            </a:r>
            <a:r>
              <a:rPr lang="ru-RU" dirty="0" err="1"/>
              <a:t>свідчить</a:t>
            </a:r>
            <a:r>
              <a:rPr lang="ru-RU" dirty="0"/>
              <a:t> про роль </a:t>
            </a:r>
            <a:r>
              <a:rPr lang="ru-RU" dirty="0" err="1"/>
              <a:t>статевих</a:t>
            </a:r>
            <a:r>
              <a:rPr lang="ru-RU" dirty="0"/>
              <a:t> </a:t>
            </a:r>
            <a:r>
              <a:rPr lang="ru-RU" dirty="0" err="1"/>
              <a:t>гормонів</a:t>
            </a:r>
            <a:r>
              <a:rPr lang="ru-RU" dirty="0"/>
              <a:t> і </a:t>
            </a:r>
            <a:r>
              <a:rPr lang="ru-RU" dirty="0" err="1"/>
              <a:t>гонадотропінів</a:t>
            </a:r>
            <a:r>
              <a:rPr lang="ru-RU" dirty="0"/>
              <a:t> у </a:t>
            </a:r>
            <a:r>
              <a:rPr lang="ru-RU" dirty="0" err="1"/>
              <a:t>процесі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переміщення</a:t>
            </a:r>
            <a:r>
              <a:rPr lang="ru-RU" dirty="0"/>
              <a:t>. При </a:t>
            </a:r>
            <a:r>
              <a:rPr lang="ru-RU" dirty="0" err="1"/>
              <a:t>двосторонньому</a:t>
            </a:r>
            <a:r>
              <a:rPr lang="ru-RU" dirty="0"/>
              <a:t> </a:t>
            </a:r>
            <a:r>
              <a:rPr lang="ru-RU" dirty="0" err="1"/>
              <a:t>крипторхізмі</a:t>
            </a:r>
            <a:r>
              <a:rPr lang="ru-RU" dirty="0"/>
              <a:t> з </a:t>
            </a:r>
            <a:r>
              <a:rPr lang="ru-RU" dirty="0" err="1"/>
              <a:t>атрофією</a:t>
            </a:r>
            <a:r>
              <a:rPr lang="ru-RU" dirty="0"/>
              <a:t> </a:t>
            </a:r>
            <a:r>
              <a:rPr lang="ru-RU" dirty="0" err="1"/>
              <a:t>паренхіми</a:t>
            </a:r>
            <a:r>
              <a:rPr lang="ru-RU" dirty="0"/>
              <a:t> та </a:t>
            </a:r>
            <a:r>
              <a:rPr lang="ru-RU" dirty="0" err="1"/>
              <a:t>анорхізмі</a:t>
            </a:r>
            <a:r>
              <a:rPr lang="ru-RU" dirty="0"/>
              <a:t> </a:t>
            </a:r>
            <a:r>
              <a:rPr lang="ru-RU" dirty="0" err="1"/>
              <a:t>вторинних</a:t>
            </a:r>
            <a:r>
              <a:rPr lang="ru-RU" dirty="0"/>
              <a:t> </a:t>
            </a:r>
            <a:r>
              <a:rPr lang="ru-RU" dirty="0" err="1"/>
              <a:t>статевих</a:t>
            </a:r>
            <a:r>
              <a:rPr lang="ru-RU" dirty="0"/>
              <a:t> </a:t>
            </a:r>
            <a:r>
              <a:rPr lang="ru-RU" dirty="0" err="1"/>
              <a:t>ознак</a:t>
            </a:r>
            <a:r>
              <a:rPr lang="ru-RU" dirty="0"/>
              <a:t> </a:t>
            </a:r>
            <a:r>
              <a:rPr lang="ru-RU" dirty="0" err="1"/>
              <a:t>немає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вони </a:t>
            </a:r>
            <a:r>
              <a:rPr lang="ru-RU" dirty="0" err="1"/>
              <a:t>слабовиражені</a:t>
            </a:r>
            <a:r>
              <a:rPr lang="ru-RU" dirty="0"/>
              <a:t>. </a:t>
            </a:r>
            <a:r>
              <a:rPr lang="ru-RU" dirty="0" err="1"/>
              <a:t>Прижиттєве</a:t>
            </a:r>
            <a:r>
              <a:rPr lang="ru-RU" dirty="0"/>
              <a:t> </a:t>
            </a:r>
            <a:r>
              <a:rPr lang="ru-RU" dirty="0" err="1"/>
              <a:t>гістологічне</a:t>
            </a:r>
            <a:r>
              <a:rPr lang="ru-RU" dirty="0"/>
              <a:t> </a:t>
            </a:r>
            <a:r>
              <a:rPr lang="ru-RU" dirty="0" err="1"/>
              <a:t>дослідження</a:t>
            </a:r>
            <a:r>
              <a:rPr lang="ru-RU" dirty="0"/>
              <a:t> </a:t>
            </a:r>
            <a:r>
              <a:rPr lang="ru-RU" dirty="0" err="1"/>
              <a:t>свідчить</a:t>
            </a:r>
            <a:r>
              <a:rPr lang="ru-RU" dirty="0"/>
              <a:t> про </a:t>
            </a:r>
            <a:r>
              <a:rPr lang="ru-RU" dirty="0" err="1"/>
              <a:t>морфологічні</a:t>
            </a:r>
            <a:r>
              <a:rPr lang="ru-RU" dirty="0"/>
              <a:t> </a:t>
            </a:r>
            <a:r>
              <a:rPr lang="ru-RU" dirty="0" err="1"/>
              <a:t>зміни</a:t>
            </a:r>
            <a:r>
              <a:rPr lang="ru-RU" dirty="0"/>
              <a:t> в аномально </a:t>
            </a:r>
            <a:r>
              <a:rPr lang="ru-RU" dirty="0" err="1"/>
              <a:t>розташованих</a:t>
            </a:r>
            <a:r>
              <a:rPr lang="ru-RU" dirty="0"/>
              <a:t> </a:t>
            </a:r>
            <a:r>
              <a:rPr lang="ru-RU" dirty="0" err="1"/>
              <a:t>яєчках</a:t>
            </a:r>
            <a:r>
              <a:rPr lang="ru-RU" dirty="0"/>
              <a:t> (</a:t>
            </a:r>
            <a:r>
              <a:rPr lang="ru-RU" dirty="0" err="1"/>
              <a:t>починаючи</a:t>
            </a:r>
            <a:r>
              <a:rPr lang="ru-RU" dirty="0"/>
              <a:t> з </a:t>
            </a:r>
            <a:r>
              <a:rPr lang="ru-RU" dirty="0" err="1"/>
              <a:t>віку</a:t>
            </a:r>
            <a:r>
              <a:rPr lang="ru-RU" dirty="0"/>
              <a:t> 5 </a:t>
            </a:r>
            <a:r>
              <a:rPr lang="ru-RU" dirty="0" err="1"/>
              <a:t>років</a:t>
            </a:r>
            <a:r>
              <a:rPr lang="ru-RU" dirty="0"/>
              <a:t>): </a:t>
            </a:r>
            <a:r>
              <a:rPr lang="ru-RU" dirty="0" err="1"/>
              <a:t>затримку</a:t>
            </a:r>
            <a:r>
              <a:rPr lang="ru-RU" dirty="0"/>
              <a:t> росту </a:t>
            </a:r>
            <a:r>
              <a:rPr lang="ru-RU" dirty="0" err="1"/>
              <a:t>сім'яних</a:t>
            </a:r>
            <a:r>
              <a:rPr lang="ru-RU" dirty="0"/>
              <a:t> </a:t>
            </a:r>
            <a:r>
              <a:rPr lang="ru-RU" dirty="0" err="1"/>
              <a:t>канатиків</a:t>
            </a:r>
            <a:r>
              <a:rPr lang="ru-RU" dirty="0"/>
              <a:t> та </a:t>
            </a:r>
            <a:r>
              <a:rPr lang="ru-RU" dirty="0" err="1"/>
              <a:t>диференціювання</a:t>
            </a:r>
            <a:r>
              <a:rPr lang="ru-RU" dirty="0"/>
              <a:t> </a:t>
            </a:r>
            <a:r>
              <a:rPr lang="ru-RU" dirty="0" err="1"/>
              <a:t>сперматогенного</a:t>
            </a:r>
            <a:r>
              <a:rPr lang="ru-RU" dirty="0"/>
              <a:t> </a:t>
            </a:r>
            <a:r>
              <a:rPr lang="ru-RU" dirty="0" err="1"/>
              <a:t>епітелію</a:t>
            </a:r>
            <a:r>
              <a:rPr lang="ru-RU" dirty="0"/>
              <a:t>. У </a:t>
            </a:r>
            <a:r>
              <a:rPr lang="ru-RU" dirty="0" err="1"/>
              <a:t>дітей</a:t>
            </a:r>
            <a:r>
              <a:rPr lang="ru-RU" dirty="0"/>
              <a:t> </a:t>
            </a:r>
            <a:r>
              <a:rPr lang="ru-RU" dirty="0" err="1"/>
              <a:t>віком</a:t>
            </a:r>
            <a:r>
              <a:rPr lang="ru-RU" dirty="0"/>
              <a:t> </a:t>
            </a:r>
            <a:r>
              <a:rPr lang="ru-RU" dirty="0" err="1"/>
              <a:t>понад</a:t>
            </a:r>
            <a:r>
              <a:rPr lang="ru-RU" dirty="0"/>
              <a:t> 10 </a:t>
            </a:r>
            <a:r>
              <a:rPr lang="ru-RU" dirty="0" err="1"/>
              <a:t>років</a:t>
            </a:r>
            <a:r>
              <a:rPr lang="ru-RU" dirty="0"/>
              <a:t> </a:t>
            </a:r>
            <a:r>
              <a:rPr lang="ru-RU" dirty="0" err="1"/>
              <a:t>процес</a:t>
            </a:r>
            <a:r>
              <a:rPr lang="ru-RU" dirty="0"/>
              <a:t> </a:t>
            </a:r>
            <a:r>
              <a:rPr lang="ru-RU" dirty="0" err="1"/>
              <a:t>активізується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4423343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88640"/>
            <a:ext cx="8424936" cy="6336704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b="1" i="1" dirty="0" err="1"/>
              <a:t>Діагностика</a:t>
            </a:r>
            <a:r>
              <a:rPr lang="ru-RU" b="1" i="1" dirty="0"/>
              <a:t> </a:t>
            </a:r>
            <a:r>
              <a:rPr lang="ru-RU" dirty="0" err="1"/>
              <a:t>крипторхізму</a:t>
            </a:r>
            <a:r>
              <a:rPr lang="ru-RU" dirty="0"/>
              <a:t> нескладна. </a:t>
            </a:r>
            <a:r>
              <a:rPr lang="ru-RU" dirty="0" err="1"/>
              <a:t>Під</a:t>
            </a:r>
            <a:r>
              <a:rPr lang="ru-RU" dirty="0"/>
              <a:t> час </a:t>
            </a:r>
            <a:r>
              <a:rPr lang="ru-RU" dirty="0" err="1"/>
              <a:t>пальпації</a:t>
            </a:r>
            <a:r>
              <a:rPr lang="ru-RU" dirty="0"/>
              <a:t> </a:t>
            </a:r>
            <a:r>
              <a:rPr lang="ru-RU" dirty="0" err="1"/>
              <a:t>пахвинної</a:t>
            </a:r>
            <a:r>
              <a:rPr lang="ru-RU" dirty="0"/>
              <a:t> </a:t>
            </a:r>
            <a:r>
              <a:rPr lang="ru-RU" dirty="0" err="1"/>
              <a:t>ділянки</a:t>
            </a:r>
            <a:r>
              <a:rPr lang="ru-RU" dirty="0"/>
              <a:t> </a:t>
            </a:r>
            <a:r>
              <a:rPr lang="ru-RU" dirty="0" err="1"/>
              <a:t>яєчко</a:t>
            </a:r>
            <a:r>
              <a:rPr lang="ru-RU" dirty="0"/>
              <a:t> </a:t>
            </a:r>
            <a:r>
              <a:rPr lang="ru-RU" dirty="0" err="1"/>
              <a:t>няйчастіше</a:t>
            </a:r>
            <a:r>
              <a:rPr lang="ru-RU" dirty="0"/>
              <a:t> </a:t>
            </a:r>
            <a:r>
              <a:rPr lang="ru-RU" dirty="0" err="1"/>
              <a:t>виявляється</a:t>
            </a:r>
            <a:r>
              <a:rPr lang="ru-RU" dirty="0"/>
              <a:t> за ходом </a:t>
            </a:r>
            <a:r>
              <a:rPr lang="ru-RU" dirty="0" err="1"/>
              <a:t>пахвинного</a:t>
            </a:r>
            <a:r>
              <a:rPr lang="ru-RU" dirty="0"/>
              <a:t> каналу. </a:t>
            </a:r>
            <a:r>
              <a:rPr lang="ru-RU" dirty="0" err="1"/>
              <a:t>Іноді</a:t>
            </a:r>
            <a:r>
              <a:rPr lang="ru-RU" dirty="0"/>
              <a:t> </a:t>
            </a:r>
            <a:r>
              <a:rPr lang="ru-RU" dirty="0" err="1"/>
              <a:t>воно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бути за </a:t>
            </a:r>
            <a:r>
              <a:rPr lang="ru-RU" dirty="0" err="1"/>
              <a:t>його</a:t>
            </a:r>
            <a:r>
              <a:rPr lang="ru-RU" dirty="0"/>
              <a:t> межами. При </a:t>
            </a:r>
            <a:r>
              <a:rPr lang="ru-RU" dirty="0" err="1"/>
              <a:t>пальпуванні</a:t>
            </a:r>
            <a:r>
              <a:rPr lang="ru-RU" dirty="0"/>
              <a:t> в </a:t>
            </a:r>
            <a:r>
              <a:rPr lang="ru-RU" dirty="0" err="1"/>
              <a:t>пахвинній</a:t>
            </a:r>
            <a:r>
              <a:rPr lang="ru-RU" dirty="0"/>
              <a:t> </a:t>
            </a:r>
            <a:r>
              <a:rPr lang="ru-RU" dirty="0" err="1"/>
              <a:t>ділянці</a:t>
            </a:r>
            <a:r>
              <a:rPr lang="ru-RU" dirty="0"/>
              <a:t> </a:t>
            </a:r>
            <a:r>
              <a:rPr lang="ru-RU" dirty="0" err="1"/>
              <a:t>яєчка</a:t>
            </a:r>
            <a:r>
              <a:rPr lang="ru-RU" dirty="0"/>
              <a:t>, яке не </a:t>
            </a:r>
            <a:r>
              <a:rPr lang="ru-RU" dirty="0" err="1"/>
              <a:t>опустилося</a:t>
            </a:r>
            <a:r>
              <a:rPr lang="ru-RU" dirty="0"/>
              <a:t>, </a:t>
            </a:r>
            <a:r>
              <a:rPr lang="ru-RU" dirty="0" err="1"/>
              <a:t>хворий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відчувати</a:t>
            </a:r>
            <a:r>
              <a:rPr lang="ru-RU" dirty="0"/>
              <a:t> </a:t>
            </a:r>
            <a:r>
              <a:rPr lang="ru-RU" dirty="0" err="1"/>
              <a:t>тупий</a:t>
            </a:r>
            <a:r>
              <a:rPr lang="ru-RU" dirty="0"/>
              <a:t> </a:t>
            </a:r>
            <a:r>
              <a:rPr lang="ru-RU" dirty="0" err="1"/>
              <a:t>біль</a:t>
            </a:r>
            <a:r>
              <a:rPr lang="ru-RU" dirty="0"/>
              <a:t>.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виявити</a:t>
            </a:r>
            <a:r>
              <a:rPr lang="ru-RU" dirty="0"/>
              <a:t> </a:t>
            </a:r>
            <a:r>
              <a:rPr lang="ru-RU" dirty="0" err="1"/>
              <a:t>яєчко</a:t>
            </a:r>
            <a:r>
              <a:rPr lang="ru-RU" dirty="0"/>
              <a:t> не </a:t>
            </a:r>
            <a:r>
              <a:rPr lang="ru-RU" dirty="0" err="1"/>
              <a:t>вдається</a:t>
            </a:r>
            <a:r>
              <a:rPr lang="ru-RU" dirty="0"/>
              <a:t>, треба </a:t>
            </a:r>
            <a:r>
              <a:rPr lang="ru-RU" dirty="0" err="1"/>
              <a:t>запропонувати</a:t>
            </a:r>
            <a:r>
              <a:rPr lang="ru-RU" dirty="0"/>
              <a:t> хворому </a:t>
            </a:r>
            <a:r>
              <a:rPr lang="ru-RU" dirty="0" err="1"/>
              <a:t>натужитися</a:t>
            </a:r>
            <a:r>
              <a:rPr lang="ru-RU" dirty="0"/>
              <a:t>, </a:t>
            </a:r>
            <a:r>
              <a:rPr lang="ru-RU" dirty="0" err="1"/>
              <a:t>покашляти</a:t>
            </a:r>
            <a:r>
              <a:rPr lang="ru-RU" dirty="0"/>
              <a:t> і при </a:t>
            </a:r>
            <a:r>
              <a:rPr lang="ru-RU" dirty="0" err="1"/>
              <a:t>підвищенні</a:t>
            </a:r>
            <a:r>
              <a:rPr lang="ru-RU" dirty="0"/>
              <a:t> </a:t>
            </a:r>
            <a:r>
              <a:rPr lang="ru-RU" dirty="0" err="1"/>
              <a:t>внутрішньочеревного</a:t>
            </a:r>
            <a:r>
              <a:rPr lang="ru-RU" dirty="0"/>
              <a:t> </a:t>
            </a:r>
            <a:r>
              <a:rPr lang="ru-RU" dirty="0" err="1"/>
              <a:t>тиску</a:t>
            </a:r>
            <a:r>
              <a:rPr lang="ru-RU" dirty="0"/>
              <a:t> за </a:t>
            </a:r>
            <a:r>
              <a:rPr lang="ru-RU" dirty="0" err="1"/>
              <a:t>допомогою</a:t>
            </a:r>
            <a:r>
              <a:rPr lang="ru-RU" dirty="0"/>
              <a:t> </a:t>
            </a:r>
            <a:r>
              <a:rPr lang="ru-RU" dirty="0" err="1"/>
              <a:t>натискання</a:t>
            </a:r>
            <a:r>
              <a:rPr lang="ru-RU" dirty="0"/>
              <a:t> на </a:t>
            </a:r>
            <a:r>
              <a:rPr lang="ru-RU" dirty="0" err="1"/>
              <a:t>нижній</a:t>
            </a:r>
            <a:r>
              <a:rPr lang="ru-RU" dirty="0"/>
              <a:t> </a:t>
            </a:r>
            <a:r>
              <a:rPr lang="ru-RU" dirty="0" err="1"/>
              <a:t>відділ</a:t>
            </a:r>
            <a:r>
              <a:rPr lang="ru-RU" dirty="0"/>
              <a:t> </a:t>
            </a:r>
            <a:r>
              <a:rPr lang="ru-RU" dirty="0" err="1"/>
              <a:t>передньої</a:t>
            </a:r>
            <a:r>
              <a:rPr lang="ru-RU" dirty="0"/>
              <a:t> </a:t>
            </a:r>
            <a:r>
              <a:rPr lang="ru-RU" dirty="0" err="1"/>
              <a:t>черевної</a:t>
            </a:r>
            <a:r>
              <a:rPr lang="ru-RU" dirty="0"/>
              <a:t> </a:t>
            </a:r>
            <a:r>
              <a:rPr lang="ru-RU" dirty="0" err="1"/>
              <a:t>стінки</a:t>
            </a:r>
            <a:r>
              <a:rPr lang="ru-RU" dirty="0"/>
              <a:t> в </a:t>
            </a:r>
            <a:r>
              <a:rPr lang="ru-RU" dirty="0" err="1"/>
              <a:t>напрямку</a:t>
            </a:r>
            <a:r>
              <a:rPr lang="ru-RU" dirty="0"/>
              <a:t> </a:t>
            </a:r>
            <a:r>
              <a:rPr lang="ru-RU" dirty="0" err="1"/>
              <a:t>зверху</a:t>
            </a:r>
            <a:r>
              <a:rPr lang="ru-RU" dirty="0"/>
              <a:t> вниз </a:t>
            </a:r>
            <a:r>
              <a:rPr lang="ru-RU" dirty="0" err="1"/>
              <a:t>спробувати</a:t>
            </a:r>
            <a:r>
              <a:rPr lang="ru-RU" dirty="0"/>
              <a:t> </a:t>
            </a:r>
            <a:r>
              <a:rPr lang="ru-RU" dirty="0" err="1"/>
              <a:t>звести</a:t>
            </a:r>
            <a:r>
              <a:rPr lang="ru-RU" dirty="0"/>
              <a:t> </a:t>
            </a:r>
            <a:r>
              <a:rPr lang="ru-RU" dirty="0" err="1"/>
              <a:t>яєчко</a:t>
            </a:r>
            <a:r>
              <a:rPr lang="ru-RU" dirty="0"/>
              <a:t> в </a:t>
            </a:r>
            <a:r>
              <a:rPr lang="ru-RU" dirty="0" err="1"/>
              <a:t>пахвинний</a:t>
            </a:r>
            <a:r>
              <a:rPr lang="ru-RU" dirty="0"/>
              <a:t> канал.</a:t>
            </a:r>
          </a:p>
          <a:p>
            <a:pPr marL="0" indent="0">
              <a:buNone/>
            </a:pPr>
            <a:r>
              <a:rPr lang="ru-RU" dirty="0" err="1"/>
              <a:t>Таке</a:t>
            </a:r>
            <a:r>
              <a:rPr lang="ru-RU" dirty="0"/>
              <a:t> </a:t>
            </a:r>
            <a:r>
              <a:rPr lang="ru-RU" dirty="0" err="1"/>
              <a:t>дослідження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використовуватись</a:t>
            </a:r>
            <a:r>
              <a:rPr lang="ru-RU" dirty="0"/>
              <a:t> з метою </a:t>
            </a:r>
            <a:r>
              <a:rPr lang="ru-RU" dirty="0" err="1"/>
              <a:t>визначення</a:t>
            </a:r>
            <a:r>
              <a:rPr lang="ru-RU" dirty="0"/>
              <a:t> прогнозу. Так, </a:t>
            </a:r>
            <a:r>
              <a:rPr lang="ru-RU" dirty="0" err="1"/>
              <a:t>відсутність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різке</a:t>
            </a:r>
            <a:r>
              <a:rPr lang="ru-RU" dirty="0"/>
              <a:t> </a:t>
            </a:r>
            <a:r>
              <a:rPr lang="ru-RU" dirty="0" err="1"/>
              <a:t>звуження</a:t>
            </a:r>
            <a:r>
              <a:rPr lang="ru-RU" dirty="0"/>
              <a:t> </a:t>
            </a:r>
            <a:r>
              <a:rPr lang="ru-RU" dirty="0" err="1"/>
              <a:t>поверхневого</a:t>
            </a:r>
            <a:r>
              <a:rPr lang="ru-RU" dirty="0"/>
              <a:t> </a:t>
            </a:r>
            <a:r>
              <a:rPr lang="ru-RU" dirty="0" err="1"/>
              <a:t>кільця</a:t>
            </a:r>
            <a:r>
              <a:rPr lang="ru-RU" dirty="0"/>
              <a:t> </a:t>
            </a:r>
            <a:r>
              <a:rPr lang="ru-RU" dirty="0" err="1"/>
              <a:t>пахвинного</a:t>
            </a:r>
            <a:r>
              <a:rPr lang="ru-RU" dirty="0"/>
              <a:t> каналу </a:t>
            </a:r>
            <a:r>
              <a:rPr lang="ru-RU" dirty="0" err="1"/>
              <a:t>характерне</a:t>
            </a:r>
            <a:r>
              <a:rPr lang="ru-RU" dirty="0"/>
              <a:t> для-</a:t>
            </a:r>
            <a:r>
              <a:rPr lang="ru-RU" dirty="0" err="1"/>
              <a:t>високої</a:t>
            </a:r>
            <a:r>
              <a:rPr lang="ru-RU" dirty="0"/>
              <a:t> </a:t>
            </a:r>
            <a:r>
              <a:rPr lang="ru-RU" dirty="0" err="1"/>
              <a:t>затримки</a:t>
            </a:r>
            <a:r>
              <a:rPr lang="ru-RU" dirty="0"/>
              <a:t> </a:t>
            </a:r>
            <a:r>
              <a:rPr lang="ru-RU" dirty="0" err="1"/>
              <a:t>опускання</a:t>
            </a:r>
            <a:r>
              <a:rPr lang="ru-RU" dirty="0"/>
              <a:t> </a:t>
            </a:r>
            <a:r>
              <a:rPr lang="ru-RU" dirty="0" err="1"/>
              <a:t>яєчка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аплазії</a:t>
            </a:r>
            <a:r>
              <a:rPr lang="ru-RU" dirty="0"/>
              <a:t>. </a:t>
            </a:r>
            <a:r>
              <a:rPr lang="ru-RU" dirty="0" err="1"/>
              <a:t>Широке</a:t>
            </a:r>
            <a:r>
              <a:rPr lang="ru-RU" dirty="0"/>
              <a:t> </a:t>
            </a:r>
            <a:r>
              <a:rPr lang="ru-RU" dirty="0" err="1"/>
              <a:t>пахвинне</a:t>
            </a:r>
            <a:r>
              <a:rPr lang="ru-RU" dirty="0"/>
              <a:t> </a:t>
            </a:r>
            <a:r>
              <a:rPr lang="ru-RU" dirty="0" err="1"/>
              <a:t>кільце</a:t>
            </a:r>
            <a:r>
              <a:rPr lang="ru-RU" dirty="0"/>
              <a:t> є </a:t>
            </a:r>
            <a:r>
              <a:rPr lang="ru-RU" dirty="0" err="1"/>
              <a:t>певною</a:t>
            </a:r>
            <a:r>
              <a:rPr lang="ru-RU" dirty="0"/>
              <a:t> </a:t>
            </a:r>
            <a:r>
              <a:rPr lang="ru-RU" dirty="0" err="1"/>
              <a:t>ознакою</a:t>
            </a:r>
            <a:r>
              <a:rPr lang="ru-RU" dirty="0"/>
              <a:t> </a:t>
            </a:r>
            <a:r>
              <a:rPr lang="ru-RU" dirty="0" err="1"/>
              <a:t>пахвинної</a:t>
            </a:r>
            <a:r>
              <a:rPr lang="ru-RU" dirty="0"/>
              <a:t> </a:t>
            </a:r>
            <a:r>
              <a:rPr lang="ru-RU" dirty="0" err="1"/>
              <a:t>грижі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несправжнього</a:t>
            </a:r>
            <a:r>
              <a:rPr lang="ru-RU" dirty="0"/>
              <a:t> </a:t>
            </a:r>
            <a:r>
              <a:rPr lang="ru-RU" dirty="0" err="1"/>
              <a:t>крипторхізму</a:t>
            </a:r>
            <a:r>
              <a:rPr lang="ru-RU" dirty="0"/>
              <a:t>. </a:t>
            </a:r>
            <a:r>
              <a:rPr lang="ru-RU" dirty="0" err="1"/>
              <a:t>Якщо</a:t>
            </a:r>
            <a:r>
              <a:rPr lang="ru-RU" dirty="0"/>
              <a:t> ж </a:t>
            </a:r>
            <a:r>
              <a:rPr lang="ru-RU" dirty="0" err="1"/>
              <a:t>яєчко</a:t>
            </a:r>
            <a:r>
              <a:rPr lang="ru-RU" dirty="0"/>
              <a:t> не </a:t>
            </a:r>
            <a:r>
              <a:rPr lang="ru-RU" dirty="0" err="1"/>
              <a:t>пальпується</a:t>
            </a:r>
            <a:r>
              <a:rPr lang="ru-RU" dirty="0"/>
              <a:t> в горизонтальному </a:t>
            </a:r>
            <a:r>
              <a:rPr lang="ru-RU" dirty="0" err="1"/>
              <a:t>положенні</a:t>
            </a:r>
            <a:r>
              <a:rPr lang="ru-RU" dirty="0"/>
              <a:t> хворого, </a:t>
            </a:r>
            <a:r>
              <a:rPr lang="ru-RU" dirty="0" err="1"/>
              <a:t>проводять</a:t>
            </a:r>
            <a:r>
              <a:rPr lang="ru-RU" dirty="0"/>
              <a:t> </a:t>
            </a:r>
            <a:r>
              <a:rPr lang="ru-RU" dirty="0" err="1"/>
              <a:t>огляд</a:t>
            </a:r>
            <a:r>
              <a:rPr lang="ru-RU" dirty="0"/>
              <a:t> у </a:t>
            </a:r>
            <a:r>
              <a:rPr lang="ru-RU" dirty="0" err="1"/>
              <a:t>положенні</a:t>
            </a:r>
            <a:r>
              <a:rPr lang="ru-RU" dirty="0"/>
              <a:t> стоячи. Хворому </a:t>
            </a:r>
            <a:r>
              <a:rPr lang="ru-RU" dirty="0" err="1"/>
              <a:t>пропонують</a:t>
            </a:r>
            <a:r>
              <a:rPr lang="ru-RU" dirty="0"/>
              <a:t> </a:t>
            </a:r>
            <a:r>
              <a:rPr lang="ru-RU" dirty="0" err="1"/>
              <a:t>нату­житись</a:t>
            </a:r>
            <a:r>
              <a:rPr lang="ru-RU" dirty="0"/>
              <a:t> і </a:t>
            </a:r>
            <a:r>
              <a:rPr lang="ru-RU" dirty="0" err="1"/>
              <a:t>рухами</a:t>
            </a:r>
            <a:r>
              <a:rPr lang="ru-RU" dirty="0"/>
              <a:t> </a:t>
            </a:r>
            <a:r>
              <a:rPr lang="ru-RU" dirty="0" err="1"/>
              <a:t>зверху</a:t>
            </a:r>
            <a:r>
              <a:rPr lang="ru-RU" dirty="0"/>
              <a:t> вниз над </a:t>
            </a:r>
            <a:r>
              <a:rPr lang="ru-RU" dirty="0" err="1"/>
              <a:t>пахвинною</a:t>
            </a:r>
            <a:r>
              <a:rPr lang="ru-RU" dirty="0"/>
              <a:t> </a:t>
            </a:r>
            <a:r>
              <a:rPr lang="ru-RU" dirty="0" err="1"/>
              <a:t>зв'язкою</a:t>
            </a:r>
            <a:r>
              <a:rPr lang="ru-RU" dirty="0"/>
              <a:t> </a:t>
            </a:r>
            <a:r>
              <a:rPr lang="ru-RU" dirty="0" err="1"/>
              <a:t>пробують</a:t>
            </a:r>
            <a:r>
              <a:rPr lang="ru-RU" dirty="0"/>
              <a:t> </a:t>
            </a:r>
            <a:r>
              <a:rPr lang="ru-RU" dirty="0" err="1"/>
              <a:t>хоча</a:t>
            </a:r>
            <a:r>
              <a:rPr lang="ru-RU" dirty="0"/>
              <a:t> б </a:t>
            </a:r>
            <a:r>
              <a:rPr lang="ru-RU" dirty="0" err="1"/>
              <a:t>частко­во</a:t>
            </a:r>
            <a:r>
              <a:rPr lang="ru-RU" dirty="0"/>
              <a:t> </a:t>
            </a:r>
            <a:r>
              <a:rPr lang="ru-RU" dirty="0" err="1"/>
              <a:t>звести</a:t>
            </a:r>
            <a:r>
              <a:rPr lang="ru-RU" dirty="0"/>
              <a:t> </a:t>
            </a:r>
            <a:r>
              <a:rPr lang="ru-RU" dirty="0" err="1"/>
              <a:t>яєчко</a:t>
            </a:r>
            <a:r>
              <a:rPr lang="ru-RU" dirty="0"/>
              <a:t> в </a:t>
            </a:r>
            <a:r>
              <a:rPr lang="ru-RU" dirty="0" err="1"/>
              <a:t>пахвинний</a:t>
            </a:r>
            <a:r>
              <a:rPr lang="ru-RU" dirty="0"/>
              <a:t> канал. При добре </a:t>
            </a:r>
            <a:r>
              <a:rPr lang="ru-RU" dirty="0" err="1"/>
              <a:t>розвиненому</a:t>
            </a:r>
            <a:r>
              <a:rPr lang="ru-RU" dirty="0"/>
              <a:t> </a:t>
            </a:r>
            <a:r>
              <a:rPr lang="ru-RU" dirty="0" err="1"/>
              <a:t>яєчку</a:t>
            </a:r>
            <a:r>
              <a:rPr lang="ru-RU" dirty="0"/>
              <a:t> і </a:t>
            </a:r>
            <a:r>
              <a:rPr lang="ru-RU" dirty="0" err="1"/>
              <a:t>помірному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 </a:t>
            </a:r>
            <a:r>
              <a:rPr lang="ru-RU" dirty="0" err="1"/>
              <a:t>жирової</a:t>
            </a:r>
            <a:r>
              <a:rPr lang="ru-RU" dirty="0"/>
              <a:t> </a:t>
            </a:r>
            <a:r>
              <a:rPr lang="ru-RU" dirty="0" err="1"/>
              <a:t>клітковини</a:t>
            </a:r>
            <a:r>
              <a:rPr lang="ru-RU" dirty="0"/>
              <a:t> за </a:t>
            </a:r>
            <a:r>
              <a:rPr lang="ru-RU" dirty="0" err="1"/>
              <a:t>допомогою</a:t>
            </a:r>
            <a:r>
              <a:rPr lang="ru-RU" dirty="0"/>
              <a:t> такого </a:t>
            </a:r>
            <a:r>
              <a:rPr lang="ru-RU" dirty="0" err="1"/>
              <a:t>прийому</a:t>
            </a:r>
            <a:r>
              <a:rPr lang="ru-RU" dirty="0"/>
              <a:t> </a:t>
            </a:r>
            <a:r>
              <a:rPr lang="ru-RU" dirty="0" err="1"/>
              <a:t>вдається</a:t>
            </a:r>
            <a:r>
              <a:rPr lang="ru-RU" dirty="0"/>
              <a:t> </a:t>
            </a:r>
            <a:r>
              <a:rPr lang="ru-RU" dirty="0" err="1"/>
              <a:t>пропальпуватиїіого</a:t>
            </a:r>
            <a:r>
              <a:rPr lang="ru-RU" dirty="0"/>
              <a:t> </a:t>
            </a:r>
            <a:r>
              <a:rPr lang="ru-RU" dirty="0" err="1"/>
              <a:t>навіть</a:t>
            </a:r>
            <a:r>
              <a:rPr lang="ru-RU" dirty="0"/>
              <a:t> у </a:t>
            </a:r>
            <a:r>
              <a:rPr lang="ru-RU" dirty="0" err="1"/>
              <a:t>разі</a:t>
            </a:r>
            <a:r>
              <a:rPr lang="ru-RU" dirty="0"/>
              <a:t> </a:t>
            </a:r>
            <a:r>
              <a:rPr lang="ru-RU" dirty="0" err="1"/>
              <a:t>порівняно</a:t>
            </a:r>
            <a:r>
              <a:rPr lang="ru-RU" dirty="0"/>
              <a:t> </a:t>
            </a:r>
            <a:r>
              <a:rPr lang="ru-RU" dirty="0" err="1"/>
              <a:t>високого</a:t>
            </a:r>
            <a:r>
              <a:rPr lang="ru-RU" dirty="0"/>
              <a:t> </a:t>
            </a:r>
            <a:r>
              <a:rPr lang="ru-RU" dirty="0" err="1"/>
              <a:t>розташування</a:t>
            </a:r>
            <a:r>
              <a:rPr lang="ru-RU" dirty="0"/>
              <a:t> у </a:t>
            </a:r>
            <a:r>
              <a:rPr lang="ru-RU" dirty="0" err="1"/>
              <a:t>вигляді</a:t>
            </a:r>
            <a:r>
              <a:rPr lang="ru-RU" dirty="0"/>
              <a:t> </a:t>
            </a:r>
            <a:r>
              <a:rPr lang="ru-RU" dirty="0" err="1"/>
              <a:t>м'якоеластичного</a:t>
            </a:r>
            <a:r>
              <a:rPr lang="ru-RU" dirty="0"/>
              <a:t> </a:t>
            </a:r>
            <a:r>
              <a:rPr lang="ru-RU" dirty="0" err="1"/>
              <a:t>новоутворення</a:t>
            </a:r>
            <a:r>
              <a:rPr lang="ru-RU" dirty="0"/>
              <a:t> з </a:t>
            </a:r>
            <a:r>
              <a:rPr lang="ru-RU" dirty="0" err="1"/>
              <a:t>чіткими</a:t>
            </a:r>
            <a:r>
              <a:rPr lang="ru-RU" dirty="0"/>
              <a:t> межами. </a:t>
            </a:r>
            <a:r>
              <a:rPr lang="ru-RU" dirty="0" err="1"/>
              <a:t>Наявність</a:t>
            </a:r>
            <a:r>
              <a:rPr lang="ru-RU" dirty="0"/>
              <a:t> </a:t>
            </a:r>
            <a:r>
              <a:rPr lang="ru-RU" dirty="0" err="1"/>
              <a:t>уродженої</a:t>
            </a:r>
            <a:r>
              <a:rPr lang="ru-RU" dirty="0"/>
              <a:t> </a:t>
            </a:r>
            <a:r>
              <a:rPr lang="ru-RU" dirty="0" err="1"/>
              <a:t>пахвинної</a:t>
            </a:r>
            <a:r>
              <a:rPr lang="ru-RU" dirty="0"/>
              <a:t> </a:t>
            </a:r>
            <a:r>
              <a:rPr lang="ru-RU" dirty="0" err="1"/>
              <a:t>грижі</a:t>
            </a:r>
            <a:r>
              <a:rPr lang="ru-RU" dirty="0"/>
              <a:t> </a:t>
            </a:r>
            <a:r>
              <a:rPr lang="ru-RU" dirty="0" err="1"/>
              <a:t>утруднює</a:t>
            </a:r>
            <a:r>
              <a:rPr lang="ru-RU" dirty="0"/>
              <a:t> </a:t>
            </a:r>
            <a:r>
              <a:rPr lang="ru-RU" dirty="0" err="1"/>
              <a:t>пальпацію</a:t>
            </a:r>
            <a:r>
              <a:rPr lang="ru-RU" dirty="0"/>
              <a:t> </a:t>
            </a:r>
            <a:r>
              <a:rPr lang="ru-RU" dirty="0" err="1"/>
              <a:t>яєчка</a:t>
            </a:r>
            <a:r>
              <a:rPr lang="ru-RU" dirty="0"/>
              <a:t>, особливо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воно</a:t>
            </a:r>
            <a:r>
              <a:rPr lang="ru-RU" dirty="0"/>
              <a:t> </a:t>
            </a:r>
            <a:r>
              <a:rPr lang="ru-RU" dirty="0" err="1"/>
              <a:t>недороз­винене</a:t>
            </a:r>
            <a:r>
              <a:rPr lang="ru-RU" dirty="0"/>
              <a:t>. </a:t>
            </a:r>
            <a:r>
              <a:rPr lang="ru-RU" dirty="0" err="1"/>
              <a:t>Проте</a:t>
            </a:r>
            <a:r>
              <a:rPr lang="ru-RU" dirty="0"/>
              <a:t> </a:t>
            </a:r>
            <a:r>
              <a:rPr lang="ru-RU" dirty="0" err="1"/>
              <a:t>відсутність</a:t>
            </a:r>
            <a:r>
              <a:rPr lang="ru-RU" dirty="0"/>
              <a:t> </a:t>
            </a:r>
            <a:r>
              <a:rPr lang="ru-RU" dirty="0" err="1"/>
              <a:t>яєчка</a:t>
            </a:r>
            <a:r>
              <a:rPr lang="ru-RU" dirty="0"/>
              <a:t> при </a:t>
            </a:r>
            <a:r>
              <a:rPr lang="ru-RU" dirty="0" err="1"/>
              <a:t>дослідженні</a:t>
            </a:r>
            <a:r>
              <a:rPr lang="ru-RU" dirty="0"/>
              <a:t> не </a:t>
            </a:r>
            <a:r>
              <a:rPr lang="ru-RU" dirty="0" err="1"/>
              <a:t>завжди</a:t>
            </a:r>
            <a:r>
              <a:rPr lang="ru-RU" dirty="0"/>
              <a:t> </a:t>
            </a:r>
            <a:r>
              <a:rPr lang="ru-RU" dirty="0" err="1"/>
              <a:t>свідчить</a:t>
            </a:r>
            <a:r>
              <a:rPr lang="ru-RU" dirty="0"/>
              <a:t> про </a:t>
            </a:r>
            <a:r>
              <a:rPr lang="ru-RU" dirty="0" err="1"/>
              <a:t>черев­ний</a:t>
            </a:r>
            <a:r>
              <a:rPr lang="ru-RU" dirty="0"/>
              <a:t> </a:t>
            </a:r>
            <a:r>
              <a:rPr lang="ru-RU" dirty="0" err="1"/>
              <a:t>крипторхізм</a:t>
            </a:r>
            <a:r>
              <a:rPr lang="ru-RU" dirty="0"/>
              <a:t>. За </a:t>
            </a:r>
            <a:r>
              <a:rPr lang="ru-RU" dirty="0" err="1"/>
              <a:t>затримку</a:t>
            </a:r>
            <a:r>
              <a:rPr lang="ru-RU" dirty="0"/>
              <a:t> </a:t>
            </a:r>
            <a:r>
              <a:rPr lang="ru-RU" dirty="0" err="1"/>
              <a:t>опускання</a:t>
            </a:r>
            <a:r>
              <a:rPr lang="ru-RU" dirty="0"/>
              <a:t> (</a:t>
            </a:r>
            <a:r>
              <a:rPr lang="ru-RU" dirty="0" err="1"/>
              <a:t>ретенцію</a:t>
            </a:r>
            <a:r>
              <a:rPr lang="ru-RU" dirty="0"/>
              <a:t>) </a:t>
            </a:r>
            <a:r>
              <a:rPr lang="ru-RU" dirty="0" err="1"/>
              <a:t>яєчка</a:t>
            </a:r>
            <a:r>
              <a:rPr lang="ru-RU" dirty="0"/>
              <a:t> </a:t>
            </a:r>
            <a:r>
              <a:rPr lang="ru-RU" dirty="0" err="1"/>
              <a:t>помилково</a:t>
            </a:r>
            <a:r>
              <a:rPr lang="ru-RU" dirty="0"/>
              <a:t> </a:t>
            </a:r>
            <a:r>
              <a:rPr lang="ru-RU" dirty="0" err="1"/>
              <a:t>прий­мають</a:t>
            </a:r>
            <a:r>
              <a:rPr lang="ru-RU" dirty="0"/>
              <a:t> </a:t>
            </a:r>
            <a:r>
              <a:rPr lang="ru-RU" dirty="0" err="1"/>
              <a:t>уражену</a:t>
            </a:r>
            <a:r>
              <a:rPr lang="ru-RU" dirty="0"/>
              <a:t> </a:t>
            </a:r>
            <a:r>
              <a:rPr lang="ru-RU" dirty="0" err="1"/>
              <a:t>відсутність</a:t>
            </a:r>
            <a:r>
              <a:rPr lang="ru-RU" dirty="0"/>
              <a:t> одного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обох</a:t>
            </a:r>
            <a:r>
              <a:rPr lang="ru-RU" dirty="0"/>
              <a:t> </a:t>
            </a:r>
            <a:r>
              <a:rPr lang="ru-RU" dirty="0" err="1"/>
              <a:t>яєчок</a:t>
            </a:r>
            <a:r>
              <a:rPr lang="ru-RU" dirty="0"/>
              <a:t> (</a:t>
            </a:r>
            <a:r>
              <a:rPr lang="ru-RU" dirty="0" err="1"/>
              <a:t>монорхізм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анорхізм</a:t>
            </a:r>
            <a:r>
              <a:rPr lang="ru-RU" dirty="0"/>
              <a:t>).</a:t>
            </a:r>
          </a:p>
          <a:p>
            <a:pPr marL="0" indent="0">
              <a:buNone/>
            </a:pPr>
            <a:r>
              <a:rPr lang="ru-RU" dirty="0"/>
              <a:t>Для </a:t>
            </a:r>
            <a:r>
              <a:rPr lang="ru-RU" dirty="0" err="1"/>
              <a:t>диференціальної</a:t>
            </a:r>
            <a:r>
              <a:rPr lang="ru-RU" dirty="0"/>
              <a:t> </a:t>
            </a:r>
            <a:r>
              <a:rPr lang="ru-RU" dirty="0" err="1"/>
              <a:t>діагностики</a:t>
            </a:r>
            <a:r>
              <a:rPr lang="ru-RU" dirty="0"/>
              <a:t> </a:t>
            </a:r>
            <a:r>
              <a:rPr lang="ru-RU" dirty="0" err="1"/>
              <a:t>застосовують</a:t>
            </a:r>
            <a:r>
              <a:rPr lang="ru-RU" dirty="0"/>
              <a:t> </a:t>
            </a:r>
            <a:r>
              <a:rPr lang="ru-RU" dirty="0" err="1"/>
              <a:t>сцинтиграфію</a:t>
            </a:r>
            <a:r>
              <a:rPr lang="ru-RU" dirty="0"/>
              <a:t> </a:t>
            </a:r>
            <a:r>
              <a:rPr lang="ru-RU" dirty="0" err="1"/>
              <a:t>яєчок</a:t>
            </a:r>
            <a:r>
              <a:rPr lang="ru-RU" dirty="0"/>
              <a:t> (з </a:t>
            </a:r>
            <a:r>
              <a:rPr lang="ru-RU" baseline="30000" dirty="0"/>
              <a:t>)9</a:t>
            </a:r>
            <a:r>
              <a:rPr lang="ru-RU" dirty="0"/>
              <a:t>Тс-пертехнетатом), </a:t>
            </a:r>
            <a:r>
              <a:rPr lang="ru-RU" dirty="0" err="1"/>
              <a:t>пневмопельвіографію</a:t>
            </a:r>
            <a:r>
              <a:rPr lang="ru-RU" dirty="0"/>
              <a:t>, </a:t>
            </a:r>
            <a:r>
              <a:rPr lang="ru-RU" dirty="0" err="1"/>
              <a:t>ультразвукове</a:t>
            </a:r>
            <a:r>
              <a:rPr lang="ru-RU" dirty="0"/>
              <a:t> </a:t>
            </a:r>
            <a:r>
              <a:rPr lang="ru-RU" dirty="0" err="1"/>
              <a:t>сканування</a:t>
            </a:r>
            <a:r>
              <a:rPr lang="ru-RU" dirty="0"/>
              <a:t>, </a:t>
            </a:r>
            <a:r>
              <a:rPr lang="ru-RU" dirty="0" err="1"/>
              <a:t>сцинтиграфію</a:t>
            </a:r>
            <a:r>
              <a:rPr lang="ru-RU" dirty="0"/>
              <a:t>, </a:t>
            </a:r>
            <a:r>
              <a:rPr lang="ru-RU" dirty="0" err="1"/>
              <a:t>термографію</a:t>
            </a:r>
            <a:r>
              <a:rPr lang="ru-RU" dirty="0"/>
              <a:t> (рис. 159,160). </a:t>
            </a:r>
            <a:r>
              <a:rPr lang="ru-RU" dirty="0" err="1"/>
              <a:t>Нерідко</a:t>
            </a:r>
            <a:r>
              <a:rPr lang="ru-RU" dirty="0"/>
              <a:t> </a:t>
            </a:r>
            <a:r>
              <a:rPr lang="ru-RU" dirty="0" err="1"/>
              <a:t>остаточний</a:t>
            </a:r>
            <a:r>
              <a:rPr lang="ru-RU" dirty="0"/>
              <a:t> </a:t>
            </a:r>
            <a:r>
              <a:rPr lang="ru-RU" dirty="0" err="1"/>
              <a:t>діагноз</a:t>
            </a:r>
            <a:r>
              <a:rPr lang="ru-RU" dirty="0"/>
              <a:t>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встановити</a:t>
            </a:r>
            <a:r>
              <a:rPr lang="ru-RU" dirty="0"/>
              <a:t> </a:t>
            </a:r>
            <a:r>
              <a:rPr lang="ru-RU" dirty="0" err="1"/>
              <a:t>ліпне</a:t>
            </a:r>
            <a:r>
              <a:rPr lang="ru-RU" dirty="0"/>
              <a:t> </a:t>
            </a:r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широкої</a:t>
            </a:r>
            <a:r>
              <a:rPr lang="ru-RU" dirty="0"/>
              <a:t> </a:t>
            </a:r>
            <a:r>
              <a:rPr lang="ru-RU" dirty="0" err="1"/>
              <a:t>ревізії</a:t>
            </a:r>
            <a:r>
              <a:rPr lang="ru-RU" dirty="0"/>
              <a:t> </a:t>
            </a:r>
            <a:r>
              <a:rPr lang="ru-RU" dirty="0" err="1"/>
              <a:t>статевих</a:t>
            </a:r>
            <a:r>
              <a:rPr lang="ru-RU" dirty="0"/>
              <a:t> </a:t>
            </a:r>
            <a:r>
              <a:rPr lang="ru-RU" dirty="0" err="1"/>
              <a:t>органів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час </a:t>
            </a:r>
            <a:r>
              <a:rPr lang="ru-RU" dirty="0" err="1"/>
              <a:t>лапаратомії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лапароскопії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00104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88640"/>
            <a:ext cx="8424936" cy="6336704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b="1" i="1" dirty="0" err="1"/>
              <a:t>Лікування</a:t>
            </a:r>
            <a:r>
              <a:rPr lang="ru-RU" b="1" i="1" dirty="0"/>
              <a:t> </a:t>
            </a:r>
            <a:r>
              <a:rPr lang="ru-RU" dirty="0"/>
              <a:t>з приводу </a:t>
            </a:r>
            <a:r>
              <a:rPr lang="ru-RU" dirty="0" err="1"/>
              <a:t>справжнього</a:t>
            </a:r>
            <a:r>
              <a:rPr lang="ru-RU" dirty="0"/>
              <a:t> </a:t>
            </a:r>
            <a:r>
              <a:rPr lang="ru-RU" dirty="0" err="1"/>
              <a:t>крипторхізму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бути </a:t>
            </a:r>
            <a:r>
              <a:rPr lang="ru-RU" dirty="0" err="1"/>
              <a:t>консерва­тивним</a:t>
            </a:r>
            <a:r>
              <a:rPr lang="ru-RU" dirty="0"/>
              <a:t>, </a:t>
            </a:r>
            <a:r>
              <a:rPr lang="ru-RU" dirty="0" err="1"/>
              <a:t>оперативним</a:t>
            </a:r>
            <a:r>
              <a:rPr lang="ru-RU" dirty="0"/>
              <a:t> та </a:t>
            </a:r>
            <a:r>
              <a:rPr lang="ru-RU" dirty="0" err="1"/>
              <a:t>комбінованим</a:t>
            </a:r>
            <a:r>
              <a:rPr lang="ru-RU" dirty="0"/>
              <a:t>. </a:t>
            </a:r>
            <a:r>
              <a:rPr lang="ru-RU" dirty="0" err="1"/>
              <a:t>Консервативну</a:t>
            </a:r>
            <a:r>
              <a:rPr lang="ru-RU" dirty="0"/>
              <a:t> </a:t>
            </a:r>
            <a:r>
              <a:rPr lang="ru-RU" dirty="0" err="1"/>
              <a:t>терапію</a:t>
            </a:r>
            <a:r>
              <a:rPr lang="ru-RU" dirty="0"/>
              <a:t> </a:t>
            </a:r>
            <a:r>
              <a:rPr lang="ru-RU" dirty="0" err="1"/>
              <a:t>гормональ­ними</a:t>
            </a:r>
            <a:r>
              <a:rPr lang="ru-RU" dirty="0"/>
              <a:t> </a:t>
            </a:r>
            <a:r>
              <a:rPr lang="ru-RU" dirty="0" err="1"/>
              <a:t>засобами</a:t>
            </a:r>
            <a:r>
              <a:rPr lang="ru-RU" dirty="0"/>
              <a:t> (</a:t>
            </a:r>
            <a:r>
              <a:rPr lang="ru-RU" dirty="0" err="1"/>
              <a:t>хоріогонадотропін</a:t>
            </a:r>
            <a:r>
              <a:rPr lang="ru-RU" dirty="0"/>
              <a:t>, тестостерону </a:t>
            </a:r>
            <a:r>
              <a:rPr lang="ru-RU" dirty="0" err="1"/>
              <a:t>пропіонат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метил­тестостерон</a:t>
            </a:r>
            <a:r>
              <a:rPr lang="ru-RU" dirty="0"/>
              <a:t>) </a:t>
            </a:r>
            <a:r>
              <a:rPr lang="ru-RU" dirty="0" err="1"/>
              <a:t>призначають</a:t>
            </a:r>
            <a:r>
              <a:rPr lang="ru-RU" dirty="0"/>
              <a:t> </a:t>
            </a:r>
            <a:r>
              <a:rPr lang="ru-RU" dirty="0" err="1"/>
              <a:t>дитині</a:t>
            </a:r>
            <a:r>
              <a:rPr lang="ru-RU" dirty="0"/>
              <a:t> у 2-річному </a:t>
            </a:r>
            <a:r>
              <a:rPr lang="ru-RU" dirty="0" err="1"/>
              <a:t>віці</a:t>
            </a:r>
            <a:r>
              <a:rPr lang="ru-RU" dirty="0"/>
              <a:t>,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проводять</a:t>
            </a:r>
            <a:r>
              <a:rPr lang="ru-RU" dirty="0"/>
              <a:t> за </a:t>
            </a:r>
            <a:r>
              <a:rPr lang="ru-RU" dirty="0" err="1"/>
              <a:t>суворими</a:t>
            </a:r>
            <a:r>
              <a:rPr lang="ru-RU" dirty="0"/>
              <a:t> </a:t>
            </a:r>
            <a:r>
              <a:rPr lang="ru-RU" dirty="0" err="1"/>
              <a:t>показаннями</a:t>
            </a:r>
            <a:r>
              <a:rPr lang="ru-RU" dirty="0"/>
              <a:t> </a:t>
            </a:r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визначення</a:t>
            </a:r>
            <a:r>
              <a:rPr lang="ru-RU" dirty="0"/>
              <a:t> </a:t>
            </a:r>
            <a:r>
              <a:rPr lang="ru-RU" dirty="0" err="1"/>
              <a:t>рів­ня</a:t>
            </a:r>
            <a:r>
              <a:rPr lang="ru-RU" dirty="0"/>
              <a:t> </a:t>
            </a:r>
            <a:r>
              <a:rPr lang="ru-RU" dirty="0" err="1"/>
              <a:t>гормонів</a:t>
            </a:r>
            <a:r>
              <a:rPr lang="ru-RU" dirty="0"/>
              <a:t> у </a:t>
            </a:r>
            <a:r>
              <a:rPr lang="ru-RU" dirty="0" err="1"/>
              <a:t>крові</a:t>
            </a:r>
            <a:r>
              <a:rPr lang="ru-RU" dirty="0"/>
              <a:t> при </a:t>
            </a:r>
            <a:r>
              <a:rPr lang="ru-RU" dirty="0" err="1"/>
              <a:t>ендокрин­них</a:t>
            </a:r>
            <a:r>
              <a:rPr lang="ru-RU" dirty="0"/>
              <a:t> </a:t>
            </a:r>
            <a:r>
              <a:rPr lang="ru-RU" dirty="0" err="1"/>
              <a:t>порушеннях</a:t>
            </a:r>
            <a:r>
              <a:rPr lang="ru-RU" dirty="0"/>
              <a:t>, </a:t>
            </a:r>
            <a:r>
              <a:rPr lang="ru-RU" dirty="0" err="1"/>
              <a:t>зумовлених</a:t>
            </a:r>
            <a:r>
              <a:rPr lang="ru-RU" dirty="0"/>
              <a:t> </a:t>
            </a:r>
            <a:r>
              <a:rPr lang="ru-RU" dirty="0" err="1"/>
              <a:t>дво­стороннім</a:t>
            </a:r>
            <a:r>
              <a:rPr lang="ru-RU" dirty="0"/>
              <a:t> </a:t>
            </a:r>
            <a:r>
              <a:rPr lang="ru-RU" dirty="0" err="1"/>
              <a:t>крипторхізмом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dirty="0"/>
              <a:t>Консервативна </a:t>
            </a:r>
            <a:r>
              <a:rPr lang="ru-RU" dirty="0" err="1"/>
              <a:t>терапія</a:t>
            </a:r>
            <a:r>
              <a:rPr lang="ru-RU" dirty="0"/>
              <a:t> </a:t>
            </a:r>
            <a:r>
              <a:rPr lang="ru-RU" dirty="0" err="1"/>
              <a:t>ефек­тивна</a:t>
            </a:r>
            <a:r>
              <a:rPr lang="ru-RU" dirty="0"/>
              <a:t> при </a:t>
            </a:r>
            <a:r>
              <a:rPr lang="ru-RU" dirty="0" err="1"/>
              <a:t>пахвинному</a:t>
            </a:r>
            <a:r>
              <a:rPr lang="ru-RU" dirty="0"/>
              <a:t> </a:t>
            </a:r>
            <a:r>
              <a:rPr lang="ru-RU" dirty="0" err="1"/>
              <a:t>крипторхізмі</a:t>
            </a:r>
            <a:r>
              <a:rPr lang="ru-RU" dirty="0"/>
              <a:t>. </a:t>
            </a:r>
            <a:r>
              <a:rPr lang="ru-RU" dirty="0" err="1"/>
              <a:t>Призначення</a:t>
            </a:r>
            <a:r>
              <a:rPr lang="ru-RU" dirty="0"/>
              <a:t> </a:t>
            </a:r>
            <a:r>
              <a:rPr lang="ru-RU" dirty="0" err="1"/>
              <a:t>гормональних</a:t>
            </a:r>
            <a:r>
              <a:rPr lang="ru-RU" dirty="0"/>
              <a:t> </a:t>
            </a:r>
            <a:r>
              <a:rPr lang="ru-RU" dirty="0" err="1"/>
              <a:t>засобів</a:t>
            </a:r>
            <a:r>
              <a:rPr lang="ru-RU" dirty="0"/>
              <a:t> без </a:t>
            </a:r>
            <a:r>
              <a:rPr lang="ru-RU" dirty="0" err="1"/>
              <a:t>урахування</a:t>
            </a:r>
            <a:r>
              <a:rPr lang="ru-RU" dirty="0"/>
              <a:t> </a:t>
            </a:r>
            <a:r>
              <a:rPr lang="ru-RU" dirty="0" err="1"/>
              <a:t>рівня</a:t>
            </a:r>
            <a:r>
              <a:rPr lang="ru-RU" dirty="0"/>
              <a:t> </a:t>
            </a:r>
            <a:r>
              <a:rPr lang="ru-RU" dirty="0" err="1"/>
              <a:t>гормонів</a:t>
            </a:r>
            <a:r>
              <a:rPr lang="ru-RU" dirty="0"/>
              <a:t> у </a:t>
            </a:r>
            <a:r>
              <a:rPr lang="ru-RU" dirty="0" err="1"/>
              <a:t>крові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спричинити</a:t>
            </a:r>
            <a:r>
              <a:rPr lang="ru-RU" dirty="0"/>
              <a:t> </a:t>
            </a:r>
            <a:r>
              <a:rPr lang="ru-RU" dirty="0" err="1"/>
              <a:t>порушення</a:t>
            </a:r>
            <a:r>
              <a:rPr lang="ru-RU" dirty="0"/>
              <a:t> </a:t>
            </a:r>
            <a:r>
              <a:rPr lang="ru-RU" dirty="0" err="1"/>
              <a:t>рівноваги</a:t>
            </a:r>
            <a:r>
              <a:rPr lang="ru-RU" dirty="0"/>
              <a:t> у </a:t>
            </a:r>
            <a:r>
              <a:rPr lang="ru-RU" dirty="0" err="1"/>
              <a:t>функції</a:t>
            </a:r>
            <a:r>
              <a:rPr lang="ru-RU" dirty="0"/>
              <a:t> </a:t>
            </a:r>
            <a:r>
              <a:rPr lang="ru-RU" dirty="0" err="1"/>
              <a:t>ендокринних</a:t>
            </a:r>
            <a:r>
              <a:rPr lang="ru-RU" dirty="0"/>
              <a:t> </a:t>
            </a:r>
            <a:r>
              <a:rPr lang="ru-RU" dirty="0" err="1"/>
              <a:t>залоз</a:t>
            </a:r>
            <a:r>
              <a:rPr lang="ru-RU" dirty="0"/>
              <a:t> </a:t>
            </a:r>
            <a:r>
              <a:rPr lang="ru-RU" dirty="0" err="1"/>
              <a:t>дитини</a:t>
            </a:r>
            <a:r>
              <a:rPr lang="ru-RU" dirty="0"/>
              <a:t>. </a:t>
            </a:r>
            <a:r>
              <a:rPr lang="ru-RU" dirty="0" err="1"/>
              <a:t>Останнім</a:t>
            </a:r>
            <a:r>
              <a:rPr lang="ru-RU" dirty="0"/>
              <a:t> часом </a:t>
            </a:r>
            <a:r>
              <a:rPr lang="ru-RU" dirty="0" err="1"/>
              <a:t>вста­новлено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гормонотерапія</a:t>
            </a:r>
            <a:r>
              <a:rPr lang="ru-RU" dirty="0"/>
              <a:t> пози­тивно </a:t>
            </a:r>
            <a:r>
              <a:rPr lang="ru-RU" dirty="0" err="1"/>
              <a:t>впливає</a:t>
            </a:r>
            <a:r>
              <a:rPr lang="ru-RU" dirty="0"/>
              <a:t> на </a:t>
            </a:r>
            <a:r>
              <a:rPr lang="ru-RU" dirty="0" err="1"/>
              <a:t>функцію</a:t>
            </a:r>
            <a:r>
              <a:rPr lang="ru-RU" dirty="0"/>
              <a:t> </a:t>
            </a:r>
            <a:r>
              <a:rPr lang="ru-RU" dirty="0" err="1"/>
              <a:t>яєчка</a:t>
            </a:r>
            <a:r>
              <a:rPr lang="ru-RU" dirty="0"/>
              <a:t>. У той же час у </a:t>
            </a:r>
            <a:r>
              <a:rPr lang="ru-RU" dirty="0" err="1"/>
              <a:t>більшості</a:t>
            </a:r>
            <a:r>
              <a:rPr lang="ru-RU" dirty="0"/>
              <a:t> </a:t>
            </a:r>
            <a:r>
              <a:rPr lang="ru-RU" dirty="0" err="1"/>
              <a:t>пацієнтів</a:t>
            </a:r>
            <a:r>
              <a:rPr lang="ru-RU" dirty="0"/>
              <a:t> на </a:t>
            </a:r>
            <a:r>
              <a:rPr lang="ru-RU" dirty="0" err="1"/>
              <a:t>фоні</a:t>
            </a:r>
            <a:r>
              <a:rPr lang="ru-RU" dirty="0"/>
              <a:t> </a:t>
            </a:r>
            <a:r>
              <a:rPr lang="ru-RU" dirty="0" err="1"/>
              <a:t>цього</a:t>
            </a:r>
            <a:r>
              <a:rPr lang="ru-RU" dirty="0"/>
              <a:t> </a:t>
            </a:r>
            <a:r>
              <a:rPr lang="ru-RU" dirty="0" err="1"/>
              <a:t>лікування</a:t>
            </a:r>
            <a:r>
              <a:rPr lang="ru-RU" dirty="0"/>
              <a:t> </a:t>
            </a:r>
            <a:r>
              <a:rPr lang="ru-RU" dirty="0" err="1"/>
              <a:t>самостійне</a:t>
            </a:r>
            <a:r>
              <a:rPr lang="ru-RU" dirty="0"/>
              <a:t> </a:t>
            </a:r>
            <a:r>
              <a:rPr lang="ru-RU" dirty="0" err="1"/>
              <a:t>зведення</a:t>
            </a:r>
            <a:r>
              <a:rPr lang="ru-RU" dirty="0"/>
              <a:t> </a:t>
            </a:r>
            <a:r>
              <a:rPr lang="ru-RU" dirty="0" err="1"/>
              <a:t>яєчка</a:t>
            </a:r>
            <a:r>
              <a:rPr lang="ru-RU" dirty="0"/>
              <a:t> </a:t>
            </a:r>
            <a:r>
              <a:rPr lang="ru-RU" dirty="0" err="1"/>
              <a:t>настає</a:t>
            </a:r>
            <a:r>
              <a:rPr lang="ru-RU" dirty="0"/>
              <a:t> </a:t>
            </a:r>
            <a:r>
              <a:rPr lang="ru-RU" dirty="0" err="1"/>
              <a:t>рідко</a:t>
            </a:r>
            <a:r>
              <a:rPr lang="ru-RU" dirty="0"/>
              <a:t>. </a:t>
            </a:r>
            <a:r>
              <a:rPr lang="ru-RU" dirty="0" err="1"/>
              <a:t>Основним</a:t>
            </a:r>
            <a:r>
              <a:rPr lang="ru-RU" dirty="0"/>
              <a:t> методом </a:t>
            </a:r>
            <a:r>
              <a:rPr lang="ru-RU" dirty="0" err="1"/>
              <a:t>лікування</a:t>
            </a:r>
            <a:r>
              <a:rPr lang="ru-RU" dirty="0"/>
              <a:t> </a:t>
            </a:r>
            <a:r>
              <a:rPr lang="ru-RU" dirty="0" err="1"/>
              <a:t>крипторхізму</a:t>
            </a:r>
            <a:r>
              <a:rPr lang="ru-RU" dirty="0"/>
              <a:t> є </a:t>
            </a:r>
            <a:r>
              <a:rPr lang="ru-RU" dirty="0" err="1"/>
              <a:t>хірургічне</a:t>
            </a:r>
            <a:r>
              <a:rPr lang="ru-RU" dirty="0"/>
              <a:t> </a:t>
            </a:r>
            <a:r>
              <a:rPr lang="ru-RU" dirty="0" err="1"/>
              <a:t>опускання</a:t>
            </a:r>
            <a:r>
              <a:rPr lang="ru-RU" dirty="0"/>
              <a:t> </a:t>
            </a:r>
            <a:r>
              <a:rPr lang="ru-RU" dirty="0" err="1"/>
              <a:t>яєчка</a:t>
            </a:r>
            <a:r>
              <a:rPr lang="ru-RU" dirty="0"/>
              <a:t> в мошонку до </a:t>
            </a:r>
            <a:r>
              <a:rPr lang="ru-RU" dirty="0" err="1"/>
              <a:t>настання</a:t>
            </a:r>
            <a:r>
              <a:rPr lang="ru-RU" dirty="0"/>
              <a:t> </a:t>
            </a:r>
            <a:r>
              <a:rPr lang="ru-RU" dirty="0" err="1"/>
              <a:t>морфологічних</a:t>
            </a:r>
            <a:r>
              <a:rPr lang="ru-RU" dirty="0"/>
              <a:t> </a:t>
            </a:r>
            <a:r>
              <a:rPr lang="ru-RU" dirty="0" err="1"/>
              <a:t>змін</a:t>
            </a:r>
            <a:r>
              <a:rPr lang="ru-RU" dirty="0"/>
              <a:t> у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тканині</a:t>
            </a:r>
            <a:r>
              <a:rPr lang="ru-RU" dirty="0"/>
              <a:t>, </a:t>
            </a:r>
            <a:r>
              <a:rPr lang="ru-RU" dirty="0" err="1"/>
              <a:t>тобто</a:t>
            </a:r>
            <a:r>
              <a:rPr lang="ru-RU" dirty="0"/>
              <a:t> у </a:t>
            </a:r>
            <a:r>
              <a:rPr lang="ru-RU" dirty="0" err="1"/>
              <a:t>віці</a:t>
            </a:r>
            <a:r>
              <a:rPr lang="ru-RU" dirty="0"/>
              <a:t> до 2 </a:t>
            </a:r>
            <a:r>
              <a:rPr lang="ru-RU" dirty="0" err="1"/>
              <a:t>років</a:t>
            </a:r>
            <a:r>
              <a:rPr lang="ru-RU" dirty="0"/>
              <a:t>. </a:t>
            </a:r>
            <a:r>
              <a:rPr lang="ru-RU" dirty="0" err="1"/>
              <a:t>Оперувати</a:t>
            </a:r>
            <a:r>
              <a:rPr lang="ru-RU" dirty="0"/>
              <a:t> </a:t>
            </a:r>
            <a:r>
              <a:rPr lang="ru-RU" dirty="0" err="1"/>
              <a:t>краще</a:t>
            </a:r>
            <a:r>
              <a:rPr lang="ru-RU" dirty="0"/>
              <a:t> в один </a:t>
            </a:r>
            <a:r>
              <a:rPr lang="ru-RU" dirty="0" err="1"/>
              <a:t>етап</a:t>
            </a:r>
            <a:r>
              <a:rPr lang="ru-RU" dirty="0"/>
              <a:t>. </a:t>
            </a:r>
            <a:r>
              <a:rPr lang="ru-RU" dirty="0" err="1"/>
              <a:t>Двоетапну</a:t>
            </a:r>
            <a:r>
              <a:rPr lang="ru-RU" dirty="0"/>
              <a:t> </a:t>
            </a:r>
            <a:r>
              <a:rPr lang="ru-RU" dirty="0" err="1"/>
              <a:t>операцію</a:t>
            </a:r>
            <a:r>
              <a:rPr lang="ru-RU" dirty="0"/>
              <a:t> </a:t>
            </a:r>
            <a:r>
              <a:rPr lang="ru-RU" dirty="0" err="1"/>
              <a:t>застосовують</a:t>
            </a:r>
            <a:r>
              <a:rPr lang="ru-RU" dirty="0"/>
              <a:t> у тих </a:t>
            </a:r>
            <a:r>
              <a:rPr lang="ru-RU" dirty="0" err="1"/>
              <a:t>випадках</a:t>
            </a:r>
            <a:r>
              <a:rPr lang="ru-RU" dirty="0"/>
              <a:t>, коли </a:t>
            </a:r>
            <a:r>
              <a:rPr lang="ru-RU" dirty="0" err="1"/>
              <a:t>навіть</a:t>
            </a:r>
            <a:r>
              <a:rPr lang="ru-RU" dirty="0"/>
              <a:t> при </a:t>
            </a:r>
            <a:r>
              <a:rPr lang="ru-RU" dirty="0" err="1"/>
              <a:t>максимальній</a:t>
            </a:r>
            <a:r>
              <a:rPr lang="ru-RU" dirty="0"/>
              <a:t> </a:t>
            </a:r>
            <a:r>
              <a:rPr lang="ru-RU" dirty="0" err="1"/>
              <a:t>мобілізації</a:t>
            </a:r>
            <a:r>
              <a:rPr lang="ru-RU" dirty="0"/>
              <a:t> не </a:t>
            </a:r>
            <a:r>
              <a:rPr lang="ru-RU" dirty="0" err="1"/>
              <a:t>вдається</a:t>
            </a:r>
            <a:r>
              <a:rPr lang="ru-RU" dirty="0"/>
              <a:t> </a:t>
            </a:r>
            <a:r>
              <a:rPr lang="ru-RU" dirty="0" err="1"/>
              <a:t>звести</a:t>
            </a:r>
            <a:r>
              <a:rPr lang="ru-RU" dirty="0"/>
              <a:t> </a:t>
            </a:r>
            <a:r>
              <a:rPr lang="ru-RU" dirty="0" err="1"/>
              <a:t>яєчко</a:t>
            </a:r>
            <a:r>
              <a:rPr lang="ru-RU" dirty="0"/>
              <a:t> в мошонку. </a:t>
            </a:r>
            <a:r>
              <a:rPr lang="ru-RU" dirty="0" err="1"/>
              <a:t>Основним</a:t>
            </a:r>
            <a:r>
              <a:rPr lang="ru-RU" dirty="0"/>
              <a:t> принципом оперативного </a:t>
            </a:r>
            <a:r>
              <a:rPr lang="ru-RU" dirty="0" err="1"/>
              <a:t>втручання</a:t>
            </a:r>
            <a:r>
              <a:rPr lang="ru-RU" dirty="0"/>
              <a:t> є </a:t>
            </a:r>
            <a:r>
              <a:rPr lang="ru-RU" dirty="0" err="1"/>
              <a:t>подовження</a:t>
            </a:r>
            <a:r>
              <a:rPr lang="ru-RU" dirty="0"/>
              <a:t> </a:t>
            </a:r>
            <a:r>
              <a:rPr lang="ru-RU" dirty="0" err="1"/>
              <a:t>елементів</a:t>
            </a:r>
            <a:r>
              <a:rPr lang="ru-RU" dirty="0"/>
              <a:t> </a:t>
            </a:r>
            <a:r>
              <a:rPr lang="ru-RU" dirty="0" err="1"/>
              <a:t>сім'яного</a:t>
            </a:r>
            <a:r>
              <a:rPr lang="ru-RU" dirty="0"/>
              <a:t> канатика без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скелетування</a:t>
            </a:r>
            <a:r>
              <a:rPr lang="ru-RU" dirty="0"/>
              <a:t> шляхом </a:t>
            </a:r>
            <a:r>
              <a:rPr lang="ru-RU" dirty="0" err="1"/>
              <a:t>випрямлення</a:t>
            </a:r>
            <a:r>
              <a:rPr lang="ru-RU" dirty="0"/>
              <a:t> </a:t>
            </a:r>
            <a:r>
              <a:rPr lang="ru-RU" dirty="0" err="1"/>
              <a:t>судинно-нервового</a:t>
            </a:r>
            <a:r>
              <a:rPr lang="ru-RU" dirty="0"/>
              <a:t> пучка. </a:t>
            </a:r>
            <a:r>
              <a:rPr lang="ru-RU" dirty="0" err="1"/>
              <a:t>Існує</a:t>
            </a:r>
            <a:r>
              <a:rPr lang="ru-RU" dirty="0"/>
              <a:t> </a:t>
            </a:r>
            <a:r>
              <a:rPr lang="ru-RU" dirty="0" err="1"/>
              <a:t>кілька</a:t>
            </a:r>
            <a:r>
              <a:rPr lang="ru-RU" dirty="0"/>
              <a:t> </a:t>
            </a:r>
            <a:r>
              <a:rPr lang="ru-RU" dirty="0" err="1"/>
              <a:t>способів</a:t>
            </a:r>
            <a:r>
              <a:rPr lang="ru-RU" dirty="0"/>
              <a:t> </a:t>
            </a:r>
            <a:r>
              <a:rPr lang="ru-RU" dirty="0" err="1"/>
              <a:t>орхідопексії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поділити</a:t>
            </a:r>
            <a:r>
              <a:rPr lang="ru-RU" dirty="0"/>
              <a:t> на </a:t>
            </a:r>
            <a:r>
              <a:rPr lang="ru-RU" dirty="0" err="1"/>
              <a:t>дві</a:t>
            </a:r>
            <a:r>
              <a:rPr lang="ru-RU" dirty="0"/>
              <a:t> </a:t>
            </a:r>
            <a:r>
              <a:rPr lang="ru-RU" dirty="0" err="1"/>
              <a:t>групи</a:t>
            </a:r>
            <a:r>
              <a:rPr lang="ru-RU" dirty="0"/>
              <a:t>: </a:t>
            </a:r>
            <a:r>
              <a:rPr lang="ru-RU" dirty="0" err="1"/>
              <a:t>одномоментне</a:t>
            </a:r>
            <a:r>
              <a:rPr lang="ru-RU" dirty="0"/>
              <a:t> </a:t>
            </a:r>
            <a:r>
              <a:rPr lang="ru-RU" dirty="0" err="1"/>
              <a:t>зведення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фіксацією</a:t>
            </a:r>
            <a:r>
              <a:rPr lang="ru-RU" dirty="0"/>
              <a:t> </a:t>
            </a:r>
            <a:r>
              <a:rPr lang="ru-RU" dirty="0" err="1"/>
              <a:t>яєчка</a:t>
            </a:r>
            <a:r>
              <a:rPr lang="ru-RU" dirty="0"/>
              <a:t> до </a:t>
            </a:r>
            <a:r>
              <a:rPr lang="ru-RU" dirty="0" err="1"/>
              <a:t>м'ясистої</a:t>
            </a:r>
            <a:r>
              <a:rPr lang="ru-RU" dirty="0"/>
              <a:t> </a:t>
            </a:r>
            <a:r>
              <a:rPr lang="ru-RU" dirty="0" err="1"/>
              <a:t>оболонки</a:t>
            </a:r>
            <a:r>
              <a:rPr lang="ru-RU" dirty="0"/>
              <a:t> мошонки (метод </a:t>
            </a:r>
            <a:r>
              <a:rPr lang="ru-RU" dirty="0" err="1"/>
              <a:t>Петривальського</a:t>
            </a:r>
            <a:r>
              <a:rPr lang="ru-RU" dirty="0"/>
              <a:t>); </a:t>
            </a:r>
            <a:r>
              <a:rPr lang="ru-RU" dirty="0" err="1"/>
              <a:t>двомоментне</a:t>
            </a:r>
            <a:r>
              <a:rPr lang="ru-RU" dirty="0"/>
              <a:t> </a:t>
            </a:r>
            <a:r>
              <a:rPr lang="ru-RU" dirty="0" err="1"/>
              <a:t>зведення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фіксацією</a:t>
            </a:r>
            <a:r>
              <a:rPr lang="ru-RU" dirty="0"/>
              <a:t> </a:t>
            </a:r>
            <a:r>
              <a:rPr lang="ru-RU" dirty="0" err="1"/>
              <a:t>яєчка</a:t>
            </a:r>
            <a:r>
              <a:rPr lang="ru-RU" dirty="0"/>
              <a:t> до </a:t>
            </a:r>
            <a:r>
              <a:rPr lang="ru-RU" dirty="0" err="1"/>
              <a:t>фасції</a:t>
            </a:r>
            <a:r>
              <a:rPr lang="ru-RU" dirty="0"/>
              <a:t> бедра (</a:t>
            </a:r>
            <a:r>
              <a:rPr lang="ru-RU" dirty="0" err="1"/>
              <a:t>орхопепсія</a:t>
            </a:r>
            <a:r>
              <a:rPr lang="ru-RU" dirty="0"/>
              <a:t> за </a:t>
            </a:r>
            <a:r>
              <a:rPr lang="ru-RU" dirty="0" err="1"/>
              <a:t>Тореком</a:t>
            </a:r>
            <a:r>
              <a:rPr lang="ru-RU" dirty="0"/>
              <a:t>-Герценом; </a:t>
            </a:r>
            <a:r>
              <a:rPr lang="ru-RU" dirty="0" err="1"/>
              <a:t>Байло-Кітлі</a:t>
            </a:r>
            <a:r>
              <a:rPr lang="ru-RU" dirty="0"/>
              <a:t>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8540997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88640"/>
            <a:ext cx="8424936" cy="633670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ru-RU" b="1" i="1" dirty="0" smtClean="0"/>
          </a:p>
          <a:p>
            <a:pPr marL="0" indent="0">
              <a:buNone/>
            </a:pPr>
            <a:r>
              <a:rPr lang="ru-RU" b="1" i="1" dirty="0" err="1" smtClean="0"/>
              <a:t>Операція</a:t>
            </a:r>
            <a:r>
              <a:rPr lang="ru-RU" b="1" i="1" dirty="0" smtClean="0"/>
              <a:t> </a:t>
            </a:r>
            <a:r>
              <a:rPr lang="ru-RU" b="1" i="1" dirty="0"/>
              <a:t>за </a:t>
            </a:r>
            <a:r>
              <a:rPr lang="ru-RU" b="1" i="1" dirty="0" err="1"/>
              <a:t>Петривальським</a:t>
            </a:r>
            <a:r>
              <a:rPr lang="ru-RU" b="1" i="1" dirty="0"/>
              <a:t> </a:t>
            </a:r>
            <a:r>
              <a:rPr lang="ru-RU" i="1" dirty="0"/>
              <a:t>. Одним </a:t>
            </a:r>
            <a:r>
              <a:rPr lang="ru-RU" i="1" dirty="0" err="1"/>
              <a:t>із</a:t>
            </a:r>
            <a:r>
              <a:rPr lang="ru-RU" i="1" dirty="0"/>
              <a:t> </a:t>
            </a:r>
            <a:r>
              <a:rPr lang="ru-RU" i="1" dirty="0" err="1"/>
              <a:t>описаних</a:t>
            </a:r>
            <a:r>
              <a:rPr lang="ru-RU" i="1" dirty="0"/>
              <a:t> </a:t>
            </a:r>
            <a:r>
              <a:rPr lang="ru-RU" i="1" dirty="0" err="1"/>
              <a:t>способів</a:t>
            </a:r>
            <a:r>
              <a:rPr lang="ru-RU" i="1" dirty="0"/>
              <a:t> </a:t>
            </a:r>
            <a:r>
              <a:rPr lang="ru-RU" i="1" dirty="0" err="1"/>
              <a:t>виділяють</a:t>
            </a:r>
            <a:r>
              <a:rPr lang="ru-RU" i="1" dirty="0"/>
              <a:t> по </a:t>
            </a:r>
            <a:r>
              <a:rPr lang="ru-RU" i="1" dirty="0" err="1"/>
              <a:t>всій</a:t>
            </a:r>
            <a:r>
              <a:rPr lang="ru-RU" i="1" dirty="0"/>
              <a:t> </a:t>
            </a:r>
            <a:r>
              <a:rPr lang="ru-RU" i="1" dirty="0" err="1"/>
              <a:t>довжині</a:t>
            </a:r>
            <a:r>
              <a:rPr lang="ru-RU" i="1" dirty="0"/>
              <a:t> </a:t>
            </a:r>
            <a:r>
              <a:rPr lang="ru-RU" i="1" dirty="0" err="1"/>
              <a:t>елементи</a:t>
            </a:r>
            <a:r>
              <a:rPr lang="ru-RU" i="1" dirty="0"/>
              <a:t> </a:t>
            </a:r>
            <a:r>
              <a:rPr lang="ru-RU" i="1" dirty="0" err="1"/>
              <a:t>сімяпого</a:t>
            </a:r>
            <a:r>
              <a:rPr lang="ru-RU" i="1" dirty="0"/>
              <a:t> канатика. </a:t>
            </a:r>
            <a:r>
              <a:rPr lang="ru-RU" i="1" dirty="0" err="1"/>
              <a:t>Вказівний</a:t>
            </a:r>
            <a:r>
              <a:rPr lang="ru-RU" i="1" dirty="0"/>
              <a:t> </a:t>
            </a:r>
            <a:r>
              <a:rPr lang="ru-RU" i="1" dirty="0" err="1"/>
              <a:t>палець</a:t>
            </a:r>
            <a:r>
              <a:rPr lang="ru-RU" i="1" dirty="0"/>
              <a:t> </a:t>
            </a:r>
            <a:r>
              <a:rPr lang="ru-RU" i="1" dirty="0" err="1"/>
              <a:t>лівої</a:t>
            </a:r>
            <a:r>
              <a:rPr lang="ru-RU" i="1" dirty="0"/>
              <a:t> руки (при </a:t>
            </a:r>
            <a:r>
              <a:rPr lang="ru-RU" i="1" dirty="0" err="1"/>
              <a:t>правосторонньому</a:t>
            </a:r>
            <a:r>
              <a:rPr lang="ru-RU" i="1" dirty="0"/>
              <a:t> </a:t>
            </a:r>
            <a:r>
              <a:rPr lang="ru-RU" i="1" dirty="0" err="1"/>
              <a:t>крипторхізмі</a:t>
            </a:r>
            <a:r>
              <a:rPr lang="ru-RU" i="1" dirty="0"/>
              <a:t>) </a:t>
            </a:r>
            <a:r>
              <a:rPr lang="ru-RU" i="1" dirty="0" err="1"/>
              <a:t>чи</a:t>
            </a:r>
            <a:r>
              <a:rPr lang="ru-RU" i="1" dirty="0"/>
              <a:t> </a:t>
            </a:r>
            <a:r>
              <a:rPr lang="ru-RU" i="1" dirty="0" err="1"/>
              <a:t>правої</a:t>
            </a:r>
            <a:r>
              <a:rPr lang="ru-RU" i="1" dirty="0"/>
              <a:t> (при </a:t>
            </a:r>
            <a:r>
              <a:rPr lang="ru-RU" i="1" dirty="0" err="1"/>
              <a:t>лівосторонній</a:t>
            </a:r>
            <a:r>
              <a:rPr lang="ru-RU" i="1" dirty="0"/>
              <a:t> </a:t>
            </a:r>
            <a:r>
              <a:rPr lang="ru-RU" i="1" dirty="0" err="1"/>
              <a:t>аномалії</a:t>
            </a:r>
            <a:r>
              <a:rPr lang="ru-RU" i="1" dirty="0"/>
              <a:t>) </a:t>
            </a:r>
            <a:r>
              <a:rPr lang="ru-RU" i="1" dirty="0" err="1"/>
              <a:t>проводять</a:t>
            </a:r>
            <a:r>
              <a:rPr lang="ru-RU" i="1" dirty="0"/>
              <a:t> до дна </a:t>
            </a:r>
            <a:r>
              <a:rPr lang="ru-RU" i="1" dirty="0" err="1"/>
              <a:t>відповідної</a:t>
            </a:r>
            <a:r>
              <a:rPr lang="ru-RU" i="1" dirty="0"/>
              <a:t> </a:t>
            </a:r>
            <a:r>
              <a:rPr lang="ru-RU" i="1" dirty="0" err="1"/>
              <a:t>половини</a:t>
            </a:r>
            <a:r>
              <a:rPr lang="ru-RU" i="1" dirty="0"/>
              <a:t> калитки, </a:t>
            </a:r>
            <a:r>
              <a:rPr lang="ru-RU" i="1" dirty="0" err="1"/>
              <a:t>розсуваючи</a:t>
            </a:r>
            <a:r>
              <a:rPr lang="ru-RU" i="1" dirty="0"/>
              <a:t> </a:t>
            </a:r>
            <a:r>
              <a:rPr lang="ru-RU" i="1" dirty="0" err="1"/>
              <a:t>м'які</a:t>
            </a:r>
            <a:r>
              <a:rPr lang="ru-RU" i="1" dirty="0"/>
              <a:t> </a:t>
            </a:r>
            <a:r>
              <a:rPr lang="ru-RU" i="1" dirty="0" err="1"/>
              <a:t>тканини</a:t>
            </a:r>
            <a:r>
              <a:rPr lang="ru-RU" i="1" dirty="0"/>
              <a:t>. Над пальцем, </a:t>
            </a:r>
            <a:r>
              <a:rPr lang="ru-RU" i="1" dirty="0" err="1"/>
              <a:t>відступаючи</a:t>
            </a:r>
            <a:r>
              <a:rPr lang="ru-RU" i="1" dirty="0"/>
              <a:t> </a:t>
            </a:r>
            <a:r>
              <a:rPr lang="ru-RU" i="1" dirty="0" err="1"/>
              <a:t>від</a:t>
            </a:r>
            <a:r>
              <a:rPr lang="ru-RU" i="1" dirty="0"/>
              <a:t> шва калитки </a:t>
            </a:r>
            <a:r>
              <a:rPr lang="ru-RU" i="1" dirty="0" err="1"/>
              <a:t>назовні</a:t>
            </a:r>
            <a:r>
              <a:rPr lang="ru-RU" i="1" dirty="0"/>
              <a:t>, </a:t>
            </a:r>
            <a:r>
              <a:rPr lang="ru-RU" i="1" dirty="0" err="1"/>
              <a:t>роблять</a:t>
            </a:r>
            <a:r>
              <a:rPr lang="ru-RU" i="1" dirty="0"/>
              <a:t> </a:t>
            </a:r>
            <a:r>
              <a:rPr lang="ru-RU" i="1" dirty="0" err="1"/>
              <a:t>поперечний</a:t>
            </a:r>
            <a:r>
              <a:rPr lang="ru-RU" i="1" dirty="0"/>
              <a:t> </a:t>
            </a:r>
            <a:r>
              <a:rPr lang="ru-RU" i="1" dirty="0" err="1"/>
              <a:t>розріз</a:t>
            </a:r>
            <a:r>
              <a:rPr lang="ru-RU" i="1" dirty="0"/>
              <a:t> </a:t>
            </a:r>
            <a:r>
              <a:rPr lang="ru-RU" i="1" dirty="0" err="1"/>
              <a:t>шкіри</a:t>
            </a:r>
            <a:r>
              <a:rPr lang="ru-RU" i="1" dirty="0"/>
              <a:t> </a:t>
            </a:r>
            <a:r>
              <a:rPr lang="ru-RU" i="1" dirty="0" err="1"/>
              <a:t>завдовжки</a:t>
            </a:r>
            <a:r>
              <a:rPr lang="ru-RU" i="1" dirty="0"/>
              <a:t>, 0,8-1 см. Тупим шляхом за </a:t>
            </a:r>
            <a:r>
              <a:rPr lang="ru-RU" i="1" dirty="0" err="1"/>
              <a:t>допомогою</a:t>
            </a:r>
            <a:r>
              <a:rPr lang="ru-RU" i="1" dirty="0"/>
              <a:t> </a:t>
            </a:r>
            <a:r>
              <a:rPr lang="ru-RU" i="1" dirty="0" err="1"/>
              <a:t>затискача</a:t>
            </a:r>
            <a:r>
              <a:rPr lang="ru-RU" i="1" dirty="0"/>
              <a:t> </a:t>
            </a:r>
            <a:r>
              <a:rPr lang="ru-RU" i="1" dirty="0" err="1"/>
              <a:t>обережно</a:t>
            </a:r>
            <a:r>
              <a:rPr lang="ru-RU" i="1" dirty="0"/>
              <a:t> </a:t>
            </a:r>
            <a:r>
              <a:rPr lang="ru-RU" i="1" dirty="0" err="1"/>
              <a:t>відділяють</a:t>
            </a:r>
            <a:r>
              <a:rPr lang="ru-RU" i="1" dirty="0"/>
              <a:t> </a:t>
            </a:r>
            <a:r>
              <a:rPr lang="ru-RU" i="1" dirty="0" err="1"/>
              <a:t>м'ясисту</a:t>
            </a:r>
            <a:r>
              <a:rPr lang="ru-RU" i="1" dirty="0"/>
              <a:t> </a:t>
            </a:r>
            <a:r>
              <a:rPr lang="ru-RU" i="1" dirty="0" err="1"/>
              <a:t>оболонку</a:t>
            </a:r>
            <a:r>
              <a:rPr lang="ru-RU" i="1" dirty="0"/>
              <a:t> калитки </a:t>
            </a:r>
            <a:r>
              <a:rPr lang="ru-RU" i="1" dirty="0" err="1"/>
              <a:t>від</a:t>
            </a:r>
            <a:r>
              <a:rPr lang="ru-RU" i="1" dirty="0"/>
              <a:t> </a:t>
            </a:r>
            <a:r>
              <a:rPr lang="ru-RU" i="1" dirty="0" err="1"/>
              <a:t>шкіри</a:t>
            </a:r>
            <a:r>
              <a:rPr lang="ru-RU" i="1" dirty="0"/>
              <a:t>, </a:t>
            </a:r>
            <a:r>
              <a:rPr lang="ru-RU" i="1" dirty="0" err="1"/>
              <a:t>формуючи</a:t>
            </a:r>
            <a:r>
              <a:rPr lang="ru-RU" i="1" dirty="0"/>
              <a:t> ложе для </a:t>
            </a:r>
            <a:r>
              <a:rPr lang="ru-RU" i="1" dirty="0" err="1"/>
              <a:t>ясчка</a:t>
            </a:r>
            <a:r>
              <a:rPr lang="ru-RU" i="1" dirty="0"/>
              <a:t>. При </a:t>
            </a:r>
            <a:r>
              <a:rPr lang="ru-RU" i="1" dirty="0" err="1"/>
              <a:t>цьому</a:t>
            </a:r>
            <a:r>
              <a:rPr lang="ru-RU" i="1" dirty="0"/>
              <a:t> па </a:t>
            </a:r>
            <a:r>
              <a:rPr lang="ru-RU" i="1" dirty="0" err="1"/>
              <a:t>м'ясисту</a:t>
            </a:r>
            <a:r>
              <a:rPr lang="ru-RU" i="1" dirty="0"/>
              <a:t> </a:t>
            </a:r>
            <a:r>
              <a:rPr lang="ru-RU" i="1" dirty="0" err="1"/>
              <a:t>оболонку</a:t>
            </a:r>
            <a:r>
              <a:rPr lang="ru-RU" i="1" dirty="0"/>
              <a:t> </a:t>
            </a:r>
            <a:r>
              <a:rPr lang="ru-RU" i="1" dirty="0" err="1"/>
              <a:t>накладають</a:t>
            </a:r>
            <a:r>
              <a:rPr lang="ru-RU" i="1" dirty="0"/>
              <a:t> два </a:t>
            </a:r>
            <a:r>
              <a:rPr lang="ru-RU" i="1" dirty="0" err="1"/>
              <a:t>шовкові</a:t>
            </a:r>
            <a:r>
              <a:rPr lang="ru-RU" i="1" dirty="0"/>
              <a:t> </a:t>
            </a:r>
            <a:r>
              <a:rPr lang="ru-RU" i="1" dirty="0" err="1"/>
              <a:t>тримачі</a:t>
            </a:r>
            <a:r>
              <a:rPr lang="ru-RU" i="1" dirty="0"/>
              <a:t>, </a:t>
            </a:r>
            <a:r>
              <a:rPr lang="ru-RU" i="1" dirty="0" err="1"/>
              <a:t>між</a:t>
            </a:r>
            <a:r>
              <a:rPr lang="ru-RU" i="1" dirty="0"/>
              <a:t> </a:t>
            </a:r>
            <a:r>
              <a:rPr lang="ru-RU" i="1" dirty="0" err="1"/>
              <a:t>якими</a:t>
            </a:r>
            <a:r>
              <a:rPr lang="ru-RU" i="1" dirty="0"/>
              <a:t> </a:t>
            </a:r>
            <a:r>
              <a:rPr lang="ru-RU" i="1" dirty="0" err="1"/>
              <a:t>роблять</a:t>
            </a:r>
            <a:r>
              <a:rPr lang="ru-RU" i="1" dirty="0"/>
              <a:t> </a:t>
            </a:r>
            <a:r>
              <a:rPr lang="ru-RU" i="1" dirty="0" err="1"/>
              <a:t>розріз</a:t>
            </a:r>
            <a:r>
              <a:rPr lang="ru-RU" i="1" dirty="0"/>
              <a:t>. Через </a:t>
            </a:r>
            <a:r>
              <a:rPr lang="ru-RU" i="1" dirty="0" err="1"/>
              <a:t>цей</a:t>
            </a:r>
            <a:r>
              <a:rPr lang="ru-RU" i="1" dirty="0"/>
              <a:t> </a:t>
            </a:r>
            <a:r>
              <a:rPr lang="ru-RU" i="1" dirty="0" err="1"/>
              <a:t>отвір</a:t>
            </a:r>
            <a:r>
              <a:rPr lang="ru-RU" i="1" dirty="0"/>
              <a:t> </a:t>
            </a:r>
            <a:r>
              <a:rPr lang="ru-RU" i="1" dirty="0" err="1"/>
              <a:t>проводять</a:t>
            </a:r>
            <a:r>
              <a:rPr lang="ru-RU" i="1" dirty="0"/>
              <a:t> </a:t>
            </a:r>
            <a:r>
              <a:rPr lang="ru-RU" i="1" dirty="0" err="1"/>
              <a:t>затискачі</a:t>
            </a:r>
            <a:r>
              <a:rPr lang="ru-RU" i="1" dirty="0"/>
              <a:t>, </a:t>
            </a:r>
            <a:r>
              <a:rPr lang="ru-RU" i="1" dirty="0" err="1"/>
              <a:t>захоплюють</a:t>
            </a:r>
            <a:r>
              <a:rPr lang="ru-RU" i="1" dirty="0"/>
              <a:t> </a:t>
            </a:r>
            <a:r>
              <a:rPr lang="ru-RU" i="1" dirty="0" err="1"/>
              <a:t>яєчко</a:t>
            </a:r>
            <a:r>
              <a:rPr lang="ru-RU" i="1" dirty="0"/>
              <a:t> за </a:t>
            </a:r>
            <a:r>
              <a:rPr lang="ru-RU" i="1" dirty="0" err="1"/>
              <a:t>залишки</a:t>
            </a:r>
            <a:r>
              <a:rPr lang="ru-RU" i="1" dirty="0"/>
              <a:t> </a:t>
            </a:r>
            <a:r>
              <a:rPr lang="ru-RU" i="1" dirty="0" err="1"/>
              <a:t>піхвового</a:t>
            </a:r>
            <a:r>
              <a:rPr lang="ru-RU" i="1" dirty="0"/>
              <a:t> </a:t>
            </a:r>
            <a:r>
              <a:rPr lang="ru-RU" i="1" dirty="0" err="1"/>
              <a:t>відростка</a:t>
            </a:r>
            <a:r>
              <a:rPr lang="ru-RU" i="1" dirty="0"/>
              <a:t> </a:t>
            </a:r>
            <a:r>
              <a:rPr lang="ru-RU" i="1" dirty="0" err="1"/>
              <a:t>очеревини</a:t>
            </a:r>
            <a:r>
              <a:rPr lang="ru-RU" i="1" dirty="0"/>
              <a:t> і </a:t>
            </a:r>
            <a:r>
              <a:rPr lang="ru-RU" i="1" dirty="0" err="1"/>
              <a:t>зворотним</a:t>
            </a:r>
            <a:r>
              <a:rPr lang="ru-RU" i="1" dirty="0"/>
              <a:t> </a:t>
            </a:r>
            <a:r>
              <a:rPr lang="ru-RU" i="1" dirty="0" err="1"/>
              <a:t>рухом</a:t>
            </a:r>
            <a:r>
              <a:rPr lang="ru-RU" i="1" dirty="0"/>
              <a:t> </a:t>
            </a:r>
            <a:r>
              <a:rPr lang="ru-RU" i="1" dirty="0" err="1"/>
              <a:t>затискача</a:t>
            </a:r>
            <a:r>
              <a:rPr lang="ru-RU" i="1" dirty="0"/>
              <a:t> </a:t>
            </a:r>
            <a:r>
              <a:rPr lang="ru-RU" i="1" dirty="0" err="1"/>
              <a:t>просувають</a:t>
            </a:r>
            <a:r>
              <a:rPr lang="ru-RU" i="1" dirty="0"/>
              <a:t> </a:t>
            </a:r>
            <a:r>
              <a:rPr lang="ru-RU" i="1" dirty="0" err="1"/>
              <a:t>ясчко</a:t>
            </a:r>
            <a:r>
              <a:rPr lang="ru-RU" i="1" dirty="0"/>
              <a:t> в рану. </a:t>
            </a:r>
            <a:r>
              <a:rPr lang="ru-RU" i="1" dirty="0" err="1"/>
              <a:t>Далі</a:t>
            </a:r>
            <a:r>
              <a:rPr lang="ru-RU" i="1" dirty="0"/>
              <a:t> </a:t>
            </a:r>
            <a:r>
              <a:rPr lang="ru-RU" i="1" dirty="0" err="1"/>
              <a:t>фіксують</a:t>
            </a:r>
            <a:r>
              <a:rPr lang="ru-RU" i="1" dirty="0"/>
              <a:t> </a:t>
            </a:r>
            <a:r>
              <a:rPr lang="ru-RU" i="1" dirty="0" err="1"/>
              <a:t>яєчко</a:t>
            </a:r>
            <a:r>
              <a:rPr lang="ru-RU" i="1" dirty="0"/>
              <a:t> за </a:t>
            </a:r>
            <a:r>
              <a:rPr lang="ru-RU" i="1" dirty="0" err="1"/>
              <a:t>залишки</a:t>
            </a:r>
            <a:r>
              <a:rPr lang="ru-RU" i="1" dirty="0"/>
              <a:t> </a:t>
            </a:r>
            <a:r>
              <a:rPr lang="ru-RU" i="1" dirty="0" err="1"/>
              <a:t>піхвового</a:t>
            </a:r>
            <a:r>
              <a:rPr lang="ru-RU" i="1" dirty="0"/>
              <a:t> </a:t>
            </a:r>
            <a:r>
              <a:rPr lang="ru-RU" i="1" dirty="0" err="1"/>
              <a:t>відростка</a:t>
            </a:r>
            <a:r>
              <a:rPr lang="ru-RU" i="1" dirty="0"/>
              <a:t> до м '</a:t>
            </a:r>
            <a:r>
              <a:rPr lang="ru-RU" i="1" dirty="0" err="1"/>
              <a:t>ясистої</a:t>
            </a:r>
            <a:r>
              <a:rPr lang="ru-RU" i="1" dirty="0"/>
              <a:t> </a:t>
            </a:r>
            <a:r>
              <a:rPr lang="ru-RU" i="1" dirty="0" err="1"/>
              <a:t>оболонки</a:t>
            </a:r>
            <a:r>
              <a:rPr lang="ru-RU" i="1" dirty="0"/>
              <a:t> 2-3 </a:t>
            </a:r>
            <a:r>
              <a:rPr lang="ru-RU" i="1" dirty="0" err="1"/>
              <a:t>вузлуватими</a:t>
            </a:r>
            <a:r>
              <a:rPr lang="ru-RU" i="1" dirty="0"/>
              <a:t> швами. </a:t>
            </a:r>
            <a:r>
              <a:rPr lang="ru-RU" i="1" dirty="0" err="1"/>
              <a:t>Поміщають</a:t>
            </a:r>
            <a:r>
              <a:rPr lang="ru-RU" i="1" dirty="0"/>
              <a:t> у </a:t>
            </a:r>
            <a:r>
              <a:rPr lang="ru-RU" i="1" dirty="0" err="1"/>
              <a:t>створене</a:t>
            </a:r>
            <a:r>
              <a:rPr lang="ru-RU" i="1" dirty="0"/>
              <a:t> ложе й </a:t>
            </a:r>
            <a:r>
              <a:rPr lang="ru-RU" i="1" dirty="0" err="1"/>
              <a:t>ушивають</a:t>
            </a:r>
            <a:r>
              <a:rPr lang="ru-RU" i="1" dirty="0"/>
              <a:t> рану на </a:t>
            </a:r>
            <a:r>
              <a:rPr lang="ru-RU" i="1" dirty="0" err="1"/>
              <a:t>шкірі</a:t>
            </a:r>
            <a:r>
              <a:rPr lang="ru-RU" i="1" dirty="0"/>
              <a:t> калитки </a:t>
            </a:r>
            <a:r>
              <a:rPr lang="ru-RU" i="1" dirty="0" err="1"/>
              <a:t>вузлуватими</a:t>
            </a:r>
            <a:r>
              <a:rPr lang="ru-RU" i="1" dirty="0"/>
              <a:t> </a:t>
            </a:r>
            <a:r>
              <a:rPr lang="ru-RU" i="1" dirty="0" err="1"/>
              <a:t>кетгутовими</a:t>
            </a:r>
            <a:r>
              <a:rPr lang="ru-RU" i="1" dirty="0"/>
              <a:t> швами.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2550888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88640"/>
            <a:ext cx="8424936" cy="6336704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b="1" i="1" dirty="0" err="1"/>
              <a:t>Операція</a:t>
            </a:r>
            <a:r>
              <a:rPr lang="ru-RU" b="1" i="1" dirty="0"/>
              <a:t> за </a:t>
            </a:r>
            <a:r>
              <a:rPr lang="ru-RU" b="1" i="1" dirty="0" err="1"/>
              <a:t>Тореком</a:t>
            </a:r>
            <a:r>
              <a:rPr lang="ru-RU" b="1" i="1" dirty="0"/>
              <a:t>-Герценом. </a:t>
            </a:r>
            <a:r>
              <a:rPr lang="ru-RU" i="1" dirty="0" err="1"/>
              <a:t>Роблять</a:t>
            </a:r>
            <a:r>
              <a:rPr lang="ru-RU" i="1" dirty="0"/>
              <a:t> </a:t>
            </a:r>
            <a:r>
              <a:rPr lang="ru-RU" i="1" dirty="0" err="1"/>
              <a:t>розріз</a:t>
            </a:r>
            <a:r>
              <a:rPr lang="ru-RU" i="1" dirty="0"/>
              <a:t> у </a:t>
            </a:r>
            <a:r>
              <a:rPr lang="ru-RU" i="1" dirty="0" err="1"/>
              <a:t>пахвинній</a:t>
            </a:r>
            <a:r>
              <a:rPr lang="ru-RU" i="1" dirty="0"/>
              <a:t> </a:t>
            </a:r>
            <a:r>
              <a:rPr lang="ru-RU" i="1" dirty="0" err="1"/>
              <a:t>ділянці</a:t>
            </a:r>
            <a:r>
              <a:rPr lang="ru-RU" i="1" dirty="0"/>
              <a:t>, як при </a:t>
            </a:r>
            <a:r>
              <a:rPr lang="ru-RU" i="1" dirty="0" err="1"/>
              <a:t>видаленні</a:t>
            </a:r>
            <a:r>
              <a:rPr lang="ru-RU" i="1" dirty="0"/>
              <a:t> </a:t>
            </a:r>
            <a:r>
              <a:rPr lang="ru-RU" i="1" dirty="0" err="1"/>
              <a:t>грижі</a:t>
            </a:r>
            <a:r>
              <a:rPr lang="ru-RU" i="1" dirty="0"/>
              <a:t>. </a:t>
            </a:r>
            <a:r>
              <a:rPr lang="ru-RU" i="1" dirty="0" err="1"/>
              <a:t>Пошарово</a:t>
            </a:r>
            <a:r>
              <a:rPr lang="ru-RU" i="1" dirty="0"/>
              <a:t> </a:t>
            </a:r>
            <a:r>
              <a:rPr lang="ru-RU" i="1" dirty="0" err="1"/>
              <a:t>відкривають</a:t>
            </a:r>
            <a:r>
              <a:rPr lang="ru-RU" i="1" dirty="0"/>
              <a:t> </a:t>
            </a:r>
            <a:r>
              <a:rPr lang="ru-RU" i="1" dirty="0" err="1"/>
              <a:t>передню</a:t>
            </a:r>
            <a:r>
              <a:rPr lang="ru-RU" i="1" dirty="0"/>
              <a:t> </a:t>
            </a:r>
            <a:r>
              <a:rPr lang="ru-RU" i="1" dirty="0" err="1"/>
              <a:t>стінку</a:t>
            </a:r>
            <a:r>
              <a:rPr lang="ru-RU" i="1" dirty="0"/>
              <a:t> </a:t>
            </a:r>
            <a:r>
              <a:rPr lang="ru-RU" i="1" dirty="0" err="1"/>
              <a:t>пахвинного</a:t>
            </a:r>
            <a:r>
              <a:rPr lang="ru-RU" i="1" dirty="0"/>
              <a:t> каналу. </a:t>
            </a:r>
            <a:r>
              <a:rPr lang="ru-RU" i="1" dirty="0" err="1"/>
              <a:t>Обережно</a:t>
            </a:r>
            <a:r>
              <a:rPr lang="ru-RU" i="1" dirty="0"/>
              <a:t> </a:t>
            </a:r>
            <a:r>
              <a:rPr lang="ru-RU" i="1" dirty="0" err="1"/>
              <a:t>виділяють</a:t>
            </a:r>
            <a:r>
              <a:rPr lang="ru-RU" i="1" dirty="0"/>
              <a:t> </a:t>
            </a:r>
            <a:r>
              <a:rPr lang="ru-RU" i="1" dirty="0" err="1"/>
              <a:t>піхвовий</a:t>
            </a:r>
            <a:r>
              <a:rPr lang="ru-RU" i="1" dirty="0"/>
              <a:t> </a:t>
            </a:r>
            <a:r>
              <a:rPr lang="ru-RU" i="1" dirty="0" err="1"/>
              <a:t>відросток</a:t>
            </a:r>
            <a:r>
              <a:rPr lang="ru-RU" i="1" dirty="0"/>
              <a:t> </a:t>
            </a:r>
            <a:r>
              <a:rPr lang="ru-RU" i="1" dirty="0" err="1"/>
              <a:t>очеревини</a:t>
            </a:r>
            <a:r>
              <a:rPr lang="ru-RU" i="1" dirty="0"/>
              <a:t> і в </a:t>
            </a:r>
            <a:r>
              <a:rPr lang="ru-RU" i="1" dirty="0" err="1"/>
              <a:t>поздовжньому</a:t>
            </a:r>
            <a:r>
              <a:rPr lang="ru-RU" i="1" dirty="0"/>
              <a:t> </a:t>
            </a:r>
            <a:r>
              <a:rPr lang="ru-RU" i="1" dirty="0" err="1"/>
              <a:t>напрямку</a:t>
            </a:r>
            <a:r>
              <a:rPr lang="ru-RU" i="1" dirty="0"/>
              <a:t> </a:t>
            </a:r>
            <a:r>
              <a:rPr lang="ru-RU" i="1" dirty="0" err="1"/>
              <a:t>розтинають</a:t>
            </a:r>
            <a:r>
              <a:rPr lang="ru-RU" i="1" dirty="0"/>
              <a:t> </a:t>
            </a:r>
            <a:r>
              <a:rPr lang="ru-RU" i="1" dirty="0" err="1"/>
              <a:t>передню</a:t>
            </a:r>
            <a:r>
              <a:rPr lang="ru-RU" i="1" dirty="0"/>
              <a:t> </a:t>
            </a:r>
            <a:r>
              <a:rPr lang="ru-RU" i="1" dirty="0" err="1"/>
              <a:t>його</a:t>
            </a:r>
            <a:r>
              <a:rPr lang="ru-RU" i="1" dirty="0"/>
              <a:t> </a:t>
            </a:r>
            <a:r>
              <a:rPr lang="ru-RU" i="1" dirty="0" err="1"/>
              <a:t>стінку</a:t>
            </a:r>
            <a:r>
              <a:rPr lang="ru-RU" i="1" dirty="0"/>
              <a:t>. </a:t>
            </a:r>
            <a:r>
              <a:rPr lang="ru-RU" i="1" dirty="0" err="1"/>
              <a:t>Виділяють</a:t>
            </a:r>
            <a:r>
              <a:rPr lang="ru-RU" i="1" dirty="0"/>
              <a:t> </a:t>
            </a:r>
            <a:r>
              <a:rPr lang="ru-RU" i="1" dirty="0" err="1"/>
              <a:t>із</a:t>
            </a:r>
            <a:r>
              <a:rPr lang="ru-RU" i="1" dirty="0"/>
              <a:t> </a:t>
            </a:r>
            <a:r>
              <a:rPr lang="ru-RU" i="1" dirty="0" err="1"/>
              <a:t>оболонок</a:t>
            </a:r>
            <a:r>
              <a:rPr lang="ru-RU" i="1" dirty="0"/>
              <a:t> </a:t>
            </a:r>
            <a:r>
              <a:rPr lang="ru-RU" i="1" dirty="0" err="1"/>
              <a:t>сім'яний</a:t>
            </a:r>
            <a:r>
              <a:rPr lang="ru-RU" i="1" dirty="0"/>
              <a:t> канатик. </a:t>
            </a:r>
            <a:r>
              <a:rPr lang="ru-RU" i="1" dirty="0" err="1"/>
              <a:t>Очеревину</a:t>
            </a:r>
            <a:r>
              <a:rPr lang="ru-RU" i="1" dirty="0"/>
              <a:t>, яка </a:t>
            </a:r>
            <a:r>
              <a:rPr lang="ru-RU" i="1" dirty="0" err="1"/>
              <a:t>покриває</a:t>
            </a:r>
            <a:r>
              <a:rPr lang="ru-RU" i="1" dirty="0"/>
              <a:t> </a:t>
            </a:r>
            <a:r>
              <a:rPr lang="ru-RU" i="1" dirty="0" err="1"/>
              <a:t>сім'яний</a:t>
            </a:r>
            <a:r>
              <a:rPr lang="ru-RU" i="1" dirty="0"/>
              <a:t> канатик, </a:t>
            </a:r>
            <a:r>
              <a:rPr lang="ru-RU" i="1" dirty="0" err="1"/>
              <a:t>перерізують</a:t>
            </a:r>
            <a:r>
              <a:rPr lang="ru-RU" i="1" dirty="0"/>
              <a:t> </a:t>
            </a:r>
            <a:r>
              <a:rPr lang="ru-RU" i="1" dirty="0" err="1"/>
              <a:t>спереду</a:t>
            </a:r>
            <a:r>
              <a:rPr lang="ru-RU" i="1" dirty="0"/>
              <a:t> у поперечному </a:t>
            </a:r>
            <a:r>
              <a:rPr lang="ru-RU" i="1" dirty="0" err="1"/>
              <a:t>напрямку</a:t>
            </a:r>
            <a:r>
              <a:rPr lang="ru-RU" i="1" dirty="0"/>
              <a:t>. </a:t>
            </a:r>
            <a:r>
              <a:rPr lang="ru-RU" i="1" dirty="0" err="1"/>
              <a:t>Отвір</a:t>
            </a:r>
            <a:r>
              <a:rPr lang="ru-RU" i="1" dirty="0"/>
              <a:t> у </a:t>
            </a:r>
            <a:r>
              <a:rPr lang="ru-RU" i="1" dirty="0" err="1"/>
              <a:t>очеревині</a:t>
            </a:r>
            <a:r>
              <a:rPr lang="ru-RU" i="1" dirty="0"/>
              <a:t> </a:t>
            </a:r>
            <a:r>
              <a:rPr lang="ru-RU" i="1" dirty="0" err="1"/>
              <a:t>обробляють</a:t>
            </a:r>
            <a:r>
              <a:rPr lang="ru-RU" i="1" dirty="0"/>
              <a:t>, як </a:t>
            </a:r>
            <a:r>
              <a:rPr lang="ru-RU" i="1" dirty="0" err="1"/>
              <a:t>грижову</a:t>
            </a:r>
            <a:r>
              <a:rPr lang="ru-RU" i="1" dirty="0"/>
              <a:t> спинку. </a:t>
            </a:r>
            <a:r>
              <a:rPr lang="ru-RU" i="1" dirty="0" err="1"/>
              <a:t>Дистальний</a:t>
            </a:r>
            <a:r>
              <a:rPr lang="ru-RU" i="1" dirty="0"/>
              <a:t> </a:t>
            </a:r>
            <a:r>
              <a:rPr lang="ru-RU" i="1" dirty="0" err="1"/>
              <a:t>відділ</a:t>
            </a:r>
            <a:r>
              <a:rPr lang="ru-RU" i="1" dirty="0"/>
              <a:t> </a:t>
            </a:r>
            <a:r>
              <a:rPr lang="ru-RU" i="1" dirty="0" err="1"/>
              <a:t>піхвового</a:t>
            </a:r>
            <a:r>
              <a:rPr lang="ru-RU" i="1" dirty="0"/>
              <a:t> </a:t>
            </a:r>
            <a:r>
              <a:rPr lang="ru-RU" i="1" dirty="0" err="1"/>
              <a:t>відростка</a:t>
            </a:r>
            <a:r>
              <a:rPr lang="ru-RU" i="1" dirty="0"/>
              <a:t> </a:t>
            </a:r>
            <a:r>
              <a:rPr lang="ru-RU" i="1" dirty="0" err="1"/>
              <a:t>відсікають</a:t>
            </a:r>
            <a:r>
              <a:rPr lang="ru-RU" i="1" dirty="0"/>
              <a:t>, </a:t>
            </a:r>
            <a:r>
              <a:rPr lang="ru-RU" i="1" dirty="0" err="1"/>
              <a:t>залишивши</a:t>
            </a:r>
            <a:r>
              <a:rPr lang="ru-RU" i="1" dirty="0"/>
              <a:t> </a:t>
            </a:r>
            <a:r>
              <a:rPr lang="ru-RU" i="1" dirty="0" err="1"/>
              <a:t>невелику</a:t>
            </a:r>
            <a:r>
              <a:rPr lang="ru-RU" i="1" dirty="0"/>
              <a:t> </a:t>
            </a:r>
            <a:r>
              <a:rPr lang="ru-RU" i="1" dirty="0" err="1"/>
              <a:t>його</a:t>
            </a:r>
            <a:r>
              <a:rPr lang="ru-RU" i="1" dirty="0"/>
              <a:t> </a:t>
            </a:r>
            <a:r>
              <a:rPr lang="ru-RU" i="1" dirty="0" err="1"/>
              <a:t>частину</a:t>
            </a:r>
            <a:r>
              <a:rPr lang="ru-RU" i="1" dirty="0"/>
              <a:t> </a:t>
            </a:r>
            <a:r>
              <a:rPr lang="ru-RU" i="1" dirty="0" err="1"/>
              <a:t>біля</a:t>
            </a:r>
            <a:r>
              <a:rPr lang="ru-RU" i="1" dirty="0"/>
              <a:t> </a:t>
            </a:r>
            <a:r>
              <a:rPr lang="ru-RU" i="1" dirty="0" err="1"/>
              <a:t>ясчка</a:t>
            </a:r>
            <a:r>
              <a:rPr lang="ru-RU" i="1" dirty="0"/>
              <a:t> (</a:t>
            </a:r>
            <a:r>
              <a:rPr lang="ru-RU" i="1" dirty="0" err="1"/>
              <a:t>повідець</a:t>
            </a:r>
            <a:r>
              <a:rPr lang="ru-RU" i="1" dirty="0"/>
              <a:t> </a:t>
            </a:r>
            <a:r>
              <a:rPr lang="ru-RU" i="1" dirty="0" err="1"/>
              <a:t>ясчка</a:t>
            </a:r>
            <a:r>
              <a:rPr lang="ru-RU" i="1" dirty="0"/>
              <a:t>), яку </a:t>
            </a:r>
            <a:r>
              <a:rPr lang="ru-RU" i="1" dirty="0" err="1"/>
              <a:t>прошивають</a:t>
            </a:r>
            <a:r>
              <a:rPr lang="ru-RU" i="1" dirty="0"/>
              <a:t> </a:t>
            </a:r>
            <a:r>
              <a:rPr lang="ru-RU" i="1" dirty="0" err="1"/>
              <a:t>міцною</a:t>
            </a:r>
            <a:r>
              <a:rPr lang="ru-RU" i="1" dirty="0"/>
              <a:t> лавсановою </a:t>
            </a:r>
            <a:r>
              <a:rPr lang="ru-RU" i="1" dirty="0" err="1"/>
              <a:t>ниткою</a:t>
            </a:r>
            <a:r>
              <a:rPr lang="ru-RU" i="1" dirty="0"/>
              <a:t>. </a:t>
            </a:r>
            <a:r>
              <a:rPr lang="ru-RU" i="1" dirty="0" err="1"/>
              <a:t>Вільні</a:t>
            </a:r>
            <a:r>
              <a:rPr lang="ru-RU" i="1" dirty="0"/>
              <a:t> </a:t>
            </a:r>
            <a:r>
              <a:rPr lang="ru-RU" i="1" dirty="0" err="1"/>
              <a:t>кінці</a:t>
            </a:r>
            <a:r>
              <a:rPr lang="ru-RU" i="1" dirty="0"/>
              <a:t> не </a:t>
            </a:r>
            <a:r>
              <a:rPr lang="ru-RU" i="1" dirty="0" err="1"/>
              <a:t>зрізують</a:t>
            </a:r>
            <a:r>
              <a:rPr lang="ru-RU" i="1" dirty="0"/>
              <a:t>. </a:t>
            </a:r>
            <a:r>
              <a:rPr lang="ru-RU" i="1" dirty="0" err="1"/>
              <a:t>Сім</a:t>
            </a:r>
            <a:r>
              <a:rPr lang="ru-RU" i="1" dirty="0"/>
              <a:t> '</a:t>
            </a:r>
            <a:r>
              <a:rPr lang="ru-RU" i="1" dirty="0" err="1"/>
              <a:t>яний</a:t>
            </a:r>
            <a:r>
              <a:rPr lang="ru-RU" i="1" dirty="0"/>
              <a:t> канатик </a:t>
            </a:r>
            <a:r>
              <a:rPr lang="ru-RU" i="1" dirty="0" err="1"/>
              <a:t>роблять</a:t>
            </a:r>
            <a:r>
              <a:rPr lang="ru-RU" i="1" dirty="0"/>
              <a:t> </a:t>
            </a:r>
            <a:r>
              <a:rPr lang="ru-RU" i="1" dirty="0" err="1"/>
              <a:t>довшим</a:t>
            </a:r>
            <a:r>
              <a:rPr lang="ru-RU" i="1" dirty="0"/>
              <a:t> за </a:t>
            </a:r>
            <a:r>
              <a:rPr lang="ru-RU" i="1" dirty="0" err="1"/>
              <a:t>рахунок</a:t>
            </a:r>
            <a:r>
              <a:rPr lang="ru-RU" i="1" dirty="0"/>
              <a:t> </a:t>
            </a:r>
            <a:r>
              <a:rPr lang="ru-RU" i="1" dirty="0" err="1"/>
              <a:t>звільнення</a:t>
            </a:r>
            <a:r>
              <a:rPr lang="ru-RU" i="1" dirty="0"/>
              <a:t> </a:t>
            </a:r>
            <a:r>
              <a:rPr lang="ru-RU" i="1" dirty="0" err="1"/>
              <a:t>його</a:t>
            </a:r>
            <a:r>
              <a:rPr lang="ru-RU" i="1" dirty="0"/>
              <a:t> </a:t>
            </a:r>
            <a:r>
              <a:rPr lang="ru-RU" i="1" dirty="0" err="1"/>
              <a:t>від</a:t>
            </a:r>
            <a:r>
              <a:rPr lang="ru-RU" i="1" dirty="0"/>
              <a:t> </a:t>
            </a:r>
            <a:r>
              <a:rPr lang="ru-RU" i="1" dirty="0" err="1"/>
              <a:t>залишків</a:t>
            </a:r>
            <a:r>
              <a:rPr lang="ru-RU" i="1" dirty="0"/>
              <a:t> </a:t>
            </a:r>
            <a:r>
              <a:rPr lang="ru-RU" i="1" dirty="0" err="1"/>
              <a:t>фіброзних</a:t>
            </a:r>
            <a:r>
              <a:rPr lang="ru-RU" i="1" dirty="0"/>
              <a:t> </a:t>
            </a:r>
            <a:r>
              <a:rPr lang="ru-RU" i="1" dirty="0" err="1"/>
              <a:t>тяжів</a:t>
            </a:r>
            <a:r>
              <a:rPr lang="ru-RU" i="1" dirty="0"/>
              <a:t>. Через </a:t>
            </a:r>
            <a:r>
              <a:rPr lang="ru-RU" i="1" dirty="0" err="1"/>
              <a:t>нижній</a:t>
            </a:r>
            <a:r>
              <a:rPr lang="ru-RU" i="1" dirty="0"/>
              <a:t>, кут рани </a:t>
            </a:r>
            <a:r>
              <a:rPr lang="ru-RU" i="1" dirty="0" err="1"/>
              <a:t>вводять</a:t>
            </a:r>
            <a:r>
              <a:rPr lang="ru-RU" i="1" dirty="0"/>
              <a:t> корнцанг і </a:t>
            </a:r>
            <a:r>
              <a:rPr lang="ru-RU" i="1" dirty="0" err="1"/>
              <a:t>готують</a:t>
            </a:r>
            <a:r>
              <a:rPr lang="ru-RU" i="1" dirty="0"/>
              <a:t> </a:t>
            </a:r>
            <a:r>
              <a:rPr lang="ru-RU" i="1" dirty="0" err="1"/>
              <a:t>місіте</a:t>
            </a:r>
            <a:r>
              <a:rPr lang="ru-RU" i="1" dirty="0"/>
              <a:t> для </a:t>
            </a:r>
            <a:r>
              <a:rPr lang="ru-RU" i="1" dirty="0" err="1"/>
              <a:t>яєчка</a:t>
            </a:r>
            <a:r>
              <a:rPr lang="ru-RU" i="1" dirty="0"/>
              <a:t>. В </a:t>
            </a:r>
            <a:r>
              <a:rPr lang="ru-RU" i="1" dirty="0" err="1"/>
              <a:t>найнижчій</a:t>
            </a:r>
            <a:r>
              <a:rPr lang="ru-RU" i="1" dirty="0"/>
              <a:t> </a:t>
            </a:r>
            <a:r>
              <a:rPr lang="ru-RU" i="1" dirty="0" err="1"/>
              <a:t>ділянці</a:t>
            </a:r>
            <a:r>
              <a:rPr lang="ru-RU" i="1" dirty="0"/>
              <a:t> </a:t>
            </a:r>
            <a:r>
              <a:rPr lang="ru-RU" i="1" dirty="0" err="1"/>
              <a:t>розсікають</a:t>
            </a:r>
            <a:r>
              <a:rPr lang="ru-RU" i="1" dirty="0"/>
              <a:t> </a:t>
            </a:r>
            <a:r>
              <a:rPr lang="ru-RU" i="1" dirty="0" err="1"/>
              <a:t>шкіру</a:t>
            </a:r>
            <a:r>
              <a:rPr lang="ru-RU" i="1" dirty="0"/>
              <a:t> калитки над </a:t>
            </a:r>
            <a:r>
              <a:rPr lang="ru-RU" i="1" dirty="0" err="1"/>
              <a:t>розкритими</a:t>
            </a:r>
            <a:r>
              <a:rPr lang="ru-RU" i="1" dirty="0"/>
              <a:t> </a:t>
            </a:r>
            <a:r>
              <a:rPr lang="ru-RU" i="1" dirty="0" err="1"/>
              <a:t>браншами</a:t>
            </a:r>
            <a:r>
              <a:rPr lang="ru-RU" i="1" dirty="0"/>
              <a:t> корнцанга, </a:t>
            </a:r>
            <a:r>
              <a:rPr lang="ru-RU" i="1" dirty="0" err="1"/>
              <a:t>введеного</a:t>
            </a:r>
            <a:r>
              <a:rPr lang="ru-RU" i="1" dirty="0"/>
              <a:t> через </a:t>
            </a:r>
            <a:r>
              <a:rPr lang="ru-RU" i="1" dirty="0" err="1"/>
              <a:t>утворений</a:t>
            </a:r>
            <a:r>
              <a:rPr lang="ru-RU" i="1" dirty="0"/>
              <a:t> </a:t>
            </a:r>
            <a:r>
              <a:rPr lang="ru-RU" i="1" dirty="0" err="1"/>
              <a:t>тунель</a:t>
            </a:r>
            <a:r>
              <a:rPr lang="ru-RU" i="1" dirty="0"/>
              <a:t>. Корнцанг </a:t>
            </a:r>
            <a:r>
              <a:rPr lang="ru-RU" i="1" dirty="0" err="1"/>
              <a:t>задирають</a:t>
            </a:r>
            <a:r>
              <a:rPr lang="ru-RU" i="1" dirty="0"/>
              <a:t> і </a:t>
            </a:r>
            <a:r>
              <a:rPr lang="ru-RU" i="1" dirty="0" err="1"/>
              <a:t>проводять</a:t>
            </a:r>
            <a:r>
              <a:rPr lang="ru-RU" i="1" dirty="0"/>
              <a:t> через рану калитки. </a:t>
            </a:r>
            <a:r>
              <a:rPr lang="ru-RU" i="1" dirty="0" err="1"/>
              <a:t>Потім</a:t>
            </a:r>
            <a:r>
              <a:rPr lang="ru-RU" i="1" dirty="0"/>
              <a:t> </a:t>
            </a:r>
            <a:r>
              <a:rPr lang="ru-RU" i="1" dirty="0" err="1"/>
              <a:t>захоплюють</a:t>
            </a:r>
            <a:r>
              <a:rPr lang="ru-RU" i="1" dirty="0"/>
              <a:t> ним </a:t>
            </a:r>
            <a:r>
              <a:rPr lang="ru-RU" i="1" dirty="0" err="1"/>
              <a:t>вільні</a:t>
            </a:r>
            <a:r>
              <a:rPr lang="ru-RU" i="1" dirty="0"/>
              <a:t> </a:t>
            </a:r>
            <a:r>
              <a:rPr lang="ru-RU" i="1" dirty="0" err="1"/>
              <a:t>кінці</a:t>
            </a:r>
            <a:r>
              <a:rPr lang="ru-RU" i="1" dirty="0"/>
              <a:t> </a:t>
            </a:r>
            <a:r>
              <a:rPr lang="ru-RU" i="1" dirty="0" err="1"/>
              <a:t>лавсанової</a:t>
            </a:r>
            <a:r>
              <a:rPr lang="ru-RU" i="1" dirty="0"/>
              <a:t> нитки, </a:t>
            </a:r>
            <a:r>
              <a:rPr lang="ru-RU" i="1" dirty="0" err="1"/>
              <a:t>прошитої</a:t>
            </a:r>
            <a:r>
              <a:rPr lang="ru-RU" i="1" dirty="0"/>
              <a:t> через </a:t>
            </a:r>
            <a:r>
              <a:rPr lang="ru-RU" i="1" dirty="0" err="1"/>
              <a:t>повідець</a:t>
            </a:r>
            <a:r>
              <a:rPr lang="ru-RU" i="1" dirty="0"/>
              <a:t> </a:t>
            </a:r>
            <a:r>
              <a:rPr lang="ru-RU" i="1" dirty="0" err="1"/>
              <a:t>яєчка</a:t>
            </a:r>
            <a:r>
              <a:rPr lang="ru-RU" i="1" dirty="0"/>
              <a:t>, </a:t>
            </a:r>
            <a:r>
              <a:rPr lang="ru-RU" i="1" dirty="0" err="1"/>
              <a:t>опускають</a:t>
            </a:r>
            <a:r>
              <a:rPr lang="ru-RU" i="1" dirty="0"/>
              <a:t> </a:t>
            </a:r>
            <a:r>
              <a:rPr lang="ru-RU" i="1" dirty="0" err="1"/>
              <a:t>ясчко</a:t>
            </a:r>
            <a:r>
              <a:rPr lang="ru-RU" i="1" dirty="0"/>
              <a:t> в калитку і </a:t>
            </a:r>
            <a:r>
              <a:rPr lang="ru-RU" i="1" dirty="0" err="1"/>
              <a:t>виводять</a:t>
            </a:r>
            <a:r>
              <a:rPr lang="ru-RU" i="1" dirty="0"/>
              <a:t> </a:t>
            </a:r>
            <a:r>
              <a:rPr lang="ru-RU" i="1" dirty="0" err="1"/>
              <a:t>кінці</a:t>
            </a:r>
            <a:r>
              <a:rPr lang="ru-RU" i="1" dirty="0"/>
              <a:t> ниток </a:t>
            </a:r>
            <a:r>
              <a:rPr lang="ru-RU" i="1" dirty="0" err="1"/>
              <a:t>назовні</a:t>
            </a:r>
            <a:r>
              <a:rPr lang="ru-RU" i="1" dirty="0"/>
              <a:t>.</a:t>
            </a:r>
            <a:endParaRPr lang="ru-RU" dirty="0"/>
          </a:p>
          <a:p>
            <a:pPr marL="0" indent="0">
              <a:buNone/>
            </a:pPr>
            <a:r>
              <a:rPr lang="ru-RU" i="1" dirty="0"/>
              <a:t>На </a:t>
            </a:r>
            <a:r>
              <a:rPr lang="ru-RU" i="1" dirty="0" err="1"/>
              <a:t>внутрішній</a:t>
            </a:r>
            <a:r>
              <a:rPr lang="ru-RU" i="1" dirty="0"/>
              <a:t> </a:t>
            </a:r>
            <a:r>
              <a:rPr lang="ru-RU" i="1" dirty="0" err="1"/>
              <a:t>поверхні</a:t>
            </a:r>
            <a:r>
              <a:rPr lang="ru-RU" i="1" dirty="0"/>
              <a:t> стегна </a:t>
            </a:r>
            <a:r>
              <a:rPr lang="ru-RU" i="1" dirty="0" err="1"/>
              <a:t>відповідно</a:t>
            </a:r>
            <a:r>
              <a:rPr lang="ru-RU" i="1" dirty="0"/>
              <a:t> до </a:t>
            </a:r>
            <a:r>
              <a:rPr lang="ru-RU" i="1" dirty="0" err="1"/>
              <a:t>рівня</a:t>
            </a:r>
            <a:r>
              <a:rPr lang="ru-RU" i="1" dirty="0"/>
              <a:t> </a:t>
            </a:r>
            <a:r>
              <a:rPr lang="ru-RU" i="1" dirty="0" err="1"/>
              <a:t>розсічення</a:t>
            </a:r>
            <a:r>
              <a:rPr lang="ru-RU" i="1" dirty="0"/>
              <a:t> калитки </a:t>
            </a:r>
            <a:r>
              <a:rPr lang="ru-RU" i="1" dirty="0" err="1"/>
              <a:t>розрізом</a:t>
            </a:r>
            <a:r>
              <a:rPr lang="ru-RU" i="1" dirty="0"/>
              <a:t> у 2-3 см </a:t>
            </a:r>
            <a:r>
              <a:rPr lang="ru-RU" i="1" dirty="0" err="1"/>
              <a:t>оголюють</a:t>
            </a:r>
            <a:r>
              <a:rPr lang="ru-RU" i="1" dirty="0"/>
              <a:t> </a:t>
            </a:r>
            <a:r>
              <a:rPr lang="ru-RU" i="1" dirty="0" err="1"/>
              <a:t>широку</a:t>
            </a:r>
            <a:r>
              <a:rPr lang="ru-RU" i="1" dirty="0"/>
              <a:t> </a:t>
            </a:r>
            <a:r>
              <a:rPr lang="ru-RU" i="1" dirty="0" err="1"/>
              <a:t>фасцію</a:t>
            </a:r>
            <a:r>
              <a:rPr lang="ru-RU" i="1" dirty="0"/>
              <a:t>, до </a:t>
            </a:r>
            <a:r>
              <a:rPr lang="ru-RU" i="1" dirty="0" err="1"/>
              <a:t>якої</a:t>
            </a:r>
            <a:r>
              <a:rPr lang="ru-RU" i="1" dirty="0"/>
              <a:t> </a:t>
            </a:r>
            <a:r>
              <a:rPr lang="ru-RU" i="1" dirty="0" err="1"/>
              <a:t>пришивають</a:t>
            </a:r>
            <a:r>
              <a:rPr lang="ru-RU" i="1" dirty="0"/>
              <a:t> </a:t>
            </a:r>
            <a:r>
              <a:rPr lang="ru-RU" i="1" dirty="0" err="1"/>
              <a:t>ясчко</a:t>
            </a:r>
            <a:r>
              <a:rPr lang="ru-RU" i="1" dirty="0"/>
              <a:t> за </a:t>
            </a:r>
            <a:r>
              <a:rPr lang="ru-RU" i="1" dirty="0" err="1"/>
              <a:t>білкову</a:t>
            </a:r>
            <a:r>
              <a:rPr lang="ru-RU" i="1" dirty="0"/>
              <a:t> </a:t>
            </a:r>
            <a:r>
              <a:rPr lang="ru-RU" i="1" dirty="0" err="1"/>
              <a:t>оболонку</a:t>
            </a:r>
            <a:r>
              <a:rPr lang="ru-RU" i="1" dirty="0"/>
              <a:t>. </a:t>
            </a:r>
            <a:r>
              <a:rPr lang="ru-RU" i="1" dirty="0" err="1"/>
              <a:t>Краї</a:t>
            </a:r>
            <a:r>
              <a:rPr lang="ru-RU" i="1" dirty="0"/>
              <a:t> </a:t>
            </a:r>
            <a:r>
              <a:rPr lang="ru-RU" i="1" dirty="0" err="1"/>
              <a:t>розрізу</a:t>
            </a:r>
            <a:r>
              <a:rPr lang="ru-RU" i="1" dirty="0"/>
              <a:t> </a:t>
            </a:r>
            <a:r>
              <a:rPr lang="ru-RU" i="1" dirty="0" err="1"/>
              <a:t>шкіри</a:t>
            </a:r>
            <a:r>
              <a:rPr lang="ru-RU" i="1" dirty="0"/>
              <a:t> калитки </a:t>
            </a:r>
            <a:r>
              <a:rPr lang="ru-RU" i="1" dirty="0" err="1"/>
              <a:t>зшивають</a:t>
            </a:r>
            <a:r>
              <a:rPr lang="ru-RU" i="1" dirty="0"/>
              <a:t> з </a:t>
            </a:r>
            <a:r>
              <a:rPr lang="ru-RU" i="1" dirty="0" err="1"/>
              <a:t>карями</a:t>
            </a:r>
            <a:r>
              <a:rPr lang="ru-RU" i="1" dirty="0"/>
              <a:t> </a:t>
            </a:r>
            <a:r>
              <a:rPr lang="ru-RU" i="1" dirty="0" err="1"/>
              <a:t>розрізу</a:t>
            </a:r>
            <a:r>
              <a:rPr lang="ru-RU" i="1" dirty="0"/>
              <a:t> </a:t>
            </a:r>
            <a:r>
              <a:rPr lang="ru-RU" i="1" dirty="0" err="1"/>
              <a:t>шкіри</a:t>
            </a:r>
            <a:r>
              <a:rPr lang="ru-RU" i="1" dirty="0"/>
              <a:t> </a:t>
            </a:r>
            <a:r>
              <a:rPr lang="ru-RU" i="1" dirty="0" err="1"/>
              <a:t>стегнв</a:t>
            </a:r>
            <a:r>
              <a:rPr lang="ru-RU" i="1" dirty="0"/>
              <a:t>, </a:t>
            </a:r>
            <a:r>
              <a:rPr lang="ru-RU" i="1" dirty="0" err="1"/>
              <a:t>утворюючи</a:t>
            </a:r>
            <a:r>
              <a:rPr lang="ru-RU" i="1" dirty="0"/>
              <a:t> таким чином стегно-</a:t>
            </a:r>
            <a:r>
              <a:rPr lang="ru-RU" i="1" dirty="0" err="1"/>
              <a:t>калитковий</a:t>
            </a:r>
            <a:r>
              <a:rPr lang="ru-RU" i="1" dirty="0"/>
              <a:t> анастомоз. </a:t>
            </a:r>
            <a:r>
              <a:rPr lang="ru-RU" i="1" dirty="0" err="1"/>
              <a:t>Пахвинний</a:t>
            </a:r>
            <a:r>
              <a:rPr lang="ru-RU" i="1" dirty="0"/>
              <a:t> канал </a:t>
            </a:r>
            <a:r>
              <a:rPr lang="ru-RU" i="1" dirty="0" err="1"/>
              <a:t>зашивають</a:t>
            </a:r>
            <a:r>
              <a:rPr lang="ru-RU" i="1" dirty="0"/>
              <a:t>, як при </a:t>
            </a:r>
            <a:r>
              <a:rPr lang="ru-RU" i="1" dirty="0" err="1"/>
              <a:t>видаленні</a:t>
            </a:r>
            <a:r>
              <a:rPr lang="ru-RU" i="1" dirty="0"/>
              <a:t> </a:t>
            </a:r>
            <a:r>
              <a:rPr lang="ru-RU" i="1" dirty="0" err="1"/>
              <a:t>грижі</a:t>
            </a:r>
            <a:r>
              <a:rPr lang="ru-RU" i="1" dirty="0"/>
              <a:t>. Через 2-4 </a:t>
            </a:r>
            <a:r>
              <a:rPr lang="ru-RU" i="1" dirty="0" err="1"/>
              <a:t>місяці</a:t>
            </a:r>
            <a:r>
              <a:rPr lang="ru-RU" i="1" dirty="0"/>
              <a:t> </a:t>
            </a:r>
            <a:r>
              <a:rPr lang="ru-RU" i="1" dirty="0" err="1"/>
              <a:t>із</a:t>
            </a:r>
            <a:r>
              <a:rPr lang="ru-RU" i="1" dirty="0"/>
              <a:t> </a:t>
            </a:r>
            <a:r>
              <a:rPr lang="ru-RU" i="1" dirty="0" err="1"/>
              <a:t>тимчасового</a:t>
            </a:r>
            <a:r>
              <a:rPr lang="ru-RU" i="1" dirty="0"/>
              <a:t> ложа </a:t>
            </a:r>
            <a:r>
              <a:rPr lang="ru-RU" i="1" dirty="0" err="1"/>
              <a:t>ясчко</a:t>
            </a:r>
            <a:r>
              <a:rPr lang="ru-RU" i="1" dirty="0"/>
              <a:t> </a:t>
            </a:r>
            <a:r>
              <a:rPr lang="ru-RU" i="1" dirty="0" err="1"/>
              <a:t>пересаджують</a:t>
            </a:r>
            <a:r>
              <a:rPr lang="ru-RU" i="1" dirty="0"/>
              <a:t> у калитку.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6193314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88640"/>
            <a:ext cx="8424936" cy="6336704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b="1" i="1" dirty="0" err="1"/>
              <a:t>Кіпті</a:t>
            </a:r>
            <a:r>
              <a:rPr lang="ru-RU" b="1" i="1" dirty="0"/>
              <a:t> </a:t>
            </a:r>
            <a:r>
              <a:rPr lang="ru-RU" i="1" dirty="0" err="1"/>
              <a:t>пахвинним</a:t>
            </a:r>
            <a:r>
              <a:rPr lang="ru-RU" i="1" dirty="0"/>
              <a:t> </a:t>
            </a:r>
            <a:r>
              <a:rPr lang="ru-RU" i="1" dirty="0" err="1"/>
              <a:t>розтином</a:t>
            </a:r>
            <a:r>
              <a:rPr lang="ru-RU" i="1" dirty="0"/>
              <a:t> </a:t>
            </a:r>
            <a:r>
              <a:rPr lang="ru-RU" i="1" dirty="0" err="1"/>
              <a:t>пошарова</a:t>
            </a:r>
            <a:r>
              <a:rPr lang="ru-RU" i="1" dirty="0"/>
              <a:t> </a:t>
            </a:r>
            <a:r>
              <a:rPr lang="ru-RU" i="1" dirty="0" err="1"/>
              <a:t>відкриває</a:t>
            </a:r>
            <a:r>
              <a:rPr lang="ru-RU" i="1" dirty="0"/>
              <a:t> </a:t>
            </a:r>
            <a:r>
              <a:rPr lang="ru-RU" i="1" dirty="0" err="1"/>
              <a:t>пахвинний</a:t>
            </a:r>
            <a:r>
              <a:rPr lang="ru-RU" i="1" dirty="0"/>
              <a:t> канал, </a:t>
            </a:r>
            <a:r>
              <a:rPr lang="ru-RU" i="1" dirty="0" err="1"/>
              <a:t>мобілізує</a:t>
            </a:r>
            <a:r>
              <a:rPr lang="ru-RU" i="1" dirty="0"/>
              <a:t> </a:t>
            </a:r>
            <a:r>
              <a:rPr lang="ru-RU" i="1" dirty="0" err="1"/>
              <a:t>сім</a:t>
            </a:r>
            <a:r>
              <a:rPr lang="ru-RU" i="1" dirty="0"/>
              <a:t> '</a:t>
            </a:r>
            <a:r>
              <a:rPr lang="ru-RU" i="1" dirty="0" err="1"/>
              <a:t>яний</a:t>
            </a:r>
            <a:r>
              <a:rPr lang="ru-RU" i="1" dirty="0"/>
              <a:t> канатик і </a:t>
            </a:r>
            <a:r>
              <a:rPr lang="ru-RU" i="1" dirty="0" err="1"/>
              <a:t>опускає</a:t>
            </a:r>
            <a:r>
              <a:rPr lang="ru-RU" i="1" dirty="0"/>
              <a:t> </a:t>
            </a:r>
            <a:r>
              <a:rPr lang="ru-RU" i="1" dirty="0" err="1"/>
              <a:t>яєчко</a:t>
            </a:r>
            <a:r>
              <a:rPr lang="ru-RU" i="1" dirty="0"/>
              <a:t> так, як при </a:t>
            </a:r>
            <a:r>
              <a:rPr lang="ru-RU" i="1" dirty="0" err="1"/>
              <a:t>операції</a:t>
            </a:r>
            <a:r>
              <a:rPr lang="ru-RU" i="1" dirty="0"/>
              <a:t> за </a:t>
            </a:r>
            <a:r>
              <a:rPr lang="ru-RU" i="1" dirty="0" err="1"/>
              <a:t>Тореком</a:t>
            </a:r>
            <a:r>
              <a:rPr lang="ru-RU" i="1" dirty="0"/>
              <a:t>-Герценом. </a:t>
            </a:r>
            <a:r>
              <a:rPr lang="ru-RU" i="1" dirty="0" err="1"/>
              <a:t>Ясчко</a:t>
            </a:r>
            <a:r>
              <a:rPr lang="ru-RU" i="1" dirty="0"/>
              <a:t> </a:t>
            </a:r>
            <a:r>
              <a:rPr lang="ru-RU" i="1" dirty="0" err="1"/>
              <a:t>із</a:t>
            </a:r>
            <a:r>
              <a:rPr lang="ru-RU" i="1" dirty="0"/>
              <a:t> калитки не </a:t>
            </a:r>
            <a:r>
              <a:rPr lang="ru-RU" i="1" dirty="0" err="1"/>
              <a:t>виводять</a:t>
            </a:r>
            <a:r>
              <a:rPr lang="ru-RU" i="1" dirty="0"/>
              <a:t> </a:t>
            </a:r>
            <a:r>
              <a:rPr lang="ru-RU" i="1" dirty="0" err="1"/>
              <a:t>назовні</a:t>
            </a:r>
            <a:r>
              <a:rPr lang="ru-RU" i="1" dirty="0"/>
              <a:t>, а </a:t>
            </a:r>
            <a:r>
              <a:rPr lang="ru-RU" i="1" dirty="0" err="1"/>
              <a:t>окремими</a:t>
            </a:r>
            <a:r>
              <a:rPr lang="ru-RU" i="1" dirty="0"/>
              <a:t> швами </a:t>
            </a:r>
            <a:r>
              <a:rPr lang="ru-RU" i="1" dirty="0" err="1"/>
              <a:t>фіксують</a:t>
            </a:r>
            <a:r>
              <a:rPr lang="ru-RU" i="1" dirty="0"/>
              <a:t> до </a:t>
            </a:r>
            <a:r>
              <a:rPr lang="ru-RU" i="1" dirty="0" err="1"/>
              <a:t>фасції</a:t>
            </a:r>
            <a:r>
              <a:rPr lang="ru-RU" i="1" dirty="0"/>
              <a:t> стегна за </a:t>
            </a:r>
            <a:r>
              <a:rPr lang="ru-RU" i="1" dirty="0" err="1"/>
              <a:t>залишки</a:t>
            </a:r>
            <a:r>
              <a:rPr lang="ru-RU" i="1" dirty="0"/>
              <a:t> </a:t>
            </a:r>
            <a:r>
              <a:rPr lang="ru-RU" i="1" dirty="0" err="1"/>
              <a:t>Гунтеровоготяжа</a:t>
            </a:r>
            <a:r>
              <a:rPr lang="ru-RU" i="1" dirty="0"/>
              <a:t>. </a:t>
            </a:r>
            <a:r>
              <a:rPr lang="ru-RU" i="1" dirty="0" err="1"/>
              <a:t>Краї</a:t>
            </a:r>
            <a:r>
              <a:rPr lang="ru-RU" i="1" dirty="0"/>
              <a:t> </a:t>
            </a:r>
            <a:r>
              <a:rPr lang="ru-RU" i="1" dirty="0" err="1"/>
              <a:t>розтину</a:t>
            </a:r>
            <a:r>
              <a:rPr lang="ru-RU" i="1" dirty="0"/>
              <a:t> на </a:t>
            </a:r>
            <a:r>
              <a:rPr lang="ru-RU" i="1" dirty="0" err="1"/>
              <a:t>стегні</a:t>
            </a:r>
            <a:r>
              <a:rPr lang="ru-RU" i="1" dirty="0"/>
              <a:t> та </a:t>
            </a:r>
            <a:r>
              <a:rPr lang="ru-RU" i="1" dirty="0" err="1"/>
              <a:t>калитці</a:t>
            </a:r>
            <a:r>
              <a:rPr lang="ru-RU" i="1" dirty="0"/>
              <a:t> </a:t>
            </a:r>
            <a:r>
              <a:rPr lang="ru-RU" i="1" dirty="0" err="1"/>
              <a:t>зшивають</a:t>
            </a:r>
            <a:r>
              <a:rPr lang="ru-RU" i="1" dirty="0"/>
              <a:t>. Через 2-3 </a:t>
            </a:r>
            <a:r>
              <a:rPr lang="ru-RU" i="1" dirty="0" err="1"/>
              <a:t>міс</a:t>
            </a:r>
            <a:r>
              <a:rPr lang="ru-RU" i="1" dirty="0"/>
              <a:t>. </a:t>
            </a:r>
            <a:r>
              <a:rPr lang="ru-RU" i="1" dirty="0" err="1"/>
              <a:t>шкірний</a:t>
            </a:r>
            <a:r>
              <a:rPr lang="ru-RU" i="1" dirty="0"/>
              <a:t> анастомоз </a:t>
            </a:r>
            <a:r>
              <a:rPr lang="ru-RU" i="1" dirty="0" err="1"/>
              <a:t>висікають</a:t>
            </a:r>
            <a:r>
              <a:rPr lang="ru-RU" i="1" dirty="0"/>
              <a:t> і </a:t>
            </a:r>
            <a:r>
              <a:rPr lang="ru-RU" i="1" dirty="0" err="1"/>
              <a:t>зашивають</a:t>
            </a:r>
            <a:r>
              <a:rPr lang="ru-RU" i="1" dirty="0"/>
              <a:t> рану.</a:t>
            </a:r>
            <a:endParaRPr lang="ru-RU" dirty="0"/>
          </a:p>
          <a:p>
            <a:pPr marL="0" indent="0">
              <a:buNone/>
            </a:pPr>
            <a:r>
              <a:rPr lang="ru-RU" dirty="0" err="1"/>
              <a:t>Останнім</a:t>
            </a:r>
            <a:r>
              <a:rPr lang="ru-RU" dirty="0"/>
              <a:t> часом </a:t>
            </a:r>
            <a:r>
              <a:rPr lang="ru-RU" dirty="0" err="1"/>
              <a:t>з'явилися</a:t>
            </a:r>
            <a:r>
              <a:rPr lang="ru-RU" dirty="0"/>
              <a:t> </a:t>
            </a:r>
            <a:r>
              <a:rPr lang="ru-RU" dirty="0" err="1"/>
              <a:t>повідомлення</a:t>
            </a:r>
            <a:r>
              <a:rPr lang="ru-RU" dirty="0"/>
              <a:t> про </a:t>
            </a:r>
            <a:r>
              <a:rPr lang="ru-RU" dirty="0" err="1"/>
              <a:t>ендоскопічне</a:t>
            </a:r>
            <a:r>
              <a:rPr lang="ru-RU" dirty="0"/>
              <a:t> </a:t>
            </a:r>
            <a:r>
              <a:rPr lang="ru-RU" dirty="0" err="1"/>
              <a:t>зведення</a:t>
            </a:r>
            <a:r>
              <a:rPr lang="ru-RU" dirty="0"/>
              <a:t> </a:t>
            </a:r>
            <a:r>
              <a:rPr lang="ru-RU" dirty="0" err="1"/>
              <a:t>яєчка</a:t>
            </a:r>
            <a:r>
              <a:rPr lang="ru-RU" dirty="0"/>
              <a:t> при </a:t>
            </a:r>
            <a:r>
              <a:rPr lang="ru-RU" dirty="0" err="1"/>
              <a:t>абдомінальній</a:t>
            </a:r>
            <a:r>
              <a:rPr lang="ru-RU" dirty="0"/>
              <a:t> </a:t>
            </a:r>
            <a:r>
              <a:rPr lang="ru-RU" dirty="0" err="1"/>
              <a:t>формі</a:t>
            </a:r>
            <a:r>
              <a:rPr lang="ru-RU" dirty="0"/>
              <a:t> </a:t>
            </a:r>
            <a:r>
              <a:rPr lang="ru-RU" dirty="0" err="1"/>
              <a:t>крипторхізму</a:t>
            </a:r>
            <a:r>
              <a:rPr lang="ru-RU" dirty="0"/>
              <a:t>. У </a:t>
            </a:r>
            <a:r>
              <a:rPr lang="ru-RU" dirty="0" err="1"/>
              <a:t>хворих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абдомінальним</a:t>
            </a:r>
            <a:r>
              <a:rPr lang="ru-RU" dirty="0"/>
              <a:t> </a:t>
            </a:r>
            <a:r>
              <a:rPr lang="ru-RU" dirty="0" err="1"/>
              <a:t>одностороннім</a:t>
            </a:r>
            <a:r>
              <a:rPr lang="ru-RU" dirty="0"/>
              <a:t> </a:t>
            </a:r>
            <a:r>
              <a:rPr lang="ru-RU" dirty="0" err="1"/>
              <a:t>крипторхізмом</a:t>
            </a:r>
            <a:r>
              <a:rPr lang="ru-RU" dirty="0"/>
              <a:t> та коротким </a:t>
            </a:r>
            <a:r>
              <a:rPr lang="ru-RU" dirty="0" err="1"/>
              <a:t>сім'яним</a:t>
            </a:r>
            <a:r>
              <a:rPr lang="ru-RU" dirty="0"/>
              <a:t> канатиком </a:t>
            </a:r>
            <a:r>
              <a:rPr lang="ru-RU" dirty="0" err="1"/>
              <a:t>виконують</a:t>
            </a:r>
            <a:r>
              <a:rPr lang="ru-RU" dirty="0"/>
              <a:t> </a:t>
            </a:r>
            <a:r>
              <a:rPr lang="ru-RU" dirty="0" err="1"/>
              <a:t>лапароскопічну</a:t>
            </a:r>
            <a:r>
              <a:rPr lang="ru-RU" dirty="0"/>
              <a:t> </a:t>
            </a:r>
            <a:r>
              <a:rPr lang="ru-RU" dirty="0" err="1"/>
              <a:t>орхіектомію</a:t>
            </a:r>
            <a:r>
              <a:rPr lang="ru-RU" dirty="0"/>
              <a:t>. При </a:t>
            </a:r>
            <a:r>
              <a:rPr lang="ru-RU" dirty="0" err="1"/>
              <a:t>двосторонній</a:t>
            </a:r>
            <a:r>
              <a:rPr lang="ru-RU" dirty="0"/>
              <a:t> </a:t>
            </a:r>
            <a:r>
              <a:rPr lang="ru-RU" dirty="0" err="1"/>
              <a:t>такій</a:t>
            </a:r>
            <a:r>
              <a:rPr lang="ru-RU" dirty="0"/>
              <a:t> </a:t>
            </a:r>
            <a:r>
              <a:rPr lang="ru-RU" dirty="0" err="1"/>
              <a:t>патології</a:t>
            </a:r>
            <a:r>
              <a:rPr lang="ru-RU" dirty="0"/>
              <a:t> </a:t>
            </a:r>
            <a:r>
              <a:rPr lang="ru-RU" dirty="0" err="1"/>
              <a:t>описані</a:t>
            </a:r>
            <a:r>
              <a:rPr lang="ru-RU" dirty="0"/>
              <a:t> </a:t>
            </a:r>
            <a:r>
              <a:rPr lang="ru-RU" dirty="0" err="1"/>
              <a:t>випадки</a:t>
            </a:r>
            <a:r>
              <a:rPr lang="ru-RU" dirty="0"/>
              <a:t> </a:t>
            </a:r>
            <a:r>
              <a:rPr lang="ru-RU" dirty="0" err="1"/>
              <a:t>аутотрансплантації</a:t>
            </a:r>
            <a:r>
              <a:rPr lang="ru-RU" dirty="0"/>
              <a:t> </a:t>
            </a:r>
            <a:r>
              <a:rPr lang="ru-RU" dirty="0" err="1"/>
              <a:t>яєчка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підключенням</a:t>
            </a:r>
            <a:r>
              <a:rPr lang="ru-RU" dirty="0"/>
              <a:t> </a:t>
            </a:r>
            <a:r>
              <a:rPr lang="ru-RU" dirty="0" err="1"/>
              <a:t>ного</a:t>
            </a:r>
            <a:r>
              <a:rPr lang="ru-RU" dirty="0"/>
              <a:t> до </a:t>
            </a:r>
            <a:r>
              <a:rPr lang="ru-RU" dirty="0" err="1"/>
              <a:t>нижніх</a:t>
            </a:r>
            <a:r>
              <a:rPr lang="ru-RU" dirty="0"/>
              <a:t> </a:t>
            </a:r>
            <a:r>
              <a:rPr lang="ru-RU" dirty="0" err="1"/>
              <a:t>надчеревних</a:t>
            </a:r>
            <a:r>
              <a:rPr lang="ru-RU" dirty="0"/>
              <a:t> </a:t>
            </a:r>
            <a:r>
              <a:rPr lang="ru-RU" dirty="0" err="1"/>
              <a:t>судин</a:t>
            </a:r>
            <a:r>
              <a:rPr lang="ru-RU" dirty="0"/>
              <a:t> за </a:t>
            </a:r>
            <a:r>
              <a:rPr lang="ru-RU" dirty="0" err="1"/>
              <a:t>допомогою</a:t>
            </a:r>
            <a:r>
              <a:rPr lang="ru-RU" dirty="0"/>
              <a:t> </a:t>
            </a:r>
            <a:r>
              <a:rPr lang="ru-RU" dirty="0" err="1"/>
              <a:t>мікросудинної</a:t>
            </a:r>
            <a:r>
              <a:rPr lang="ru-RU" dirty="0"/>
              <a:t> </a:t>
            </a:r>
            <a:r>
              <a:rPr lang="ru-RU" dirty="0" err="1"/>
              <a:t>техніки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dirty="0"/>
              <a:t>Прогноз при </a:t>
            </a:r>
            <a:r>
              <a:rPr lang="ru-RU" dirty="0" err="1"/>
              <a:t>крипторхізмі</a:t>
            </a:r>
            <a:r>
              <a:rPr lang="ru-RU" dirty="0"/>
              <a:t> </a:t>
            </a:r>
            <a:r>
              <a:rPr lang="ru-RU" dirty="0" err="1"/>
              <a:t>залежить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ступеня</a:t>
            </a:r>
            <a:r>
              <a:rPr lang="ru-RU" dirty="0"/>
              <a:t> </a:t>
            </a:r>
            <a:r>
              <a:rPr lang="ru-RU" dirty="0" err="1"/>
              <a:t>недорозвиненості</a:t>
            </a:r>
            <a:r>
              <a:rPr lang="ru-RU" dirty="0"/>
              <a:t> </a:t>
            </a:r>
            <a:r>
              <a:rPr lang="ru-RU" dirty="0" err="1"/>
              <a:t>яєчок</a:t>
            </a:r>
            <a:r>
              <a:rPr lang="ru-RU" dirty="0"/>
              <a:t>,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сперматогенної</a:t>
            </a:r>
            <a:r>
              <a:rPr lang="ru-RU" dirty="0"/>
              <a:t> </a:t>
            </a:r>
            <a:r>
              <a:rPr lang="ru-RU" dirty="0" err="1"/>
              <a:t>функції</a:t>
            </a:r>
            <a:r>
              <a:rPr lang="ru-RU" dirty="0"/>
              <a:t>. Лише 10 % </a:t>
            </a:r>
            <a:r>
              <a:rPr lang="ru-RU" dirty="0" err="1"/>
              <a:t>чоловіків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двостороннім</a:t>
            </a:r>
            <a:r>
              <a:rPr lang="ru-RU" dirty="0"/>
              <a:t> </a:t>
            </a:r>
            <a:r>
              <a:rPr lang="ru-RU" dirty="0" err="1"/>
              <a:t>крипторхізмом</a:t>
            </a:r>
            <a:r>
              <a:rPr lang="ru-RU" dirty="0"/>
              <a:t> без </a:t>
            </a:r>
            <a:r>
              <a:rPr lang="ru-RU" dirty="0" err="1"/>
              <a:t>хірургічної</a:t>
            </a:r>
            <a:r>
              <a:rPr lang="ru-RU" dirty="0"/>
              <a:t> </a:t>
            </a:r>
            <a:r>
              <a:rPr lang="ru-RU" dirty="0" err="1"/>
              <a:t>корекції</a:t>
            </a:r>
            <a:r>
              <a:rPr lang="ru-RU" dirty="0"/>
              <a:t> </a:t>
            </a:r>
            <a:r>
              <a:rPr lang="ru-RU" dirty="0" err="1"/>
              <a:t>здатні</a:t>
            </a:r>
            <a:r>
              <a:rPr lang="ru-RU" dirty="0"/>
              <a:t> до </a:t>
            </a:r>
            <a:r>
              <a:rPr lang="ru-RU" dirty="0" err="1"/>
              <a:t>запліднення</a:t>
            </a:r>
            <a:r>
              <a:rPr lang="ru-RU" dirty="0"/>
              <a:t>. </a:t>
            </a:r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орхідопексії</a:t>
            </a:r>
            <a:r>
              <a:rPr lang="ru-RU" dirty="0"/>
              <a:t> при </a:t>
            </a:r>
            <a:r>
              <a:rPr lang="ru-RU" dirty="0" err="1"/>
              <a:t>односторонній</a:t>
            </a:r>
            <a:r>
              <a:rPr lang="ru-RU" dirty="0"/>
              <a:t> </a:t>
            </a:r>
            <a:r>
              <a:rPr lang="ru-RU" dirty="0" err="1"/>
              <a:t>аномалії</a:t>
            </a:r>
            <a:r>
              <a:rPr lang="ru-RU" dirty="0"/>
              <a:t> 20-30 % </a:t>
            </a:r>
            <a:r>
              <a:rPr lang="ru-RU" dirty="0" err="1"/>
              <a:t>хворих</a:t>
            </a:r>
            <a:r>
              <a:rPr lang="ru-RU" dirty="0"/>
              <a:t> </a:t>
            </a:r>
            <a:r>
              <a:rPr lang="ru-RU" dirty="0" err="1"/>
              <a:t>залишаються</a:t>
            </a:r>
            <a:r>
              <a:rPr lang="ru-RU" dirty="0"/>
              <a:t> </a:t>
            </a:r>
            <a:r>
              <a:rPr lang="ru-RU" dirty="0" err="1"/>
              <a:t>безплідними</a:t>
            </a:r>
            <a:r>
              <a:rPr lang="ru-RU" dirty="0"/>
              <a:t>, при </a:t>
            </a:r>
            <a:r>
              <a:rPr lang="ru-RU" dirty="0" err="1"/>
              <a:t>двосторонній</a:t>
            </a:r>
            <a:r>
              <a:rPr lang="ru-RU" dirty="0"/>
              <a:t> – 60-70%. </a:t>
            </a:r>
            <a:r>
              <a:rPr lang="ru-RU" dirty="0" err="1"/>
              <a:t>Встановлена</a:t>
            </a:r>
            <a:r>
              <a:rPr lang="ru-RU" dirty="0"/>
              <a:t> </a:t>
            </a:r>
            <a:r>
              <a:rPr lang="ru-RU" dirty="0" err="1"/>
              <a:t>прямопропорційна</a:t>
            </a:r>
            <a:r>
              <a:rPr lang="ru-RU" dirty="0"/>
              <a:t> </a:t>
            </a:r>
            <a:r>
              <a:rPr lang="ru-RU" dirty="0" err="1"/>
              <a:t>залежність</a:t>
            </a:r>
            <a:r>
              <a:rPr lang="ru-RU" dirty="0"/>
              <a:t> </a:t>
            </a:r>
            <a:r>
              <a:rPr lang="ru-RU" dirty="0" err="1"/>
              <a:t>результатів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строків</a:t>
            </a:r>
            <a:r>
              <a:rPr lang="ru-RU" dirty="0"/>
              <a:t> початку </a:t>
            </a:r>
            <a:r>
              <a:rPr lang="ru-RU" dirty="0" err="1"/>
              <a:t>лікування</a:t>
            </a:r>
            <a:r>
              <a:rPr lang="ru-RU" dirty="0"/>
              <a:t>: при </a:t>
            </a:r>
            <a:r>
              <a:rPr lang="ru-RU" dirty="0" err="1"/>
              <a:t>проведенні</a:t>
            </a:r>
            <a:r>
              <a:rPr lang="ru-RU" dirty="0"/>
              <a:t> </a:t>
            </a:r>
            <a:r>
              <a:rPr lang="ru-RU" dirty="0" err="1"/>
              <a:t>лікування</a:t>
            </a:r>
            <a:r>
              <a:rPr lang="ru-RU" dirty="0"/>
              <a:t> до </a:t>
            </a:r>
            <a:r>
              <a:rPr lang="ru-RU" dirty="0" err="1"/>
              <a:t>двох</a:t>
            </a:r>
            <a:r>
              <a:rPr lang="ru-RU" dirty="0"/>
              <a:t> </a:t>
            </a:r>
            <a:r>
              <a:rPr lang="ru-RU" dirty="0" err="1"/>
              <a:t>років</a:t>
            </a:r>
            <a:r>
              <a:rPr lang="ru-RU" dirty="0"/>
              <a:t> </a:t>
            </a:r>
            <a:r>
              <a:rPr lang="ru-RU" dirty="0" err="1"/>
              <a:t>позитивний</a:t>
            </a:r>
            <a:r>
              <a:rPr lang="ru-RU" dirty="0"/>
              <a:t> результат </a:t>
            </a:r>
            <a:r>
              <a:rPr lang="ru-RU" dirty="0" err="1"/>
              <a:t>спостерігається</a:t>
            </a:r>
            <a:r>
              <a:rPr lang="ru-RU" dirty="0"/>
              <a:t> у 75-80% </a:t>
            </a:r>
            <a:r>
              <a:rPr lang="ru-RU" dirty="0" err="1"/>
              <a:t>хворих</a:t>
            </a:r>
            <a:r>
              <a:rPr lang="ru-RU" dirty="0"/>
              <a:t>. При </a:t>
            </a:r>
            <a:r>
              <a:rPr lang="ru-RU" dirty="0" err="1"/>
              <a:t>більш</a:t>
            </a:r>
            <a:r>
              <a:rPr lang="ru-RU" dirty="0"/>
              <a:t> </a:t>
            </a:r>
            <a:r>
              <a:rPr lang="ru-RU" dirty="0" err="1"/>
              <a:t>пізньому</a:t>
            </a:r>
            <a:r>
              <a:rPr lang="ru-RU" dirty="0"/>
              <a:t> </a:t>
            </a:r>
            <a:r>
              <a:rPr lang="ru-RU" dirty="0" err="1"/>
              <a:t>лікуванні</a:t>
            </a:r>
            <a:r>
              <a:rPr lang="ru-RU" dirty="0"/>
              <a:t> – у </a:t>
            </a:r>
            <a:r>
              <a:rPr lang="ru-RU" i="1" dirty="0"/>
              <a:t>35-45%. </a:t>
            </a:r>
            <a:r>
              <a:rPr lang="ru-RU" dirty="0"/>
              <a:t>Прогноз </a:t>
            </a:r>
            <a:r>
              <a:rPr lang="ru-RU" dirty="0" err="1"/>
              <a:t>залежить</a:t>
            </a:r>
            <a:r>
              <a:rPr lang="ru-RU" dirty="0"/>
              <a:t> не </a:t>
            </a:r>
            <a:r>
              <a:rPr lang="ru-RU" dirty="0" err="1"/>
              <a:t>тільки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строків</a:t>
            </a:r>
            <a:r>
              <a:rPr lang="ru-RU" dirty="0"/>
              <a:t> початку </a:t>
            </a:r>
            <a:r>
              <a:rPr lang="ru-RU" dirty="0" err="1"/>
              <a:t>лікування</a:t>
            </a:r>
            <a:r>
              <a:rPr lang="ru-RU" dirty="0"/>
              <a:t>, але й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ступеня</a:t>
            </a:r>
            <a:r>
              <a:rPr lang="ru-RU" dirty="0"/>
              <a:t> </a:t>
            </a:r>
            <a:r>
              <a:rPr lang="ru-RU" dirty="0" err="1"/>
              <a:t>порушення</a:t>
            </a:r>
            <a:r>
              <a:rPr lang="ru-RU" dirty="0"/>
              <a:t> </a:t>
            </a:r>
            <a:r>
              <a:rPr lang="ru-RU" dirty="0" err="1"/>
              <a:t>структури</a:t>
            </a:r>
            <a:r>
              <a:rPr lang="ru-RU" dirty="0"/>
              <a:t> </a:t>
            </a:r>
            <a:r>
              <a:rPr lang="ru-RU" dirty="0" err="1"/>
              <a:t>яєчка</a:t>
            </a:r>
            <a:r>
              <a:rPr lang="ru-RU" dirty="0"/>
              <a:t>. Тому </a:t>
            </a:r>
            <a:r>
              <a:rPr lang="ru-RU" dirty="0" err="1"/>
              <a:t>рання</a:t>
            </a:r>
            <a:r>
              <a:rPr lang="ru-RU" dirty="0"/>
              <a:t> </a:t>
            </a:r>
            <a:r>
              <a:rPr lang="ru-RU" dirty="0" err="1"/>
              <a:t>діагностика</a:t>
            </a:r>
            <a:r>
              <a:rPr lang="ru-RU" dirty="0"/>
              <a:t> </a:t>
            </a:r>
            <a:r>
              <a:rPr lang="ru-RU" dirty="0" err="1"/>
              <a:t>крипторхізму</a:t>
            </a:r>
            <a:r>
              <a:rPr lang="ru-RU" dirty="0"/>
              <a:t> та </a:t>
            </a:r>
            <a:r>
              <a:rPr lang="ru-RU" dirty="0" err="1"/>
              <a:t>виконана</a:t>
            </a:r>
            <a:r>
              <a:rPr lang="ru-RU" dirty="0"/>
              <a:t> </a:t>
            </a:r>
            <a:r>
              <a:rPr lang="ru-RU" dirty="0" err="1"/>
              <a:t>операція</a:t>
            </a:r>
            <a:r>
              <a:rPr lang="ru-RU" dirty="0"/>
              <a:t> </a:t>
            </a:r>
            <a:r>
              <a:rPr lang="ru-RU" dirty="0" err="1"/>
              <a:t>сприяють</a:t>
            </a:r>
            <a:r>
              <a:rPr lang="ru-RU" dirty="0"/>
              <a:t> </a:t>
            </a:r>
            <a:r>
              <a:rPr lang="ru-RU" dirty="0" err="1"/>
              <a:t>отриманню</a:t>
            </a:r>
            <a:r>
              <a:rPr lang="ru-RU" dirty="0"/>
              <a:t> </a:t>
            </a:r>
            <a:r>
              <a:rPr lang="ru-RU" dirty="0" err="1"/>
              <a:t>високого</a:t>
            </a:r>
            <a:r>
              <a:rPr lang="ru-RU" dirty="0"/>
              <a:t> проценту </a:t>
            </a:r>
            <a:r>
              <a:rPr lang="ru-RU" dirty="0" err="1"/>
              <a:t>позитивних</a:t>
            </a:r>
            <a:r>
              <a:rPr lang="ru-RU" dirty="0"/>
              <a:t> </a:t>
            </a:r>
            <a:r>
              <a:rPr lang="ru-RU" dirty="0" err="1"/>
              <a:t>результатів</a:t>
            </a:r>
            <a:r>
              <a:rPr lang="ru-RU" dirty="0"/>
              <a:t>. На думку ряду </a:t>
            </a:r>
            <a:r>
              <a:rPr lang="ru-RU" dirty="0" err="1"/>
              <a:t>урологів</a:t>
            </a:r>
            <a:r>
              <a:rPr lang="ru-RU" dirty="0"/>
              <a:t> </a:t>
            </a:r>
            <a:r>
              <a:rPr lang="ru-RU" dirty="0" err="1"/>
              <a:t>кращі</a:t>
            </a:r>
            <a:r>
              <a:rPr lang="ru-RU" dirty="0"/>
              <a:t> </a:t>
            </a:r>
            <a:r>
              <a:rPr lang="ru-RU" dirty="0" err="1"/>
              <a:t>результати</a:t>
            </a:r>
            <a:r>
              <a:rPr lang="ru-RU" dirty="0"/>
              <a:t> </a:t>
            </a:r>
            <a:r>
              <a:rPr lang="ru-RU" dirty="0" err="1"/>
              <a:t>лікування</a:t>
            </a:r>
            <a:r>
              <a:rPr lang="ru-RU" dirty="0"/>
              <a:t> </a:t>
            </a:r>
            <a:r>
              <a:rPr lang="ru-RU" dirty="0" err="1"/>
              <a:t>спостерігаються</a:t>
            </a:r>
            <a:r>
              <a:rPr lang="ru-RU" dirty="0"/>
              <a:t> при </a:t>
            </a:r>
            <a:r>
              <a:rPr lang="ru-RU" dirty="0" err="1"/>
              <a:t>комбінованому</a:t>
            </a:r>
            <a:r>
              <a:rPr lang="ru-RU" dirty="0"/>
              <a:t> </a:t>
            </a:r>
            <a:r>
              <a:rPr lang="ru-RU" dirty="0" err="1"/>
              <a:t>лікуванні</a:t>
            </a:r>
            <a:r>
              <a:rPr lang="ru-RU" dirty="0"/>
              <a:t>: </a:t>
            </a:r>
            <a:r>
              <a:rPr lang="ru-RU" dirty="0" err="1"/>
              <a:t>гормонотерапія</a:t>
            </a:r>
            <a:r>
              <a:rPr lang="ru-RU" dirty="0"/>
              <a:t> —-&gt; </a:t>
            </a:r>
            <a:r>
              <a:rPr lang="ru-RU" dirty="0" err="1"/>
              <a:t>оперативне</a:t>
            </a:r>
            <a:r>
              <a:rPr lang="ru-RU" dirty="0"/>
              <a:t> </a:t>
            </a:r>
            <a:r>
              <a:rPr lang="ru-RU" dirty="0" err="1"/>
              <a:t>лікування</a:t>
            </a:r>
            <a:r>
              <a:rPr lang="ru-RU" dirty="0"/>
              <a:t> —&gt; </a:t>
            </a:r>
            <a:r>
              <a:rPr lang="ru-RU" dirty="0" err="1"/>
              <a:t>гормонотерапія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7808805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88640"/>
            <a:ext cx="8424936" cy="6336704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endParaRPr lang="ru-RU" b="1" dirty="0" smtClean="0"/>
          </a:p>
          <a:p>
            <a:pPr marL="0" indent="0">
              <a:buNone/>
            </a:pPr>
            <a:r>
              <a:rPr lang="ru-RU" b="1" dirty="0" err="1" smtClean="0"/>
              <a:t>Псевдокрипторхізм</a:t>
            </a:r>
            <a:r>
              <a:rPr lang="ru-RU" b="1" dirty="0" smtClean="0"/>
              <a:t> </a:t>
            </a:r>
            <a:r>
              <a:rPr lang="ru-RU" b="1" dirty="0"/>
              <a:t>(</a:t>
            </a:r>
            <a:r>
              <a:rPr lang="ru-RU" b="1" dirty="0" err="1"/>
              <a:t>вторинний</a:t>
            </a:r>
            <a:r>
              <a:rPr lang="ru-RU" b="1" dirty="0"/>
              <a:t> </a:t>
            </a:r>
            <a:r>
              <a:rPr lang="ru-RU" b="1" dirty="0" err="1"/>
              <a:t>або</a:t>
            </a:r>
            <a:r>
              <a:rPr lang="ru-RU" b="1" dirty="0"/>
              <a:t> </a:t>
            </a:r>
            <a:r>
              <a:rPr lang="ru-RU" b="1" dirty="0" err="1"/>
              <a:t>несправжній</a:t>
            </a:r>
            <a:r>
              <a:rPr lang="ru-RU" b="1" dirty="0"/>
              <a:t> </a:t>
            </a:r>
            <a:r>
              <a:rPr lang="ru-RU" b="1" dirty="0" err="1"/>
              <a:t>крипторхізм</a:t>
            </a:r>
            <a:r>
              <a:rPr lang="ru-RU" b="1" dirty="0"/>
              <a:t>) </a:t>
            </a:r>
            <a:r>
              <a:rPr lang="ru-RU" dirty="0"/>
              <a:t>стан, при </a:t>
            </a:r>
            <a:r>
              <a:rPr lang="ru-RU" dirty="0" err="1"/>
              <a:t>якому</a:t>
            </a:r>
            <a:r>
              <a:rPr lang="ru-RU" dirty="0"/>
              <a:t> </a:t>
            </a:r>
            <a:r>
              <a:rPr lang="ru-RU" dirty="0" err="1"/>
              <a:t>яєчко</a:t>
            </a:r>
            <a:r>
              <a:rPr lang="ru-RU" dirty="0"/>
              <a:t> </a:t>
            </a:r>
            <a:r>
              <a:rPr lang="ru-RU" dirty="0" err="1"/>
              <a:t>спостерігається</a:t>
            </a:r>
            <a:r>
              <a:rPr lang="ru-RU" dirty="0"/>
              <a:t> </a:t>
            </a:r>
            <a:r>
              <a:rPr lang="ru-RU" dirty="0" err="1"/>
              <a:t>біля</a:t>
            </a:r>
            <a:r>
              <a:rPr lang="ru-RU" dirty="0"/>
              <a:t> </a:t>
            </a:r>
            <a:r>
              <a:rPr lang="ru-RU" dirty="0" err="1"/>
              <a:t>кореня</a:t>
            </a:r>
            <a:r>
              <a:rPr lang="ru-RU" dirty="0"/>
              <a:t> </a:t>
            </a:r>
            <a:r>
              <a:rPr lang="ru-RU" dirty="0" err="1"/>
              <a:t>статевого</a:t>
            </a:r>
            <a:r>
              <a:rPr lang="ru-RU" dirty="0"/>
              <a:t> члена </a:t>
            </a:r>
            <a:r>
              <a:rPr lang="ru-RU" dirty="0" err="1"/>
              <a:t>або</a:t>
            </a:r>
            <a:r>
              <a:rPr lang="ru-RU" dirty="0"/>
              <a:t> у </a:t>
            </a:r>
            <a:r>
              <a:rPr lang="ru-RU" dirty="0" err="1"/>
              <a:t>піхвовому</a:t>
            </a:r>
            <a:r>
              <a:rPr lang="ru-RU" dirty="0"/>
              <a:t> </a:t>
            </a:r>
            <a:r>
              <a:rPr lang="ru-RU" dirty="0" err="1"/>
              <a:t>каналі</a:t>
            </a:r>
            <a:r>
              <a:rPr lang="ru-RU" dirty="0"/>
              <a:t>, але при </a:t>
            </a:r>
            <a:r>
              <a:rPr lang="ru-RU" dirty="0" err="1"/>
              <a:t>пальпації</a:t>
            </a:r>
            <a:r>
              <a:rPr lang="ru-RU" dirty="0"/>
              <a:t> </a:t>
            </a:r>
            <a:r>
              <a:rPr lang="ru-RU" dirty="0" err="1"/>
              <a:t>воно</a:t>
            </a:r>
            <a:r>
              <a:rPr lang="ru-RU" dirty="0"/>
              <a:t> легко </a:t>
            </a:r>
            <a:r>
              <a:rPr lang="ru-RU" dirty="0" err="1"/>
              <a:t>зводиться</a:t>
            </a:r>
            <a:r>
              <a:rPr lang="ru-RU" dirty="0"/>
              <a:t> на дно мошонки. </a:t>
            </a:r>
            <a:r>
              <a:rPr lang="ru-RU" dirty="0" err="1"/>
              <a:t>Виникає</a:t>
            </a:r>
            <a:r>
              <a:rPr lang="ru-RU" dirty="0"/>
              <a:t> </a:t>
            </a:r>
            <a:r>
              <a:rPr lang="ru-RU" dirty="0" err="1"/>
              <a:t>це</a:t>
            </a:r>
            <a:r>
              <a:rPr lang="ru-RU" dirty="0"/>
              <a:t> в </a:t>
            </a:r>
            <a:r>
              <a:rPr lang="ru-RU" dirty="0" err="1"/>
              <a:t>результаті</a:t>
            </a:r>
            <a:r>
              <a:rPr lang="ru-RU" dirty="0"/>
              <a:t> </a:t>
            </a:r>
            <a:r>
              <a:rPr lang="ru-RU" dirty="0" err="1"/>
              <a:t>скорочення</a:t>
            </a:r>
            <a:r>
              <a:rPr lang="ru-RU" dirty="0"/>
              <a:t> </a:t>
            </a:r>
            <a:r>
              <a:rPr lang="ru-RU" dirty="0" err="1"/>
              <a:t>м'яза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піднімає</a:t>
            </a:r>
            <a:r>
              <a:rPr lang="ru-RU" dirty="0"/>
              <a:t> </a:t>
            </a:r>
            <a:r>
              <a:rPr lang="ru-RU" dirty="0" err="1"/>
              <a:t>яєчко</a:t>
            </a:r>
            <a:r>
              <a:rPr lang="ru-RU" dirty="0"/>
              <a:t>, і </a:t>
            </a:r>
            <a:r>
              <a:rPr lang="ru-RU" dirty="0" err="1"/>
              <a:t>обумовлене</a:t>
            </a:r>
            <a:r>
              <a:rPr lang="ru-RU" dirty="0"/>
              <a:t> </a:t>
            </a:r>
            <a:r>
              <a:rPr lang="ru-RU" dirty="0" err="1"/>
              <a:t>незаростанням</a:t>
            </a:r>
            <a:r>
              <a:rPr lang="ru-RU" dirty="0"/>
              <a:t> </a:t>
            </a:r>
            <a:r>
              <a:rPr lang="ru-RU" dirty="0" err="1"/>
              <a:t>піхвового</a:t>
            </a:r>
            <a:r>
              <a:rPr lang="ru-RU" dirty="0"/>
              <a:t> </a:t>
            </a:r>
            <a:r>
              <a:rPr lang="ru-RU" dirty="0" err="1"/>
              <a:t>відростку</a:t>
            </a:r>
            <a:r>
              <a:rPr lang="ru-RU" dirty="0"/>
              <a:t> Калитка </a:t>
            </a:r>
            <a:r>
              <a:rPr lang="ru-RU" dirty="0" err="1"/>
              <a:t>розвинена</a:t>
            </a:r>
            <a:r>
              <a:rPr lang="ru-RU" dirty="0"/>
              <a:t> нормально.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яєчко</a:t>
            </a:r>
            <a:r>
              <a:rPr lang="ru-RU" dirty="0"/>
              <a:t> не </a:t>
            </a:r>
            <a:r>
              <a:rPr lang="ru-RU" dirty="0" err="1"/>
              <a:t>зменшене</a:t>
            </a:r>
            <a:r>
              <a:rPr lang="ru-RU" dirty="0"/>
              <a:t> у </a:t>
            </a:r>
            <a:r>
              <a:rPr lang="ru-RU" dirty="0" err="1"/>
              <a:t>розмірах</a:t>
            </a:r>
            <a:r>
              <a:rPr lang="ru-RU" dirty="0"/>
              <a:t>, показано </a:t>
            </a:r>
            <a:r>
              <a:rPr lang="ru-RU" dirty="0" err="1"/>
              <a:t>спостережен­ня</a:t>
            </a:r>
            <a:r>
              <a:rPr lang="ru-RU" dirty="0"/>
              <a:t> –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віком</a:t>
            </a:r>
            <a:r>
              <a:rPr lang="ru-RU" dirty="0"/>
              <a:t> </a:t>
            </a:r>
            <a:r>
              <a:rPr lang="ru-RU" dirty="0" err="1"/>
              <a:t>воно</a:t>
            </a:r>
            <a:r>
              <a:rPr lang="ru-RU" dirty="0"/>
              <a:t> </a:t>
            </a:r>
            <a:r>
              <a:rPr lang="ru-RU" dirty="0" err="1"/>
              <a:t>самостійно</a:t>
            </a:r>
            <a:r>
              <a:rPr lang="ru-RU" dirty="0"/>
              <a:t> </a:t>
            </a:r>
            <a:r>
              <a:rPr lang="ru-RU" dirty="0" err="1"/>
              <a:t>опу­скається</a:t>
            </a:r>
            <a:r>
              <a:rPr lang="ru-RU" dirty="0"/>
              <a:t> у мошонку. При </a:t>
            </a:r>
            <a:r>
              <a:rPr lang="ru-RU" dirty="0" err="1"/>
              <a:t>змен­шенні</a:t>
            </a:r>
            <a:r>
              <a:rPr lang="ru-RU" dirty="0"/>
              <a:t> </a:t>
            </a:r>
            <a:r>
              <a:rPr lang="ru-RU" dirty="0" err="1"/>
              <a:t>яєчка</a:t>
            </a:r>
            <a:r>
              <a:rPr lang="ru-RU" dirty="0"/>
              <a:t> показано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зведен­ня</a:t>
            </a:r>
            <a:r>
              <a:rPr lang="ru-RU" dirty="0"/>
              <a:t> та </a:t>
            </a:r>
            <a:r>
              <a:rPr lang="ru-RU" dirty="0" err="1"/>
              <a:t>гормонотерапія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b="1" dirty="0" err="1"/>
              <a:t>Ектопія</a:t>
            </a:r>
            <a:r>
              <a:rPr lang="ru-RU" b="1" dirty="0"/>
              <a:t> </a:t>
            </a:r>
            <a:r>
              <a:rPr lang="ru-RU" b="1" dirty="0" err="1"/>
              <a:t>яєчка</a:t>
            </a:r>
            <a:r>
              <a:rPr lang="ru-RU" b="1" dirty="0"/>
              <a:t>, </a:t>
            </a:r>
            <a:r>
              <a:rPr lang="ru-RU" dirty="0" err="1"/>
              <a:t>тобто</a:t>
            </a:r>
            <a:r>
              <a:rPr lang="ru-RU" dirty="0"/>
              <a:t> </a:t>
            </a:r>
            <a:r>
              <a:rPr lang="ru-RU" dirty="0" err="1"/>
              <a:t>незви­чайне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розташування</a:t>
            </a:r>
            <a:r>
              <a:rPr lang="ru-RU" dirty="0"/>
              <a:t>. </a:t>
            </a:r>
            <a:r>
              <a:rPr lang="ru-RU" dirty="0" err="1"/>
              <a:t>Спосте­рігається</a:t>
            </a:r>
            <a:r>
              <a:rPr lang="ru-RU" dirty="0"/>
              <a:t>,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яєчко</a:t>
            </a:r>
            <a:r>
              <a:rPr lang="ru-RU" dirty="0"/>
              <a:t> </a:t>
            </a:r>
            <a:r>
              <a:rPr lang="ru-RU" dirty="0" err="1"/>
              <a:t>опускається</a:t>
            </a:r>
            <a:r>
              <a:rPr lang="ru-RU" dirty="0"/>
              <a:t> в мошонку не через </a:t>
            </a:r>
            <a:r>
              <a:rPr lang="ru-RU" dirty="0" err="1"/>
              <a:t>пахвинний</a:t>
            </a:r>
            <a:r>
              <a:rPr lang="ru-RU" dirty="0"/>
              <a:t> канал, а через </a:t>
            </a:r>
            <a:r>
              <a:rPr lang="ru-RU" dirty="0" err="1"/>
              <a:t>стегновий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від­хиляється</a:t>
            </a:r>
            <a:r>
              <a:rPr lang="ru-RU" dirty="0"/>
              <a:t> в </a:t>
            </a:r>
            <a:r>
              <a:rPr lang="ru-RU" dirty="0" err="1"/>
              <a:t>інші</a:t>
            </a:r>
            <a:r>
              <a:rPr lang="ru-RU" dirty="0"/>
              <a:t> боки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пахвин­ного</a:t>
            </a:r>
            <a:r>
              <a:rPr lang="ru-RU" dirty="0"/>
              <a:t> каналу. </a:t>
            </a:r>
            <a:r>
              <a:rPr lang="ru-RU" dirty="0" err="1"/>
              <a:t>Розрізняють</a:t>
            </a:r>
            <a:r>
              <a:rPr lang="ru-RU" dirty="0"/>
              <a:t> </a:t>
            </a:r>
            <a:r>
              <a:rPr lang="ru-RU" i="1" dirty="0" err="1"/>
              <a:t>черевну</a:t>
            </a:r>
            <a:r>
              <a:rPr lang="ru-RU" i="1" dirty="0"/>
              <a:t>, </a:t>
            </a:r>
            <a:r>
              <a:rPr lang="ru-RU" i="1" dirty="0" err="1"/>
              <a:t>пахвинну</a:t>
            </a:r>
            <a:r>
              <a:rPr lang="ru-RU" i="1" dirty="0"/>
              <a:t>, </a:t>
            </a:r>
            <a:r>
              <a:rPr lang="ru-RU" i="1" dirty="0" err="1"/>
              <a:t>лобкову</a:t>
            </a:r>
            <a:r>
              <a:rPr lang="ru-RU" i="1" dirty="0"/>
              <a:t>, </a:t>
            </a:r>
            <a:r>
              <a:rPr lang="ru-RU" i="1" dirty="0" err="1"/>
              <a:t>стегнову</a:t>
            </a:r>
            <a:r>
              <a:rPr lang="ru-RU" i="1" dirty="0"/>
              <a:t>, про-</a:t>
            </a:r>
            <a:r>
              <a:rPr lang="ru-RU" i="1" dirty="0" err="1"/>
              <a:t>межиииу</a:t>
            </a:r>
            <a:r>
              <a:rPr lang="ru-RU" i="1" dirty="0"/>
              <a:t> </a:t>
            </a:r>
            <a:r>
              <a:rPr lang="ru-RU" dirty="0"/>
              <a:t>та </a:t>
            </a:r>
            <a:r>
              <a:rPr lang="ru-RU" i="1" dirty="0" err="1"/>
              <a:t>перехресну</a:t>
            </a:r>
            <a:r>
              <a:rPr lang="ru-RU" i="1" dirty="0"/>
              <a:t> </a:t>
            </a:r>
            <a:r>
              <a:rPr lang="ru-RU" dirty="0" err="1"/>
              <a:t>ектопію</a:t>
            </a:r>
            <a:r>
              <a:rPr lang="ru-RU" dirty="0"/>
              <a:t> </a:t>
            </a:r>
            <a:r>
              <a:rPr lang="ru-RU" dirty="0" err="1"/>
              <a:t>яєчка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dirty="0"/>
              <a:t>В </a:t>
            </a:r>
            <a:r>
              <a:rPr lang="ru-RU" dirty="0" err="1"/>
              <a:t>основі</a:t>
            </a:r>
            <a:r>
              <a:rPr lang="ru-RU" dirty="0"/>
              <a:t> </a:t>
            </a:r>
            <a:r>
              <a:rPr lang="ru-RU" dirty="0" err="1"/>
              <a:t>цієї</a:t>
            </a:r>
            <a:r>
              <a:rPr lang="ru-RU" dirty="0"/>
              <a:t> </a:t>
            </a:r>
            <a:r>
              <a:rPr lang="ru-RU" dirty="0" err="1"/>
              <a:t>аномалії</a:t>
            </a:r>
            <a:r>
              <a:rPr lang="ru-RU" dirty="0"/>
              <a:t> лежать </a:t>
            </a:r>
            <a:r>
              <a:rPr lang="ru-RU" dirty="0" err="1"/>
              <a:t>різні</a:t>
            </a:r>
            <a:r>
              <a:rPr lang="ru-RU" dirty="0"/>
              <a:t> </a:t>
            </a:r>
            <a:r>
              <a:rPr lang="ru-RU" dirty="0" err="1"/>
              <a:t>механічні</a:t>
            </a:r>
            <a:r>
              <a:rPr lang="ru-RU" dirty="0"/>
              <a:t> </a:t>
            </a:r>
            <a:r>
              <a:rPr lang="ru-RU" dirty="0" err="1"/>
              <a:t>перешкоди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по­рушують</a:t>
            </a:r>
            <a:r>
              <a:rPr lang="ru-RU" dirty="0"/>
              <a:t> </a:t>
            </a:r>
            <a:r>
              <a:rPr lang="ru-RU" dirty="0" err="1"/>
              <a:t>міграцію</a:t>
            </a:r>
            <a:r>
              <a:rPr lang="ru-RU" dirty="0"/>
              <a:t> </a:t>
            </a:r>
            <a:r>
              <a:rPr lang="ru-RU" dirty="0" err="1"/>
              <a:t>яєчка</a:t>
            </a:r>
            <a:r>
              <a:rPr lang="ru-RU" dirty="0"/>
              <a:t> (</a:t>
            </a:r>
            <a:r>
              <a:rPr lang="ru-RU" dirty="0" err="1"/>
              <a:t>наявність</a:t>
            </a:r>
            <a:r>
              <a:rPr lang="ru-RU" dirty="0"/>
              <a:t> </a:t>
            </a:r>
            <a:r>
              <a:rPr lang="ru-RU" dirty="0" err="1"/>
              <a:t>сполучнотканинної</a:t>
            </a:r>
            <a:r>
              <a:rPr lang="ru-RU" dirty="0"/>
              <a:t> </a:t>
            </a:r>
            <a:r>
              <a:rPr lang="ru-RU" dirty="0" err="1"/>
              <a:t>перетинки</a:t>
            </a:r>
            <a:r>
              <a:rPr lang="ru-RU" dirty="0"/>
              <a:t> над входом у мошонку, </a:t>
            </a:r>
            <a:r>
              <a:rPr lang="ru-RU" dirty="0" err="1"/>
              <a:t>вузькість</a:t>
            </a:r>
            <a:r>
              <a:rPr lang="ru-RU" dirty="0"/>
              <a:t> </a:t>
            </a:r>
            <a:r>
              <a:rPr lang="ru-RU" dirty="0" err="1"/>
              <a:t>пахвинного</a:t>
            </a:r>
            <a:r>
              <a:rPr lang="ru-RU" dirty="0"/>
              <a:t> каналу, </a:t>
            </a:r>
            <a:r>
              <a:rPr lang="ru-RU" dirty="0" err="1"/>
              <a:t>недорозвиненість</a:t>
            </a:r>
            <a:r>
              <a:rPr lang="ru-RU" dirty="0"/>
              <a:t> </a:t>
            </a:r>
            <a:r>
              <a:rPr lang="ru-RU" dirty="0" err="1"/>
              <a:t>тунелю</a:t>
            </a:r>
            <a:r>
              <a:rPr lang="ru-RU" dirty="0"/>
              <a:t> в </a:t>
            </a:r>
            <a:r>
              <a:rPr lang="ru-RU" dirty="0" err="1"/>
              <a:t>мошонці</a:t>
            </a:r>
            <a:r>
              <a:rPr lang="ru-RU" dirty="0"/>
              <a:t>). </a:t>
            </a:r>
            <a:r>
              <a:rPr lang="ru-RU" dirty="0" err="1"/>
              <a:t>Внаслідок</a:t>
            </a:r>
            <a:r>
              <a:rPr lang="ru-RU" dirty="0"/>
              <a:t> </a:t>
            </a:r>
            <a:r>
              <a:rPr lang="ru-RU" dirty="0" err="1"/>
              <a:t>цього</a:t>
            </a:r>
            <a:r>
              <a:rPr lang="ru-RU" dirty="0"/>
              <a:t> </a:t>
            </a:r>
            <a:r>
              <a:rPr lang="ru-RU" dirty="0" err="1"/>
              <a:t>яєчко</a:t>
            </a:r>
            <a:r>
              <a:rPr lang="ru-RU" dirty="0"/>
              <a:t> </a:t>
            </a:r>
            <a:r>
              <a:rPr lang="ru-RU" dirty="0" err="1"/>
              <a:t>зупиняється</a:t>
            </a:r>
            <a:r>
              <a:rPr lang="ru-RU" dirty="0"/>
              <a:t>, не досягнувши мошонки,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опускається</a:t>
            </a:r>
            <a:r>
              <a:rPr lang="ru-RU" dirty="0"/>
              <a:t> </a:t>
            </a:r>
            <a:r>
              <a:rPr lang="ru-RU" dirty="0" err="1"/>
              <a:t>незвичним</a:t>
            </a:r>
            <a:r>
              <a:rPr lang="ru-RU" dirty="0"/>
              <a:t> шляхом – </a:t>
            </a:r>
            <a:r>
              <a:rPr lang="ru-RU" dirty="0" err="1"/>
              <a:t>виникає</a:t>
            </a:r>
            <a:r>
              <a:rPr lang="ru-RU" dirty="0"/>
              <a:t> </a:t>
            </a:r>
            <a:r>
              <a:rPr lang="ru-RU" dirty="0" err="1"/>
              <a:t>ектопія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dirty="0"/>
              <a:t>При </a:t>
            </a:r>
            <a:r>
              <a:rPr lang="ru-RU" dirty="0" err="1"/>
              <a:t>ектопії</a:t>
            </a:r>
            <a:r>
              <a:rPr lang="ru-RU" dirty="0"/>
              <a:t> </a:t>
            </a:r>
            <a:r>
              <a:rPr lang="ru-RU" dirty="0" err="1"/>
              <a:t>яєчко</a:t>
            </a:r>
            <a:r>
              <a:rPr lang="ru-RU" dirty="0"/>
              <a:t> </a:t>
            </a:r>
            <a:r>
              <a:rPr lang="ru-RU" dirty="0" err="1"/>
              <a:t>найчастіше</a:t>
            </a:r>
            <a:r>
              <a:rPr lang="ru-RU" dirty="0"/>
              <a:t> </a:t>
            </a:r>
            <a:r>
              <a:rPr lang="ru-RU" dirty="0" err="1"/>
              <a:t>розташовується</a:t>
            </a:r>
            <a:r>
              <a:rPr lang="ru-RU" dirty="0"/>
              <a:t> над </a:t>
            </a:r>
            <a:r>
              <a:rPr lang="ru-RU" dirty="0" err="1"/>
              <a:t>шкірою</a:t>
            </a:r>
            <a:r>
              <a:rPr lang="ru-RU" dirty="0"/>
              <a:t> </a:t>
            </a:r>
            <a:r>
              <a:rPr lang="ru-RU" dirty="0" err="1"/>
              <a:t>передньої</a:t>
            </a:r>
            <a:r>
              <a:rPr lang="ru-RU" dirty="0"/>
              <a:t> </a:t>
            </a:r>
            <a:r>
              <a:rPr lang="ru-RU" dirty="0" err="1"/>
              <a:t>черевної</a:t>
            </a:r>
            <a:r>
              <a:rPr lang="ru-RU" dirty="0"/>
              <a:t> </a:t>
            </a:r>
            <a:r>
              <a:rPr lang="ru-RU" dirty="0" err="1"/>
              <a:t>стінки</a:t>
            </a:r>
            <a:r>
              <a:rPr lang="ru-RU" dirty="0"/>
              <a:t> в </a:t>
            </a:r>
            <a:r>
              <a:rPr lang="ru-RU" dirty="0" err="1"/>
              <a:t>пахвинній</a:t>
            </a:r>
            <a:r>
              <a:rPr lang="ru-RU" dirty="0"/>
              <a:t> </a:t>
            </a:r>
            <a:r>
              <a:rPr lang="ru-RU" dirty="0" err="1"/>
              <a:t>ділянці</a:t>
            </a:r>
            <a:r>
              <a:rPr lang="ru-RU" dirty="0"/>
              <a:t>, на </a:t>
            </a:r>
            <a:r>
              <a:rPr lang="ru-RU" dirty="0" err="1"/>
              <a:t>апоневрозі</a:t>
            </a:r>
            <a:r>
              <a:rPr lang="ru-RU" dirty="0"/>
              <a:t> </a:t>
            </a:r>
            <a:r>
              <a:rPr lang="ru-RU" dirty="0" err="1"/>
              <a:t>зовнішнього</a:t>
            </a:r>
            <a:r>
              <a:rPr lang="ru-RU" dirty="0"/>
              <a:t> косого </a:t>
            </a:r>
            <a:r>
              <a:rPr lang="ru-RU" dirty="0" err="1"/>
              <a:t>м'яза</a:t>
            </a:r>
            <a:r>
              <a:rPr lang="ru-RU" dirty="0"/>
              <a:t> живота у </a:t>
            </a:r>
            <a:r>
              <a:rPr lang="ru-RU" dirty="0" err="1"/>
              <a:t>ділянці</a:t>
            </a:r>
            <a:r>
              <a:rPr lang="ru-RU" dirty="0"/>
              <a:t> лобка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біля</a:t>
            </a:r>
            <a:r>
              <a:rPr lang="ru-RU" dirty="0"/>
              <a:t> </a:t>
            </a:r>
            <a:r>
              <a:rPr lang="ru-RU" dirty="0" err="1"/>
              <a:t>кореня</a:t>
            </a:r>
            <a:r>
              <a:rPr lang="ru-RU" dirty="0"/>
              <a:t> </a:t>
            </a:r>
            <a:r>
              <a:rPr lang="ru-RU" dirty="0" err="1"/>
              <a:t>статевого</a:t>
            </a:r>
            <a:r>
              <a:rPr lang="ru-RU" dirty="0"/>
              <a:t> члена. </a:t>
            </a:r>
            <a:r>
              <a:rPr lang="ru-RU" dirty="0" err="1"/>
              <a:t>Воно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бути на </a:t>
            </a:r>
            <a:r>
              <a:rPr lang="ru-RU" dirty="0" err="1"/>
              <a:t>внутрішній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зовнішній</a:t>
            </a:r>
            <a:r>
              <a:rPr lang="ru-RU" dirty="0"/>
              <a:t> </a:t>
            </a:r>
            <a:r>
              <a:rPr lang="ru-RU" dirty="0" err="1"/>
              <a:t>поверхні</a:t>
            </a:r>
            <a:r>
              <a:rPr lang="ru-RU" dirty="0"/>
              <a:t> стегна, на </a:t>
            </a:r>
            <a:r>
              <a:rPr lang="ru-RU" dirty="0" err="1"/>
              <a:t>промежині</a:t>
            </a:r>
            <a:r>
              <a:rPr lang="ru-RU" dirty="0"/>
              <a:t>. </a:t>
            </a:r>
            <a:r>
              <a:rPr lang="ru-RU" dirty="0" err="1"/>
              <a:t>Рідше</a:t>
            </a:r>
            <a:r>
              <a:rPr lang="ru-RU" dirty="0"/>
              <a:t> </a:t>
            </a:r>
            <a:r>
              <a:rPr lang="ru-RU" dirty="0" err="1"/>
              <a:t>спостерігається</a:t>
            </a:r>
            <a:r>
              <a:rPr lang="ru-RU" dirty="0"/>
              <a:t> поперечна </a:t>
            </a:r>
            <a:r>
              <a:rPr lang="ru-RU" dirty="0" err="1"/>
              <a:t>ектопія</a:t>
            </a:r>
            <a:r>
              <a:rPr lang="ru-RU" dirty="0"/>
              <a:t>, при </a:t>
            </a:r>
            <a:r>
              <a:rPr lang="ru-RU" dirty="0" err="1"/>
              <a:t>якій</a:t>
            </a:r>
            <a:r>
              <a:rPr lang="ru-RU" dirty="0"/>
              <a:t> </a:t>
            </a:r>
            <a:r>
              <a:rPr lang="ru-RU" dirty="0" err="1"/>
              <a:t>обидва</a:t>
            </a:r>
            <a:r>
              <a:rPr lang="ru-RU" dirty="0"/>
              <a:t> </a:t>
            </a:r>
            <a:r>
              <a:rPr lang="ru-RU" dirty="0" err="1"/>
              <a:t>яєчка</a:t>
            </a:r>
            <a:r>
              <a:rPr lang="ru-RU" dirty="0"/>
              <a:t> </a:t>
            </a:r>
            <a:r>
              <a:rPr lang="ru-RU" dirty="0" err="1"/>
              <a:t>містяться</a:t>
            </a:r>
            <a:r>
              <a:rPr lang="ru-RU" dirty="0"/>
              <a:t> в </a:t>
            </a:r>
            <a:r>
              <a:rPr lang="ru-RU" dirty="0" err="1"/>
              <a:t>одній</a:t>
            </a:r>
            <a:r>
              <a:rPr lang="ru-RU" dirty="0"/>
              <a:t> з половин мошонки. За нашими </a:t>
            </a:r>
            <a:r>
              <a:rPr lang="ru-RU" dirty="0" err="1"/>
              <a:t>даними</a:t>
            </a:r>
            <a:r>
              <a:rPr lang="ru-RU" dirty="0"/>
              <a:t>, </a:t>
            </a:r>
            <a:r>
              <a:rPr lang="ru-RU" dirty="0" err="1"/>
              <a:t>ектопія</a:t>
            </a:r>
            <a:r>
              <a:rPr lang="ru-RU" dirty="0"/>
              <a:t> становить 4 % </a:t>
            </a:r>
            <a:r>
              <a:rPr lang="ru-RU" dirty="0" err="1"/>
              <a:t>усіх</a:t>
            </a:r>
            <a:r>
              <a:rPr lang="ru-RU" dirty="0"/>
              <a:t> </a:t>
            </a:r>
            <a:r>
              <a:rPr lang="ru-RU" dirty="0" err="1"/>
              <a:t>аномалій</a:t>
            </a:r>
            <a:r>
              <a:rPr lang="ru-RU" dirty="0"/>
              <a:t> </a:t>
            </a:r>
            <a:r>
              <a:rPr lang="ru-RU" dirty="0" err="1"/>
              <a:t>яєчка</a:t>
            </a:r>
            <a:r>
              <a:rPr lang="ru-RU" dirty="0"/>
              <a:t>. При </a:t>
            </a:r>
            <a:r>
              <a:rPr lang="ru-RU" dirty="0" err="1"/>
              <a:t>ектопії</a:t>
            </a:r>
            <a:r>
              <a:rPr lang="ru-RU" dirty="0"/>
              <a:t>, </a:t>
            </a:r>
            <a:r>
              <a:rPr lang="ru-RU" dirty="0" err="1"/>
              <a:t>порівняно</a:t>
            </a:r>
            <a:r>
              <a:rPr lang="ru-RU" dirty="0"/>
              <a:t> з </a:t>
            </a:r>
            <a:r>
              <a:rPr lang="ru-RU" dirty="0" err="1"/>
              <a:t>крипторхізмом</a:t>
            </a:r>
            <a:r>
              <a:rPr lang="ru-RU" dirty="0"/>
              <a:t>, </a:t>
            </a:r>
            <a:r>
              <a:rPr lang="ru-RU" dirty="0" err="1"/>
              <a:t>яєчка</a:t>
            </a:r>
            <a:r>
              <a:rPr lang="ru-RU" dirty="0"/>
              <a:t> </a:t>
            </a:r>
            <a:r>
              <a:rPr lang="ru-RU" dirty="0" err="1"/>
              <a:t>більш</a:t>
            </a:r>
            <a:r>
              <a:rPr lang="ru-RU" dirty="0"/>
              <a:t> </a:t>
            </a:r>
            <a:r>
              <a:rPr lang="ru-RU" dirty="0" err="1"/>
              <a:t>повноцінні</a:t>
            </a:r>
            <a:r>
              <a:rPr lang="ru-RU" dirty="0"/>
              <a:t> в </a:t>
            </a:r>
            <a:r>
              <a:rPr lang="ru-RU" dirty="0" err="1"/>
              <a:t>морфологічному</a:t>
            </a:r>
            <a:r>
              <a:rPr lang="ru-RU" dirty="0"/>
              <a:t> і </a:t>
            </a:r>
            <a:r>
              <a:rPr lang="ru-RU" dirty="0" err="1"/>
              <a:t>функціональному</a:t>
            </a:r>
            <a:r>
              <a:rPr lang="ru-RU" dirty="0"/>
              <a:t> </a:t>
            </a:r>
            <a:r>
              <a:rPr lang="ru-RU" dirty="0" err="1"/>
              <a:t>відношенні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dirty="0" err="1"/>
              <a:t>Під</a:t>
            </a:r>
            <a:r>
              <a:rPr lang="ru-RU" dirty="0"/>
              <a:t> час </a:t>
            </a:r>
            <a:r>
              <a:rPr lang="ru-RU" dirty="0" err="1"/>
              <a:t>зовнішнього</a:t>
            </a:r>
            <a:r>
              <a:rPr lang="ru-RU" dirty="0"/>
              <a:t> </a:t>
            </a:r>
            <a:r>
              <a:rPr lang="ru-RU" dirty="0" err="1"/>
              <a:t>огляду</a:t>
            </a:r>
            <a:r>
              <a:rPr lang="ru-RU" dirty="0"/>
              <a:t> у </a:t>
            </a:r>
            <a:r>
              <a:rPr lang="ru-RU" dirty="0" err="1"/>
              <a:t>дітей</a:t>
            </a:r>
            <a:r>
              <a:rPr lang="ru-RU" dirty="0"/>
              <a:t> з </a:t>
            </a:r>
            <a:r>
              <a:rPr lang="ru-RU" dirty="0" err="1"/>
              <a:t>ектопією</a:t>
            </a:r>
            <a:r>
              <a:rPr lang="ru-RU" dirty="0"/>
              <a:t> </a:t>
            </a:r>
            <a:r>
              <a:rPr lang="ru-RU" dirty="0" err="1"/>
              <a:t>яєчка</a:t>
            </a:r>
            <a:r>
              <a:rPr lang="ru-RU" dirty="0"/>
              <a:t> не </a:t>
            </a:r>
            <a:r>
              <a:rPr lang="ru-RU" dirty="0" err="1"/>
              <a:t>відзначають</a:t>
            </a:r>
            <a:r>
              <a:rPr lang="ru-RU" dirty="0"/>
              <a:t> </a:t>
            </a:r>
            <a:r>
              <a:rPr lang="ru-RU" dirty="0" err="1"/>
              <a:t>проявів</a:t>
            </a:r>
            <a:r>
              <a:rPr lang="ru-RU" dirty="0"/>
              <a:t> </a:t>
            </a:r>
            <a:r>
              <a:rPr lang="ru-RU" dirty="0" err="1"/>
              <a:t>євнухоїдизма</a:t>
            </a:r>
            <a:r>
              <a:rPr lang="ru-RU" dirty="0"/>
              <a:t> та </a:t>
            </a:r>
            <a:r>
              <a:rPr lang="ru-RU" dirty="0" err="1"/>
              <a:t>гормональної</a:t>
            </a:r>
            <a:r>
              <a:rPr lang="ru-RU" dirty="0"/>
              <a:t> </a:t>
            </a:r>
            <a:r>
              <a:rPr lang="ru-RU" dirty="0" err="1"/>
              <a:t>недостатності</a:t>
            </a:r>
            <a:r>
              <a:rPr lang="ru-RU" dirty="0"/>
              <a:t>. Одна половина мошонки </a:t>
            </a:r>
            <a:r>
              <a:rPr lang="ru-RU" dirty="0" err="1"/>
              <a:t>недорозвинена</a:t>
            </a:r>
            <a:r>
              <a:rPr lang="ru-RU" dirty="0"/>
              <a:t>, </a:t>
            </a:r>
            <a:r>
              <a:rPr lang="ru-RU" dirty="0" err="1"/>
              <a:t>зменшена</a:t>
            </a:r>
            <a:r>
              <a:rPr lang="ru-RU" dirty="0"/>
              <a:t>, </a:t>
            </a:r>
            <a:r>
              <a:rPr lang="ru-RU" dirty="0" err="1"/>
              <a:t>яєчка</a:t>
            </a:r>
            <a:r>
              <a:rPr lang="ru-RU" dirty="0"/>
              <a:t> в </a:t>
            </a:r>
            <a:r>
              <a:rPr lang="ru-RU" dirty="0" err="1"/>
              <a:t>ній</a:t>
            </a:r>
            <a:r>
              <a:rPr lang="ru-RU" dirty="0"/>
              <a:t> </a:t>
            </a:r>
            <a:r>
              <a:rPr lang="ru-RU" dirty="0" err="1"/>
              <a:t>немає</a:t>
            </a:r>
            <a:r>
              <a:rPr lang="ru-RU" dirty="0"/>
              <a:t>. При </a:t>
            </a:r>
            <a:r>
              <a:rPr lang="ru-RU" dirty="0" err="1"/>
              <a:t>пальпації</a:t>
            </a:r>
            <a:r>
              <a:rPr lang="ru-RU" dirty="0"/>
              <a:t> </a:t>
            </a:r>
            <a:r>
              <a:rPr lang="ru-RU" dirty="0" err="1"/>
              <a:t>пахвинної</a:t>
            </a:r>
            <a:r>
              <a:rPr lang="ru-RU" dirty="0"/>
              <a:t> і </a:t>
            </a:r>
            <a:r>
              <a:rPr lang="ru-RU" dirty="0" err="1"/>
              <a:t>лобкової</a:t>
            </a:r>
            <a:r>
              <a:rPr lang="ru-RU" dirty="0"/>
              <a:t> </a:t>
            </a:r>
            <a:r>
              <a:rPr lang="ru-RU" dirty="0" err="1"/>
              <a:t>ділянок</a:t>
            </a:r>
            <a:r>
              <a:rPr lang="ru-RU" dirty="0"/>
              <a:t>, </a:t>
            </a:r>
            <a:r>
              <a:rPr lang="ru-RU" dirty="0" err="1"/>
              <a:t>промежини</a:t>
            </a:r>
            <a:r>
              <a:rPr lang="ru-RU" dirty="0"/>
              <a:t>, </a:t>
            </a:r>
            <a:r>
              <a:rPr lang="ru-RU" dirty="0" err="1"/>
              <a:t>зовнішньої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внутрішньої</a:t>
            </a:r>
            <a:r>
              <a:rPr lang="ru-RU" dirty="0"/>
              <a:t> </a:t>
            </a:r>
            <a:r>
              <a:rPr lang="ru-RU" dirty="0" err="1"/>
              <a:t>поверхні</a:t>
            </a:r>
            <a:r>
              <a:rPr lang="ru-RU" dirty="0"/>
              <a:t> стегон </a:t>
            </a:r>
            <a:r>
              <a:rPr lang="ru-RU" dirty="0" err="1"/>
              <a:t>вдається</a:t>
            </a:r>
            <a:r>
              <a:rPr lang="ru-RU" dirty="0"/>
              <a:t> </a:t>
            </a:r>
            <a:r>
              <a:rPr lang="ru-RU" dirty="0" err="1"/>
              <a:t>пропальпувати</a:t>
            </a:r>
            <a:r>
              <a:rPr lang="ru-RU" dirty="0"/>
              <a:t> </a:t>
            </a:r>
            <a:r>
              <a:rPr lang="ru-RU" dirty="0" err="1"/>
              <a:t>щільноеластичне</a:t>
            </a:r>
            <a:r>
              <a:rPr lang="ru-RU" dirty="0"/>
              <a:t>, </a:t>
            </a:r>
            <a:r>
              <a:rPr lang="ru-RU" dirty="0" err="1"/>
              <a:t>помірно</a:t>
            </a:r>
            <a:r>
              <a:rPr lang="ru-RU" dirty="0"/>
              <a:t> </a:t>
            </a:r>
            <a:r>
              <a:rPr lang="ru-RU" dirty="0" err="1"/>
              <a:t>болюче</a:t>
            </a:r>
            <a:r>
              <a:rPr lang="ru-RU" dirty="0"/>
              <a:t> </a:t>
            </a:r>
            <a:r>
              <a:rPr lang="ru-RU" dirty="0" err="1"/>
              <a:t>округле</a:t>
            </a:r>
            <a:r>
              <a:rPr lang="ru-RU" dirty="0"/>
              <a:t> </a:t>
            </a:r>
            <a:r>
              <a:rPr lang="ru-RU" dirty="0" err="1"/>
              <a:t>новоутворення</a:t>
            </a:r>
            <a:r>
              <a:rPr lang="ru-RU" dirty="0"/>
              <a:t>. </a:t>
            </a:r>
            <a:r>
              <a:rPr lang="ru-RU" b="1" i="1" dirty="0" err="1"/>
              <a:t>Лікування</a:t>
            </a:r>
            <a:r>
              <a:rPr lang="ru-RU" b="1" i="1" dirty="0"/>
              <a:t> </a:t>
            </a:r>
            <a:r>
              <a:rPr lang="ru-RU" dirty="0" err="1"/>
              <a:t>хворих</a:t>
            </a:r>
            <a:r>
              <a:rPr lang="ru-RU" dirty="0"/>
              <a:t> </a:t>
            </a:r>
            <a:r>
              <a:rPr lang="ru-RU" dirty="0" err="1"/>
              <a:t>оперативне</a:t>
            </a:r>
            <a:r>
              <a:rPr lang="ru-RU" dirty="0"/>
              <a:t>: пересадка </a:t>
            </a:r>
            <a:r>
              <a:rPr lang="ru-RU" dirty="0" err="1"/>
              <a:t>яєчка</a:t>
            </a:r>
            <a:r>
              <a:rPr lang="ru-RU" dirty="0"/>
              <a:t> на </a:t>
            </a:r>
            <a:r>
              <a:rPr lang="ru-RU" dirty="0" err="1"/>
              <a:t>місце</a:t>
            </a:r>
            <a:r>
              <a:rPr lang="ru-RU" dirty="0"/>
              <a:t>. </a:t>
            </a:r>
            <a:r>
              <a:rPr lang="ru-RU" dirty="0" err="1"/>
              <a:t>Операцію</a:t>
            </a:r>
            <a:r>
              <a:rPr lang="ru-RU" dirty="0"/>
              <a:t> </a:t>
            </a:r>
            <a:r>
              <a:rPr lang="ru-RU" dirty="0" err="1"/>
              <a:t>виконують</a:t>
            </a:r>
            <a:r>
              <a:rPr lang="ru-RU" dirty="0"/>
              <a:t> в один </a:t>
            </a:r>
            <a:r>
              <a:rPr lang="ru-RU" dirty="0" err="1"/>
              <a:t>етап</a:t>
            </a:r>
            <a:r>
              <a:rPr lang="ru-RU" dirty="0"/>
              <a:t> у </a:t>
            </a:r>
            <a:r>
              <a:rPr lang="ru-RU" dirty="0" err="1"/>
              <a:t>віці</a:t>
            </a:r>
            <a:r>
              <a:rPr lang="ru-RU" dirty="0"/>
              <a:t> не </a:t>
            </a:r>
            <a:r>
              <a:rPr lang="ru-RU" dirty="0" err="1"/>
              <a:t>пізніше</a:t>
            </a:r>
            <a:r>
              <a:rPr lang="ru-RU" dirty="0"/>
              <a:t> 5 </a:t>
            </a:r>
            <a:r>
              <a:rPr lang="ru-RU" dirty="0" err="1"/>
              <a:t>років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072941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88640"/>
            <a:ext cx="8676456" cy="69127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err="1"/>
              <a:t>Надниркові</a:t>
            </a:r>
            <a:r>
              <a:rPr lang="ru-RU" dirty="0"/>
              <a:t> </a:t>
            </a:r>
            <a:r>
              <a:rPr lang="ru-RU" dirty="0" err="1"/>
              <a:t>залози</a:t>
            </a:r>
            <a:r>
              <a:rPr lang="ru-RU" dirty="0"/>
              <a:t> — </a:t>
            </a:r>
            <a:r>
              <a:rPr lang="ru-RU" dirty="0" err="1"/>
              <a:t>парний</a:t>
            </a:r>
            <a:r>
              <a:rPr lang="ru-RU" dirty="0"/>
              <a:t> орган, </a:t>
            </a:r>
            <a:r>
              <a:rPr lang="ru-RU" dirty="0" err="1"/>
              <a:t>розташований</a:t>
            </a:r>
            <a:r>
              <a:rPr lang="ru-RU" dirty="0"/>
              <a:t> на </a:t>
            </a:r>
            <a:r>
              <a:rPr lang="ru-RU" dirty="0" err="1"/>
              <a:t>верхніх</a:t>
            </a:r>
            <a:r>
              <a:rPr lang="ru-RU" dirty="0"/>
              <a:t> полюсах </a:t>
            </a:r>
            <a:r>
              <a:rPr lang="ru-RU" dirty="0" err="1"/>
              <a:t>нирок</a:t>
            </a:r>
            <a:r>
              <a:rPr lang="ru-RU" dirty="0"/>
              <a:t>. Права </a:t>
            </a:r>
            <a:r>
              <a:rPr lang="ru-RU" dirty="0" err="1"/>
              <a:t>надниркова</a:t>
            </a:r>
            <a:r>
              <a:rPr lang="ru-RU" dirty="0"/>
              <a:t> </a:t>
            </a:r>
            <a:r>
              <a:rPr lang="ru-RU" dirty="0" err="1"/>
              <a:t>залоза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трикутну</a:t>
            </a:r>
            <a:r>
              <a:rPr lang="ru-RU" dirty="0"/>
              <a:t> форму, </a:t>
            </a:r>
            <a:r>
              <a:rPr lang="ru-RU" dirty="0" err="1"/>
              <a:t>ліва</a:t>
            </a:r>
            <a:r>
              <a:rPr lang="ru-RU" dirty="0"/>
              <a:t> – </a:t>
            </a:r>
            <a:r>
              <a:rPr lang="ru-RU" dirty="0" err="1"/>
              <a:t>півмісяцеву</a:t>
            </a:r>
            <a:r>
              <a:rPr lang="ru-RU" dirty="0"/>
              <a:t>. </a:t>
            </a:r>
            <a:r>
              <a:rPr lang="ru-RU" dirty="0" err="1"/>
              <a:t>Надниркові</a:t>
            </a:r>
            <a:r>
              <a:rPr lang="ru-RU" dirty="0"/>
              <a:t> </a:t>
            </a:r>
            <a:r>
              <a:rPr lang="ru-RU" dirty="0" err="1"/>
              <a:t>залози</a:t>
            </a:r>
            <a:r>
              <a:rPr lang="ru-RU" dirty="0"/>
              <a:t> </a:t>
            </a:r>
            <a:r>
              <a:rPr lang="ru-RU" dirty="0" err="1"/>
              <a:t>покриті</a:t>
            </a:r>
            <a:r>
              <a:rPr lang="ru-RU" dirty="0"/>
              <a:t> </a:t>
            </a:r>
            <a:r>
              <a:rPr lang="ru-RU" dirty="0" err="1"/>
              <a:t>сполучнотканинною</a:t>
            </a:r>
            <a:r>
              <a:rPr lang="ru-RU" dirty="0"/>
              <a:t> капсулою, </a:t>
            </a:r>
            <a:r>
              <a:rPr lang="ru-RU" dirty="0" err="1"/>
              <a:t>під</a:t>
            </a:r>
            <a:r>
              <a:rPr lang="ru-RU" dirty="0"/>
              <a:t> </a:t>
            </a:r>
            <a:r>
              <a:rPr lang="ru-RU" dirty="0" err="1"/>
              <a:t>якою</a:t>
            </a:r>
            <a:r>
              <a:rPr lang="ru-RU" dirty="0"/>
              <a:t> </a:t>
            </a:r>
            <a:r>
              <a:rPr lang="ru-RU" dirty="0" err="1"/>
              <a:t>розташовуються</a:t>
            </a:r>
            <a:r>
              <a:rPr lang="ru-RU" dirty="0"/>
              <a:t> </a:t>
            </a:r>
            <a:r>
              <a:rPr lang="ru-RU" dirty="0" err="1"/>
              <a:t>кілька</a:t>
            </a:r>
            <a:r>
              <a:rPr lang="ru-RU" dirty="0"/>
              <a:t> зон </a:t>
            </a:r>
            <a:r>
              <a:rPr lang="ru-RU" dirty="0" err="1"/>
              <a:t>специфічної</a:t>
            </a:r>
            <a:r>
              <a:rPr lang="ru-RU" dirty="0"/>
              <a:t> </a:t>
            </a:r>
            <a:r>
              <a:rPr lang="ru-RU" dirty="0" err="1"/>
              <a:t>будови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синтезують</a:t>
            </a:r>
            <a:r>
              <a:rPr lang="ru-RU" dirty="0"/>
              <a:t> </a:t>
            </a:r>
            <a:r>
              <a:rPr lang="ru-RU" dirty="0" err="1"/>
              <a:t>певні</a:t>
            </a:r>
            <a:r>
              <a:rPr lang="ru-RU" dirty="0"/>
              <a:t> </a:t>
            </a:r>
            <a:r>
              <a:rPr lang="ru-RU" dirty="0" err="1"/>
              <a:t>гормони</a:t>
            </a:r>
            <a:r>
              <a:rPr lang="ru-RU" dirty="0"/>
              <a:t>. </a:t>
            </a:r>
          </a:p>
          <a:p>
            <a:pPr marL="0" indent="0">
              <a:buNone/>
            </a:pPr>
            <a:r>
              <a:rPr lang="ru-RU" dirty="0" err="1" smtClean="0"/>
              <a:t>Кожна</a:t>
            </a:r>
            <a:r>
              <a:rPr lang="ru-RU" dirty="0" smtClean="0"/>
              <a:t> </a:t>
            </a:r>
            <a:r>
              <a:rPr lang="ru-RU" dirty="0" err="1" smtClean="0"/>
              <a:t>надниркова</a:t>
            </a:r>
            <a:r>
              <a:rPr lang="ru-RU" dirty="0" smtClean="0"/>
              <a:t> </a:t>
            </a:r>
            <a:r>
              <a:rPr lang="ru-RU" dirty="0" err="1"/>
              <a:t>залоза</a:t>
            </a:r>
            <a:r>
              <a:rPr lang="ru-RU" dirty="0"/>
              <a:t> </a:t>
            </a:r>
            <a:r>
              <a:rPr lang="ru-RU" dirty="0" err="1"/>
              <a:t>являє</a:t>
            </a:r>
            <a:r>
              <a:rPr lang="ru-RU" dirty="0"/>
              <a:t> собою </a:t>
            </a:r>
            <a:r>
              <a:rPr lang="ru-RU" dirty="0" err="1"/>
              <a:t>дві</a:t>
            </a:r>
            <a:r>
              <a:rPr lang="ru-RU" dirty="0"/>
              <a:t> </a:t>
            </a:r>
            <a:r>
              <a:rPr lang="ru-RU" dirty="0" err="1"/>
              <a:t>окремі</a:t>
            </a:r>
            <a:r>
              <a:rPr lang="ru-RU" dirty="0"/>
              <a:t> </a:t>
            </a:r>
            <a:r>
              <a:rPr lang="ru-RU" dirty="0" err="1"/>
              <a:t>частини</a:t>
            </a:r>
            <a:r>
              <a:rPr lang="ru-RU" dirty="0"/>
              <a:t> (</a:t>
            </a:r>
            <a:r>
              <a:rPr lang="ru-RU" dirty="0" err="1"/>
              <a:t>коркова</a:t>
            </a:r>
            <a:r>
              <a:rPr lang="ru-RU" dirty="0"/>
              <a:t> і </a:t>
            </a:r>
            <a:r>
              <a:rPr lang="ru-RU" dirty="0" err="1"/>
              <a:t>мозкова</a:t>
            </a:r>
            <a:r>
              <a:rPr lang="ru-RU" dirty="0"/>
              <a:t> </a:t>
            </a:r>
            <a:r>
              <a:rPr lang="ru-RU" dirty="0" err="1"/>
              <a:t>частини</a:t>
            </a:r>
            <a:r>
              <a:rPr lang="ru-RU" dirty="0"/>
              <a:t>). </a:t>
            </a:r>
            <a:r>
              <a:rPr lang="ru-RU" dirty="0" err="1"/>
              <a:t>Коркова</a:t>
            </a:r>
            <a:r>
              <a:rPr lang="ru-RU" dirty="0"/>
              <a:t> </a:t>
            </a:r>
            <a:r>
              <a:rPr lang="ru-RU" dirty="0" err="1"/>
              <a:t>речовина</a:t>
            </a:r>
            <a:r>
              <a:rPr lang="ru-RU" dirty="0"/>
              <a:t> </a:t>
            </a:r>
            <a:r>
              <a:rPr lang="ru-RU" dirty="0" err="1"/>
              <a:t>включає</a:t>
            </a:r>
            <a:r>
              <a:rPr lang="ru-RU" dirty="0"/>
              <a:t> </a:t>
            </a:r>
            <a:r>
              <a:rPr lang="ru-RU" dirty="0" err="1"/>
              <a:t>клубочкову</a:t>
            </a:r>
            <a:r>
              <a:rPr lang="ru-RU" dirty="0"/>
              <a:t>, </a:t>
            </a:r>
            <a:r>
              <a:rPr lang="ru-RU" dirty="0" err="1"/>
              <a:t>пучкову</a:t>
            </a:r>
            <a:r>
              <a:rPr lang="ru-RU" dirty="0"/>
              <a:t> і </a:t>
            </a:r>
            <a:r>
              <a:rPr lang="ru-RU" dirty="0" err="1"/>
              <a:t>сітчасту</a:t>
            </a:r>
            <a:r>
              <a:rPr lang="ru-RU" dirty="0"/>
              <a:t> </a:t>
            </a:r>
            <a:r>
              <a:rPr lang="ru-RU" dirty="0" err="1"/>
              <a:t>зони</a:t>
            </a:r>
            <a:r>
              <a:rPr lang="ru-RU" dirty="0"/>
              <a:t>. У </a:t>
            </a:r>
            <a:r>
              <a:rPr lang="ru-RU" dirty="0" err="1"/>
              <a:t>клубочковій</a:t>
            </a:r>
            <a:r>
              <a:rPr lang="ru-RU" dirty="0"/>
              <a:t> </a:t>
            </a:r>
            <a:r>
              <a:rPr lang="ru-RU" dirty="0" err="1"/>
              <a:t>зоні</a:t>
            </a:r>
            <a:r>
              <a:rPr lang="ru-RU" dirty="0"/>
              <a:t> </a:t>
            </a:r>
            <a:r>
              <a:rPr lang="ru-RU" dirty="0" err="1"/>
              <a:t>відбувається</a:t>
            </a:r>
            <a:r>
              <a:rPr lang="ru-RU" dirty="0"/>
              <a:t> синтез </a:t>
            </a:r>
            <a:r>
              <a:rPr lang="ru-RU" dirty="0" err="1"/>
              <a:t>мінералокортикоїдів</a:t>
            </a:r>
            <a:r>
              <a:rPr lang="ru-RU" dirty="0"/>
              <a:t>, </a:t>
            </a:r>
            <a:r>
              <a:rPr lang="ru-RU" dirty="0" err="1"/>
              <a:t>основним</a:t>
            </a:r>
            <a:r>
              <a:rPr lang="ru-RU" dirty="0"/>
              <a:t> </a:t>
            </a:r>
            <a:r>
              <a:rPr lang="ru-RU" dirty="0" err="1"/>
              <a:t>представником</a:t>
            </a:r>
            <a:r>
              <a:rPr lang="ru-RU" dirty="0"/>
              <a:t> </a:t>
            </a:r>
            <a:r>
              <a:rPr lang="ru-RU" dirty="0" err="1"/>
              <a:t>яких</a:t>
            </a:r>
            <a:r>
              <a:rPr lang="ru-RU" dirty="0"/>
              <a:t> є альдостерон. У </a:t>
            </a:r>
            <a:r>
              <a:rPr lang="ru-RU" dirty="0" err="1"/>
              <a:t>пучковій</a:t>
            </a:r>
            <a:r>
              <a:rPr lang="ru-RU" dirty="0"/>
              <a:t> </a:t>
            </a:r>
            <a:r>
              <a:rPr lang="ru-RU" dirty="0" err="1"/>
              <a:t>зоні</a:t>
            </a:r>
            <a:r>
              <a:rPr lang="ru-RU" dirty="0"/>
              <a:t> </a:t>
            </a:r>
            <a:r>
              <a:rPr lang="ru-RU" dirty="0" err="1"/>
              <a:t>синтезуються</a:t>
            </a:r>
            <a:r>
              <a:rPr lang="ru-RU" dirty="0"/>
              <a:t> </a:t>
            </a:r>
            <a:r>
              <a:rPr lang="ru-RU" dirty="0" err="1"/>
              <a:t>глюкокортикоїди</a:t>
            </a:r>
            <a:r>
              <a:rPr lang="ru-RU" dirty="0"/>
              <a:t>. У </a:t>
            </a:r>
            <a:r>
              <a:rPr lang="ru-RU" dirty="0" err="1"/>
              <a:t>сітчастій</a:t>
            </a:r>
            <a:r>
              <a:rPr lang="ru-RU" dirty="0"/>
              <a:t> </a:t>
            </a:r>
            <a:r>
              <a:rPr lang="ru-RU" dirty="0" err="1"/>
              <a:t>зоні</a:t>
            </a:r>
            <a:r>
              <a:rPr lang="ru-RU" dirty="0"/>
              <a:t> </a:t>
            </a:r>
            <a:r>
              <a:rPr lang="ru-RU" dirty="0" err="1"/>
              <a:t>виробляється</a:t>
            </a:r>
            <a:r>
              <a:rPr lang="ru-RU" dirty="0"/>
              <a:t> невелика </a:t>
            </a:r>
            <a:r>
              <a:rPr lang="ru-RU" dirty="0" err="1"/>
              <a:t>кількість</a:t>
            </a:r>
            <a:r>
              <a:rPr lang="ru-RU" dirty="0"/>
              <a:t> </a:t>
            </a:r>
            <a:r>
              <a:rPr lang="ru-RU" dirty="0" err="1"/>
              <a:t>гормонів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мають</a:t>
            </a:r>
            <a:r>
              <a:rPr lang="ru-RU" dirty="0"/>
              <a:t> </a:t>
            </a:r>
            <a:r>
              <a:rPr lang="ru-RU" dirty="0" err="1"/>
              <a:t>активність</a:t>
            </a:r>
            <a:r>
              <a:rPr lang="ru-RU" dirty="0"/>
              <a:t> </a:t>
            </a:r>
            <a:r>
              <a:rPr lang="ru-RU" dirty="0" err="1"/>
              <a:t>статевих</a:t>
            </a:r>
            <a:r>
              <a:rPr lang="ru-RU" dirty="0"/>
              <a:t>. </a:t>
            </a:r>
            <a:r>
              <a:rPr lang="ru-RU" dirty="0" err="1"/>
              <a:t>Мозкова</a:t>
            </a:r>
            <a:r>
              <a:rPr lang="ru-RU" dirty="0"/>
              <a:t> </a:t>
            </a:r>
            <a:r>
              <a:rPr lang="ru-RU" dirty="0" err="1"/>
              <a:t>речовина</a:t>
            </a:r>
            <a:r>
              <a:rPr lang="ru-RU" dirty="0"/>
              <a:t> </a:t>
            </a:r>
            <a:r>
              <a:rPr lang="ru-RU" dirty="0" err="1"/>
              <a:t>виділяє</a:t>
            </a:r>
            <a:r>
              <a:rPr lang="ru-RU" dirty="0"/>
              <a:t> </a:t>
            </a:r>
            <a:r>
              <a:rPr lang="ru-RU" i="1" dirty="0" err="1"/>
              <a:t>катехоламіни</a:t>
            </a:r>
            <a:r>
              <a:rPr lang="ru-RU" i="1" dirty="0"/>
              <a:t>, </a:t>
            </a:r>
            <a:r>
              <a:rPr lang="ru-RU" dirty="0" err="1"/>
              <a:t>які</a:t>
            </a:r>
            <a:r>
              <a:rPr lang="ru-RU" dirty="0"/>
              <a:t> є аналогами </a:t>
            </a:r>
            <a:r>
              <a:rPr lang="ru-RU" dirty="0" err="1"/>
              <a:t>медіатора</a:t>
            </a:r>
            <a:r>
              <a:rPr lang="ru-RU" dirty="0"/>
              <a:t> </a:t>
            </a:r>
            <a:r>
              <a:rPr lang="ru-RU" dirty="0" err="1"/>
              <a:t>симпатичної</a:t>
            </a:r>
            <a:r>
              <a:rPr lang="ru-RU" dirty="0"/>
              <a:t> </a:t>
            </a:r>
            <a:r>
              <a:rPr lang="ru-RU" dirty="0" err="1"/>
              <a:t>нервової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129431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88640"/>
            <a:ext cx="8424936" cy="6336704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endParaRPr lang="ru-RU" b="1" dirty="0" smtClean="0"/>
          </a:p>
          <a:p>
            <a:pPr marL="0" indent="0">
              <a:buNone/>
            </a:pPr>
            <a:r>
              <a:rPr lang="ru-RU" b="1" dirty="0" err="1" smtClean="0"/>
              <a:t>Гормони</a:t>
            </a:r>
            <a:r>
              <a:rPr lang="ru-RU" b="1" dirty="0" smtClean="0"/>
              <a:t> </a:t>
            </a:r>
            <a:r>
              <a:rPr lang="ru-RU" b="1" dirty="0"/>
              <a:t>кори </a:t>
            </a:r>
            <a:r>
              <a:rPr lang="ru-RU" b="1" dirty="0" err="1"/>
              <a:t>наднирників</a:t>
            </a:r>
            <a:endParaRPr lang="ru-RU" dirty="0"/>
          </a:p>
          <a:p>
            <a:pPr marL="0" indent="0">
              <a:buNone/>
            </a:pPr>
            <a:r>
              <a:rPr lang="ru-RU" b="1" dirty="0" err="1"/>
              <a:t>Глюкокортикоїди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До </a:t>
            </a:r>
            <a:r>
              <a:rPr lang="ru-RU" dirty="0" err="1"/>
              <a:t>глюкокортикоїдів</a:t>
            </a:r>
            <a:r>
              <a:rPr lang="ru-RU" dirty="0"/>
              <a:t> належать кортизол, кортизон, </a:t>
            </a:r>
            <a:r>
              <a:rPr lang="ru-RU" dirty="0" err="1"/>
              <a:t>кортикостерон</a:t>
            </a:r>
            <a:r>
              <a:rPr lang="ru-RU" dirty="0"/>
              <a:t>, 11-дегідрокортикостерон. </a:t>
            </a:r>
            <a:r>
              <a:rPr lang="ru-RU" dirty="0" err="1"/>
              <a:t>Найбільш</a:t>
            </a:r>
            <a:r>
              <a:rPr lang="ru-RU" dirty="0"/>
              <a:t> </a:t>
            </a:r>
            <a:r>
              <a:rPr lang="ru-RU" dirty="0" err="1"/>
              <a:t>активним</a:t>
            </a:r>
            <a:r>
              <a:rPr lang="ru-RU" dirty="0"/>
              <a:t> є кортизол (</a:t>
            </a:r>
            <a:r>
              <a:rPr lang="ru-RU" dirty="0" err="1"/>
              <a:t>гідрокортизон</a:t>
            </a:r>
            <a:r>
              <a:rPr lang="ru-RU" dirty="0"/>
              <a:t>) і </a:t>
            </a:r>
            <a:r>
              <a:rPr lang="ru-RU" dirty="0" err="1"/>
              <a:t>кортикостерон</a:t>
            </a:r>
            <a:r>
              <a:rPr lang="ru-RU" dirty="0"/>
              <a:t>. </a:t>
            </a:r>
          </a:p>
          <a:p>
            <a:pPr marL="0" indent="0">
              <a:buNone/>
            </a:pPr>
            <a:r>
              <a:rPr lang="ru-RU" dirty="0" err="1"/>
              <a:t>Глюкокортикоїди</a:t>
            </a:r>
            <a:r>
              <a:rPr lang="ru-RU" dirty="0"/>
              <a:t> </a:t>
            </a:r>
            <a:r>
              <a:rPr lang="ru-RU" dirty="0" err="1"/>
              <a:t>впливають</a:t>
            </a:r>
            <a:r>
              <a:rPr lang="ru-RU" dirty="0"/>
              <a:t> на </a:t>
            </a:r>
            <a:r>
              <a:rPr lang="ru-RU" dirty="0" err="1"/>
              <a:t>різні</a:t>
            </a:r>
            <a:r>
              <a:rPr lang="ru-RU" dirty="0"/>
              <a:t> </a:t>
            </a:r>
            <a:r>
              <a:rPr lang="ru-RU" dirty="0" err="1"/>
              <a:t>види</a:t>
            </a:r>
            <a:r>
              <a:rPr lang="ru-RU" dirty="0"/>
              <a:t> </a:t>
            </a:r>
            <a:r>
              <a:rPr lang="ru-RU" dirty="0" err="1"/>
              <a:t>метаболізму</a:t>
            </a:r>
            <a:r>
              <a:rPr lang="ru-RU" dirty="0"/>
              <a:t>. </a:t>
            </a:r>
            <a:r>
              <a:rPr lang="ru-RU" dirty="0" err="1"/>
              <a:t>Залежно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типу </a:t>
            </a:r>
            <a:r>
              <a:rPr lang="ru-RU" dirty="0" err="1"/>
              <a:t>тканини</a:t>
            </a:r>
            <a:r>
              <a:rPr lang="ru-RU" dirty="0"/>
              <a:t> вони </a:t>
            </a:r>
            <a:r>
              <a:rPr lang="ru-RU" dirty="0" err="1"/>
              <a:t>можуть</a:t>
            </a:r>
            <a:r>
              <a:rPr lang="ru-RU" dirty="0"/>
              <a:t> </a:t>
            </a:r>
            <a:r>
              <a:rPr lang="ru-RU" dirty="0" err="1"/>
              <a:t>мати</a:t>
            </a:r>
            <a:r>
              <a:rPr lang="ru-RU" dirty="0"/>
              <a:t> як </a:t>
            </a:r>
            <a:r>
              <a:rPr lang="ru-RU" dirty="0" err="1"/>
              <a:t>анаболічну</a:t>
            </a:r>
            <a:r>
              <a:rPr lang="ru-RU" dirty="0"/>
              <a:t>, так і </a:t>
            </a:r>
            <a:r>
              <a:rPr lang="ru-RU" dirty="0" err="1"/>
              <a:t>катаболічну</a:t>
            </a:r>
            <a:r>
              <a:rPr lang="ru-RU" dirty="0"/>
              <a:t> </a:t>
            </a:r>
            <a:r>
              <a:rPr lang="ru-RU" dirty="0" err="1"/>
              <a:t>дію</a:t>
            </a:r>
            <a:r>
              <a:rPr lang="ru-RU" dirty="0"/>
              <a:t>. Так, у </a:t>
            </a:r>
            <a:r>
              <a:rPr lang="ru-RU" dirty="0" err="1"/>
              <a:t>печінці</a:t>
            </a:r>
            <a:r>
              <a:rPr lang="ru-RU" dirty="0"/>
              <a:t> вони </a:t>
            </a:r>
            <a:r>
              <a:rPr lang="ru-RU" dirty="0" err="1"/>
              <a:t>мають</a:t>
            </a:r>
            <a:r>
              <a:rPr lang="ru-RU" dirty="0"/>
              <a:t> </a:t>
            </a:r>
            <a:r>
              <a:rPr lang="ru-RU" dirty="0" err="1"/>
              <a:t>переважно</a:t>
            </a:r>
            <a:r>
              <a:rPr lang="ru-RU" dirty="0"/>
              <a:t> </a:t>
            </a:r>
            <a:r>
              <a:rPr lang="ru-RU" dirty="0" err="1"/>
              <a:t>анаболічний</a:t>
            </a:r>
            <a:r>
              <a:rPr lang="ru-RU" dirty="0"/>
              <a:t> </a:t>
            </a:r>
            <a:r>
              <a:rPr lang="ru-RU" dirty="0" err="1"/>
              <a:t>ефект</a:t>
            </a:r>
            <a:r>
              <a:rPr lang="ru-RU" dirty="0"/>
              <a:t>, а в </a:t>
            </a:r>
            <a:r>
              <a:rPr lang="ru-RU" dirty="0" err="1"/>
              <a:t>позапечінкових</a:t>
            </a:r>
            <a:r>
              <a:rPr lang="ru-RU" dirty="0"/>
              <a:t> тканинах (</a:t>
            </a:r>
            <a:r>
              <a:rPr lang="ru-RU" dirty="0" err="1"/>
              <a:t>ліпоїдній</a:t>
            </a:r>
            <a:r>
              <a:rPr lang="ru-RU" dirty="0"/>
              <a:t>, </a:t>
            </a:r>
            <a:r>
              <a:rPr lang="ru-RU" dirty="0" err="1"/>
              <a:t>м’язовій</a:t>
            </a:r>
            <a:r>
              <a:rPr lang="ru-RU" dirty="0"/>
              <a:t>, </a:t>
            </a:r>
            <a:r>
              <a:rPr lang="ru-RU" dirty="0" err="1"/>
              <a:t>сполучній</a:t>
            </a:r>
            <a:r>
              <a:rPr lang="ru-RU" dirty="0"/>
              <a:t>) –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катаболічна</a:t>
            </a:r>
            <a:r>
              <a:rPr lang="ru-RU" dirty="0"/>
              <a:t> </a:t>
            </a:r>
            <a:r>
              <a:rPr lang="ru-RU" dirty="0" err="1"/>
              <a:t>дія</a:t>
            </a:r>
            <a:r>
              <a:rPr lang="ru-RU" dirty="0"/>
              <a:t>. </a:t>
            </a:r>
            <a:r>
              <a:rPr lang="ru-RU" dirty="0" err="1"/>
              <a:t>Глюкокортикоїди</a:t>
            </a:r>
            <a:r>
              <a:rPr lang="ru-RU" dirty="0"/>
              <a:t> </a:t>
            </a:r>
            <a:r>
              <a:rPr lang="ru-RU" dirty="0" err="1"/>
              <a:t>беруть</a:t>
            </a:r>
            <a:r>
              <a:rPr lang="ru-RU" dirty="0"/>
              <a:t> участь в </a:t>
            </a:r>
            <a:r>
              <a:rPr lang="ru-RU" dirty="0" err="1"/>
              <a:t>регуляції</a:t>
            </a:r>
            <a:r>
              <a:rPr lang="ru-RU" dirty="0"/>
              <a:t> </a:t>
            </a:r>
            <a:r>
              <a:rPr lang="ru-RU" dirty="0" err="1"/>
              <a:t>обміну</a:t>
            </a:r>
            <a:r>
              <a:rPr lang="ru-RU" dirty="0"/>
              <a:t> </a:t>
            </a:r>
            <a:r>
              <a:rPr lang="ru-RU" dirty="0" err="1"/>
              <a:t>вуглеводів</a:t>
            </a:r>
            <a:r>
              <a:rPr lang="ru-RU" dirty="0"/>
              <a:t>, </a:t>
            </a:r>
            <a:r>
              <a:rPr lang="ru-RU" dirty="0" err="1"/>
              <a:t>білків</a:t>
            </a:r>
            <a:r>
              <a:rPr lang="ru-RU" dirty="0"/>
              <a:t>, </a:t>
            </a:r>
            <a:r>
              <a:rPr lang="ru-RU" dirty="0" err="1"/>
              <a:t>впливають</a:t>
            </a:r>
            <a:r>
              <a:rPr lang="ru-RU" dirty="0"/>
              <a:t> на </a:t>
            </a:r>
            <a:r>
              <a:rPr lang="ru-RU" dirty="0" err="1"/>
              <a:t>проникливість</a:t>
            </a:r>
            <a:r>
              <a:rPr lang="ru-RU" dirty="0"/>
              <a:t> </a:t>
            </a:r>
            <a:r>
              <a:rPr lang="ru-RU" dirty="0" err="1"/>
              <a:t>клітинних</a:t>
            </a:r>
            <a:r>
              <a:rPr lang="ru-RU" dirty="0"/>
              <a:t> мембран для </a:t>
            </a:r>
            <a:r>
              <a:rPr lang="ru-RU" dirty="0" err="1"/>
              <a:t>глюкози</a:t>
            </a:r>
            <a:r>
              <a:rPr lang="ru-RU" dirty="0"/>
              <a:t> і </a:t>
            </a:r>
            <a:r>
              <a:rPr lang="ru-RU" dirty="0" err="1"/>
              <a:t>амінокислот</a:t>
            </a:r>
            <a:r>
              <a:rPr lang="ru-RU" dirty="0"/>
              <a:t>, </a:t>
            </a:r>
            <a:r>
              <a:rPr lang="ru-RU" dirty="0" err="1"/>
              <a:t>мають</a:t>
            </a:r>
            <a:r>
              <a:rPr lang="ru-RU" dirty="0"/>
              <a:t> </a:t>
            </a:r>
            <a:r>
              <a:rPr lang="ru-RU" dirty="0" err="1"/>
              <a:t>протизапальну</a:t>
            </a:r>
            <a:r>
              <a:rPr lang="ru-RU" dirty="0"/>
              <a:t> і </a:t>
            </a:r>
            <a:r>
              <a:rPr lang="ru-RU" dirty="0" err="1"/>
              <a:t>десенсибілізуючу</a:t>
            </a:r>
            <a:r>
              <a:rPr lang="ru-RU" dirty="0"/>
              <a:t> </a:t>
            </a:r>
            <a:r>
              <a:rPr lang="ru-RU" dirty="0" err="1"/>
              <a:t>дію</a:t>
            </a:r>
            <a:r>
              <a:rPr lang="ru-RU" dirty="0"/>
              <a:t>. </a:t>
            </a:r>
          </a:p>
          <a:p>
            <a:pPr marL="0" indent="0">
              <a:buNone/>
            </a:pPr>
            <a:r>
              <a:rPr lang="ru-RU" b="1" i="1" dirty="0"/>
              <a:t>Участь в </a:t>
            </a:r>
            <a:r>
              <a:rPr lang="ru-RU" b="1" i="1" dirty="0" err="1"/>
              <a:t>обміні</a:t>
            </a:r>
            <a:r>
              <a:rPr lang="ru-RU" b="1" i="1" dirty="0"/>
              <a:t> </a:t>
            </a:r>
            <a:r>
              <a:rPr lang="ru-RU" b="1" i="1" dirty="0" err="1"/>
              <a:t>вуглеводів</a:t>
            </a:r>
            <a:endParaRPr lang="ru-RU" dirty="0"/>
          </a:p>
          <a:p>
            <a:pPr marL="0" indent="0">
              <a:buNone/>
            </a:pPr>
            <a:r>
              <a:rPr lang="ru-RU" dirty="0" err="1"/>
              <a:t>Глюкокортикоїди</a:t>
            </a:r>
            <a:r>
              <a:rPr lang="ru-RU" dirty="0"/>
              <a:t> –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гіперглікемічні</a:t>
            </a:r>
            <a:r>
              <a:rPr lang="ru-RU" dirty="0"/>
              <a:t> </a:t>
            </a:r>
            <a:r>
              <a:rPr lang="ru-RU" dirty="0" err="1"/>
              <a:t>гормони</a:t>
            </a:r>
            <a:r>
              <a:rPr lang="ru-RU" dirty="0"/>
              <a:t>, </a:t>
            </a:r>
            <a:r>
              <a:rPr lang="ru-RU" dirty="0" err="1"/>
              <a:t>тобто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дія</a:t>
            </a:r>
            <a:r>
              <a:rPr lang="ru-RU" dirty="0"/>
              <a:t> направлена на </a:t>
            </a:r>
            <a:r>
              <a:rPr lang="ru-RU" dirty="0" err="1"/>
              <a:t>збільшення</a:t>
            </a:r>
            <a:r>
              <a:rPr lang="ru-RU" dirty="0"/>
              <a:t> </a:t>
            </a:r>
            <a:r>
              <a:rPr lang="ru-RU" dirty="0" err="1"/>
              <a:t>концентрації</a:t>
            </a:r>
            <a:r>
              <a:rPr lang="ru-RU" dirty="0"/>
              <a:t> </a:t>
            </a:r>
            <a:r>
              <a:rPr lang="ru-RU" dirty="0" err="1"/>
              <a:t>глюкози</a:t>
            </a:r>
            <a:r>
              <a:rPr lang="ru-RU" dirty="0"/>
              <a:t> в </a:t>
            </a:r>
            <a:r>
              <a:rPr lang="ru-RU" dirty="0" err="1"/>
              <a:t>крові</a:t>
            </a:r>
            <a:r>
              <a:rPr lang="ru-RU" dirty="0"/>
              <a:t>.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забезпечується</a:t>
            </a:r>
            <a:r>
              <a:rPr lang="ru-RU" dirty="0"/>
              <a:t> за </a:t>
            </a:r>
            <a:r>
              <a:rPr lang="ru-RU" dirty="0" err="1"/>
              <a:t>рахунок</a:t>
            </a:r>
            <a:r>
              <a:rPr lang="ru-RU" dirty="0"/>
              <a:t> </a:t>
            </a:r>
            <a:r>
              <a:rPr lang="ru-RU" dirty="0" err="1"/>
              <a:t>активації</a:t>
            </a:r>
            <a:r>
              <a:rPr lang="ru-RU" dirty="0"/>
              <a:t> </a:t>
            </a:r>
            <a:r>
              <a:rPr lang="ru-RU" dirty="0" err="1"/>
              <a:t>глюконеогенезу</a:t>
            </a:r>
            <a:r>
              <a:rPr lang="ru-RU" dirty="0"/>
              <a:t>, </a:t>
            </a:r>
            <a:r>
              <a:rPr lang="ru-RU" dirty="0" err="1"/>
              <a:t>гальмування</a:t>
            </a:r>
            <a:r>
              <a:rPr lang="ru-RU" dirty="0"/>
              <a:t> </a:t>
            </a:r>
            <a:r>
              <a:rPr lang="ru-RU" dirty="0" err="1"/>
              <a:t>поглинання</a:t>
            </a:r>
            <a:r>
              <a:rPr lang="ru-RU" dirty="0"/>
              <a:t> і </a:t>
            </a:r>
            <a:r>
              <a:rPr lang="ru-RU" dirty="0" err="1"/>
              <a:t>утилізації</a:t>
            </a:r>
            <a:r>
              <a:rPr lang="ru-RU" dirty="0"/>
              <a:t> </a:t>
            </a:r>
            <a:r>
              <a:rPr lang="ru-RU" dirty="0" err="1"/>
              <a:t>глюкози</a:t>
            </a:r>
            <a:r>
              <a:rPr lang="ru-RU" dirty="0"/>
              <a:t> в </a:t>
            </a:r>
            <a:r>
              <a:rPr lang="ru-RU" dirty="0" err="1"/>
              <a:t>позапечінкових</a:t>
            </a:r>
            <a:r>
              <a:rPr lang="ru-RU" dirty="0"/>
              <a:t> тканинах. У </a:t>
            </a:r>
            <a:r>
              <a:rPr lang="ru-RU" dirty="0" err="1"/>
              <a:t>печінці</a:t>
            </a:r>
            <a:r>
              <a:rPr lang="ru-RU" dirty="0"/>
              <a:t> </a:t>
            </a:r>
            <a:r>
              <a:rPr lang="ru-RU" dirty="0" err="1"/>
              <a:t>глюкокортикоїди</a:t>
            </a:r>
            <a:r>
              <a:rPr lang="ru-RU" dirty="0"/>
              <a:t> </a:t>
            </a:r>
            <a:r>
              <a:rPr lang="ru-RU" dirty="0" err="1"/>
              <a:t>діють</a:t>
            </a:r>
            <a:r>
              <a:rPr lang="ru-RU" dirty="0"/>
              <a:t> як </a:t>
            </a:r>
            <a:r>
              <a:rPr lang="ru-RU" dirty="0" err="1"/>
              <a:t>анаболічні</a:t>
            </a:r>
            <a:r>
              <a:rPr lang="ru-RU" dirty="0"/>
              <a:t> </a:t>
            </a:r>
            <a:r>
              <a:rPr lang="ru-RU" dirty="0" err="1"/>
              <a:t>гормони</a:t>
            </a:r>
            <a:r>
              <a:rPr lang="ru-RU" dirty="0"/>
              <a:t>. Вони </a:t>
            </a:r>
            <a:r>
              <a:rPr lang="ru-RU" dirty="0" err="1"/>
              <a:t>стимулюють</a:t>
            </a:r>
            <a:r>
              <a:rPr lang="ru-RU" dirty="0"/>
              <a:t> не </a:t>
            </a:r>
            <a:r>
              <a:rPr lang="ru-RU" dirty="0" err="1"/>
              <a:t>лише</a:t>
            </a:r>
            <a:r>
              <a:rPr lang="ru-RU" dirty="0"/>
              <a:t> </a:t>
            </a:r>
            <a:r>
              <a:rPr lang="ru-RU" dirty="0" err="1"/>
              <a:t>глюконеогенез</a:t>
            </a:r>
            <a:r>
              <a:rPr lang="ru-RU" dirty="0"/>
              <a:t>. </a:t>
            </a:r>
            <a:r>
              <a:rPr lang="ru-RU" dirty="0" err="1"/>
              <a:t>Глюкокортикоїди</a:t>
            </a:r>
            <a:r>
              <a:rPr lang="ru-RU" dirty="0"/>
              <a:t> </a:t>
            </a:r>
            <a:r>
              <a:rPr lang="ru-RU" dirty="0" err="1"/>
              <a:t>підсилюють</a:t>
            </a:r>
            <a:r>
              <a:rPr lang="ru-RU" dirty="0"/>
              <a:t> </a:t>
            </a:r>
            <a:r>
              <a:rPr lang="ru-RU" dirty="0" err="1"/>
              <a:t>глікогенез</a:t>
            </a:r>
            <a:r>
              <a:rPr lang="ru-RU" dirty="0"/>
              <a:t>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63632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16632"/>
            <a:ext cx="8424936" cy="6336704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ru-RU" b="1" i="1" dirty="0" smtClean="0"/>
          </a:p>
          <a:p>
            <a:pPr marL="0" indent="0">
              <a:buNone/>
            </a:pPr>
            <a:r>
              <a:rPr lang="ru-RU" b="1" i="1" dirty="0" smtClean="0"/>
              <a:t>Участь </a:t>
            </a:r>
            <a:r>
              <a:rPr lang="ru-RU" b="1" i="1" dirty="0"/>
              <a:t>в </a:t>
            </a:r>
            <a:r>
              <a:rPr lang="ru-RU" b="1" i="1" dirty="0" err="1"/>
              <a:t>обміні</a:t>
            </a:r>
            <a:r>
              <a:rPr lang="ru-RU" b="1" i="1" dirty="0"/>
              <a:t> </a:t>
            </a:r>
            <a:r>
              <a:rPr lang="ru-RU" b="1" i="1" dirty="0" err="1"/>
              <a:t>ліпідів</a:t>
            </a:r>
            <a:endParaRPr lang="ru-RU" dirty="0"/>
          </a:p>
          <a:p>
            <a:pPr marL="0" indent="0">
              <a:buNone/>
            </a:pPr>
            <a:r>
              <a:rPr lang="ru-RU" dirty="0" err="1"/>
              <a:t>Глюкокортикоїди</a:t>
            </a:r>
            <a:r>
              <a:rPr lang="ru-RU" dirty="0"/>
              <a:t> </a:t>
            </a:r>
            <a:r>
              <a:rPr lang="ru-RU" dirty="0" err="1"/>
              <a:t>підвищують</a:t>
            </a:r>
            <a:r>
              <a:rPr lang="ru-RU" dirty="0"/>
              <a:t> </a:t>
            </a:r>
            <a:r>
              <a:rPr lang="ru-RU" dirty="0" err="1"/>
              <a:t>мобілізацію</a:t>
            </a:r>
            <a:r>
              <a:rPr lang="ru-RU" dirty="0"/>
              <a:t> </a:t>
            </a:r>
            <a:r>
              <a:rPr lang="ru-RU" dirty="0" err="1"/>
              <a:t>ліпідів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жирового депо. У </a:t>
            </a:r>
            <a:r>
              <a:rPr lang="ru-RU" dirty="0" err="1"/>
              <a:t>результаті</a:t>
            </a:r>
            <a:r>
              <a:rPr lang="ru-RU" dirty="0"/>
              <a:t> в </a:t>
            </a:r>
            <a:r>
              <a:rPr lang="ru-RU" dirty="0" err="1"/>
              <a:t>крові</a:t>
            </a:r>
            <a:r>
              <a:rPr lang="ru-RU" dirty="0"/>
              <a:t> </a:t>
            </a:r>
            <a:r>
              <a:rPr lang="ru-RU" dirty="0" err="1"/>
              <a:t>зростає</a:t>
            </a:r>
            <a:r>
              <a:rPr lang="ru-RU" dirty="0"/>
              <a:t> </a:t>
            </a:r>
            <a:r>
              <a:rPr lang="ru-RU" dirty="0" err="1"/>
              <a:t>концентрація</a:t>
            </a:r>
            <a:r>
              <a:rPr lang="ru-RU" dirty="0"/>
              <a:t> </a:t>
            </a:r>
            <a:r>
              <a:rPr lang="ru-RU" dirty="0" err="1"/>
              <a:t>гліцеролу</a:t>
            </a:r>
            <a:r>
              <a:rPr lang="ru-RU" dirty="0"/>
              <a:t> і </a:t>
            </a:r>
            <a:r>
              <a:rPr lang="ru-RU" dirty="0" err="1"/>
              <a:t>вільних</a:t>
            </a:r>
            <a:r>
              <a:rPr lang="ru-RU" dirty="0"/>
              <a:t> кислот,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використовуються</a:t>
            </a:r>
            <a:r>
              <a:rPr lang="ru-RU" dirty="0"/>
              <a:t> як </a:t>
            </a:r>
            <a:r>
              <a:rPr lang="ru-RU" dirty="0" err="1"/>
              <a:t>джерела</a:t>
            </a:r>
            <a:r>
              <a:rPr lang="ru-RU" dirty="0"/>
              <a:t> </a:t>
            </a:r>
            <a:r>
              <a:rPr lang="ru-RU" dirty="0" err="1"/>
              <a:t>енергії</a:t>
            </a:r>
            <a:r>
              <a:rPr lang="ru-RU" dirty="0"/>
              <a:t>. </a:t>
            </a:r>
          </a:p>
          <a:p>
            <a:pPr marL="0" indent="0">
              <a:buNone/>
            </a:pPr>
            <a:r>
              <a:rPr lang="ru-RU" dirty="0" err="1"/>
              <a:t>Глюкокортикоїди</a:t>
            </a:r>
            <a:r>
              <a:rPr lang="ru-RU" dirty="0"/>
              <a:t> </a:t>
            </a:r>
            <a:r>
              <a:rPr lang="ru-RU" dirty="0" err="1"/>
              <a:t>здатні</a:t>
            </a:r>
            <a:r>
              <a:rPr lang="ru-RU" dirty="0"/>
              <a:t> </a:t>
            </a:r>
            <a:r>
              <a:rPr lang="ru-RU" dirty="0" err="1"/>
              <a:t>збільшувати</a:t>
            </a:r>
            <a:r>
              <a:rPr lang="ru-RU" dirty="0"/>
              <a:t> </a:t>
            </a:r>
            <a:r>
              <a:rPr lang="ru-RU" dirty="0" err="1"/>
              <a:t>ліполітичну</a:t>
            </a:r>
            <a:r>
              <a:rPr lang="ru-RU" dirty="0"/>
              <a:t> </a:t>
            </a:r>
            <a:r>
              <a:rPr lang="ru-RU" dirty="0" err="1"/>
              <a:t>дію</a:t>
            </a:r>
            <a:r>
              <a:rPr lang="ru-RU" dirty="0"/>
              <a:t> </a:t>
            </a:r>
            <a:r>
              <a:rPr lang="ru-RU" dirty="0" err="1"/>
              <a:t>соматотропіну</a:t>
            </a:r>
            <a:r>
              <a:rPr lang="ru-RU" dirty="0"/>
              <a:t> і </a:t>
            </a:r>
            <a:r>
              <a:rPr lang="ru-RU" dirty="0" err="1"/>
              <a:t>катехоламінів</a:t>
            </a:r>
            <a:r>
              <a:rPr lang="ru-RU" dirty="0"/>
              <a:t> (</a:t>
            </a:r>
            <a:r>
              <a:rPr lang="ru-RU" dirty="0" err="1"/>
              <a:t>пермісивний</a:t>
            </a:r>
            <a:r>
              <a:rPr lang="ru-RU" dirty="0"/>
              <a:t> </a:t>
            </a:r>
            <a:r>
              <a:rPr lang="ru-RU" dirty="0" err="1"/>
              <a:t>ефект</a:t>
            </a:r>
            <a:r>
              <a:rPr lang="ru-RU" dirty="0"/>
              <a:t> </a:t>
            </a:r>
            <a:r>
              <a:rPr lang="ru-RU" dirty="0" err="1"/>
              <a:t>глюкокортикоїдів</a:t>
            </a:r>
            <a:r>
              <a:rPr lang="ru-RU" dirty="0"/>
              <a:t>). </a:t>
            </a:r>
            <a:r>
              <a:rPr lang="ru-RU" dirty="0" err="1"/>
              <a:t>Крім</a:t>
            </a:r>
            <a:r>
              <a:rPr lang="ru-RU" dirty="0"/>
              <a:t> того </a:t>
            </a:r>
            <a:r>
              <a:rPr lang="ru-RU" dirty="0" err="1"/>
              <a:t>глюкокортикоїди</a:t>
            </a:r>
            <a:r>
              <a:rPr lang="ru-RU" dirty="0"/>
              <a:t> </a:t>
            </a:r>
            <a:r>
              <a:rPr lang="ru-RU" dirty="0" err="1"/>
              <a:t>мають</a:t>
            </a:r>
            <a:r>
              <a:rPr lang="ru-RU" dirty="0"/>
              <a:t> </a:t>
            </a:r>
            <a:r>
              <a:rPr lang="ru-RU" dirty="0" err="1"/>
              <a:t>незначну</a:t>
            </a:r>
            <a:r>
              <a:rPr lang="ru-RU" dirty="0"/>
              <a:t> </a:t>
            </a:r>
            <a:r>
              <a:rPr lang="ru-RU" dirty="0" err="1"/>
              <a:t>мінералокортикоїдну</a:t>
            </a:r>
            <a:r>
              <a:rPr lang="ru-RU" dirty="0"/>
              <a:t> </a:t>
            </a:r>
            <a:r>
              <a:rPr lang="ru-RU" dirty="0" err="1"/>
              <a:t>активність</a:t>
            </a:r>
            <a:r>
              <a:rPr lang="ru-RU" dirty="0"/>
              <a:t>. </a:t>
            </a:r>
          </a:p>
          <a:p>
            <a:pPr marL="0" indent="0">
              <a:buNone/>
            </a:pPr>
            <a:r>
              <a:rPr lang="ru-RU" b="1" i="1" dirty="0"/>
              <a:t>Участь в </a:t>
            </a:r>
            <a:r>
              <a:rPr lang="ru-RU" b="1" i="1" dirty="0" err="1"/>
              <a:t>обміні</a:t>
            </a:r>
            <a:r>
              <a:rPr lang="ru-RU" b="1" i="1" dirty="0"/>
              <a:t> </a:t>
            </a:r>
            <a:r>
              <a:rPr lang="ru-RU" b="1" i="1" dirty="0" err="1"/>
              <a:t>білків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У </a:t>
            </a:r>
            <a:r>
              <a:rPr lang="ru-RU" dirty="0" err="1" smtClean="0"/>
              <a:t>печінці</a:t>
            </a:r>
            <a:r>
              <a:rPr lang="ru-RU" dirty="0" smtClean="0"/>
              <a:t> </a:t>
            </a:r>
            <a:r>
              <a:rPr lang="ru-RU" dirty="0" err="1"/>
              <a:t>глюкокортикоїди</a:t>
            </a:r>
            <a:r>
              <a:rPr lang="ru-RU" dirty="0"/>
              <a:t> </a:t>
            </a:r>
            <a:r>
              <a:rPr lang="ru-RU" dirty="0" err="1"/>
              <a:t>мають</a:t>
            </a:r>
            <a:r>
              <a:rPr lang="ru-RU" dirty="0"/>
              <a:t> </a:t>
            </a:r>
            <a:r>
              <a:rPr lang="ru-RU" dirty="0" err="1"/>
              <a:t>анаболічний</a:t>
            </a:r>
            <a:r>
              <a:rPr lang="ru-RU" dirty="0"/>
              <a:t> </a:t>
            </a:r>
            <a:r>
              <a:rPr lang="ru-RU" dirty="0" err="1"/>
              <a:t>вплив</a:t>
            </a:r>
            <a:r>
              <a:rPr lang="ru-RU" dirty="0"/>
              <a:t> на </a:t>
            </a:r>
            <a:r>
              <a:rPr lang="ru-RU" dirty="0" err="1"/>
              <a:t>обмін</a:t>
            </a:r>
            <a:r>
              <a:rPr lang="ru-RU" dirty="0"/>
              <a:t> </a:t>
            </a:r>
            <a:r>
              <a:rPr lang="ru-RU" dirty="0" err="1"/>
              <a:t>білків</a:t>
            </a:r>
            <a:r>
              <a:rPr lang="ru-RU" dirty="0"/>
              <a:t> і </a:t>
            </a:r>
            <a:r>
              <a:rPr lang="ru-RU" dirty="0" err="1"/>
              <a:t>нуклеїнових</a:t>
            </a:r>
            <a:r>
              <a:rPr lang="ru-RU" dirty="0"/>
              <a:t> кислот, в </a:t>
            </a:r>
            <a:r>
              <a:rPr lang="ru-RU" dirty="0" err="1"/>
              <a:t>позапечінкових</a:t>
            </a:r>
            <a:r>
              <a:rPr lang="ru-RU" dirty="0"/>
              <a:t> тканинах (</a:t>
            </a:r>
            <a:r>
              <a:rPr lang="ru-RU" dirty="0" err="1"/>
              <a:t>м’язах</a:t>
            </a:r>
            <a:r>
              <a:rPr lang="ru-RU" dirty="0"/>
              <a:t>, </a:t>
            </a:r>
            <a:r>
              <a:rPr lang="ru-RU" dirty="0" err="1"/>
              <a:t>лімфоїдна</a:t>
            </a:r>
            <a:r>
              <a:rPr lang="ru-RU" dirty="0"/>
              <a:t>, </a:t>
            </a:r>
            <a:r>
              <a:rPr lang="ru-RU" dirty="0" err="1"/>
              <a:t>жирова</a:t>
            </a:r>
            <a:r>
              <a:rPr lang="ru-RU" dirty="0"/>
              <a:t>, </a:t>
            </a:r>
            <a:r>
              <a:rPr lang="ru-RU" dirty="0" err="1"/>
              <a:t>сполучна</a:t>
            </a:r>
            <a:r>
              <a:rPr lang="ru-RU" dirty="0"/>
              <a:t> </a:t>
            </a:r>
            <a:r>
              <a:rPr lang="ru-RU" dirty="0" err="1"/>
              <a:t>тканини</a:t>
            </a:r>
            <a:r>
              <a:rPr lang="ru-RU" dirty="0"/>
              <a:t>) – </a:t>
            </a:r>
            <a:r>
              <a:rPr lang="ru-RU" dirty="0" err="1"/>
              <a:t>катаболічний</a:t>
            </a:r>
            <a:r>
              <a:rPr lang="ru-RU" dirty="0"/>
              <a:t> </a:t>
            </a:r>
            <a:r>
              <a:rPr lang="ru-RU" dirty="0" err="1"/>
              <a:t>ефект</a:t>
            </a:r>
            <a:r>
              <a:rPr lang="ru-RU" dirty="0"/>
              <a:t>. </a:t>
            </a:r>
            <a:r>
              <a:rPr lang="ru-RU" dirty="0" err="1"/>
              <a:t>Молекулярний</a:t>
            </a:r>
            <a:r>
              <a:rPr lang="ru-RU" dirty="0"/>
              <a:t> </a:t>
            </a:r>
            <a:r>
              <a:rPr lang="ru-RU" dirty="0" err="1"/>
              <a:t>механізм</a:t>
            </a:r>
            <a:r>
              <a:rPr lang="ru-RU" dirty="0"/>
              <a:t> </a:t>
            </a:r>
            <a:r>
              <a:rPr lang="ru-RU" dirty="0" err="1"/>
              <a:t>анаболічної</a:t>
            </a:r>
            <a:r>
              <a:rPr lang="ru-RU" dirty="0"/>
              <a:t> </a:t>
            </a:r>
            <a:r>
              <a:rPr lang="ru-RU" dirty="0" err="1"/>
              <a:t>дії</a:t>
            </a:r>
            <a:r>
              <a:rPr lang="ru-RU" dirty="0"/>
              <a:t> </a:t>
            </a:r>
            <a:r>
              <a:rPr lang="ru-RU" dirty="0" err="1"/>
              <a:t>полягає</a:t>
            </a:r>
            <a:r>
              <a:rPr lang="ru-RU" dirty="0"/>
              <a:t> в </a:t>
            </a:r>
            <a:r>
              <a:rPr lang="ru-RU" dirty="0" err="1"/>
              <a:t>стимуляції</a:t>
            </a:r>
            <a:r>
              <a:rPr lang="ru-RU" dirty="0"/>
              <a:t> </a:t>
            </a:r>
            <a:r>
              <a:rPr lang="ru-RU" dirty="0" err="1"/>
              <a:t>транскрипції</a:t>
            </a:r>
            <a:r>
              <a:rPr lang="ru-RU" dirty="0"/>
              <a:t> і </a:t>
            </a:r>
            <a:r>
              <a:rPr lang="ru-RU" dirty="0" err="1"/>
              <a:t>відповідно</a:t>
            </a:r>
            <a:r>
              <a:rPr lang="ru-RU" dirty="0"/>
              <a:t> </a:t>
            </a:r>
            <a:r>
              <a:rPr lang="ru-RU" dirty="0" err="1"/>
              <a:t>трансляції</a:t>
            </a:r>
            <a:r>
              <a:rPr lang="ru-RU" dirty="0"/>
              <a:t> </a:t>
            </a:r>
            <a:r>
              <a:rPr lang="ru-RU" dirty="0" err="1"/>
              <a:t>специфічних</a:t>
            </a:r>
            <a:r>
              <a:rPr lang="ru-RU" dirty="0"/>
              <a:t> </a:t>
            </a:r>
            <a:r>
              <a:rPr lang="ru-RU" dirty="0" err="1"/>
              <a:t>білків</a:t>
            </a:r>
            <a:r>
              <a:rPr lang="ru-RU" dirty="0"/>
              <a:t> (</a:t>
            </a:r>
            <a:r>
              <a:rPr lang="ru-RU" dirty="0" err="1"/>
              <a:t>ферментів</a:t>
            </a:r>
            <a:r>
              <a:rPr lang="ru-RU" dirty="0"/>
              <a:t> </a:t>
            </a:r>
            <a:r>
              <a:rPr lang="ru-RU" dirty="0" err="1"/>
              <a:t>печінки</a:t>
            </a:r>
            <a:r>
              <a:rPr lang="ru-RU" dirty="0"/>
              <a:t>, </a:t>
            </a:r>
            <a:r>
              <a:rPr lang="ru-RU" dirty="0" err="1"/>
              <a:t>альбумінів</a:t>
            </a:r>
            <a:r>
              <a:rPr lang="ru-RU" dirty="0"/>
              <a:t> </a:t>
            </a:r>
            <a:r>
              <a:rPr lang="ru-RU" dirty="0" err="1"/>
              <a:t>плазми</a:t>
            </a:r>
            <a:r>
              <a:rPr lang="ru-RU" dirty="0"/>
              <a:t>). </a:t>
            </a:r>
            <a:r>
              <a:rPr lang="ru-RU" dirty="0" err="1"/>
              <a:t>Активація</a:t>
            </a:r>
            <a:r>
              <a:rPr lang="ru-RU" dirty="0"/>
              <a:t> </a:t>
            </a:r>
            <a:r>
              <a:rPr lang="ru-RU" dirty="0" err="1"/>
              <a:t>протеолізу</a:t>
            </a:r>
            <a:r>
              <a:rPr lang="ru-RU" dirty="0"/>
              <a:t> </a:t>
            </a:r>
            <a:r>
              <a:rPr lang="ru-RU" dirty="0" err="1"/>
              <a:t>білків</a:t>
            </a:r>
            <a:r>
              <a:rPr lang="ru-RU" dirty="0"/>
              <a:t> у </a:t>
            </a:r>
            <a:r>
              <a:rPr lang="ru-RU" dirty="0" err="1"/>
              <a:t>позапечінкових</a:t>
            </a:r>
            <a:r>
              <a:rPr lang="ru-RU" dirty="0"/>
              <a:t> тканинах є </a:t>
            </a:r>
            <a:r>
              <a:rPr lang="ru-RU" dirty="0" err="1"/>
              <a:t>джерелом</a:t>
            </a:r>
            <a:r>
              <a:rPr lang="ru-RU" dirty="0"/>
              <a:t> </a:t>
            </a:r>
            <a:r>
              <a:rPr lang="ru-RU" dirty="0" err="1"/>
              <a:t>амінокислот</a:t>
            </a:r>
            <a:r>
              <a:rPr lang="ru-RU" dirty="0"/>
              <a:t> для синтезу </a:t>
            </a:r>
            <a:r>
              <a:rPr lang="ru-RU" dirty="0" err="1"/>
              <a:t>глюкози</a:t>
            </a:r>
            <a:r>
              <a:rPr lang="ru-RU" dirty="0"/>
              <a:t> в </a:t>
            </a:r>
            <a:r>
              <a:rPr lang="ru-RU" dirty="0" err="1"/>
              <a:t>печінці</a:t>
            </a:r>
            <a:r>
              <a:rPr lang="ru-RU" dirty="0"/>
              <a:t> і </a:t>
            </a:r>
            <a:r>
              <a:rPr lang="ru-RU" dirty="0" err="1"/>
              <a:t>необхідна</a:t>
            </a:r>
            <a:r>
              <a:rPr lang="ru-RU" dirty="0"/>
              <a:t> для </a:t>
            </a:r>
            <a:r>
              <a:rPr lang="ru-RU" dirty="0" err="1"/>
              <a:t>активації</a:t>
            </a:r>
            <a:r>
              <a:rPr lang="ru-RU" dirty="0"/>
              <a:t> </a:t>
            </a:r>
            <a:r>
              <a:rPr lang="ru-RU" dirty="0" err="1"/>
              <a:t>саме</a:t>
            </a:r>
            <a:r>
              <a:rPr lang="ru-RU" dirty="0"/>
              <a:t> </a:t>
            </a:r>
            <a:r>
              <a:rPr lang="ru-RU" dirty="0" err="1"/>
              <a:t>глюконеогенезу</a:t>
            </a:r>
            <a:r>
              <a:rPr lang="ru-RU" dirty="0"/>
              <a:t>. </a:t>
            </a:r>
          </a:p>
          <a:p>
            <a:pPr marL="0" indent="0">
              <a:buNone/>
            </a:pPr>
            <a:r>
              <a:rPr lang="ru-RU" dirty="0" err="1" smtClean="0"/>
              <a:t>Глюкокортикоїди</a:t>
            </a:r>
            <a:r>
              <a:rPr lang="ru-RU" dirty="0" smtClean="0"/>
              <a:t> </a:t>
            </a:r>
            <a:r>
              <a:rPr lang="ru-RU" dirty="0" err="1"/>
              <a:t>беруть</a:t>
            </a:r>
            <a:r>
              <a:rPr lang="ru-RU" dirty="0"/>
              <a:t> участь в </a:t>
            </a:r>
            <a:r>
              <a:rPr lang="ru-RU" dirty="0" err="1"/>
              <a:t>функціонуванні</a:t>
            </a:r>
            <a:r>
              <a:rPr lang="ru-RU" dirty="0"/>
              <a:t> </a:t>
            </a:r>
            <a:r>
              <a:rPr lang="ru-RU" dirty="0" err="1"/>
              <a:t>захисних</a:t>
            </a:r>
            <a:r>
              <a:rPr lang="ru-RU" dirty="0"/>
              <a:t> </a:t>
            </a:r>
            <a:r>
              <a:rPr lang="ru-RU" dirty="0" err="1"/>
              <a:t>механізмів</a:t>
            </a:r>
            <a:r>
              <a:rPr lang="ru-RU" dirty="0"/>
              <a:t> </a:t>
            </a:r>
            <a:r>
              <a:rPr lang="ru-RU" dirty="0" err="1"/>
              <a:t>організму</a:t>
            </a:r>
            <a:r>
              <a:rPr lang="ru-RU" dirty="0"/>
              <a:t>: </a:t>
            </a:r>
          </a:p>
          <a:p>
            <a:pPr marL="0" indent="0">
              <a:buNone/>
            </a:pPr>
            <a:r>
              <a:rPr lang="ru-RU" dirty="0"/>
              <a:t>1) у </a:t>
            </a:r>
            <a:r>
              <a:rPr lang="ru-RU" dirty="0" err="1"/>
              <a:t>високій</a:t>
            </a:r>
            <a:r>
              <a:rPr lang="ru-RU" dirty="0"/>
              <a:t> </a:t>
            </a:r>
            <a:r>
              <a:rPr lang="ru-RU" dirty="0" err="1"/>
              <a:t>концентрації</a:t>
            </a:r>
            <a:r>
              <a:rPr lang="ru-RU" dirty="0"/>
              <a:t> (</a:t>
            </a:r>
            <a:r>
              <a:rPr lang="ru-RU" dirty="0" err="1"/>
              <a:t>лікувальних</a:t>
            </a:r>
            <a:r>
              <a:rPr lang="ru-RU" dirty="0"/>
              <a:t> дозах) </a:t>
            </a:r>
            <a:r>
              <a:rPr lang="ru-RU" dirty="0" err="1"/>
              <a:t>гальмують</a:t>
            </a:r>
            <a:r>
              <a:rPr lang="ru-RU" dirty="0"/>
              <a:t> </a:t>
            </a:r>
            <a:r>
              <a:rPr lang="ru-RU" dirty="0" err="1"/>
              <a:t>імунологічну</a:t>
            </a:r>
            <a:r>
              <a:rPr lang="ru-RU" dirty="0"/>
              <a:t> </a:t>
            </a:r>
            <a:r>
              <a:rPr lang="ru-RU" dirty="0" err="1"/>
              <a:t>відповідь</a:t>
            </a:r>
            <a:r>
              <a:rPr lang="ru-RU" dirty="0"/>
              <a:t> </a:t>
            </a:r>
            <a:r>
              <a:rPr lang="ru-RU" dirty="0" err="1"/>
              <a:t>організму</a:t>
            </a:r>
            <a:r>
              <a:rPr lang="ru-RU" dirty="0"/>
              <a:t>; </a:t>
            </a:r>
          </a:p>
          <a:p>
            <a:pPr marL="0" indent="0">
              <a:buNone/>
            </a:pPr>
            <a:r>
              <a:rPr lang="ru-RU" dirty="0"/>
              <a:t>2) </a:t>
            </a:r>
            <a:r>
              <a:rPr lang="ru-RU" dirty="0" err="1"/>
              <a:t>здатні</a:t>
            </a:r>
            <a:r>
              <a:rPr lang="ru-RU" dirty="0"/>
              <a:t> </a:t>
            </a:r>
            <a:r>
              <a:rPr lang="ru-RU" dirty="0" err="1"/>
              <a:t>гальмувати</a:t>
            </a:r>
            <a:r>
              <a:rPr lang="ru-RU" dirty="0"/>
              <a:t> </a:t>
            </a:r>
            <a:r>
              <a:rPr lang="ru-RU" dirty="0" err="1"/>
              <a:t>запальну</a:t>
            </a:r>
            <a:r>
              <a:rPr lang="ru-RU" dirty="0"/>
              <a:t> </a:t>
            </a:r>
            <a:r>
              <a:rPr lang="ru-RU" dirty="0" err="1"/>
              <a:t>реакцію</a:t>
            </a:r>
            <a:r>
              <a:rPr lang="ru-RU" dirty="0"/>
              <a:t>. У </a:t>
            </a:r>
            <a:r>
              <a:rPr lang="ru-RU" dirty="0" err="1"/>
              <a:t>фармакологічних</a:t>
            </a:r>
            <a:r>
              <a:rPr lang="ru-RU" dirty="0"/>
              <a:t> дозах вони </a:t>
            </a:r>
            <a:r>
              <a:rPr lang="ru-RU" dirty="0" err="1"/>
              <a:t>гальмують</a:t>
            </a:r>
            <a:r>
              <a:rPr lang="ru-RU" dirty="0"/>
              <a:t> </a:t>
            </a:r>
            <a:r>
              <a:rPr lang="ru-RU" dirty="0" err="1"/>
              <a:t>активність</a:t>
            </a:r>
            <a:r>
              <a:rPr lang="ru-RU" dirty="0"/>
              <a:t> </a:t>
            </a:r>
            <a:r>
              <a:rPr lang="ru-RU" dirty="0" err="1"/>
              <a:t>фосфоліпази</a:t>
            </a:r>
            <a:r>
              <a:rPr lang="ru-RU" dirty="0"/>
              <a:t> А2. </a:t>
            </a:r>
            <a:r>
              <a:rPr lang="ru-RU" dirty="0" err="1"/>
              <a:t>Цей</a:t>
            </a:r>
            <a:r>
              <a:rPr lang="ru-RU" dirty="0"/>
              <a:t> фермент </a:t>
            </a:r>
            <a:r>
              <a:rPr lang="ru-RU" dirty="0" err="1"/>
              <a:t>каталізує</a:t>
            </a:r>
            <a:r>
              <a:rPr lang="ru-RU" dirty="0"/>
              <a:t> </a:t>
            </a:r>
            <a:r>
              <a:rPr lang="ru-RU" dirty="0" err="1"/>
              <a:t>вивільнення</a:t>
            </a:r>
            <a:r>
              <a:rPr lang="ru-RU" dirty="0"/>
              <a:t> </a:t>
            </a:r>
            <a:r>
              <a:rPr lang="ru-RU" dirty="0" err="1"/>
              <a:t>арахідонової</a:t>
            </a:r>
            <a:r>
              <a:rPr lang="ru-RU" dirty="0"/>
              <a:t> </a:t>
            </a:r>
            <a:r>
              <a:rPr lang="ru-RU" dirty="0" err="1"/>
              <a:t>кислоти</a:t>
            </a:r>
            <a:r>
              <a:rPr lang="ru-RU" dirty="0"/>
              <a:t>, яка є </a:t>
            </a:r>
            <a:r>
              <a:rPr lang="ru-RU" dirty="0" err="1"/>
              <a:t>попередником</a:t>
            </a:r>
            <a:r>
              <a:rPr lang="ru-RU" dirty="0"/>
              <a:t> синтезу </a:t>
            </a:r>
            <a:r>
              <a:rPr lang="ru-RU" dirty="0" err="1"/>
              <a:t>простагландинів</a:t>
            </a:r>
            <a:r>
              <a:rPr lang="ru-RU" dirty="0"/>
              <a:t> – </a:t>
            </a:r>
            <a:r>
              <a:rPr lang="ru-RU" dirty="0" err="1"/>
              <a:t>медіаторів</a:t>
            </a:r>
            <a:r>
              <a:rPr lang="ru-RU" dirty="0"/>
              <a:t> </a:t>
            </a:r>
            <a:r>
              <a:rPr lang="ru-RU" dirty="0" err="1"/>
              <a:t>запалення</a:t>
            </a:r>
            <a:r>
              <a:rPr lang="ru-RU" dirty="0"/>
              <a:t>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446099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88640"/>
            <a:ext cx="8424936" cy="6336704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b="1" dirty="0" err="1"/>
              <a:t>Мінералокортикоїди</a:t>
            </a:r>
            <a:endParaRPr lang="ru-RU" dirty="0"/>
          </a:p>
          <a:p>
            <a:pPr marL="0" indent="0">
              <a:buNone/>
            </a:pP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важливі</a:t>
            </a:r>
            <a:r>
              <a:rPr lang="ru-RU" dirty="0"/>
              <a:t> </a:t>
            </a:r>
            <a:r>
              <a:rPr lang="ru-RU" dirty="0" err="1"/>
              <a:t>гормони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регулюють</a:t>
            </a:r>
            <a:r>
              <a:rPr lang="ru-RU" dirty="0"/>
              <a:t> водно-</a:t>
            </a:r>
            <a:r>
              <a:rPr lang="ru-RU" dirty="0" err="1"/>
              <a:t>сольовий</a:t>
            </a:r>
            <a:r>
              <a:rPr lang="ru-RU" dirty="0"/>
              <a:t> </a:t>
            </a:r>
            <a:r>
              <a:rPr lang="ru-RU" dirty="0" err="1"/>
              <a:t>обмін</a:t>
            </a:r>
            <a:r>
              <a:rPr lang="ru-RU" dirty="0"/>
              <a:t>. </a:t>
            </a:r>
            <a:r>
              <a:rPr lang="ru-RU" dirty="0" err="1"/>
              <a:t>Мінералокортикоїди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синтезуються</a:t>
            </a:r>
            <a:r>
              <a:rPr lang="ru-RU" dirty="0"/>
              <a:t> в </a:t>
            </a:r>
            <a:r>
              <a:rPr lang="ru-RU" dirty="0" err="1"/>
              <a:t>наднирниках</a:t>
            </a:r>
            <a:r>
              <a:rPr lang="ru-RU" dirty="0"/>
              <a:t> – </a:t>
            </a:r>
            <a:r>
              <a:rPr lang="ru-RU" dirty="0" err="1"/>
              <a:t>це</a:t>
            </a:r>
            <a:r>
              <a:rPr lang="ru-RU" dirty="0"/>
              <a:t> альдостерон, 11-дезоксикортикостерон (ДОК), 18-оксикортикостерон. </a:t>
            </a:r>
            <a:r>
              <a:rPr lang="ru-RU" dirty="0" err="1"/>
              <a:t>Найбільш</a:t>
            </a:r>
            <a:r>
              <a:rPr lang="ru-RU" dirty="0"/>
              <a:t> </a:t>
            </a:r>
            <a:r>
              <a:rPr lang="ru-RU" dirty="0" err="1"/>
              <a:t>активним</a:t>
            </a:r>
            <a:r>
              <a:rPr lang="ru-RU" dirty="0"/>
              <a:t> є альдостерон, в </a:t>
            </a:r>
            <a:r>
              <a:rPr lang="ru-RU" dirty="0" err="1"/>
              <a:t>нормі</a:t>
            </a:r>
            <a:r>
              <a:rPr lang="ru-RU" dirty="0"/>
              <a:t> </a:t>
            </a:r>
            <a:r>
              <a:rPr lang="ru-RU" dirty="0" err="1"/>
              <a:t>лише</a:t>
            </a:r>
            <a:r>
              <a:rPr lang="ru-RU" dirty="0"/>
              <a:t>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надходить</a:t>
            </a:r>
            <a:r>
              <a:rPr lang="ru-RU" dirty="0"/>
              <a:t> у кров. </a:t>
            </a:r>
          </a:p>
          <a:p>
            <a:pPr marL="0" indent="0">
              <a:buNone/>
            </a:pP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регулює</a:t>
            </a:r>
            <a:r>
              <a:rPr lang="ru-RU" dirty="0"/>
              <a:t> баланс в </a:t>
            </a:r>
            <a:r>
              <a:rPr lang="ru-RU" dirty="0" err="1"/>
              <a:t>організмі</a:t>
            </a:r>
            <a:r>
              <a:rPr lang="ru-RU" dirty="0"/>
              <a:t> </a:t>
            </a:r>
            <a:r>
              <a:rPr lang="ru-RU" dirty="0" err="1"/>
              <a:t>Na</a:t>
            </a:r>
            <a:r>
              <a:rPr lang="ru-RU" dirty="0"/>
              <a:t>+, К+, </a:t>
            </a:r>
            <a:r>
              <a:rPr lang="ru-RU" dirty="0" err="1"/>
              <a:t>Cl</a:t>
            </a:r>
            <a:r>
              <a:rPr lang="ru-RU" dirty="0"/>
              <a:t>- і води. </a:t>
            </a:r>
            <a:r>
              <a:rPr lang="ru-RU" dirty="0" err="1"/>
              <a:t>Мішенями</a:t>
            </a:r>
            <a:r>
              <a:rPr lang="ru-RU" dirty="0"/>
              <a:t> для альдостерону є </a:t>
            </a:r>
            <a:r>
              <a:rPr lang="ru-RU" dirty="0" err="1"/>
              <a:t>клітини</a:t>
            </a:r>
            <a:r>
              <a:rPr lang="ru-RU" dirty="0"/>
              <a:t> </a:t>
            </a:r>
            <a:r>
              <a:rPr lang="ru-RU" dirty="0" err="1"/>
              <a:t>епітелію</a:t>
            </a:r>
            <a:r>
              <a:rPr lang="ru-RU" dirty="0"/>
              <a:t> </a:t>
            </a:r>
            <a:r>
              <a:rPr lang="ru-RU" dirty="0" err="1"/>
              <a:t>дистальних</a:t>
            </a:r>
            <a:r>
              <a:rPr lang="ru-RU" dirty="0"/>
              <a:t> </a:t>
            </a:r>
            <a:r>
              <a:rPr lang="ru-RU" dirty="0" err="1"/>
              <a:t>канальців</a:t>
            </a:r>
            <a:r>
              <a:rPr lang="ru-RU" dirty="0"/>
              <a:t> </a:t>
            </a:r>
            <a:r>
              <a:rPr lang="ru-RU" dirty="0" err="1"/>
              <a:t>нирок</a:t>
            </a:r>
            <a:r>
              <a:rPr lang="ru-RU" dirty="0"/>
              <a:t>, в </a:t>
            </a:r>
            <a:r>
              <a:rPr lang="ru-RU" dirty="0" err="1"/>
              <a:t>цитозолі</a:t>
            </a:r>
            <a:r>
              <a:rPr lang="ru-RU" dirty="0"/>
              <a:t> і </a:t>
            </a:r>
            <a:r>
              <a:rPr lang="ru-RU" dirty="0" err="1"/>
              <a:t>ядрі</a:t>
            </a:r>
            <a:r>
              <a:rPr lang="ru-RU" dirty="0"/>
              <a:t>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розташовані</a:t>
            </a:r>
            <a:r>
              <a:rPr lang="ru-RU" dirty="0"/>
              <a:t> </a:t>
            </a:r>
            <a:r>
              <a:rPr lang="ru-RU" dirty="0" err="1"/>
              <a:t>рецептори</a:t>
            </a:r>
            <a:r>
              <a:rPr lang="ru-RU" dirty="0"/>
              <a:t> до гормону. </a:t>
            </a:r>
          </a:p>
          <a:p>
            <a:pPr marL="0" indent="0">
              <a:buNone/>
            </a:pPr>
            <a:r>
              <a:rPr lang="ru-RU" dirty="0" smtClean="0"/>
              <a:t>Транспорт </a:t>
            </a:r>
            <a:r>
              <a:rPr lang="ru-RU" dirty="0" err="1" smtClean="0"/>
              <a:t>Na</a:t>
            </a:r>
            <a:r>
              <a:rPr lang="ru-RU" dirty="0"/>
              <a:t>+ -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енергозатратний</a:t>
            </a:r>
            <a:r>
              <a:rPr lang="ru-RU" dirty="0"/>
              <a:t> </a:t>
            </a:r>
            <a:r>
              <a:rPr lang="ru-RU" dirty="0" err="1"/>
              <a:t>процес</a:t>
            </a:r>
            <a:r>
              <a:rPr lang="ru-RU" dirty="0"/>
              <a:t> і </a:t>
            </a:r>
            <a:r>
              <a:rPr lang="ru-RU" dirty="0" err="1"/>
              <a:t>потребує</a:t>
            </a:r>
            <a:r>
              <a:rPr lang="ru-RU" dirty="0"/>
              <a:t> </a:t>
            </a:r>
            <a:r>
              <a:rPr lang="ru-RU" dirty="0" err="1"/>
              <a:t>енергії</a:t>
            </a:r>
            <a:r>
              <a:rPr lang="ru-RU" dirty="0"/>
              <a:t> АТФ. Альдостерон </a:t>
            </a:r>
            <a:r>
              <a:rPr lang="ru-RU" dirty="0" err="1"/>
              <a:t>підвищує</a:t>
            </a:r>
            <a:r>
              <a:rPr lang="ru-RU" dirty="0"/>
              <a:t> </a:t>
            </a:r>
            <a:r>
              <a:rPr lang="ru-RU" dirty="0" err="1"/>
              <a:t>активність</a:t>
            </a:r>
            <a:r>
              <a:rPr lang="ru-RU" dirty="0"/>
              <a:t> </a:t>
            </a:r>
            <a:r>
              <a:rPr lang="ru-RU" dirty="0" err="1"/>
              <a:t>ферментів</a:t>
            </a:r>
            <a:r>
              <a:rPr lang="ru-RU" dirty="0"/>
              <a:t> </a:t>
            </a:r>
            <a:r>
              <a:rPr lang="ru-RU" dirty="0" err="1"/>
              <a:t>мітохондрій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беруть</a:t>
            </a:r>
            <a:r>
              <a:rPr lang="ru-RU" dirty="0"/>
              <a:t> участь в </a:t>
            </a:r>
            <a:r>
              <a:rPr lang="ru-RU" dirty="0" err="1"/>
              <a:t>продукції</a:t>
            </a:r>
            <a:r>
              <a:rPr lang="ru-RU" dirty="0"/>
              <a:t> АТФ. У </a:t>
            </a:r>
            <a:r>
              <a:rPr lang="ru-RU" dirty="0" err="1"/>
              <a:t>результаті</a:t>
            </a:r>
            <a:r>
              <a:rPr lang="ru-RU" dirty="0"/>
              <a:t> </a:t>
            </a:r>
            <a:r>
              <a:rPr lang="ru-RU" dirty="0" err="1"/>
              <a:t>підсилюється</a:t>
            </a:r>
            <a:r>
              <a:rPr lang="ru-RU" dirty="0"/>
              <a:t> </a:t>
            </a:r>
            <a:r>
              <a:rPr lang="ru-RU" dirty="0" err="1"/>
              <a:t>реабсорбція</a:t>
            </a:r>
            <a:r>
              <a:rPr lang="ru-RU" dirty="0"/>
              <a:t> </a:t>
            </a:r>
            <a:r>
              <a:rPr lang="ru-RU" dirty="0" err="1"/>
              <a:t>Na</a:t>
            </a:r>
            <a:r>
              <a:rPr lang="ru-RU" dirty="0"/>
              <a:t>+ і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протиіона</a:t>
            </a:r>
            <a:r>
              <a:rPr lang="ru-RU" dirty="0"/>
              <a:t> з </a:t>
            </a:r>
            <a:r>
              <a:rPr lang="ru-RU" dirty="0" err="1"/>
              <a:t>сечі</a:t>
            </a:r>
            <a:r>
              <a:rPr lang="ru-RU" dirty="0"/>
              <a:t> в </a:t>
            </a:r>
            <a:r>
              <a:rPr lang="ru-RU" dirty="0" err="1"/>
              <a:t>міжклітинну</a:t>
            </a:r>
            <a:r>
              <a:rPr lang="ru-RU" dirty="0"/>
              <a:t> </a:t>
            </a:r>
            <a:r>
              <a:rPr lang="ru-RU" dirty="0" err="1"/>
              <a:t>рідину</a:t>
            </a:r>
            <a:r>
              <a:rPr lang="ru-RU" dirty="0"/>
              <a:t> і </a:t>
            </a:r>
            <a:r>
              <a:rPr lang="ru-RU" dirty="0" err="1"/>
              <a:t>далі</a:t>
            </a:r>
            <a:r>
              <a:rPr lang="ru-RU" dirty="0"/>
              <a:t> у кров. </a:t>
            </a:r>
            <a:r>
              <a:rPr lang="ru-RU" dirty="0" err="1"/>
              <a:t>Поряд</a:t>
            </a:r>
            <a:r>
              <a:rPr lang="ru-RU" dirty="0"/>
              <a:t> з </a:t>
            </a:r>
            <a:r>
              <a:rPr lang="ru-RU" dirty="0" err="1"/>
              <a:t>цим</a:t>
            </a:r>
            <a:r>
              <a:rPr lang="ru-RU" dirty="0"/>
              <a:t> в </a:t>
            </a:r>
            <a:r>
              <a:rPr lang="ru-RU" dirty="0" err="1"/>
              <a:t>обмін</a:t>
            </a:r>
            <a:r>
              <a:rPr lang="ru-RU" dirty="0"/>
              <a:t> на </a:t>
            </a:r>
            <a:r>
              <a:rPr lang="ru-RU" dirty="0" err="1"/>
              <a:t>Na</a:t>
            </a:r>
            <a:r>
              <a:rPr lang="ru-RU" dirty="0"/>
              <a:t>+ </a:t>
            </a:r>
            <a:r>
              <a:rPr lang="ru-RU" dirty="0" err="1"/>
              <a:t>підсилюється</a:t>
            </a:r>
            <a:r>
              <a:rPr lang="ru-RU" dirty="0"/>
              <a:t> </a:t>
            </a:r>
            <a:r>
              <a:rPr lang="ru-RU" dirty="0" err="1"/>
              <a:t>екскреція</a:t>
            </a:r>
            <a:r>
              <a:rPr lang="ru-RU" dirty="0"/>
              <a:t> в сечу з </a:t>
            </a:r>
            <a:r>
              <a:rPr lang="ru-RU" dirty="0" err="1"/>
              <a:t>епітелію</a:t>
            </a:r>
            <a:r>
              <a:rPr lang="ru-RU" dirty="0"/>
              <a:t> </a:t>
            </a:r>
            <a:r>
              <a:rPr lang="ru-RU" dirty="0" err="1"/>
              <a:t>канальців</a:t>
            </a:r>
            <a:r>
              <a:rPr lang="ru-RU" dirty="0"/>
              <a:t> К+. </a:t>
            </a:r>
          </a:p>
          <a:p>
            <a:pPr marL="0" indent="0">
              <a:buNone/>
            </a:pPr>
            <a:r>
              <a:rPr lang="ru-RU" dirty="0"/>
              <a:t>Таким чином, альдостерон </a:t>
            </a:r>
            <a:r>
              <a:rPr lang="ru-RU" dirty="0" err="1"/>
              <a:t>забезпечує</a:t>
            </a:r>
            <a:r>
              <a:rPr lang="ru-RU" dirty="0"/>
              <a:t> </a:t>
            </a:r>
            <a:r>
              <a:rPr lang="ru-RU" dirty="0" err="1"/>
              <a:t>затримку</a:t>
            </a:r>
            <a:r>
              <a:rPr lang="ru-RU" dirty="0"/>
              <a:t> </a:t>
            </a:r>
            <a:r>
              <a:rPr lang="ru-RU" dirty="0" err="1"/>
              <a:t>Na</a:t>
            </a:r>
            <a:r>
              <a:rPr lang="ru-RU" dirty="0"/>
              <a:t>+, Н2О (яка </a:t>
            </a:r>
            <a:r>
              <a:rPr lang="ru-RU" dirty="0" err="1"/>
              <a:t>утримується</a:t>
            </a:r>
            <a:r>
              <a:rPr lang="ru-RU" dirty="0"/>
              <a:t> </a:t>
            </a:r>
            <a:r>
              <a:rPr lang="ru-RU" dirty="0" err="1"/>
              <a:t>Na</a:t>
            </a:r>
            <a:r>
              <a:rPr lang="ru-RU" dirty="0"/>
              <a:t>+), </a:t>
            </a:r>
            <a:r>
              <a:rPr lang="ru-RU" dirty="0" err="1"/>
              <a:t>Сl</a:t>
            </a:r>
            <a:r>
              <a:rPr lang="ru-RU" dirty="0"/>
              <a:t>- в </a:t>
            </a:r>
            <a:r>
              <a:rPr lang="ru-RU" dirty="0" err="1"/>
              <a:t>організмі</a:t>
            </a:r>
            <a:r>
              <a:rPr lang="ru-RU" dirty="0"/>
              <a:t> і </a:t>
            </a:r>
            <a:r>
              <a:rPr lang="ru-RU" dirty="0" err="1"/>
              <a:t>втрату</a:t>
            </a:r>
            <a:r>
              <a:rPr lang="ru-RU" dirty="0"/>
              <a:t> з сечею К+. </a:t>
            </a:r>
          </a:p>
          <a:p>
            <a:pPr marL="0" indent="0">
              <a:buNone/>
            </a:pPr>
            <a:r>
              <a:rPr lang="ru-RU" dirty="0"/>
              <a:t>Альдостерон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прозапальну</a:t>
            </a:r>
            <a:r>
              <a:rPr lang="ru-RU" dirty="0"/>
              <a:t> </a:t>
            </a:r>
            <a:r>
              <a:rPr lang="ru-RU" dirty="0" err="1"/>
              <a:t>дію</a:t>
            </a:r>
            <a:r>
              <a:rPr lang="ru-RU" dirty="0"/>
              <a:t>. </a:t>
            </a: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b="1" dirty="0" err="1"/>
              <a:t>Статеві</a:t>
            </a:r>
            <a:r>
              <a:rPr lang="ru-RU" b="1" dirty="0"/>
              <a:t> </a:t>
            </a:r>
            <a:r>
              <a:rPr lang="ru-RU" b="1" dirty="0" err="1"/>
              <a:t>гормони</a:t>
            </a:r>
            <a:endParaRPr lang="ru-RU" dirty="0"/>
          </a:p>
          <a:p>
            <a:pPr marL="0" indent="0">
              <a:buNone/>
            </a:pPr>
            <a:r>
              <a:rPr lang="ru-RU" dirty="0" err="1"/>
              <a:t>Сітчаста</a:t>
            </a:r>
            <a:r>
              <a:rPr lang="ru-RU" dirty="0"/>
              <a:t> зона кори </a:t>
            </a:r>
            <a:r>
              <a:rPr lang="ru-RU" dirty="0" err="1"/>
              <a:t>виробляє</a:t>
            </a:r>
            <a:r>
              <a:rPr lang="ru-RU" dirty="0"/>
              <a:t> </a:t>
            </a:r>
            <a:r>
              <a:rPr lang="ru-RU" dirty="0" err="1"/>
              <a:t>статеві</a:t>
            </a:r>
            <a:r>
              <a:rPr lang="ru-RU" dirty="0"/>
              <a:t> </a:t>
            </a:r>
            <a:r>
              <a:rPr lang="ru-RU" dirty="0" err="1"/>
              <a:t>гормони</a:t>
            </a:r>
            <a:r>
              <a:rPr lang="ru-RU" dirty="0"/>
              <a:t> — </a:t>
            </a:r>
            <a:r>
              <a:rPr lang="ru-RU" dirty="0" err="1"/>
              <a:t>андрогени</a:t>
            </a:r>
            <a:r>
              <a:rPr lang="ru-RU" dirty="0"/>
              <a:t>, </a:t>
            </a:r>
            <a:r>
              <a:rPr lang="ru-RU" dirty="0" err="1"/>
              <a:t>естрогени</a:t>
            </a:r>
            <a:r>
              <a:rPr lang="ru-RU" dirty="0"/>
              <a:t>, прогестерон. </a:t>
            </a:r>
          </a:p>
          <a:p>
            <a:pPr marL="0" indent="0">
              <a:buNone/>
            </a:pPr>
            <a:r>
              <a:rPr lang="ru-RU" dirty="0" err="1"/>
              <a:t>Фізіологічне</a:t>
            </a:r>
            <a:r>
              <a:rPr lang="ru-RU" dirty="0"/>
              <a:t> </a:t>
            </a:r>
            <a:r>
              <a:rPr lang="ru-RU" dirty="0" err="1"/>
              <a:t>значення</a:t>
            </a:r>
            <a:r>
              <a:rPr lang="ru-RU" dirty="0"/>
              <a:t> </a:t>
            </a:r>
            <a:r>
              <a:rPr lang="ru-RU" dirty="0" err="1"/>
              <a:t>статевих</a:t>
            </a:r>
            <a:r>
              <a:rPr lang="ru-RU" dirty="0"/>
              <a:t> </a:t>
            </a:r>
            <a:r>
              <a:rPr lang="ru-RU" dirty="0" err="1"/>
              <a:t>гормонів</a:t>
            </a:r>
            <a:r>
              <a:rPr lang="ru-RU" dirty="0"/>
              <a:t> кори </a:t>
            </a:r>
            <a:r>
              <a:rPr lang="ru-RU" dirty="0" err="1"/>
              <a:t>надниркових</a:t>
            </a:r>
            <a:r>
              <a:rPr lang="ru-RU" dirty="0"/>
              <a:t> </a:t>
            </a:r>
            <a:r>
              <a:rPr lang="ru-RU" dirty="0" err="1"/>
              <a:t>залоз</a:t>
            </a:r>
            <a:r>
              <a:rPr lang="ru-RU" dirty="0"/>
              <a:t> </a:t>
            </a:r>
            <a:r>
              <a:rPr lang="ru-RU" dirty="0" err="1"/>
              <a:t>полягає</a:t>
            </a:r>
            <a:r>
              <a:rPr lang="ru-RU" dirty="0"/>
              <a:t> в </a:t>
            </a:r>
            <a:r>
              <a:rPr lang="ru-RU" dirty="0" err="1"/>
              <a:t>розвитку</a:t>
            </a:r>
            <a:r>
              <a:rPr lang="ru-RU" dirty="0"/>
              <a:t> </a:t>
            </a:r>
            <a:r>
              <a:rPr lang="ru-RU" dirty="0" err="1"/>
              <a:t>статевих</a:t>
            </a:r>
            <a:r>
              <a:rPr lang="ru-RU" dirty="0"/>
              <a:t> </a:t>
            </a:r>
            <a:r>
              <a:rPr lang="ru-RU" dirty="0" err="1"/>
              <a:t>органів</a:t>
            </a:r>
            <a:r>
              <a:rPr lang="ru-RU" dirty="0"/>
              <a:t> у </a:t>
            </a:r>
            <a:r>
              <a:rPr lang="ru-RU" dirty="0" err="1"/>
              <a:t>дитячому</a:t>
            </a:r>
            <a:r>
              <a:rPr lang="ru-RU" dirty="0"/>
              <a:t> </a:t>
            </a:r>
            <a:r>
              <a:rPr lang="ru-RU" dirty="0" err="1"/>
              <a:t>віці</a:t>
            </a:r>
            <a:r>
              <a:rPr lang="ru-RU" dirty="0"/>
              <a:t>, </a:t>
            </a:r>
            <a:r>
              <a:rPr lang="ru-RU" dirty="0" err="1"/>
              <a:t>тобто</a:t>
            </a:r>
            <a:r>
              <a:rPr lang="ru-RU" dirty="0"/>
              <a:t> коли </a:t>
            </a:r>
            <a:r>
              <a:rPr lang="ru-RU" dirty="0" err="1"/>
              <a:t>внутрішньосекреторна</a:t>
            </a:r>
            <a:r>
              <a:rPr lang="ru-RU" dirty="0"/>
              <a:t> </a:t>
            </a:r>
            <a:r>
              <a:rPr lang="ru-RU" dirty="0" err="1"/>
              <a:t>функція</a:t>
            </a:r>
            <a:r>
              <a:rPr lang="ru-RU" dirty="0"/>
              <a:t> </a:t>
            </a:r>
            <a:r>
              <a:rPr lang="ru-RU" dirty="0" err="1"/>
              <a:t>статевих</a:t>
            </a:r>
            <a:r>
              <a:rPr lang="ru-RU" dirty="0"/>
              <a:t> </a:t>
            </a:r>
            <a:r>
              <a:rPr lang="ru-RU" dirty="0" err="1"/>
              <a:t>залоз</a:t>
            </a:r>
            <a:r>
              <a:rPr lang="ru-RU" dirty="0"/>
              <a:t> </a:t>
            </a:r>
            <a:r>
              <a:rPr lang="ru-RU" dirty="0" err="1"/>
              <a:t>ще</a:t>
            </a:r>
            <a:r>
              <a:rPr lang="ru-RU" dirty="0"/>
              <a:t> </a:t>
            </a:r>
            <a:r>
              <a:rPr lang="ru-RU" dirty="0" err="1"/>
              <a:t>слабко</a:t>
            </a:r>
            <a:r>
              <a:rPr lang="ru-RU" dirty="0"/>
              <a:t> </a:t>
            </a:r>
            <a:r>
              <a:rPr lang="ru-RU" dirty="0" err="1"/>
              <a:t>розвинута</a:t>
            </a:r>
            <a:r>
              <a:rPr lang="ru-RU" dirty="0"/>
              <a:t>. </a:t>
            </a:r>
            <a:r>
              <a:rPr lang="ru-RU" dirty="0" err="1"/>
              <a:t>Статеві</a:t>
            </a:r>
            <a:r>
              <a:rPr lang="ru-RU" dirty="0"/>
              <a:t> </a:t>
            </a:r>
            <a:r>
              <a:rPr lang="ru-RU" dirty="0" err="1"/>
              <a:t>гормони</a:t>
            </a:r>
            <a:r>
              <a:rPr lang="ru-RU" dirty="0"/>
              <a:t> кори </a:t>
            </a:r>
            <a:r>
              <a:rPr lang="ru-RU" dirty="0" err="1"/>
              <a:t>надниркових</a:t>
            </a:r>
            <a:r>
              <a:rPr lang="ru-RU" dirty="0"/>
              <a:t> </a:t>
            </a:r>
            <a:r>
              <a:rPr lang="ru-RU" dirty="0" err="1"/>
              <a:t>залоз</a:t>
            </a:r>
            <a:r>
              <a:rPr lang="ru-RU" dirty="0"/>
              <a:t> </a:t>
            </a:r>
            <a:r>
              <a:rPr lang="ru-RU" dirty="0" err="1"/>
              <a:t>обумовлюють</a:t>
            </a:r>
            <a:r>
              <a:rPr lang="ru-RU" dirty="0"/>
              <a:t> </a:t>
            </a:r>
            <a:r>
              <a:rPr lang="ru-RU" dirty="0" err="1"/>
              <a:t>розвиток</a:t>
            </a:r>
            <a:r>
              <a:rPr lang="ru-RU" dirty="0"/>
              <a:t> </a:t>
            </a:r>
            <a:r>
              <a:rPr lang="ru-RU" dirty="0" err="1"/>
              <a:t>вторинних</a:t>
            </a:r>
            <a:r>
              <a:rPr lang="ru-RU" dirty="0"/>
              <a:t> </a:t>
            </a:r>
            <a:r>
              <a:rPr lang="ru-RU" dirty="0" err="1"/>
              <a:t>статевих</a:t>
            </a:r>
            <a:r>
              <a:rPr lang="ru-RU" dirty="0"/>
              <a:t> </a:t>
            </a:r>
            <a:r>
              <a:rPr lang="ru-RU" dirty="0" err="1"/>
              <a:t>ознак</a:t>
            </a:r>
            <a:r>
              <a:rPr lang="ru-RU" dirty="0"/>
              <a:t> і </a:t>
            </a:r>
            <a:r>
              <a:rPr lang="ru-RU" dirty="0" err="1"/>
              <a:t>функціонування</a:t>
            </a:r>
            <a:r>
              <a:rPr lang="ru-RU" dirty="0"/>
              <a:t> </a:t>
            </a:r>
            <a:r>
              <a:rPr lang="ru-RU" dirty="0" err="1"/>
              <a:t>статевих</a:t>
            </a:r>
            <a:r>
              <a:rPr lang="ru-RU" dirty="0"/>
              <a:t> </a:t>
            </a:r>
            <a:r>
              <a:rPr lang="ru-RU" dirty="0" err="1"/>
              <a:t>органів</a:t>
            </a:r>
            <a:r>
              <a:rPr lang="ru-RU" dirty="0"/>
              <a:t>. Вони </a:t>
            </a:r>
            <a:r>
              <a:rPr lang="ru-RU" dirty="0" err="1"/>
              <a:t>чинять</a:t>
            </a:r>
            <a:r>
              <a:rPr lang="ru-RU" dirty="0"/>
              <a:t>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анаболічну</a:t>
            </a:r>
            <a:r>
              <a:rPr lang="ru-RU" dirty="0"/>
              <a:t> </a:t>
            </a:r>
            <a:r>
              <a:rPr lang="ru-RU" dirty="0" err="1"/>
              <a:t>дію</a:t>
            </a:r>
            <a:r>
              <a:rPr lang="ru-RU" dirty="0"/>
              <a:t> на </a:t>
            </a:r>
            <a:r>
              <a:rPr lang="ru-RU" dirty="0" err="1"/>
              <a:t>білковий</a:t>
            </a:r>
            <a:r>
              <a:rPr lang="ru-RU" dirty="0"/>
              <a:t> </a:t>
            </a:r>
            <a:r>
              <a:rPr lang="ru-RU" dirty="0" err="1"/>
              <a:t>обмін</a:t>
            </a:r>
            <a:r>
              <a:rPr lang="ru-RU" dirty="0"/>
              <a:t>, </a:t>
            </a:r>
            <a:r>
              <a:rPr lang="ru-RU" dirty="0" err="1"/>
              <a:t>стимулюючи</a:t>
            </a:r>
            <a:r>
              <a:rPr lang="ru-RU" dirty="0"/>
              <a:t> синтез </a:t>
            </a:r>
            <a:r>
              <a:rPr lang="ru-RU" dirty="0" err="1"/>
              <a:t>білка</a:t>
            </a:r>
            <a:r>
              <a:rPr lang="ru-RU" dirty="0"/>
              <a:t> в </a:t>
            </a:r>
            <a:r>
              <a:rPr lang="ru-RU" dirty="0" err="1"/>
              <a:t>організмі</a:t>
            </a:r>
            <a:r>
              <a:rPr lang="ru-RU" dirty="0"/>
              <a:t>. </a:t>
            </a:r>
            <a:r>
              <a:rPr lang="ru-RU" dirty="0" err="1"/>
              <a:t>Ці</a:t>
            </a:r>
            <a:r>
              <a:rPr lang="ru-RU" dirty="0"/>
              <a:t> </a:t>
            </a:r>
            <a:r>
              <a:rPr lang="ru-RU" dirty="0" err="1"/>
              <a:t>гормони</a:t>
            </a:r>
            <a:r>
              <a:rPr lang="ru-RU" dirty="0"/>
              <a:t> </a:t>
            </a:r>
            <a:r>
              <a:rPr lang="ru-RU" dirty="0" err="1"/>
              <a:t>беруть</a:t>
            </a:r>
            <a:r>
              <a:rPr lang="ru-RU" dirty="0"/>
              <a:t> участь у </a:t>
            </a:r>
            <a:r>
              <a:rPr lang="ru-RU" dirty="0" err="1"/>
              <a:t>формуванні</a:t>
            </a:r>
            <a:r>
              <a:rPr lang="ru-RU" dirty="0"/>
              <a:t> </a:t>
            </a:r>
            <a:r>
              <a:rPr lang="ru-RU" dirty="0" err="1"/>
              <a:t>відповідної</a:t>
            </a:r>
            <a:r>
              <a:rPr lang="ru-RU" dirty="0"/>
              <a:t> </a:t>
            </a:r>
            <a:r>
              <a:rPr lang="ru-RU" dirty="0" err="1"/>
              <a:t>статевої</a:t>
            </a:r>
            <a:r>
              <a:rPr lang="ru-RU" dirty="0"/>
              <a:t> </a:t>
            </a:r>
            <a:r>
              <a:rPr lang="ru-RU" dirty="0" err="1"/>
              <a:t>поведінки</a:t>
            </a:r>
            <a:r>
              <a:rPr lang="ru-RU" dirty="0"/>
              <a:t> </a:t>
            </a:r>
            <a:r>
              <a:rPr lang="ru-RU" dirty="0" err="1"/>
              <a:t>організму</a:t>
            </a:r>
            <a:r>
              <a:rPr lang="ru-RU" dirty="0"/>
              <a:t>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257714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404664"/>
            <a:ext cx="8748464" cy="6264696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b="1" dirty="0" err="1" smtClean="0"/>
              <a:t>Гормони</a:t>
            </a:r>
            <a:r>
              <a:rPr lang="ru-RU" b="1" dirty="0" smtClean="0"/>
              <a:t> </a:t>
            </a:r>
            <a:r>
              <a:rPr lang="ru-RU" b="1" dirty="0" err="1"/>
              <a:t>мозкового</a:t>
            </a:r>
            <a:r>
              <a:rPr lang="ru-RU" b="1" dirty="0"/>
              <a:t> шару </a:t>
            </a:r>
            <a:r>
              <a:rPr lang="ru-RU" b="1" dirty="0" err="1"/>
              <a:t>наднирників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У </a:t>
            </a:r>
            <a:r>
              <a:rPr lang="ru-RU" dirty="0" err="1"/>
              <a:t>тканині</a:t>
            </a:r>
            <a:r>
              <a:rPr lang="ru-RU" dirty="0"/>
              <a:t> </a:t>
            </a:r>
            <a:r>
              <a:rPr lang="ru-RU" dirty="0" err="1"/>
              <a:t>мозкового</a:t>
            </a:r>
            <a:r>
              <a:rPr lang="ru-RU" dirty="0"/>
              <a:t> шару </a:t>
            </a:r>
            <a:r>
              <a:rPr lang="ru-RU" dirty="0" err="1"/>
              <a:t>наднирників</a:t>
            </a:r>
            <a:r>
              <a:rPr lang="ru-RU" dirty="0"/>
              <a:t> </a:t>
            </a:r>
            <a:r>
              <a:rPr lang="ru-RU" dirty="0" err="1"/>
              <a:t>утворюються</a:t>
            </a:r>
            <a:r>
              <a:rPr lang="ru-RU" dirty="0"/>
              <a:t> </a:t>
            </a:r>
            <a:r>
              <a:rPr lang="ru-RU" dirty="0" err="1"/>
              <a:t>катехоламіни</a:t>
            </a:r>
            <a:r>
              <a:rPr lang="ru-RU" dirty="0"/>
              <a:t> (</a:t>
            </a:r>
            <a:r>
              <a:rPr lang="ru-RU" dirty="0" err="1"/>
              <a:t>адреналін</a:t>
            </a:r>
            <a:r>
              <a:rPr lang="ru-RU" dirty="0"/>
              <a:t> – 85%, </a:t>
            </a:r>
            <a:r>
              <a:rPr lang="ru-RU" dirty="0" err="1"/>
              <a:t>норадреналін</a:t>
            </a:r>
            <a:r>
              <a:rPr lang="ru-RU" dirty="0"/>
              <a:t>). </a:t>
            </a:r>
            <a:r>
              <a:rPr lang="ru-RU" b="1" dirty="0" err="1" smtClean="0"/>
              <a:t>Адреналін</a:t>
            </a:r>
            <a:r>
              <a:rPr lang="ru-RU" b="1" dirty="0" smtClean="0"/>
              <a:t> </a:t>
            </a:r>
            <a:r>
              <a:rPr lang="ru-RU" b="1" dirty="0"/>
              <a:t>(</a:t>
            </a:r>
            <a:r>
              <a:rPr lang="ru-RU" b="1" dirty="0" err="1"/>
              <a:t>епінефрин</a:t>
            </a:r>
            <a:r>
              <a:rPr lang="ru-RU" b="1" dirty="0"/>
              <a:t>) </a:t>
            </a:r>
            <a:r>
              <a:rPr lang="ru-RU" dirty="0"/>
              <a:t>– гормон,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секретується</a:t>
            </a:r>
            <a:r>
              <a:rPr lang="ru-RU" dirty="0"/>
              <a:t> в </a:t>
            </a:r>
            <a:r>
              <a:rPr lang="ru-RU" dirty="0" err="1"/>
              <a:t>наднирниках</a:t>
            </a:r>
            <a:r>
              <a:rPr lang="ru-RU" dirty="0"/>
              <a:t> при </a:t>
            </a:r>
            <a:r>
              <a:rPr lang="ru-RU" dirty="0" err="1"/>
              <a:t>стресі</a:t>
            </a:r>
            <a:r>
              <a:rPr lang="ru-RU" dirty="0"/>
              <a:t> (</a:t>
            </a:r>
            <a:r>
              <a:rPr lang="ru-RU" dirty="0" err="1"/>
              <a:t>концентрація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в </a:t>
            </a:r>
            <a:r>
              <a:rPr lang="ru-RU" dirty="0" err="1"/>
              <a:t>крові</a:t>
            </a:r>
            <a:r>
              <a:rPr lang="ru-RU" dirty="0"/>
              <a:t> </a:t>
            </a:r>
            <a:r>
              <a:rPr lang="ru-RU" dirty="0" err="1"/>
              <a:t>зростає</a:t>
            </a:r>
            <a:r>
              <a:rPr lang="ru-RU" dirty="0"/>
              <a:t> в 4-5 </a:t>
            </a:r>
            <a:r>
              <a:rPr lang="ru-RU" dirty="0" err="1"/>
              <a:t>разів</a:t>
            </a:r>
            <a:r>
              <a:rPr lang="ru-RU" dirty="0"/>
              <a:t>) і є </a:t>
            </a:r>
            <a:r>
              <a:rPr lang="ru-RU" dirty="0" err="1"/>
              <a:t>медіатором</a:t>
            </a:r>
            <a:r>
              <a:rPr lang="ru-RU" dirty="0"/>
              <a:t> в </a:t>
            </a:r>
            <a:r>
              <a:rPr lang="ru-RU" dirty="0" err="1"/>
              <a:t>деяких</a:t>
            </a:r>
            <a:r>
              <a:rPr lang="ru-RU" dirty="0"/>
              <a:t> синапсах. </a:t>
            </a:r>
            <a:r>
              <a:rPr lang="ru-RU" dirty="0" err="1"/>
              <a:t>Встановлено</a:t>
            </a:r>
            <a:r>
              <a:rPr lang="ru-RU" dirty="0"/>
              <a:t> </a:t>
            </a:r>
            <a:r>
              <a:rPr lang="ru-RU" dirty="0" err="1"/>
              <a:t>також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при </a:t>
            </a:r>
            <a:r>
              <a:rPr lang="ru-RU" dirty="0" err="1"/>
              <a:t>стресі</a:t>
            </a:r>
            <a:r>
              <a:rPr lang="ru-RU" dirty="0"/>
              <a:t> </a:t>
            </a:r>
            <a:r>
              <a:rPr lang="ru-RU" dirty="0" err="1"/>
              <a:t>вміст</a:t>
            </a:r>
            <a:r>
              <a:rPr lang="ru-RU" dirty="0"/>
              <a:t> в </a:t>
            </a:r>
            <a:r>
              <a:rPr lang="ru-RU" dirty="0" err="1"/>
              <a:t>крові</a:t>
            </a:r>
            <a:r>
              <a:rPr lang="ru-RU" dirty="0"/>
              <a:t> </a:t>
            </a:r>
            <a:r>
              <a:rPr lang="ru-RU" dirty="0" err="1"/>
              <a:t>норадреналіну</a:t>
            </a:r>
            <a:r>
              <a:rPr lang="ru-RU" dirty="0"/>
              <a:t>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переважно</a:t>
            </a:r>
            <a:r>
              <a:rPr lang="ru-RU" dirty="0"/>
              <a:t> </a:t>
            </a:r>
            <a:r>
              <a:rPr lang="ru-RU" dirty="0" err="1"/>
              <a:t>медіаторні</a:t>
            </a:r>
            <a:r>
              <a:rPr lang="ru-RU" dirty="0"/>
              <a:t> </a:t>
            </a:r>
            <a:r>
              <a:rPr lang="ru-RU" dirty="0" err="1"/>
              <a:t>властивості</a:t>
            </a:r>
            <a:r>
              <a:rPr lang="ru-RU" dirty="0"/>
              <a:t>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зростає</a:t>
            </a:r>
            <a:r>
              <a:rPr lang="ru-RU" dirty="0"/>
              <a:t>. </a:t>
            </a:r>
          </a:p>
          <a:p>
            <a:pPr marL="0" indent="0">
              <a:buNone/>
            </a:pPr>
            <a:r>
              <a:rPr lang="ru-RU" dirty="0" err="1"/>
              <a:t>Адреналін</a:t>
            </a:r>
            <a:r>
              <a:rPr lang="ru-RU" dirty="0"/>
              <a:t> –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контрінсулярний</a:t>
            </a:r>
            <a:r>
              <a:rPr lang="ru-RU" dirty="0"/>
              <a:t> гормон, </a:t>
            </a:r>
            <a:r>
              <a:rPr lang="ru-RU" dirty="0" err="1"/>
              <a:t>дія</a:t>
            </a:r>
            <a:r>
              <a:rPr lang="ru-RU" dirty="0"/>
              <a:t> </a:t>
            </a:r>
            <a:r>
              <a:rPr lang="ru-RU" dirty="0" err="1"/>
              <a:t>якого</a:t>
            </a:r>
            <a:r>
              <a:rPr lang="ru-RU" dirty="0"/>
              <a:t> </a:t>
            </a:r>
            <a:r>
              <a:rPr lang="ru-RU" dirty="0" err="1"/>
              <a:t>спрямована</a:t>
            </a:r>
            <a:r>
              <a:rPr lang="ru-RU" dirty="0"/>
              <a:t> </a:t>
            </a:r>
            <a:r>
              <a:rPr lang="ru-RU" dirty="0" err="1"/>
              <a:t>насамперед</a:t>
            </a:r>
            <a:r>
              <a:rPr lang="ru-RU" dirty="0"/>
              <a:t> на </a:t>
            </a:r>
            <a:r>
              <a:rPr lang="ru-RU" dirty="0" err="1"/>
              <a:t>збільшення</a:t>
            </a:r>
            <a:r>
              <a:rPr lang="ru-RU" dirty="0"/>
              <a:t> </a:t>
            </a:r>
            <a:r>
              <a:rPr lang="ru-RU" dirty="0" err="1"/>
              <a:t>концентрації</a:t>
            </a:r>
            <a:r>
              <a:rPr lang="ru-RU" dirty="0"/>
              <a:t> </a:t>
            </a:r>
            <a:r>
              <a:rPr lang="ru-RU" dirty="0" err="1"/>
              <a:t>глюкози</a:t>
            </a:r>
            <a:r>
              <a:rPr lang="ru-RU" dirty="0"/>
              <a:t> в </a:t>
            </a:r>
            <a:r>
              <a:rPr lang="ru-RU" dirty="0" err="1"/>
              <a:t>крові</a:t>
            </a:r>
            <a:r>
              <a:rPr lang="ru-RU" dirty="0"/>
              <a:t>. </a:t>
            </a:r>
            <a:r>
              <a:rPr lang="ru-RU" dirty="0" err="1"/>
              <a:t>Крім</a:t>
            </a:r>
            <a:r>
              <a:rPr lang="ru-RU" dirty="0"/>
              <a:t> того, </a:t>
            </a:r>
            <a:r>
              <a:rPr lang="ru-RU" dirty="0" err="1"/>
              <a:t>цей</a:t>
            </a:r>
            <a:r>
              <a:rPr lang="ru-RU" dirty="0"/>
              <a:t> гормон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катаболічну</a:t>
            </a:r>
            <a:r>
              <a:rPr lang="ru-RU" dirty="0"/>
              <a:t> </a:t>
            </a:r>
            <a:r>
              <a:rPr lang="ru-RU" dirty="0" err="1"/>
              <a:t>дію</a:t>
            </a:r>
            <a:r>
              <a:rPr lang="ru-RU" dirty="0"/>
              <a:t> на </a:t>
            </a:r>
            <a:r>
              <a:rPr lang="ru-RU" dirty="0" err="1"/>
              <a:t>обмін</a:t>
            </a:r>
            <a:r>
              <a:rPr lang="ru-RU" dirty="0"/>
              <a:t> </a:t>
            </a:r>
            <a:r>
              <a:rPr lang="ru-RU" dirty="0" err="1"/>
              <a:t>ліпідів</a:t>
            </a:r>
            <a:r>
              <a:rPr lang="ru-RU" dirty="0"/>
              <a:t>. </a:t>
            </a:r>
          </a:p>
          <a:p>
            <a:pPr marL="0" indent="0">
              <a:buNone/>
            </a:pPr>
            <a:r>
              <a:rPr lang="ru-RU" b="1" i="1" dirty="0" err="1"/>
              <a:t>Вплив</a:t>
            </a:r>
            <a:r>
              <a:rPr lang="ru-RU" b="1" i="1" dirty="0"/>
              <a:t> </a:t>
            </a:r>
            <a:r>
              <a:rPr lang="ru-RU" b="1" i="1" dirty="0" err="1"/>
              <a:t>адреналіну</a:t>
            </a:r>
            <a:r>
              <a:rPr lang="ru-RU" b="1" i="1" dirty="0"/>
              <a:t> на </a:t>
            </a:r>
            <a:r>
              <a:rPr lang="ru-RU" b="1" i="1" dirty="0" err="1"/>
              <a:t>обмін</a:t>
            </a:r>
            <a:r>
              <a:rPr lang="ru-RU" b="1" i="1" dirty="0"/>
              <a:t> </a:t>
            </a:r>
            <a:r>
              <a:rPr lang="ru-RU" b="1" i="1" dirty="0" err="1"/>
              <a:t>вуглеводів</a:t>
            </a:r>
            <a:r>
              <a:rPr lang="ru-RU" b="1" i="1" dirty="0"/>
              <a:t> </a:t>
            </a:r>
            <a:r>
              <a:rPr lang="ru-RU" dirty="0" err="1"/>
              <a:t>полягає</a:t>
            </a:r>
            <a:r>
              <a:rPr lang="ru-RU" dirty="0"/>
              <a:t> в </a:t>
            </a:r>
            <a:r>
              <a:rPr lang="ru-RU" dirty="0" err="1"/>
              <a:t>стимуляції</a:t>
            </a:r>
            <a:r>
              <a:rPr lang="ru-RU" dirty="0"/>
              <a:t> </a:t>
            </a:r>
            <a:r>
              <a:rPr lang="ru-RU" dirty="0" err="1"/>
              <a:t>глікогенолізу</a:t>
            </a:r>
            <a:r>
              <a:rPr lang="ru-RU" dirty="0"/>
              <a:t> в </a:t>
            </a:r>
            <a:r>
              <a:rPr lang="ru-RU" dirty="0" err="1"/>
              <a:t>печінці</a:t>
            </a:r>
            <a:r>
              <a:rPr lang="ru-RU" dirty="0"/>
              <a:t> і </a:t>
            </a:r>
            <a:r>
              <a:rPr lang="ru-RU" dirty="0" err="1"/>
              <a:t>м’язах</a:t>
            </a:r>
            <a:r>
              <a:rPr lang="ru-RU" dirty="0"/>
              <a:t>.. У </a:t>
            </a:r>
            <a:r>
              <a:rPr lang="ru-RU" dirty="0" err="1"/>
              <a:t>м’язах</a:t>
            </a:r>
            <a:r>
              <a:rPr lang="ru-RU" dirty="0"/>
              <a:t> </a:t>
            </a:r>
            <a:r>
              <a:rPr lang="ru-RU" dirty="0" err="1"/>
              <a:t>відбувається</a:t>
            </a:r>
            <a:r>
              <a:rPr lang="ru-RU" dirty="0"/>
              <a:t> </a:t>
            </a:r>
            <a:r>
              <a:rPr lang="ru-RU" dirty="0" err="1"/>
              <a:t>розщеплення</a:t>
            </a:r>
            <a:r>
              <a:rPr lang="ru-RU" dirty="0"/>
              <a:t> </a:t>
            </a:r>
            <a:r>
              <a:rPr lang="ru-RU" dirty="0" err="1"/>
              <a:t>глікогену</a:t>
            </a:r>
            <a:r>
              <a:rPr lang="ru-RU" dirty="0"/>
              <a:t> до глюкозо-6-фосфату і </a:t>
            </a:r>
            <a:r>
              <a:rPr lang="ru-RU" dirty="0" err="1"/>
              <a:t>далі</a:t>
            </a:r>
            <a:r>
              <a:rPr lang="ru-RU" dirty="0"/>
              <a:t> до </a:t>
            </a:r>
            <a:r>
              <a:rPr lang="ru-RU" dirty="0" err="1"/>
              <a:t>лактату</a:t>
            </a:r>
            <a:r>
              <a:rPr lang="ru-RU" dirty="0"/>
              <a:t>. У </a:t>
            </a:r>
            <a:r>
              <a:rPr lang="ru-RU" dirty="0" err="1"/>
              <a:t>м’язах</a:t>
            </a:r>
            <a:r>
              <a:rPr lang="ru-RU" dirty="0"/>
              <a:t> </a:t>
            </a:r>
            <a:r>
              <a:rPr lang="ru-RU" dirty="0" err="1"/>
              <a:t>розщеплення</a:t>
            </a:r>
            <a:r>
              <a:rPr lang="ru-RU" dirty="0"/>
              <a:t> </a:t>
            </a:r>
            <a:r>
              <a:rPr lang="ru-RU" dirty="0" err="1"/>
              <a:t>глікогену</a:t>
            </a:r>
            <a:r>
              <a:rPr lang="ru-RU" dirty="0"/>
              <a:t> до </a:t>
            </a:r>
            <a:r>
              <a:rPr lang="ru-RU" dirty="0" err="1"/>
              <a:t>глюкози</a:t>
            </a:r>
            <a:r>
              <a:rPr lang="ru-RU" dirty="0"/>
              <a:t> не </a:t>
            </a:r>
            <a:r>
              <a:rPr lang="ru-RU" dirty="0" err="1"/>
              <a:t>відбувається</a:t>
            </a:r>
            <a:r>
              <a:rPr lang="ru-RU" dirty="0"/>
              <a:t>, тому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відсутня</a:t>
            </a:r>
            <a:r>
              <a:rPr lang="ru-RU" dirty="0"/>
              <a:t> глюкозо-6-фосфатаза (яка </a:t>
            </a:r>
            <a:r>
              <a:rPr lang="ru-RU" dirty="0" err="1"/>
              <a:t>розщеплює</a:t>
            </a:r>
            <a:r>
              <a:rPr lang="ru-RU" dirty="0"/>
              <a:t> глюкозо-6-фосфат до </a:t>
            </a:r>
            <a:r>
              <a:rPr lang="ru-RU" dirty="0" err="1"/>
              <a:t>глюкози</a:t>
            </a:r>
            <a:r>
              <a:rPr lang="ru-RU" dirty="0"/>
              <a:t>). У </a:t>
            </a:r>
            <a:r>
              <a:rPr lang="ru-RU" dirty="0" err="1"/>
              <a:t>печінці</a:t>
            </a:r>
            <a:r>
              <a:rPr lang="ru-RU" dirty="0"/>
              <a:t> в </a:t>
            </a:r>
            <a:r>
              <a:rPr lang="ru-RU" dirty="0" err="1"/>
              <a:t>результаті</a:t>
            </a:r>
            <a:r>
              <a:rPr lang="ru-RU" dirty="0"/>
              <a:t> </a:t>
            </a:r>
            <a:r>
              <a:rPr lang="ru-RU" dirty="0" err="1"/>
              <a:t>глікогенолізу</a:t>
            </a:r>
            <a:r>
              <a:rPr lang="ru-RU" dirty="0"/>
              <a:t> </a:t>
            </a:r>
            <a:r>
              <a:rPr lang="ru-RU" dirty="0" err="1"/>
              <a:t>утворюється</a:t>
            </a:r>
            <a:r>
              <a:rPr lang="ru-RU" dirty="0"/>
              <a:t> </a:t>
            </a:r>
            <a:r>
              <a:rPr lang="ru-RU" dirty="0" err="1"/>
              <a:t>вільна</a:t>
            </a:r>
            <a:r>
              <a:rPr lang="ru-RU" dirty="0"/>
              <a:t> глюкоза, яка </a:t>
            </a:r>
            <a:r>
              <a:rPr lang="ru-RU" dirty="0" err="1"/>
              <a:t>надходить</a:t>
            </a:r>
            <a:r>
              <a:rPr lang="ru-RU" dirty="0"/>
              <a:t> у кров,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призводить</a:t>
            </a:r>
            <a:r>
              <a:rPr lang="ru-RU" dirty="0"/>
              <a:t> до </a:t>
            </a:r>
            <a:r>
              <a:rPr lang="ru-RU" dirty="0" err="1"/>
              <a:t>підвищення</a:t>
            </a:r>
            <a:r>
              <a:rPr lang="ru-RU" dirty="0"/>
              <a:t> </a:t>
            </a:r>
            <a:r>
              <a:rPr lang="ru-RU" dirty="0" err="1"/>
              <a:t>рівня</a:t>
            </a:r>
            <a:r>
              <a:rPr lang="ru-RU" dirty="0"/>
              <a:t> </a:t>
            </a:r>
            <a:r>
              <a:rPr lang="ru-RU" dirty="0" err="1"/>
              <a:t>глікемії</a:t>
            </a:r>
            <a:r>
              <a:rPr lang="ru-RU" dirty="0"/>
              <a:t>.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велике</a:t>
            </a:r>
            <a:r>
              <a:rPr lang="ru-RU" dirty="0"/>
              <a:t> </a:t>
            </a:r>
            <a:r>
              <a:rPr lang="ru-RU" dirty="0" err="1"/>
              <a:t>значення</a:t>
            </a:r>
            <a:r>
              <a:rPr lang="ru-RU" dirty="0"/>
              <a:t> для </a:t>
            </a:r>
            <a:r>
              <a:rPr lang="ru-RU" dirty="0" err="1"/>
              <a:t>забезпечення</a:t>
            </a:r>
            <a:r>
              <a:rPr lang="ru-RU" dirty="0"/>
              <a:t> </a:t>
            </a:r>
            <a:r>
              <a:rPr lang="ru-RU" dirty="0" err="1"/>
              <a:t>інших</a:t>
            </a:r>
            <a:r>
              <a:rPr lang="ru-RU" dirty="0"/>
              <a:t> тканин </a:t>
            </a:r>
            <a:r>
              <a:rPr lang="ru-RU" dirty="0" err="1"/>
              <a:t>паливом</a:t>
            </a:r>
            <a:r>
              <a:rPr lang="ru-RU" dirty="0"/>
              <a:t> в </a:t>
            </a:r>
            <a:r>
              <a:rPr lang="ru-RU" dirty="0" err="1"/>
              <a:t>умовах</a:t>
            </a:r>
            <a:r>
              <a:rPr lang="ru-RU" dirty="0"/>
              <a:t> </a:t>
            </a:r>
            <a:r>
              <a:rPr lang="ru-RU" dirty="0" err="1"/>
              <a:t>стресу</a:t>
            </a:r>
            <a:r>
              <a:rPr lang="ru-RU" dirty="0"/>
              <a:t>. </a:t>
            </a:r>
          </a:p>
          <a:p>
            <a:pPr marL="0" indent="0">
              <a:buNone/>
            </a:pPr>
            <a:r>
              <a:rPr lang="ru-RU" b="1" i="1" dirty="0" err="1"/>
              <a:t>Вплив</a:t>
            </a:r>
            <a:r>
              <a:rPr lang="ru-RU" b="1" i="1" dirty="0"/>
              <a:t> </a:t>
            </a:r>
            <a:r>
              <a:rPr lang="ru-RU" b="1" i="1" dirty="0" err="1"/>
              <a:t>адреналіну</a:t>
            </a:r>
            <a:r>
              <a:rPr lang="ru-RU" b="1" i="1" dirty="0"/>
              <a:t> на </a:t>
            </a:r>
            <a:r>
              <a:rPr lang="ru-RU" b="1" i="1" dirty="0" err="1"/>
              <a:t>обмін</a:t>
            </a:r>
            <a:r>
              <a:rPr lang="ru-RU" b="1" i="1" dirty="0"/>
              <a:t> </a:t>
            </a:r>
            <a:r>
              <a:rPr lang="ru-RU" b="1" i="1" dirty="0" err="1"/>
              <a:t>ліпідів</a:t>
            </a:r>
            <a:r>
              <a:rPr lang="ru-RU" b="1" i="1" dirty="0"/>
              <a:t> </a:t>
            </a:r>
            <a:r>
              <a:rPr lang="ru-RU" dirty="0" err="1"/>
              <a:t>полягає</a:t>
            </a:r>
            <a:r>
              <a:rPr lang="ru-RU" dirty="0"/>
              <a:t> в </a:t>
            </a:r>
            <a:r>
              <a:rPr lang="ru-RU" dirty="0" err="1"/>
              <a:t>стимуляції</a:t>
            </a:r>
            <a:r>
              <a:rPr lang="ru-RU" dirty="0"/>
              <a:t> </a:t>
            </a:r>
            <a:r>
              <a:rPr lang="ru-RU" dirty="0" err="1"/>
              <a:t>ліполізу</a:t>
            </a:r>
            <a:r>
              <a:rPr lang="ru-RU" dirty="0"/>
              <a:t> в </a:t>
            </a:r>
            <a:r>
              <a:rPr lang="ru-RU" dirty="0" err="1"/>
              <a:t>жировій</a:t>
            </a:r>
            <a:r>
              <a:rPr lang="ru-RU" dirty="0"/>
              <a:t> </a:t>
            </a:r>
            <a:r>
              <a:rPr lang="ru-RU" dirty="0" err="1"/>
              <a:t>тканині</a:t>
            </a:r>
            <a:r>
              <a:rPr lang="ru-RU" dirty="0"/>
              <a:t>. У </a:t>
            </a:r>
            <a:r>
              <a:rPr lang="ru-RU" dirty="0" err="1"/>
              <a:t>результаті</a:t>
            </a:r>
            <a:r>
              <a:rPr lang="ru-RU" dirty="0"/>
              <a:t> в </a:t>
            </a:r>
            <a:r>
              <a:rPr lang="ru-RU" dirty="0" err="1"/>
              <a:t>крові</a:t>
            </a:r>
            <a:r>
              <a:rPr lang="ru-RU" dirty="0"/>
              <a:t> </a:t>
            </a:r>
            <a:r>
              <a:rPr lang="ru-RU" dirty="0" err="1"/>
              <a:t>підвищується</a:t>
            </a:r>
            <a:r>
              <a:rPr lang="ru-RU" dirty="0"/>
              <a:t> </a:t>
            </a:r>
            <a:r>
              <a:rPr lang="ru-RU" dirty="0" err="1"/>
              <a:t>вміст</a:t>
            </a:r>
            <a:r>
              <a:rPr lang="ru-RU" dirty="0"/>
              <a:t> </a:t>
            </a:r>
            <a:r>
              <a:rPr lang="ru-RU" dirty="0" err="1"/>
              <a:t>вільних</a:t>
            </a:r>
            <a:r>
              <a:rPr lang="ru-RU" dirty="0"/>
              <a:t> </a:t>
            </a:r>
            <a:r>
              <a:rPr lang="ru-RU" dirty="0" err="1"/>
              <a:t>жирних</a:t>
            </a:r>
            <a:r>
              <a:rPr lang="ru-RU" dirty="0"/>
              <a:t> кислот, </a:t>
            </a:r>
            <a:r>
              <a:rPr lang="ru-RU" dirty="0" err="1"/>
              <a:t>що</a:t>
            </a:r>
            <a:r>
              <a:rPr lang="ru-RU" dirty="0"/>
              <a:t> є </a:t>
            </a:r>
            <a:r>
              <a:rPr lang="ru-RU" dirty="0" err="1"/>
              <a:t>додатковим</a:t>
            </a:r>
            <a:r>
              <a:rPr lang="ru-RU" dirty="0"/>
              <a:t> </a:t>
            </a:r>
            <a:r>
              <a:rPr lang="ru-RU" dirty="0" err="1"/>
              <a:t>джерелом</a:t>
            </a:r>
            <a:r>
              <a:rPr lang="ru-RU" dirty="0"/>
              <a:t> </a:t>
            </a:r>
            <a:r>
              <a:rPr lang="ru-RU" dirty="0" err="1"/>
              <a:t>метаболічної</a:t>
            </a:r>
            <a:r>
              <a:rPr lang="ru-RU" dirty="0"/>
              <a:t> </a:t>
            </a:r>
            <a:r>
              <a:rPr lang="ru-RU" dirty="0" err="1" smtClean="0"/>
              <a:t>енергії</a:t>
            </a:r>
            <a:r>
              <a:rPr lang="ru-RU" dirty="0" smtClean="0"/>
              <a:t>. До </a:t>
            </a:r>
            <a:r>
              <a:rPr lang="ru-RU" dirty="0" err="1"/>
              <a:t>найважливіших</a:t>
            </a:r>
            <a:r>
              <a:rPr lang="ru-RU" dirty="0"/>
              <a:t> </a:t>
            </a:r>
            <a:r>
              <a:rPr lang="ru-RU" dirty="0" err="1"/>
              <a:t>ефектів</a:t>
            </a:r>
            <a:r>
              <a:rPr lang="ru-RU" dirty="0"/>
              <a:t> </a:t>
            </a:r>
            <a:r>
              <a:rPr lang="ru-RU" dirty="0" err="1"/>
              <a:t>катехоламінів</a:t>
            </a:r>
            <a:r>
              <a:rPr lang="ru-RU" dirty="0"/>
              <a:t> належать </a:t>
            </a:r>
            <a:r>
              <a:rPr lang="ru-RU" dirty="0" err="1"/>
              <a:t>стимуляція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</a:t>
            </a:r>
            <a:r>
              <a:rPr lang="ru-RU" dirty="0" err="1"/>
              <a:t>серця</a:t>
            </a:r>
            <a:r>
              <a:rPr lang="ru-RU" dirty="0"/>
              <a:t>, </a:t>
            </a:r>
            <a:r>
              <a:rPr lang="ru-RU" dirty="0" err="1"/>
              <a:t>вазоконстрикція</a:t>
            </a:r>
            <a:r>
              <a:rPr lang="ru-RU" dirty="0"/>
              <a:t>, </a:t>
            </a:r>
            <a:r>
              <a:rPr lang="ru-RU" dirty="0" err="1"/>
              <a:t>гальмування</a:t>
            </a:r>
            <a:r>
              <a:rPr lang="ru-RU" dirty="0"/>
              <a:t> перистальтики і </a:t>
            </a:r>
            <a:r>
              <a:rPr lang="ru-RU" dirty="0" err="1"/>
              <a:t>секреції</a:t>
            </a:r>
            <a:r>
              <a:rPr lang="ru-RU" dirty="0"/>
              <a:t> кишечнику, </a:t>
            </a:r>
            <a:r>
              <a:rPr lang="ru-RU" dirty="0" err="1"/>
              <a:t>розширення</a:t>
            </a:r>
            <a:r>
              <a:rPr lang="ru-RU" dirty="0"/>
              <a:t> </a:t>
            </a:r>
            <a:r>
              <a:rPr lang="ru-RU" dirty="0" err="1"/>
              <a:t>зіниць</a:t>
            </a:r>
            <a:r>
              <a:rPr lang="ru-RU" dirty="0"/>
              <a:t>, </a:t>
            </a:r>
            <a:r>
              <a:rPr lang="ru-RU" dirty="0" err="1"/>
              <a:t>зменшення</a:t>
            </a:r>
            <a:r>
              <a:rPr lang="ru-RU" dirty="0"/>
              <a:t> </a:t>
            </a:r>
            <a:r>
              <a:rPr lang="ru-RU" dirty="0" err="1"/>
              <a:t>потовиділення</a:t>
            </a:r>
            <a:r>
              <a:rPr lang="ru-RU" dirty="0"/>
              <a:t>, </a:t>
            </a:r>
            <a:r>
              <a:rPr lang="ru-RU" dirty="0" err="1"/>
              <a:t>посилення</a:t>
            </a:r>
            <a:r>
              <a:rPr lang="ru-RU" dirty="0"/>
              <a:t> </a:t>
            </a:r>
            <a:r>
              <a:rPr lang="ru-RU" dirty="0" err="1"/>
              <a:t>процесів</a:t>
            </a:r>
            <a:r>
              <a:rPr lang="ru-RU" dirty="0"/>
              <a:t> </a:t>
            </a:r>
            <a:r>
              <a:rPr lang="ru-RU" dirty="0" err="1"/>
              <a:t>катаболізму</a:t>
            </a:r>
            <a:r>
              <a:rPr lang="ru-RU" dirty="0"/>
              <a:t> й </a:t>
            </a:r>
            <a:r>
              <a:rPr lang="ru-RU" dirty="0" err="1"/>
              <a:t>утворення</a:t>
            </a:r>
            <a:r>
              <a:rPr lang="ru-RU" dirty="0"/>
              <a:t> </a:t>
            </a:r>
            <a:r>
              <a:rPr lang="ru-RU" dirty="0" err="1"/>
              <a:t>енергії</a:t>
            </a:r>
            <a:r>
              <a:rPr lang="ru-RU" dirty="0"/>
              <a:t>. </a:t>
            </a:r>
            <a:r>
              <a:rPr lang="ru-RU" dirty="0" err="1"/>
              <a:t>Адреналін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більшу</a:t>
            </a:r>
            <a:r>
              <a:rPr lang="ru-RU" dirty="0"/>
              <a:t> </a:t>
            </a:r>
            <a:r>
              <a:rPr lang="ru-RU" dirty="0" err="1"/>
              <a:t>спорідненість</a:t>
            </a:r>
            <a:r>
              <a:rPr lang="ru-RU" dirty="0"/>
              <a:t> до β-</a:t>
            </a:r>
            <a:r>
              <a:rPr lang="ru-RU" dirty="0" err="1"/>
              <a:t>адренорецепторів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локалізуються</a:t>
            </a:r>
            <a:r>
              <a:rPr lang="ru-RU" dirty="0"/>
              <a:t> в </a:t>
            </a:r>
            <a:r>
              <a:rPr lang="ru-RU" dirty="0" err="1"/>
              <a:t>міокарді</a:t>
            </a:r>
            <a:r>
              <a:rPr lang="ru-RU" dirty="0"/>
              <a:t>, </a:t>
            </a:r>
            <a:r>
              <a:rPr lang="ru-RU" dirty="0" err="1"/>
              <a:t>унаслідок</a:t>
            </a:r>
            <a:r>
              <a:rPr lang="ru-RU" dirty="0"/>
              <a:t> </a:t>
            </a:r>
            <a:r>
              <a:rPr lang="ru-RU" dirty="0" err="1"/>
              <a:t>чого</a:t>
            </a:r>
            <a:r>
              <a:rPr lang="ru-RU" dirty="0"/>
              <a:t> </a:t>
            </a:r>
            <a:r>
              <a:rPr lang="ru-RU" dirty="0" err="1"/>
              <a:t>викликає</a:t>
            </a:r>
            <a:r>
              <a:rPr lang="ru-RU" dirty="0"/>
              <a:t> </a:t>
            </a:r>
            <a:r>
              <a:rPr lang="ru-RU" dirty="0" err="1"/>
              <a:t>позитивні</a:t>
            </a:r>
            <a:r>
              <a:rPr lang="ru-RU" dirty="0"/>
              <a:t> </a:t>
            </a:r>
            <a:r>
              <a:rPr lang="ru-RU" dirty="0" err="1"/>
              <a:t>інотропний</a:t>
            </a:r>
            <a:r>
              <a:rPr lang="ru-RU" dirty="0"/>
              <a:t> і </a:t>
            </a:r>
            <a:r>
              <a:rPr lang="ru-RU" dirty="0" err="1"/>
              <a:t>хронотропний</a:t>
            </a:r>
            <a:r>
              <a:rPr lang="ru-RU" dirty="0"/>
              <a:t> </a:t>
            </a:r>
            <a:r>
              <a:rPr lang="ru-RU" dirty="0" err="1"/>
              <a:t>ефекти</a:t>
            </a:r>
            <a:r>
              <a:rPr lang="ru-RU" dirty="0"/>
              <a:t> в </a:t>
            </a:r>
            <a:r>
              <a:rPr lang="ru-RU" dirty="0" err="1"/>
              <a:t>серці</a:t>
            </a:r>
            <a:r>
              <a:rPr lang="ru-RU" dirty="0"/>
              <a:t>. З </a:t>
            </a:r>
            <a:r>
              <a:rPr lang="ru-RU" dirty="0" err="1"/>
              <a:t>іншого</a:t>
            </a:r>
            <a:r>
              <a:rPr lang="ru-RU" dirty="0"/>
              <a:t> боку, </a:t>
            </a:r>
            <a:r>
              <a:rPr lang="ru-RU" dirty="0" err="1"/>
              <a:t>норадреналін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більшу</a:t>
            </a:r>
            <a:r>
              <a:rPr lang="ru-RU" dirty="0"/>
              <a:t> </a:t>
            </a:r>
            <a:r>
              <a:rPr lang="ru-RU" dirty="0" err="1"/>
              <a:t>спорідненість</a:t>
            </a:r>
            <a:r>
              <a:rPr lang="ru-RU" dirty="0"/>
              <a:t> до </a:t>
            </a:r>
            <a:r>
              <a:rPr lang="ru-RU" dirty="0" err="1"/>
              <a:t>судинних</a:t>
            </a:r>
            <a:r>
              <a:rPr lang="ru-RU" dirty="0"/>
              <a:t> α-</a:t>
            </a:r>
            <a:r>
              <a:rPr lang="ru-RU" dirty="0" err="1"/>
              <a:t>адренорецепторів</a:t>
            </a:r>
            <a:r>
              <a:rPr lang="ru-RU" dirty="0"/>
              <a:t>. Тому </a:t>
            </a:r>
            <a:r>
              <a:rPr lang="ru-RU" dirty="0" err="1"/>
              <a:t>вазоконстрикція</a:t>
            </a:r>
            <a:r>
              <a:rPr lang="ru-RU" dirty="0"/>
              <a:t> і </a:t>
            </a:r>
            <a:r>
              <a:rPr lang="ru-RU" dirty="0" err="1"/>
              <a:t>збільшення</a:t>
            </a:r>
            <a:r>
              <a:rPr lang="ru-RU" dirty="0"/>
              <a:t> </a:t>
            </a:r>
            <a:r>
              <a:rPr lang="ru-RU" dirty="0" err="1"/>
              <a:t>периферичного</a:t>
            </a:r>
            <a:r>
              <a:rPr lang="ru-RU" dirty="0"/>
              <a:t> </a:t>
            </a:r>
            <a:r>
              <a:rPr lang="ru-RU" dirty="0" err="1"/>
              <a:t>судинного</a:t>
            </a:r>
            <a:r>
              <a:rPr lang="ru-RU" dirty="0"/>
              <a:t> опору,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викликаються</a:t>
            </a:r>
            <a:r>
              <a:rPr lang="ru-RU" dirty="0"/>
              <a:t> </a:t>
            </a:r>
            <a:r>
              <a:rPr lang="ru-RU" dirty="0" err="1"/>
              <a:t>катехоламінами</a:t>
            </a:r>
            <a:r>
              <a:rPr lang="ru-RU" dirty="0"/>
              <a:t>, в </a:t>
            </a:r>
            <a:r>
              <a:rPr lang="ru-RU" dirty="0" err="1"/>
              <a:t>більшій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470587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88640"/>
            <a:ext cx="8424936" cy="6336704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uk-UA" b="1" u="sng" dirty="0" smtClean="0"/>
          </a:p>
          <a:p>
            <a:pPr marL="0" indent="0">
              <a:buNone/>
            </a:pPr>
            <a:r>
              <a:rPr lang="uk-UA" b="1" u="sng" dirty="0" smtClean="0"/>
              <a:t>Пухлини </a:t>
            </a:r>
            <a:r>
              <a:rPr lang="uk-UA" b="1" u="sng" dirty="0" err="1"/>
              <a:t>наднирників</a:t>
            </a:r>
            <a:r>
              <a:rPr lang="uk-UA" b="1" u="sng" dirty="0"/>
              <a:t>:</a:t>
            </a:r>
            <a:endParaRPr lang="ru-RU" dirty="0"/>
          </a:p>
          <a:p>
            <a:pPr marL="0" indent="0">
              <a:buNone/>
            </a:pPr>
            <a:r>
              <a:rPr lang="ru-RU" b="1" u="sng" dirty="0" err="1" smtClean="0"/>
              <a:t>Альдостерома</a:t>
            </a:r>
            <a:r>
              <a:rPr lang="ru-RU" dirty="0" smtClean="0"/>
              <a:t> </a:t>
            </a:r>
            <a:r>
              <a:rPr lang="ru-RU" dirty="0"/>
              <a:t>(синдром </a:t>
            </a:r>
            <a:r>
              <a:rPr lang="ru-RU" dirty="0" err="1"/>
              <a:t>Конна</a:t>
            </a:r>
            <a:r>
              <a:rPr lang="ru-RU" dirty="0"/>
              <a:t>) – у 70 % </a:t>
            </a:r>
            <a:r>
              <a:rPr lang="ru-RU" dirty="0" err="1"/>
              <a:t>випадків</a:t>
            </a:r>
            <a:r>
              <a:rPr lang="ru-RU" dirty="0"/>
              <a:t> </a:t>
            </a:r>
            <a:r>
              <a:rPr lang="ru-RU" dirty="0" err="1"/>
              <a:t>доброякісна</a:t>
            </a:r>
            <a:r>
              <a:rPr lang="ru-RU" dirty="0"/>
              <a:t> </a:t>
            </a:r>
            <a:r>
              <a:rPr lang="ru-RU" dirty="0" err="1"/>
              <a:t>пухлина</a:t>
            </a:r>
            <a:r>
              <a:rPr lang="ru-RU" dirty="0"/>
              <a:t> з </a:t>
            </a:r>
            <a:r>
              <a:rPr lang="ru-RU" dirty="0" err="1"/>
              <a:t>клітин</a:t>
            </a:r>
            <a:r>
              <a:rPr lang="ru-RU" dirty="0"/>
              <a:t> </a:t>
            </a:r>
            <a:r>
              <a:rPr lang="ru-RU" dirty="0" err="1"/>
              <a:t>клубкової</a:t>
            </a:r>
            <a:r>
              <a:rPr lang="ru-RU" dirty="0"/>
              <a:t> </a:t>
            </a:r>
            <a:r>
              <a:rPr lang="ru-RU" dirty="0" err="1"/>
              <a:t>зони</a:t>
            </a:r>
            <a:r>
              <a:rPr lang="ru-RU" dirty="0"/>
              <a:t> </a:t>
            </a:r>
            <a:r>
              <a:rPr lang="ru-RU" dirty="0" err="1"/>
              <a:t>наднирників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виробляє</a:t>
            </a:r>
            <a:r>
              <a:rPr lang="ru-RU" dirty="0"/>
              <a:t> </a:t>
            </a:r>
            <a:r>
              <a:rPr lang="ru-RU" dirty="0" err="1"/>
              <a:t>надмірну</a:t>
            </a:r>
            <a:r>
              <a:rPr lang="ru-RU" dirty="0"/>
              <a:t> </a:t>
            </a:r>
            <a:r>
              <a:rPr lang="ru-RU" dirty="0" err="1"/>
              <a:t>кількість</a:t>
            </a:r>
            <a:r>
              <a:rPr lang="ru-RU" dirty="0"/>
              <a:t> альдостерону – </a:t>
            </a:r>
            <a:r>
              <a:rPr lang="ru-RU" dirty="0" err="1"/>
              <a:t>найбільш</a:t>
            </a:r>
            <a:r>
              <a:rPr lang="ru-RU" dirty="0"/>
              <a:t> активного </a:t>
            </a:r>
            <a:r>
              <a:rPr lang="ru-RU" dirty="0" err="1"/>
              <a:t>мінералькортикоїдного</a:t>
            </a:r>
            <a:r>
              <a:rPr lang="ru-RU" dirty="0"/>
              <a:t> гормону,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регулює</a:t>
            </a:r>
            <a:r>
              <a:rPr lang="ru-RU" dirty="0"/>
              <a:t> </a:t>
            </a:r>
            <a:r>
              <a:rPr lang="ru-RU" dirty="0" err="1"/>
              <a:t>обмін</a:t>
            </a:r>
            <a:r>
              <a:rPr lang="ru-RU" dirty="0"/>
              <a:t> </a:t>
            </a:r>
            <a:r>
              <a:rPr lang="ru-RU" dirty="0" err="1"/>
              <a:t>натрію</a:t>
            </a:r>
            <a:r>
              <a:rPr lang="ru-RU" dirty="0"/>
              <a:t> і </a:t>
            </a:r>
            <a:r>
              <a:rPr lang="ru-RU" dirty="0" err="1"/>
              <a:t>калію</a:t>
            </a:r>
            <a:r>
              <a:rPr lang="ru-RU" dirty="0"/>
              <a:t> в </a:t>
            </a:r>
            <a:r>
              <a:rPr lang="ru-RU" dirty="0" err="1"/>
              <a:t>організмі</a:t>
            </a:r>
            <a:r>
              <a:rPr lang="ru-RU" dirty="0"/>
              <a:t>. </a:t>
            </a:r>
            <a:r>
              <a:rPr lang="ru-RU" dirty="0" err="1"/>
              <a:t>Основним</a:t>
            </a:r>
            <a:r>
              <a:rPr lang="ru-RU" dirty="0"/>
              <a:t> </a:t>
            </a:r>
            <a:r>
              <a:rPr lang="ru-RU" dirty="0" err="1"/>
              <a:t>проявом</a:t>
            </a:r>
            <a:r>
              <a:rPr lang="ru-RU" dirty="0"/>
              <a:t> </a:t>
            </a:r>
            <a:r>
              <a:rPr lang="ru-RU" dirty="0" err="1"/>
              <a:t>данної</a:t>
            </a:r>
            <a:r>
              <a:rPr lang="ru-RU" dirty="0"/>
              <a:t> </a:t>
            </a:r>
            <a:r>
              <a:rPr lang="ru-RU" dirty="0" err="1"/>
              <a:t>патології</a:t>
            </a:r>
            <a:r>
              <a:rPr lang="ru-RU" dirty="0"/>
              <a:t> є </a:t>
            </a:r>
            <a:r>
              <a:rPr lang="ru-RU" dirty="0" err="1"/>
              <a:t>артеріальна</a:t>
            </a:r>
            <a:r>
              <a:rPr lang="ru-RU" dirty="0"/>
              <a:t> </a:t>
            </a:r>
            <a:r>
              <a:rPr lang="ru-RU" dirty="0" err="1"/>
              <a:t>гіпертонія</a:t>
            </a:r>
            <a:r>
              <a:rPr lang="ru-RU" dirty="0"/>
              <a:t>, часто </a:t>
            </a:r>
            <a:r>
              <a:rPr lang="ru-RU" dirty="0" err="1"/>
              <a:t>стійка</a:t>
            </a:r>
            <a:r>
              <a:rPr lang="ru-RU" dirty="0"/>
              <a:t> до медикаментозного </a:t>
            </a:r>
            <a:r>
              <a:rPr lang="ru-RU" dirty="0" err="1"/>
              <a:t>лікування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супроводжується</a:t>
            </a:r>
            <a:r>
              <a:rPr lang="ru-RU" dirty="0"/>
              <a:t> </a:t>
            </a:r>
            <a:r>
              <a:rPr lang="ru-RU" dirty="0" err="1"/>
              <a:t>сильним</a:t>
            </a:r>
            <a:r>
              <a:rPr lang="ru-RU" dirty="0"/>
              <a:t> </a:t>
            </a:r>
            <a:r>
              <a:rPr lang="ru-RU" dirty="0" err="1"/>
              <a:t>головним</a:t>
            </a:r>
            <a:r>
              <a:rPr lang="ru-RU" dirty="0"/>
              <a:t> </a:t>
            </a:r>
            <a:r>
              <a:rPr lang="ru-RU" dirty="0" err="1"/>
              <a:t>болем</a:t>
            </a:r>
            <a:r>
              <a:rPr lang="ru-RU" dirty="0"/>
              <a:t> у </a:t>
            </a:r>
            <a:r>
              <a:rPr lang="ru-RU" dirty="0" err="1"/>
              <a:t>лобній</a:t>
            </a:r>
            <a:r>
              <a:rPr lang="ru-RU" dirty="0"/>
              <a:t> </a:t>
            </a:r>
            <a:r>
              <a:rPr lang="ru-RU" dirty="0" err="1"/>
              <a:t>ділянці</a:t>
            </a:r>
            <a:r>
              <a:rPr lang="ru-RU" dirty="0"/>
              <a:t>. </a:t>
            </a:r>
            <a:r>
              <a:rPr lang="ru-RU" dirty="0" err="1"/>
              <a:t>Також</a:t>
            </a:r>
            <a:r>
              <a:rPr lang="ru-RU" dirty="0"/>
              <a:t> синдром </a:t>
            </a:r>
            <a:r>
              <a:rPr lang="ru-RU" dirty="0" err="1"/>
              <a:t>гіперальдостеронемії</a:t>
            </a:r>
            <a:r>
              <a:rPr lang="ru-RU" dirty="0"/>
              <a:t> (</a:t>
            </a:r>
            <a:r>
              <a:rPr lang="ru-RU" dirty="0" err="1"/>
              <a:t>підвищення</a:t>
            </a:r>
            <a:r>
              <a:rPr lang="ru-RU" dirty="0"/>
              <a:t> </a:t>
            </a:r>
            <a:r>
              <a:rPr lang="ru-RU" dirty="0" err="1"/>
              <a:t>рівня</a:t>
            </a:r>
            <a:r>
              <a:rPr lang="ru-RU" dirty="0"/>
              <a:t> альдостерону в </a:t>
            </a:r>
            <a:r>
              <a:rPr lang="ru-RU" dirty="0" err="1"/>
              <a:t>крові</a:t>
            </a:r>
            <a:r>
              <a:rPr lang="ru-RU" dirty="0"/>
              <a:t>) </a:t>
            </a:r>
            <a:r>
              <a:rPr lang="ru-RU" dirty="0" err="1"/>
              <a:t>нерідко</a:t>
            </a:r>
            <a:r>
              <a:rPr lang="ru-RU" dirty="0"/>
              <a:t> </a:t>
            </a:r>
            <a:r>
              <a:rPr lang="ru-RU" dirty="0" err="1"/>
              <a:t>супроводжується</a:t>
            </a:r>
            <a:r>
              <a:rPr lang="ru-RU" dirty="0"/>
              <a:t> рядом </a:t>
            </a:r>
            <a:r>
              <a:rPr lang="ru-RU" dirty="0" err="1"/>
              <a:t>неспецифічних</a:t>
            </a:r>
            <a:r>
              <a:rPr lang="ru-RU" dirty="0"/>
              <a:t> </a:t>
            </a:r>
            <a:r>
              <a:rPr lang="ru-RU" dirty="0" err="1"/>
              <a:t>скарг</a:t>
            </a:r>
            <a:r>
              <a:rPr lang="ru-RU" dirty="0"/>
              <a:t>: </a:t>
            </a:r>
            <a:r>
              <a:rPr lang="ru-RU" dirty="0" err="1"/>
              <a:t>загальною</a:t>
            </a:r>
            <a:r>
              <a:rPr lang="ru-RU" dirty="0"/>
              <a:t> та </a:t>
            </a:r>
            <a:r>
              <a:rPr lang="ru-RU" dirty="0" err="1"/>
              <a:t>м’язовою</a:t>
            </a:r>
            <a:r>
              <a:rPr lang="ru-RU" dirty="0"/>
              <a:t> </a:t>
            </a:r>
            <a:r>
              <a:rPr lang="ru-RU" dirty="0" err="1"/>
              <a:t>слабкістю</a:t>
            </a:r>
            <a:r>
              <a:rPr lang="ru-RU" dirty="0"/>
              <a:t>, </a:t>
            </a:r>
            <a:r>
              <a:rPr lang="ru-RU" dirty="0" err="1"/>
              <a:t>спрагою</a:t>
            </a:r>
            <a:r>
              <a:rPr lang="ru-RU" dirty="0"/>
              <a:t>, </a:t>
            </a:r>
            <a:r>
              <a:rPr lang="ru-RU" dirty="0" err="1"/>
              <a:t>підвищеним</a:t>
            </a:r>
            <a:r>
              <a:rPr lang="ru-RU" dirty="0"/>
              <a:t> </a:t>
            </a:r>
            <a:r>
              <a:rPr lang="ru-RU" dirty="0" err="1"/>
              <a:t>сечовиділенням</a:t>
            </a:r>
            <a:r>
              <a:rPr lang="ru-RU" dirty="0"/>
              <a:t>, </a:t>
            </a:r>
            <a:r>
              <a:rPr lang="ru-RU" dirty="0" err="1"/>
              <a:t>періодичними</a:t>
            </a:r>
            <a:r>
              <a:rPr lang="ru-RU" dirty="0"/>
              <a:t> </a:t>
            </a:r>
            <a:r>
              <a:rPr lang="ru-RU" dirty="0" err="1"/>
              <a:t>судомами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b="1" u="sng" dirty="0" err="1"/>
              <a:t>Кортикостерома</a:t>
            </a:r>
            <a:r>
              <a:rPr lang="ru-RU" dirty="0"/>
              <a:t> – гормонально-активна </a:t>
            </a:r>
            <a:r>
              <a:rPr lang="ru-RU" dirty="0" err="1"/>
              <a:t>пухлина</a:t>
            </a:r>
            <a:r>
              <a:rPr lang="ru-RU" dirty="0"/>
              <a:t> </a:t>
            </a:r>
            <a:r>
              <a:rPr lang="ru-RU" dirty="0" err="1"/>
              <a:t>надниркових</a:t>
            </a:r>
            <a:r>
              <a:rPr lang="ru-RU" dirty="0"/>
              <a:t> </a:t>
            </a:r>
            <a:r>
              <a:rPr lang="ru-RU" dirty="0" err="1"/>
              <a:t>залоз</a:t>
            </a:r>
            <a:r>
              <a:rPr lang="ru-RU" dirty="0"/>
              <a:t>, яка </a:t>
            </a:r>
            <a:r>
              <a:rPr lang="ru-RU" dirty="0" err="1"/>
              <a:t>розвивається</a:t>
            </a:r>
            <a:r>
              <a:rPr lang="ru-RU" dirty="0"/>
              <a:t> з </a:t>
            </a:r>
            <a:r>
              <a:rPr lang="ru-RU" dirty="0" err="1"/>
              <a:t>пучкової</a:t>
            </a:r>
            <a:r>
              <a:rPr lang="ru-RU" dirty="0"/>
              <a:t> </a:t>
            </a:r>
            <a:r>
              <a:rPr lang="ru-RU" dirty="0" err="1"/>
              <a:t>зони</a:t>
            </a:r>
            <a:r>
              <a:rPr lang="ru-RU" dirty="0"/>
              <a:t> кори </a:t>
            </a:r>
            <a:r>
              <a:rPr lang="ru-RU" dirty="0" err="1"/>
              <a:t>наднирників</a:t>
            </a:r>
            <a:r>
              <a:rPr lang="ru-RU" dirty="0"/>
              <a:t>. </a:t>
            </a:r>
            <a:r>
              <a:rPr lang="ru-RU" dirty="0" err="1"/>
              <a:t>Надлишок</a:t>
            </a:r>
            <a:r>
              <a:rPr lang="ru-RU" dirty="0"/>
              <a:t> кортизолу,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продукується</a:t>
            </a:r>
            <a:r>
              <a:rPr lang="ru-RU" dirty="0"/>
              <a:t> </a:t>
            </a:r>
            <a:r>
              <a:rPr lang="ru-RU" dirty="0" err="1"/>
              <a:t>пухлиною</a:t>
            </a:r>
            <a:r>
              <a:rPr lang="ru-RU" dirty="0"/>
              <a:t>, </a:t>
            </a:r>
            <a:r>
              <a:rPr lang="ru-RU" dirty="0" err="1"/>
              <a:t>призводить</a:t>
            </a:r>
            <a:r>
              <a:rPr lang="ru-RU" dirty="0"/>
              <a:t> до </a:t>
            </a:r>
            <a:r>
              <a:rPr lang="ru-RU" dirty="0" err="1"/>
              <a:t>розвитку</a:t>
            </a:r>
            <a:r>
              <a:rPr lang="ru-RU" dirty="0"/>
              <a:t> </a:t>
            </a:r>
            <a:r>
              <a:rPr lang="ru-RU" dirty="0" err="1"/>
              <a:t>гіперкортицизму</a:t>
            </a:r>
            <a:r>
              <a:rPr lang="ru-RU" dirty="0"/>
              <a:t> (синдром </a:t>
            </a:r>
            <a:r>
              <a:rPr lang="ru-RU" dirty="0" err="1"/>
              <a:t>Кушинга</a:t>
            </a:r>
            <a:r>
              <a:rPr lang="ru-RU" dirty="0"/>
              <a:t>).</a:t>
            </a:r>
          </a:p>
          <a:p>
            <a:pPr marL="0" indent="0">
              <a:buNone/>
            </a:pPr>
            <a:r>
              <a:rPr lang="ru-RU" b="1" u="sng" dirty="0" err="1"/>
              <a:t>Андростерома</a:t>
            </a:r>
            <a:r>
              <a:rPr lang="ru-RU" dirty="0"/>
              <a:t> –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андрогенпродукуюча</a:t>
            </a:r>
            <a:r>
              <a:rPr lang="ru-RU" dirty="0"/>
              <a:t> (</a:t>
            </a:r>
            <a:r>
              <a:rPr lang="ru-RU" dirty="0" err="1"/>
              <a:t>продукує</a:t>
            </a:r>
            <a:r>
              <a:rPr lang="ru-RU" dirty="0"/>
              <a:t> </a:t>
            </a:r>
            <a:r>
              <a:rPr lang="ru-RU" dirty="0" err="1"/>
              <a:t>чоловічі</a:t>
            </a:r>
            <a:r>
              <a:rPr lang="ru-RU" dirty="0"/>
              <a:t> </a:t>
            </a:r>
            <a:r>
              <a:rPr lang="ru-RU" dirty="0" err="1"/>
              <a:t>статеві</a:t>
            </a:r>
            <a:r>
              <a:rPr lang="ru-RU" dirty="0"/>
              <a:t> </a:t>
            </a:r>
            <a:r>
              <a:rPr lang="ru-RU" dirty="0" err="1"/>
              <a:t>гормони</a:t>
            </a:r>
            <a:r>
              <a:rPr lang="ru-RU" dirty="0"/>
              <a:t>) </a:t>
            </a:r>
            <a:r>
              <a:rPr lang="ru-RU" dirty="0" err="1"/>
              <a:t>пухлина</a:t>
            </a:r>
            <a:r>
              <a:rPr lang="ru-RU" dirty="0"/>
              <a:t>, яка </a:t>
            </a:r>
            <a:r>
              <a:rPr lang="ru-RU" dirty="0" err="1"/>
              <a:t>розвивається</a:t>
            </a:r>
            <a:r>
              <a:rPr lang="ru-RU" dirty="0"/>
              <a:t> з </a:t>
            </a:r>
            <a:r>
              <a:rPr lang="ru-RU" dirty="0" err="1"/>
              <a:t>сітчастої</a:t>
            </a:r>
            <a:r>
              <a:rPr lang="ru-RU" dirty="0"/>
              <a:t> </a:t>
            </a:r>
            <a:r>
              <a:rPr lang="ru-RU" dirty="0" err="1"/>
              <a:t>зони</a:t>
            </a:r>
            <a:r>
              <a:rPr lang="ru-RU" dirty="0"/>
              <a:t> </a:t>
            </a:r>
            <a:r>
              <a:rPr lang="ru-RU" dirty="0" err="1"/>
              <a:t>коркової</a:t>
            </a:r>
            <a:r>
              <a:rPr lang="ru-RU" dirty="0"/>
              <a:t> </a:t>
            </a:r>
            <a:r>
              <a:rPr lang="ru-RU" dirty="0" err="1"/>
              <a:t>речовини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з </a:t>
            </a:r>
            <a:r>
              <a:rPr lang="ru-RU" dirty="0" err="1"/>
              <a:t>ектопованої</a:t>
            </a:r>
            <a:r>
              <a:rPr lang="ru-RU" dirty="0"/>
              <a:t> </a:t>
            </a:r>
            <a:r>
              <a:rPr lang="ru-RU" dirty="0" err="1"/>
              <a:t>тканини</a:t>
            </a:r>
            <a:r>
              <a:rPr lang="ru-RU" dirty="0"/>
              <a:t> </a:t>
            </a:r>
            <a:r>
              <a:rPr lang="ru-RU" dirty="0" err="1"/>
              <a:t>наднирників</a:t>
            </a:r>
            <a:r>
              <a:rPr lang="ru-RU" dirty="0"/>
              <a:t> (</a:t>
            </a:r>
            <a:r>
              <a:rPr lang="ru-RU" dirty="0" err="1"/>
              <a:t>заочеревинна</a:t>
            </a:r>
            <a:r>
              <a:rPr lang="ru-RU" dirty="0"/>
              <a:t> </a:t>
            </a:r>
            <a:r>
              <a:rPr lang="ru-RU" dirty="0" err="1"/>
              <a:t>жирова</a:t>
            </a:r>
            <a:r>
              <a:rPr lang="ru-RU" dirty="0"/>
              <a:t> </a:t>
            </a:r>
            <a:r>
              <a:rPr lang="ru-RU" dirty="0" err="1"/>
              <a:t>клітковина</a:t>
            </a:r>
            <a:r>
              <a:rPr lang="ru-RU" dirty="0"/>
              <a:t>, </a:t>
            </a:r>
            <a:r>
              <a:rPr lang="ru-RU" dirty="0" err="1"/>
              <a:t>яєчники</a:t>
            </a:r>
            <a:r>
              <a:rPr lang="ru-RU" dirty="0"/>
              <a:t>, </a:t>
            </a:r>
            <a:r>
              <a:rPr lang="ru-RU" dirty="0" err="1"/>
              <a:t>сімяний</a:t>
            </a:r>
            <a:r>
              <a:rPr lang="ru-RU" dirty="0"/>
              <a:t> канатик, широка </a:t>
            </a:r>
            <a:r>
              <a:rPr lang="ru-RU" dirty="0" err="1"/>
              <a:t>зв’язка</a:t>
            </a:r>
            <a:r>
              <a:rPr lang="ru-RU" dirty="0"/>
              <a:t> матки). У </a:t>
            </a:r>
            <a:r>
              <a:rPr lang="ru-RU" dirty="0" err="1"/>
              <a:t>жінок</a:t>
            </a:r>
            <a:r>
              <a:rPr lang="ru-RU" dirty="0"/>
              <a:t> </a:t>
            </a:r>
            <a:r>
              <a:rPr lang="ru-RU" dirty="0" err="1"/>
              <a:t>проявляється</a:t>
            </a:r>
            <a:r>
              <a:rPr lang="ru-RU" dirty="0"/>
              <a:t> </a:t>
            </a:r>
            <a:r>
              <a:rPr lang="ru-RU" dirty="0" err="1"/>
              <a:t>маскулінізуючими</a:t>
            </a:r>
            <a:r>
              <a:rPr lang="ru-RU" dirty="0"/>
              <a:t> </a:t>
            </a:r>
            <a:r>
              <a:rPr lang="ru-RU" dirty="0" err="1"/>
              <a:t>змінами</a:t>
            </a:r>
            <a:r>
              <a:rPr lang="ru-RU" dirty="0"/>
              <a:t> </a:t>
            </a:r>
            <a:r>
              <a:rPr lang="ru-RU" dirty="0" err="1"/>
              <a:t>зовнішності</a:t>
            </a:r>
            <a:r>
              <a:rPr lang="ru-RU" dirty="0"/>
              <a:t>, </a:t>
            </a:r>
            <a:r>
              <a:rPr lang="ru-RU" dirty="0" err="1"/>
              <a:t>огрубішанням</a:t>
            </a:r>
            <a:r>
              <a:rPr lang="ru-RU" dirty="0"/>
              <a:t> голосу, </a:t>
            </a:r>
            <a:r>
              <a:rPr lang="ru-RU" dirty="0" err="1"/>
              <a:t>порушенням</a:t>
            </a:r>
            <a:r>
              <a:rPr lang="ru-RU" dirty="0"/>
              <a:t> </a:t>
            </a:r>
            <a:r>
              <a:rPr lang="ru-RU" dirty="0" err="1"/>
              <a:t>менструацій</a:t>
            </a:r>
            <a:r>
              <a:rPr lang="ru-RU" dirty="0"/>
              <a:t>, </a:t>
            </a:r>
            <a:r>
              <a:rPr lang="ru-RU" dirty="0" err="1"/>
              <a:t>атрофією</a:t>
            </a:r>
            <a:r>
              <a:rPr lang="ru-RU" dirty="0"/>
              <a:t> </a:t>
            </a:r>
            <a:r>
              <a:rPr lang="ru-RU" dirty="0" err="1"/>
              <a:t>молочних</a:t>
            </a:r>
            <a:r>
              <a:rPr lang="ru-RU" dirty="0"/>
              <a:t> </a:t>
            </a:r>
            <a:r>
              <a:rPr lang="ru-RU" dirty="0" err="1"/>
              <a:t>залоз</a:t>
            </a:r>
            <a:r>
              <a:rPr lang="ru-RU" dirty="0"/>
              <a:t>, матки, </a:t>
            </a:r>
            <a:r>
              <a:rPr lang="ru-RU" dirty="0" err="1"/>
              <a:t>підсиленням</a:t>
            </a:r>
            <a:r>
              <a:rPr lang="ru-RU" dirty="0"/>
              <a:t> росту </a:t>
            </a:r>
            <a:r>
              <a:rPr lang="ru-RU" dirty="0" err="1"/>
              <a:t>волосся</a:t>
            </a:r>
            <a:r>
              <a:rPr lang="ru-RU" dirty="0"/>
              <a:t> на </a:t>
            </a:r>
            <a:r>
              <a:rPr lang="ru-RU" dirty="0" err="1"/>
              <a:t>обличчі</a:t>
            </a:r>
            <a:r>
              <a:rPr lang="ru-RU" dirty="0"/>
              <a:t>, </a:t>
            </a:r>
            <a:r>
              <a:rPr lang="ru-RU" dirty="0" err="1"/>
              <a:t>тілі</a:t>
            </a:r>
            <a:r>
              <a:rPr lang="ru-RU" dirty="0"/>
              <a:t>, </a:t>
            </a:r>
            <a:r>
              <a:rPr lang="ru-RU" dirty="0" err="1"/>
              <a:t>кінцівках</a:t>
            </a:r>
            <a:r>
              <a:rPr lang="ru-RU" dirty="0"/>
              <a:t> (</a:t>
            </a:r>
            <a:r>
              <a:rPr lang="ru-RU" dirty="0" err="1"/>
              <a:t>гірсутизм</a:t>
            </a:r>
            <a:r>
              <a:rPr lang="ru-RU" dirty="0"/>
              <a:t>). У </a:t>
            </a:r>
            <a:r>
              <a:rPr lang="ru-RU" dirty="0" err="1"/>
              <a:t>чоловіків</a:t>
            </a:r>
            <a:r>
              <a:rPr lang="ru-RU" dirty="0"/>
              <a:t> </a:t>
            </a:r>
            <a:r>
              <a:rPr lang="ru-RU" dirty="0" err="1"/>
              <a:t>клінічні</a:t>
            </a:r>
            <a:r>
              <a:rPr lang="ru-RU" dirty="0"/>
              <a:t> прояви </a:t>
            </a:r>
            <a:r>
              <a:rPr lang="ru-RU" dirty="0" err="1"/>
              <a:t>гіперандрогенізма</a:t>
            </a:r>
            <a:r>
              <a:rPr lang="ru-RU" dirty="0"/>
              <a:t> </a:t>
            </a:r>
            <a:r>
              <a:rPr lang="ru-RU" dirty="0" err="1"/>
              <a:t>менш</a:t>
            </a:r>
            <a:r>
              <a:rPr lang="ru-RU" dirty="0"/>
              <a:t> </a:t>
            </a:r>
            <a:r>
              <a:rPr lang="ru-RU" dirty="0" err="1"/>
              <a:t>виразні</a:t>
            </a:r>
            <a:r>
              <a:rPr lang="ru-RU" dirty="0"/>
              <a:t>, тому </a:t>
            </a:r>
            <a:r>
              <a:rPr lang="ru-RU" dirty="0" err="1"/>
              <a:t>андростерома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бути </a:t>
            </a:r>
            <a:r>
              <a:rPr lang="ru-RU" dirty="0" err="1"/>
              <a:t>випадковою</a:t>
            </a:r>
            <a:r>
              <a:rPr lang="ru-RU" dirty="0"/>
              <a:t> </a:t>
            </a:r>
            <a:r>
              <a:rPr lang="ru-RU" dirty="0" err="1"/>
              <a:t>знахідкою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156266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88640"/>
            <a:ext cx="8424936" cy="6336704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uk-UA" dirty="0" smtClean="0"/>
          </a:p>
          <a:p>
            <a:pPr marL="0" indent="0">
              <a:buNone/>
            </a:pPr>
            <a:r>
              <a:rPr lang="uk-UA" dirty="0" smtClean="0"/>
              <a:t>Використовується </a:t>
            </a:r>
            <a:r>
              <a:rPr lang="uk-UA" dirty="0"/>
              <a:t>спільний термін для </a:t>
            </a:r>
            <a:r>
              <a:rPr lang="uk-UA" dirty="0" err="1"/>
              <a:t>катехоламін-секретуючих</a:t>
            </a:r>
            <a:r>
              <a:rPr lang="uk-UA" dirty="0"/>
              <a:t> пухлин:</a:t>
            </a:r>
            <a:r>
              <a:rPr lang="ru-RU" dirty="0"/>
              <a:t> </a:t>
            </a:r>
            <a:r>
              <a:rPr lang="uk-UA" b="1" dirty="0" err="1"/>
              <a:t>феохромоцитома</a:t>
            </a:r>
            <a:r>
              <a:rPr lang="uk-UA" b="1" dirty="0"/>
              <a:t> та</a:t>
            </a:r>
            <a:r>
              <a:rPr lang="ru-RU" b="1" dirty="0"/>
              <a:t> </a:t>
            </a:r>
            <a:r>
              <a:rPr lang="uk-UA" b="1" dirty="0" err="1"/>
              <a:t>парагангліоми</a:t>
            </a:r>
            <a:r>
              <a:rPr lang="ru-RU" dirty="0"/>
              <a:t> </a:t>
            </a:r>
            <a:r>
              <a:rPr lang="uk-UA" dirty="0"/>
              <a:t>(</a:t>
            </a:r>
            <a:r>
              <a:rPr lang="ru-RU" i="1" dirty="0" err="1"/>
              <a:t>pheochromocytoma</a:t>
            </a:r>
            <a:r>
              <a:rPr lang="ru-RU" i="1" dirty="0"/>
              <a:t> </a:t>
            </a:r>
            <a:r>
              <a:rPr lang="ru-RU" i="1" dirty="0" err="1"/>
              <a:t>and</a:t>
            </a:r>
            <a:r>
              <a:rPr lang="ru-RU" i="1" dirty="0"/>
              <a:t> </a:t>
            </a:r>
            <a:r>
              <a:rPr lang="ru-RU" i="1" dirty="0" err="1"/>
              <a:t>paraganglioma</a:t>
            </a:r>
            <a:r>
              <a:rPr lang="ru-RU" dirty="0"/>
              <a:t> </a:t>
            </a:r>
            <a:r>
              <a:rPr lang="uk-UA" dirty="0"/>
              <a:t>— </a:t>
            </a:r>
            <a:r>
              <a:rPr lang="ru-RU" dirty="0"/>
              <a:t>PPGL</a:t>
            </a:r>
            <a:r>
              <a:rPr lang="uk-UA" dirty="0"/>
              <a:t>). </a:t>
            </a:r>
            <a:r>
              <a:rPr lang="ru-RU" dirty="0"/>
              <a:t>У </a:t>
            </a:r>
            <a:r>
              <a:rPr lang="ru-RU" dirty="0" err="1"/>
              <a:t>цьому</a:t>
            </a:r>
            <a:r>
              <a:rPr lang="ru-RU" dirty="0"/>
              <a:t> </a:t>
            </a:r>
            <a:r>
              <a:rPr lang="ru-RU" dirty="0" err="1"/>
              <a:t>розділі</a:t>
            </a:r>
            <a:r>
              <a:rPr lang="ru-RU" dirty="0"/>
              <a:t> </a:t>
            </a:r>
            <a:r>
              <a:rPr lang="ru-RU" dirty="0" err="1"/>
              <a:t>висвітлюється</a:t>
            </a:r>
            <a:r>
              <a:rPr lang="ru-RU" dirty="0"/>
              <a:t> </a:t>
            </a:r>
            <a:r>
              <a:rPr lang="ru-RU" dirty="0" err="1"/>
              <a:t>лікувальна</a:t>
            </a:r>
            <a:r>
              <a:rPr lang="ru-RU" dirty="0"/>
              <a:t> тактика у </a:t>
            </a:r>
            <a:r>
              <a:rPr lang="ru-RU" dirty="0" err="1"/>
              <a:t>пацієнтів</a:t>
            </a:r>
            <a:r>
              <a:rPr lang="ru-RU" dirty="0"/>
              <a:t> з гормонально-</a:t>
            </a:r>
            <a:r>
              <a:rPr lang="ru-RU" dirty="0" err="1"/>
              <a:t>активними</a:t>
            </a:r>
            <a:r>
              <a:rPr lang="ru-RU" dirty="0"/>
              <a:t> PPGL.</a:t>
            </a:r>
          </a:p>
          <a:p>
            <a:pPr marL="0" indent="0">
              <a:buNone/>
            </a:pPr>
            <a:r>
              <a:rPr lang="ru-RU" b="1" dirty="0" err="1"/>
              <a:t>Феохромоцитома</a:t>
            </a:r>
            <a:r>
              <a:rPr lang="ru-RU" dirty="0"/>
              <a:t> (</a:t>
            </a:r>
            <a:r>
              <a:rPr lang="ru-RU" i="1" dirty="0" err="1"/>
              <a:t>pheochromocytoma</a:t>
            </a:r>
            <a:r>
              <a:rPr lang="ru-RU" i="1" dirty="0"/>
              <a:t>)</a:t>
            </a:r>
            <a:r>
              <a:rPr lang="ru-RU" dirty="0"/>
              <a:t> —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пухлина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утворюється</a:t>
            </a:r>
            <a:r>
              <a:rPr lang="ru-RU" dirty="0"/>
              <a:t> з </a:t>
            </a:r>
            <a:r>
              <a:rPr lang="ru-RU" dirty="0" err="1"/>
              <a:t>хромафінних</a:t>
            </a:r>
            <a:r>
              <a:rPr lang="ru-RU" dirty="0"/>
              <a:t> </a:t>
            </a:r>
            <a:r>
              <a:rPr lang="ru-RU" dirty="0" err="1"/>
              <a:t>клітин</a:t>
            </a:r>
            <a:r>
              <a:rPr lang="ru-RU" dirty="0"/>
              <a:t>, і </a:t>
            </a:r>
            <a:r>
              <a:rPr lang="ru-RU" dirty="0" err="1"/>
              <a:t>розташована</a:t>
            </a:r>
            <a:r>
              <a:rPr lang="ru-RU" dirty="0"/>
              <a:t> у </a:t>
            </a:r>
            <a:r>
              <a:rPr lang="ru-RU" dirty="0" err="1"/>
              <a:t>наднирниках</a:t>
            </a:r>
            <a:r>
              <a:rPr lang="ru-RU" dirty="0"/>
              <a:t>, а 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симптоми</a:t>
            </a:r>
            <a:r>
              <a:rPr lang="ru-RU" dirty="0"/>
              <a:t> </a:t>
            </a:r>
            <a:r>
              <a:rPr lang="ru-RU" dirty="0" err="1"/>
              <a:t>пов'язані</a:t>
            </a:r>
            <a:r>
              <a:rPr lang="ru-RU" dirty="0"/>
              <a:t> з </a:t>
            </a:r>
            <a:r>
              <a:rPr lang="ru-RU" dirty="0" err="1"/>
              <a:t>надлишковим</a:t>
            </a:r>
            <a:r>
              <a:rPr lang="ru-RU" dirty="0"/>
              <a:t> синтезом та </a:t>
            </a:r>
            <a:r>
              <a:rPr lang="ru-RU" dirty="0" err="1"/>
              <a:t>секрецією</a:t>
            </a:r>
            <a:r>
              <a:rPr lang="ru-RU" dirty="0"/>
              <a:t> </a:t>
            </a:r>
            <a:r>
              <a:rPr lang="ru-RU" dirty="0" err="1"/>
              <a:t>катехоламінів</a:t>
            </a:r>
            <a:r>
              <a:rPr lang="ru-RU" dirty="0"/>
              <a:t>. </a:t>
            </a:r>
            <a:r>
              <a:rPr lang="ru-RU" dirty="0" err="1"/>
              <a:t>Складає</a:t>
            </a:r>
            <a:r>
              <a:rPr lang="ru-RU" dirty="0"/>
              <a:t> 80–85 % PPGL. </a:t>
            </a:r>
            <a:r>
              <a:rPr lang="ru-RU" dirty="0" err="1"/>
              <a:t>Зустрічається</a:t>
            </a:r>
            <a:r>
              <a:rPr lang="ru-RU" dirty="0"/>
              <a:t> спорадично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сімейно</a:t>
            </a:r>
            <a:r>
              <a:rPr lang="ru-RU" dirty="0"/>
              <a:t> (у </a:t>
            </a:r>
            <a:r>
              <a:rPr lang="ru-RU" dirty="0" err="1"/>
              <a:t>даному</a:t>
            </a:r>
            <a:r>
              <a:rPr lang="ru-RU" dirty="0"/>
              <a:t> </a:t>
            </a:r>
            <a:r>
              <a:rPr lang="ru-RU" dirty="0" err="1"/>
              <a:t>випадку</a:t>
            </a:r>
            <a:r>
              <a:rPr lang="ru-RU" dirty="0"/>
              <a:t> </a:t>
            </a:r>
            <a:r>
              <a:rPr lang="ru-RU" dirty="0" err="1"/>
              <a:t>починається</a:t>
            </a:r>
            <a:r>
              <a:rPr lang="ru-RU" dirty="0"/>
              <a:t> у молодому </a:t>
            </a:r>
            <a:r>
              <a:rPr lang="ru-RU" dirty="0" err="1"/>
              <a:t>віці</a:t>
            </a:r>
            <a:r>
              <a:rPr lang="ru-RU" dirty="0"/>
              <a:t> та </a:t>
            </a:r>
            <a:r>
              <a:rPr lang="ru-RU" dirty="0" err="1"/>
              <a:t>найчастіше</a:t>
            </a:r>
            <a:r>
              <a:rPr lang="ru-RU" dirty="0"/>
              <a:t> </a:t>
            </a:r>
            <a:r>
              <a:rPr lang="ru-RU" dirty="0" err="1"/>
              <a:t>проявляється</a:t>
            </a:r>
            <a:r>
              <a:rPr lang="ru-RU" dirty="0"/>
              <a:t> </a:t>
            </a:r>
            <a:r>
              <a:rPr lang="ru-RU" dirty="0" err="1"/>
              <a:t>множинними</a:t>
            </a:r>
            <a:r>
              <a:rPr lang="ru-RU" dirty="0"/>
              <a:t> </a:t>
            </a:r>
            <a:r>
              <a:rPr lang="ru-RU" dirty="0" err="1"/>
              <a:t>пухлинами</a:t>
            </a:r>
            <a:r>
              <a:rPr lang="ru-RU" dirty="0"/>
              <a:t>) — </a:t>
            </a:r>
            <a:r>
              <a:rPr lang="ru-RU" dirty="0" err="1"/>
              <a:t>належить</a:t>
            </a:r>
            <a:r>
              <a:rPr lang="ru-RU" dirty="0"/>
              <a:t> до </a:t>
            </a:r>
            <a:r>
              <a:rPr lang="ru-RU" dirty="0" err="1"/>
              <a:t>синдромів</a:t>
            </a:r>
            <a:r>
              <a:rPr lang="ru-RU" dirty="0"/>
              <a:t> </a:t>
            </a:r>
            <a:r>
              <a:rPr lang="ru-RU" dirty="0" err="1"/>
              <a:t>множинних</a:t>
            </a:r>
            <a:r>
              <a:rPr lang="ru-RU" dirty="0"/>
              <a:t> </a:t>
            </a:r>
            <a:r>
              <a:rPr lang="ru-RU" dirty="0" err="1"/>
              <a:t>ендокринних</a:t>
            </a:r>
            <a:r>
              <a:rPr lang="ru-RU" dirty="0"/>
              <a:t> </a:t>
            </a:r>
            <a:r>
              <a:rPr lang="ru-RU" dirty="0" err="1"/>
              <a:t>неоплазій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зчеплені</a:t>
            </a:r>
            <a:r>
              <a:rPr lang="ru-RU" dirty="0"/>
              <a:t> з </a:t>
            </a:r>
            <a:r>
              <a:rPr lang="ru-RU" dirty="0" err="1"/>
              <a:t>мутаціями</a:t>
            </a:r>
            <a:r>
              <a:rPr lang="ru-RU" dirty="0"/>
              <a:t> </a:t>
            </a:r>
            <a:r>
              <a:rPr lang="ru-RU" dirty="0" err="1"/>
              <a:t>певних</a:t>
            </a:r>
            <a:r>
              <a:rPr lang="ru-RU" dirty="0"/>
              <a:t> </a:t>
            </a:r>
            <a:r>
              <a:rPr lang="ru-RU" dirty="0" err="1"/>
              <a:t>генів</a:t>
            </a:r>
            <a:r>
              <a:rPr lang="ru-RU" dirty="0"/>
              <a:t>, таких як: </a:t>
            </a:r>
            <a:r>
              <a:rPr lang="ru-RU" dirty="0" err="1"/>
              <a:t>синдроми</a:t>
            </a:r>
            <a:r>
              <a:rPr lang="ru-RU" dirty="0"/>
              <a:t> </a:t>
            </a:r>
            <a:r>
              <a:rPr lang="ru-RU" dirty="0" err="1"/>
              <a:t>множинних</a:t>
            </a:r>
            <a:r>
              <a:rPr lang="ru-RU" dirty="0"/>
              <a:t> </a:t>
            </a:r>
            <a:r>
              <a:rPr lang="ru-RU" dirty="0" err="1"/>
              <a:t>ендокринних</a:t>
            </a:r>
            <a:r>
              <a:rPr lang="ru-RU" dirty="0"/>
              <a:t> </a:t>
            </a:r>
            <a:r>
              <a:rPr lang="ru-RU" dirty="0" err="1"/>
              <a:t>неоплазій</a:t>
            </a:r>
            <a:r>
              <a:rPr lang="ru-RU" dirty="0"/>
              <a:t> 2А і 2В типу (МЕН2А і МЕН2В — </a:t>
            </a:r>
            <a:r>
              <a:rPr lang="ru-RU" dirty="0" err="1"/>
              <a:t>мутація</a:t>
            </a:r>
            <a:r>
              <a:rPr lang="ru-RU" dirty="0"/>
              <a:t> </a:t>
            </a:r>
            <a:r>
              <a:rPr lang="ru-RU" dirty="0" err="1"/>
              <a:t>протоонкогену</a:t>
            </a:r>
            <a:r>
              <a:rPr lang="ru-RU" dirty="0"/>
              <a:t> </a:t>
            </a:r>
            <a:r>
              <a:rPr lang="ru-RU" i="1" dirty="0"/>
              <a:t>RET</a:t>
            </a:r>
            <a:r>
              <a:rPr lang="ru-RU" dirty="0"/>
              <a:t>), синдром </a:t>
            </a:r>
            <a:r>
              <a:rPr lang="ru-RU" dirty="0" err="1"/>
              <a:t>Гіппеля-Ліндау</a:t>
            </a:r>
            <a:r>
              <a:rPr lang="ru-RU" dirty="0"/>
              <a:t> (</a:t>
            </a:r>
            <a:r>
              <a:rPr lang="ru-RU" dirty="0" err="1"/>
              <a:t>мутація</a:t>
            </a:r>
            <a:r>
              <a:rPr lang="ru-RU" dirty="0"/>
              <a:t> гену </a:t>
            </a:r>
            <a:r>
              <a:rPr lang="ru-RU" i="1" dirty="0"/>
              <a:t>VHL</a:t>
            </a:r>
            <a:r>
              <a:rPr lang="ru-RU" dirty="0"/>
              <a:t>), </a:t>
            </a:r>
            <a:r>
              <a:rPr lang="ru-RU" dirty="0" err="1"/>
              <a:t>нейрофіброматоз</a:t>
            </a:r>
            <a:r>
              <a:rPr lang="ru-RU" dirty="0"/>
              <a:t> І типу (</a:t>
            </a:r>
            <a:r>
              <a:rPr lang="ru-RU" dirty="0" err="1"/>
              <a:t>мутація</a:t>
            </a:r>
            <a:r>
              <a:rPr lang="ru-RU" dirty="0"/>
              <a:t> гену </a:t>
            </a:r>
            <a:r>
              <a:rPr lang="ru-RU" i="1" dirty="0"/>
              <a:t>NF1</a:t>
            </a:r>
            <a:r>
              <a:rPr lang="ru-RU" dirty="0"/>
              <a:t>), синдром </a:t>
            </a:r>
            <a:r>
              <a:rPr lang="ru-RU" dirty="0" err="1"/>
              <a:t>феохромоцитоми</a:t>
            </a:r>
            <a:r>
              <a:rPr lang="ru-RU" dirty="0"/>
              <a:t> та </a:t>
            </a:r>
            <a:r>
              <a:rPr lang="ru-RU" dirty="0" err="1"/>
              <a:t>парагангліоми</a:t>
            </a:r>
            <a:r>
              <a:rPr lang="ru-RU" dirty="0"/>
              <a:t> (</a:t>
            </a:r>
            <a:r>
              <a:rPr lang="ru-RU" dirty="0" err="1"/>
              <a:t>мутація</a:t>
            </a:r>
            <a:r>
              <a:rPr lang="ru-RU" dirty="0"/>
              <a:t> </a:t>
            </a:r>
            <a:r>
              <a:rPr lang="ru-RU" dirty="0" err="1"/>
              <a:t>генів</a:t>
            </a:r>
            <a:r>
              <a:rPr lang="ru-RU" dirty="0"/>
              <a:t> комплексу </a:t>
            </a:r>
            <a:r>
              <a:rPr lang="ru-RU" dirty="0" err="1"/>
              <a:t>сукцинат-дегідрогенази</a:t>
            </a:r>
            <a:r>
              <a:rPr lang="ru-RU" dirty="0"/>
              <a:t>) </a:t>
            </a:r>
            <a:r>
              <a:rPr lang="ru-RU" dirty="0" err="1"/>
              <a:t>тощо</a:t>
            </a:r>
            <a:r>
              <a:rPr lang="ru-RU" dirty="0"/>
              <a:t>.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мати</a:t>
            </a:r>
            <a:r>
              <a:rPr lang="ru-RU" dirty="0"/>
              <a:t> </a:t>
            </a:r>
            <a:r>
              <a:rPr lang="ru-RU" dirty="0" err="1"/>
              <a:t>злоякісний</a:t>
            </a:r>
            <a:r>
              <a:rPr lang="ru-RU" dirty="0"/>
              <a:t> характер.</a:t>
            </a:r>
          </a:p>
          <a:p>
            <a:pPr marL="0" indent="0">
              <a:buNone/>
            </a:pPr>
            <a:r>
              <a:rPr lang="ru-RU" b="1" dirty="0" err="1"/>
              <a:t>Парагангліоми</a:t>
            </a:r>
            <a:r>
              <a:rPr lang="ru-RU" b="1" dirty="0"/>
              <a:t>,</a:t>
            </a:r>
            <a:r>
              <a:rPr lang="ru-RU" dirty="0"/>
              <a:t> </a:t>
            </a:r>
            <a:r>
              <a:rPr lang="ru-RU" dirty="0" err="1"/>
              <a:t>інакше</a:t>
            </a:r>
            <a:r>
              <a:rPr lang="ru-RU" dirty="0"/>
              <a:t> </a:t>
            </a:r>
            <a:r>
              <a:rPr lang="ru-RU" dirty="0" err="1"/>
              <a:t>кажучи</a:t>
            </a:r>
            <a:r>
              <a:rPr lang="ru-RU" dirty="0"/>
              <a:t>, </a:t>
            </a:r>
            <a:r>
              <a:rPr lang="ru-RU" b="1" dirty="0" err="1"/>
              <a:t>гломусні</a:t>
            </a:r>
            <a:r>
              <a:rPr lang="ru-RU" b="1" dirty="0"/>
              <a:t> </a:t>
            </a:r>
            <a:r>
              <a:rPr lang="ru-RU" b="1" dirty="0" err="1"/>
              <a:t>пухлини</a:t>
            </a:r>
            <a:r>
              <a:rPr lang="ru-RU" dirty="0"/>
              <a:t> (</a:t>
            </a:r>
            <a:r>
              <a:rPr lang="ru-RU" i="1" dirty="0" err="1"/>
              <a:t>paraganglioma</a:t>
            </a:r>
            <a:r>
              <a:rPr lang="ru-RU" dirty="0"/>
              <a:t>) —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інші</a:t>
            </a:r>
            <a:r>
              <a:rPr lang="ru-RU" dirty="0"/>
              <a:t> </a:t>
            </a:r>
            <a:r>
              <a:rPr lang="ru-RU" dirty="0" err="1"/>
              <a:t>пухлини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хромафінних</a:t>
            </a:r>
            <a:r>
              <a:rPr lang="ru-RU" dirty="0"/>
              <a:t> </a:t>
            </a:r>
            <a:r>
              <a:rPr lang="ru-RU" dirty="0" err="1"/>
              <a:t>клітин</a:t>
            </a:r>
            <a:r>
              <a:rPr lang="ru-RU" dirty="0"/>
              <a:t>, </a:t>
            </a:r>
            <a:r>
              <a:rPr lang="ru-RU" dirty="0" err="1"/>
              <a:t>розташовані</a:t>
            </a:r>
            <a:r>
              <a:rPr lang="ru-RU" dirty="0"/>
              <a:t> за межами </a:t>
            </a:r>
            <a:r>
              <a:rPr lang="ru-RU" dirty="0" err="1"/>
              <a:t>наднирників</a:t>
            </a:r>
            <a:r>
              <a:rPr lang="ru-RU" dirty="0"/>
              <a:t> (15–20 % PPGL),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походять</a:t>
            </a:r>
            <a:r>
              <a:rPr lang="ru-RU" dirty="0"/>
              <a:t> з </a:t>
            </a:r>
            <a:r>
              <a:rPr lang="ru-RU" dirty="0" err="1"/>
              <a:t>парагангліїв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знаходяться</a:t>
            </a:r>
            <a:r>
              <a:rPr lang="ru-RU" dirty="0"/>
              <a:t> </a:t>
            </a:r>
            <a:r>
              <a:rPr lang="ru-RU" dirty="0" err="1"/>
              <a:t>вздовж</a:t>
            </a:r>
            <a:r>
              <a:rPr lang="ru-RU" dirty="0"/>
              <a:t> </a:t>
            </a:r>
            <a:r>
              <a:rPr lang="ru-RU" dirty="0" err="1"/>
              <a:t>парасимпатичних</a:t>
            </a:r>
            <a:r>
              <a:rPr lang="ru-RU" dirty="0"/>
              <a:t> </a:t>
            </a:r>
            <a:r>
              <a:rPr lang="ru-RU" dirty="0" err="1"/>
              <a:t>нервів</a:t>
            </a:r>
            <a:r>
              <a:rPr lang="ru-RU" dirty="0"/>
              <a:t> </a:t>
            </a:r>
            <a:r>
              <a:rPr lang="ru-RU" dirty="0" err="1"/>
              <a:t>голови</a:t>
            </a:r>
            <a:r>
              <a:rPr lang="ru-RU" dirty="0"/>
              <a:t>, </a:t>
            </a:r>
            <a:r>
              <a:rPr lang="ru-RU" dirty="0" err="1"/>
              <a:t>шиї</a:t>
            </a:r>
            <a:r>
              <a:rPr lang="ru-RU" dirty="0"/>
              <a:t> і </a:t>
            </a:r>
            <a:r>
              <a:rPr lang="ru-RU" dirty="0" err="1"/>
              <a:t>середостіння</a:t>
            </a:r>
            <a:r>
              <a:rPr lang="ru-RU" dirty="0"/>
              <a:t>, </a:t>
            </a:r>
            <a:r>
              <a:rPr lang="ru-RU" dirty="0" err="1"/>
              <a:t>вздовж</a:t>
            </a:r>
            <a:r>
              <a:rPr lang="ru-RU" dirty="0"/>
              <a:t> </a:t>
            </a:r>
            <a:r>
              <a:rPr lang="ru-RU" dirty="0" err="1"/>
              <a:t>парасимпатичного</a:t>
            </a:r>
            <a:r>
              <a:rPr lang="ru-RU" dirty="0"/>
              <a:t> </a:t>
            </a:r>
            <a:r>
              <a:rPr lang="ru-RU" dirty="0" err="1"/>
              <a:t>стовбура</a:t>
            </a:r>
            <a:r>
              <a:rPr lang="ru-RU" dirty="0"/>
              <a:t> анте- та </a:t>
            </a:r>
            <a:r>
              <a:rPr lang="ru-RU" dirty="0" err="1"/>
              <a:t>паравертебрально</a:t>
            </a:r>
            <a:r>
              <a:rPr lang="ru-RU" dirty="0"/>
              <a:t>, за межами </a:t>
            </a:r>
            <a:r>
              <a:rPr lang="ru-RU" dirty="0" err="1"/>
              <a:t>звичайного</a:t>
            </a:r>
            <a:r>
              <a:rPr lang="ru-RU" dirty="0"/>
              <a:t> </a:t>
            </a:r>
            <a:r>
              <a:rPr lang="ru-RU" dirty="0" err="1"/>
              <a:t>розташування</a:t>
            </a:r>
            <a:r>
              <a:rPr lang="ru-RU" dirty="0"/>
              <a:t> </a:t>
            </a:r>
            <a:r>
              <a:rPr lang="ru-RU" dirty="0" err="1"/>
              <a:t>симпатичних</a:t>
            </a:r>
            <a:r>
              <a:rPr lang="ru-RU" dirty="0"/>
              <a:t> та </a:t>
            </a:r>
            <a:r>
              <a:rPr lang="ru-RU" dirty="0" err="1"/>
              <a:t>парасимпатичних</a:t>
            </a:r>
            <a:r>
              <a:rPr lang="ru-RU" dirty="0"/>
              <a:t> </a:t>
            </a:r>
            <a:r>
              <a:rPr lang="ru-RU" dirty="0" err="1"/>
              <a:t>сплетінь</a:t>
            </a:r>
            <a:r>
              <a:rPr lang="ru-RU" dirty="0"/>
              <a:t>, а 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вздовж</a:t>
            </a:r>
            <a:r>
              <a:rPr lang="ru-RU" dirty="0"/>
              <a:t> </a:t>
            </a:r>
            <a:r>
              <a:rPr lang="ru-RU" dirty="0" err="1"/>
              <a:t>симпатичних</a:t>
            </a:r>
            <a:r>
              <a:rPr lang="ru-RU" dirty="0"/>
              <a:t> </a:t>
            </a:r>
            <a:r>
              <a:rPr lang="ru-RU" dirty="0" err="1"/>
              <a:t>нервових</a:t>
            </a:r>
            <a:r>
              <a:rPr lang="ru-RU" dirty="0"/>
              <a:t> волокон,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іннервують</a:t>
            </a:r>
            <a:r>
              <a:rPr lang="ru-RU" dirty="0"/>
              <a:t> </a:t>
            </a:r>
            <a:r>
              <a:rPr lang="ru-RU" dirty="0" err="1"/>
              <a:t>органи</a:t>
            </a:r>
            <a:r>
              <a:rPr lang="ru-RU" dirty="0"/>
              <a:t> малого тазу та </a:t>
            </a:r>
            <a:r>
              <a:rPr lang="ru-RU" dirty="0" err="1"/>
              <a:t>заочеревинний</a:t>
            </a:r>
            <a:r>
              <a:rPr lang="ru-RU" dirty="0"/>
              <a:t> </a:t>
            </a:r>
            <a:r>
              <a:rPr lang="ru-RU" dirty="0" err="1"/>
              <a:t>простір</a:t>
            </a:r>
            <a:r>
              <a:rPr lang="ru-RU" dirty="0"/>
              <a:t>. </a:t>
            </a:r>
            <a:r>
              <a:rPr lang="ru-RU" dirty="0" err="1"/>
              <a:t>Парагангліоми</a:t>
            </a:r>
            <a:r>
              <a:rPr lang="ru-RU" dirty="0"/>
              <a:t> </a:t>
            </a:r>
            <a:r>
              <a:rPr lang="ru-RU" dirty="0" err="1"/>
              <a:t>можуть</a:t>
            </a:r>
            <a:r>
              <a:rPr lang="ru-RU" dirty="0"/>
              <a:t> </a:t>
            </a:r>
            <a:r>
              <a:rPr lang="ru-RU" dirty="0" err="1"/>
              <a:t>секретувати</a:t>
            </a:r>
            <a:r>
              <a:rPr lang="ru-RU" dirty="0"/>
              <a:t> </a:t>
            </a:r>
            <a:r>
              <a:rPr lang="ru-RU" dirty="0" err="1"/>
              <a:t>катехоламіни</a:t>
            </a:r>
            <a:r>
              <a:rPr lang="ru-RU" dirty="0"/>
              <a:t>, </a:t>
            </a:r>
            <a:r>
              <a:rPr lang="ru-RU" dirty="0" err="1"/>
              <a:t>можуть</a:t>
            </a:r>
            <a:r>
              <a:rPr lang="ru-RU" dirty="0"/>
              <a:t> бути </a:t>
            </a:r>
            <a:r>
              <a:rPr lang="ru-RU" dirty="0" err="1"/>
              <a:t>також</a:t>
            </a:r>
            <a:r>
              <a:rPr lang="ru-RU" dirty="0"/>
              <a:t> гормонально </a:t>
            </a:r>
            <a:r>
              <a:rPr lang="ru-RU" dirty="0" err="1"/>
              <a:t>неактивними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9803100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143</TotalTime>
  <Words>2004</Words>
  <Application>Microsoft Office PowerPoint</Application>
  <PresentationFormat>Экран (4:3)</PresentationFormat>
  <Paragraphs>140</Paragraphs>
  <Slides>28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29" baseType="lpstr">
      <vt:lpstr>NewsPrint</vt:lpstr>
      <vt:lpstr>Лекція на тему: Вади розвитку та хвороби наднирників, яєчка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Лекція, на тему: Вади розвитку та хвороби наднирників, яєчка</dc:title>
  <dc:creator>User 90</dc:creator>
  <cp:lastModifiedBy>Сервис</cp:lastModifiedBy>
  <cp:revision>7</cp:revision>
  <dcterms:created xsi:type="dcterms:W3CDTF">2020-06-02T07:15:36Z</dcterms:created>
  <dcterms:modified xsi:type="dcterms:W3CDTF">2020-06-04T13:54:50Z</dcterms:modified>
</cp:coreProperties>
</file>