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5" r:id="rId5"/>
    <p:sldId id="264" r:id="rId6"/>
    <p:sldId id="263" r:id="rId7"/>
    <p:sldId id="262" r:id="rId8"/>
    <p:sldId id="261" r:id="rId9"/>
    <p:sldId id="260" r:id="rId10"/>
    <p:sldId id="259"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22" autoAdjust="0"/>
  </p:normalViewPr>
  <p:slideViewPr>
    <p:cSldViewPr>
      <p:cViewPr varScale="1">
        <p:scale>
          <a:sx n="104" d="100"/>
          <a:sy n="104" d="100"/>
        </p:scale>
        <p:origin x="-4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04.06.2020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04.06.2020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04.06.2020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04.06.2020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compendium.com.ua/uk/akt/82/2835/ranitidinum" TargetMode="External"/><Relationship Id="rId3" Type="http://schemas.openxmlformats.org/officeDocument/2006/relationships/hyperlink" Target="https://compendium.com.ua/uk/akt/84/2777/testosteronum" TargetMode="External"/><Relationship Id="rId7" Type="http://schemas.openxmlformats.org/officeDocument/2006/relationships/hyperlink" Target="https://compendium.com.ua/uk/akt/86/3250/verapamilum" TargetMode="External"/><Relationship Id="rId2" Type="http://schemas.openxmlformats.org/officeDocument/2006/relationships/hyperlink" Target="https://compendium.com.ua/uk/akt/69/2609/estradiolum" TargetMode="External"/><Relationship Id="rId1" Type="http://schemas.openxmlformats.org/officeDocument/2006/relationships/slideLayout" Target="../slideLayouts/slideLayout1.xml"/><Relationship Id="rId6" Type="http://schemas.openxmlformats.org/officeDocument/2006/relationships/hyperlink" Target="https://compendium.com.ua/uk/akt/69/2620/enalaprilum" TargetMode="External"/><Relationship Id="rId5" Type="http://schemas.openxmlformats.org/officeDocument/2006/relationships/hyperlink" Target="https://compendium.com.ua/uk/akt/75/3090/ketoconazolum" TargetMode="External"/><Relationship Id="rId4" Type="http://schemas.openxmlformats.org/officeDocument/2006/relationships/hyperlink" Target="https://compendium.com.ua/uk/akt/83/2804/spironolactonum" TargetMode="External"/><Relationship Id="rId9" Type="http://schemas.openxmlformats.org/officeDocument/2006/relationships/hyperlink" Target="https://compendium.com.ua/uk/akt/79/1404/omeprazolu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mpendium.com.ua/uk/akt/84/2777/testosteronum" TargetMode="External"/><Relationship Id="rId2" Type="http://schemas.openxmlformats.org/officeDocument/2006/relationships/hyperlink" Target="https://compendium.com.ua/uk/akt/69/2609/estradiolu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268760"/>
            <a:ext cx="8229600" cy="1828800"/>
          </a:xfrm>
        </p:spPr>
        <p:txBody>
          <a:bodyPr>
            <a:normAutofit fontScale="90000"/>
          </a:bodyPr>
          <a:lstStyle/>
          <a:p>
            <a:r>
              <a:rPr lang="en-US" sz="2400" dirty="0" smtClean="0"/>
              <a:t/>
            </a:r>
            <a:br>
              <a:rPr lang="en-US" sz="2400" dirty="0" smtClean="0"/>
            </a:br>
            <a:r>
              <a:rPr lang="en-US" sz="2400" dirty="0"/>
              <a:t/>
            </a:r>
            <a:br>
              <a:rPr lang="en-US" sz="2400" dirty="0"/>
            </a:br>
            <a:r>
              <a:rPr lang="uk-UA" sz="2400" dirty="0" smtClean="0"/>
              <a:t>Лекція </a:t>
            </a:r>
            <a:r>
              <a:rPr lang="uk-UA" sz="2400" dirty="0" smtClean="0"/>
              <a:t>на </a:t>
            </a:r>
            <a:r>
              <a:rPr lang="uk-UA" sz="2400" dirty="0" smtClean="0"/>
              <a:t>тему</a:t>
            </a:r>
            <a:r>
              <a:rPr lang="en-US" sz="2400" dirty="0" smtClean="0"/>
              <a:t/>
            </a:r>
            <a:br>
              <a:rPr lang="en-US" sz="2400" dirty="0" smtClean="0"/>
            </a:br>
            <a:r>
              <a:rPr lang="uk-UA" sz="2400" dirty="0" smtClean="0"/>
              <a:t/>
            </a:r>
            <a:br>
              <a:rPr lang="uk-UA" sz="2400" dirty="0" smtClean="0"/>
            </a:br>
            <a:r>
              <a:rPr lang="ru-RU" sz="2400" dirty="0" smtClean="0"/>
              <a:t>Вади </a:t>
            </a:r>
            <a:r>
              <a:rPr lang="ru-RU" sz="2400" dirty="0" err="1"/>
              <a:t>розвитку</a:t>
            </a:r>
            <a:r>
              <a:rPr lang="ru-RU" sz="2400" dirty="0"/>
              <a:t> та </a:t>
            </a:r>
            <a:r>
              <a:rPr lang="ru-RU" sz="2400" dirty="0" err="1"/>
              <a:t>хвороби</a:t>
            </a:r>
            <a:r>
              <a:rPr lang="ru-RU" sz="2400" dirty="0"/>
              <a:t> </a:t>
            </a:r>
            <a:r>
              <a:rPr lang="ru-RU" sz="2400" dirty="0" err="1"/>
              <a:t>вилочкової</a:t>
            </a:r>
            <a:r>
              <a:rPr lang="uk-UA" sz="2400" dirty="0"/>
              <a:t>, </a:t>
            </a:r>
            <a:r>
              <a:rPr lang="ru-RU" sz="2400" dirty="0"/>
              <a:t> </a:t>
            </a:r>
            <a:r>
              <a:rPr lang="ru-RU" sz="2400" dirty="0" err="1"/>
              <a:t>щитоподібної</a:t>
            </a:r>
            <a:r>
              <a:rPr lang="ru-RU" sz="2400" dirty="0"/>
              <a:t> та </a:t>
            </a:r>
            <a:r>
              <a:rPr lang="ru-RU" sz="2400" dirty="0" err="1"/>
              <a:t>паращитовидних</a:t>
            </a:r>
            <a:r>
              <a:rPr lang="ru-RU" sz="2400" dirty="0"/>
              <a:t> </a:t>
            </a:r>
            <a:r>
              <a:rPr lang="ru-RU" sz="2400" dirty="0" err="1" smtClean="0"/>
              <a:t>залоз</a:t>
            </a:r>
            <a:endParaRPr lang="ru-RU" sz="2400" dirty="0"/>
          </a:p>
        </p:txBody>
      </p:sp>
    </p:spTree>
    <p:extLst>
      <p:ext uri="{BB962C8B-B14F-4D97-AF65-F5344CB8AC3E}">
        <p14:creationId xmlns:p14="http://schemas.microsoft.com/office/powerpoint/2010/main" val="394665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640960" cy="6264696"/>
          </a:xfrm>
        </p:spPr>
        <p:txBody>
          <a:bodyPr>
            <a:normAutofit fontScale="55000" lnSpcReduction="20000"/>
          </a:bodyPr>
          <a:lstStyle/>
          <a:p>
            <a:pPr algn="just"/>
            <a:r>
              <a:rPr lang="ru-RU" b="1" dirty="0" err="1"/>
              <a:t>Механізм</a:t>
            </a:r>
            <a:r>
              <a:rPr lang="ru-RU" b="1" dirty="0"/>
              <a:t> </a:t>
            </a:r>
            <a:r>
              <a:rPr lang="ru-RU" b="1" dirty="0" err="1"/>
              <a:t>дії</a:t>
            </a:r>
            <a:r>
              <a:rPr lang="ru-RU" b="1" dirty="0"/>
              <a:t> гормону </a:t>
            </a:r>
            <a:r>
              <a:rPr lang="ru-RU" b="1" dirty="0" err="1"/>
              <a:t>паращитовидних</a:t>
            </a:r>
            <a:r>
              <a:rPr lang="ru-RU" b="1" dirty="0"/>
              <a:t> </a:t>
            </a:r>
            <a:r>
              <a:rPr lang="ru-RU" b="1" dirty="0" err="1"/>
              <a:t>залоз</a:t>
            </a:r>
            <a:r>
              <a:rPr lang="ru-RU" b="1" dirty="0"/>
              <a:t>.</a:t>
            </a:r>
            <a:r>
              <a:rPr lang="ru-RU" dirty="0"/>
              <a:t> </a:t>
            </a:r>
            <a:r>
              <a:rPr lang="ru-RU" dirty="0" err="1"/>
              <a:t>Паратгормон</a:t>
            </a:r>
            <a:r>
              <a:rPr lang="ru-RU" dirty="0"/>
              <a:t> </a:t>
            </a:r>
            <a:r>
              <a:rPr lang="ru-RU" dirty="0" err="1"/>
              <a:t>діє</a:t>
            </a:r>
            <a:r>
              <a:rPr lang="ru-RU" dirty="0"/>
              <a:t> на </a:t>
            </a:r>
            <a:r>
              <a:rPr lang="ru-RU" dirty="0" err="1"/>
              <a:t>нирки</a:t>
            </a:r>
            <a:r>
              <a:rPr lang="ru-RU" dirty="0"/>
              <a:t>, </a:t>
            </a:r>
            <a:r>
              <a:rPr lang="ru-RU" dirty="0" err="1"/>
              <a:t>кісткову</a:t>
            </a:r>
            <a:r>
              <a:rPr lang="ru-RU" dirty="0"/>
              <a:t> тканину і </a:t>
            </a:r>
            <a:r>
              <a:rPr lang="ru-RU" dirty="0" err="1"/>
              <a:t>кишковик</a:t>
            </a:r>
            <a:r>
              <a:rPr lang="ru-RU" dirty="0"/>
              <a:t>. У </a:t>
            </a:r>
            <a:r>
              <a:rPr lang="ru-RU" dirty="0" err="1"/>
              <a:t>нирках</a:t>
            </a:r>
            <a:r>
              <a:rPr lang="ru-RU" dirty="0"/>
              <a:t> </a:t>
            </a:r>
            <a:r>
              <a:rPr lang="ru-RU" dirty="0" err="1"/>
              <a:t>паратгормон</a:t>
            </a:r>
            <a:r>
              <a:rPr lang="ru-RU" dirty="0"/>
              <a:t> </a:t>
            </a:r>
            <a:r>
              <a:rPr lang="ru-RU" dirty="0" err="1"/>
              <a:t>пригнічує</a:t>
            </a:r>
            <a:r>
              <a:rPr lang="ru-RU" dirty="0"/>
              <a:t> </a:t>
            </a:r>
            <a:r>
              <a:rPr lang="ru-RU" dirty="0" err="1"/>
              <a:t>зворотне</a:t>
            </a:r>
            <a:r>
              <a:rPr lang="ru-RU" dirty="0"/>
              <a:t> </a:t>
            </a:r>
            <a:r>
              <a:rPr lang="ru-RU" dirty="0" err="1"/>
              <a:t>усмоктування</a:t>
            </a:r>
            <a:r>
              <a:rPr lang="ru-RU" dirty="0"/>
              <a:t> в кров солей фосфору, і вони </a:t>
            </a:r>
            <a:r>
              <a:rPr lang="ru-RU" dirty="0" err="1"/>
              <a:t>посилено</a:t>
            </a:r>
            <a:r>
              <a:rPr lang="ru-RU" dirty="0"/>
              <a:t> </a:t>
            </a:r>
            <a:r>
              <a:rPr lang="ru-RU" dirty="0" err="1"/>
              <a:t>виводяться</a:t>
            </a:r>
            <a:r>
              <a:rPr lang="ru-RU" dirty="0"/>
              <a:t> </a:t>
            </a:r>
            <a:r>
              <a:rPr lang="ru-RU" dirty="0" err="1"/>
              <a:t>із</a:t>
            </a:r>
            <a:r>
              <a:rPr lang="ru-RU" dirty="0"/>
              <a:t> сечею. При </a:t>
            </a:r>
            <a:r>
              <a:rPr lang="ru-RU" dirty="0" err="1"/>
              <a:t>нестачі</a:t>
            </a:r>
            <a:r>
              <a:rPr lang="ru-RU" dirty="0"/>
              <a:t> </a:t>
            </a:r>
            <a:r>
              <a:rPr lang="ru-RU" dirty="0" err="1"/>
              <a:t>паратгормона</a:t>
            </a:r>
            <a:r>
              <a:rPr lang="ru-RU" dirty="0"/>
              <a:t> </a:t>
            </a:r>
            <a:r>
              <a:rPr lang="ru-RU" dirty="0" err="1"/>
              <a:t>вміст</a:t>
            </a:r>
            <a:r>
              <a:rPr lang="ru-RU" dirty="0"/>
              <a:t> фосфору в </a:t>
            </a:r>
            <a:r>
              <a:rPr lang="ru-RU" dirty="0" err="1"/>
              <a:t>крові</a:t>
            </a:r>
            <a:r>
              <a:rPr lang="ru-RU" dirty="0"/>
              <a:t>, </a:t>
            </a:r>
            <a:r>
              <a:rPr lang="ru-RU" dirty="0" err="1"/>
              <a:t>навпаки</a:t>
            </a:r>
            <a:r>
              <a:rPr lang="ru-RU" dirty="0"/>
              <a:t>, </a:t>
            </a:r>
            <a:r>
              <a:rPr lang="ru-RU" dirty="0" err="1"/>
              <a:t>підвищується</a:t>
            </a:r>
            <a:r>
              <a:rPr lang="ru-RU" dirty="0"/>
              <a:t>.</a:t>
            </a:r>
          </a:p>
          <a:p>
            <a:pPr algn="just"/>
            <a:r>
              <a:rPr lang="ru-RU" dirty="0" err="1"/>
              <a:t>Дія</a:t>
            </a:r>
            <a:r>
              <a:rPr lang="ru-RU" dirty="0"/>
              <a:t> </a:t>
            </a:r>
            <a:r>
              <a:rPr lang="ru-RU" dirty="0" err="1"/>
              <a:t>паратгормона</a:t>
            </a:r>
            <a:r>
              <a:rPr lang="ru-RU" dirty="0"/>
              <a:t> на </a:t>
            </a:r>
            <a:r>
              <a:rPr lang="ru-RU" dirty="0" err="1"/>
              <a:t>кісткову</a:t>
            </a:r>
            <a:r>
              <a:rPr lang="ru-RU" dirty="0"/>
              <a:t> тканину </a:t>
            </a:r>
            <a:r>
              <a:rPr lang="ru-RU" dirty="0" err="1"/>
              <a:t>виявляється</a:t>
            </a:r>
            <a:r>
              <a:rPr lang="ru-RU" dirty="0"/>
              <a:t> в </a:t>
            </a:r>
            <a:r>
              <a:rPr lang="ru-RU" dirty="0" err="1"/>
              <a:t>збільшенні</a:t>
            </a:r>
            <a:r>
              <a:rPr lang="ru-RU" dirty="0"/>
              <a:t> </a:t>
            </a:r>
            <a:r>
              <a:rPr lang="ru-RU" dirty="0" err="1"/>
              <a:t>остеокластів</a:t>
            </a:r>
            <a:r>
              <a:rPr lang="ru-RU" dirty="0"/>
              <a:t>, </a:t>
            </a:r>
            <a:r>
              <a:rPr lang="ru-RU" dirty="0" err="1"/>
              <a:t>що</a:t>
            </a:r>
            <a:r>
              <a:rPr lang="ru-RU" dirty="0"/>
              <a:t> </a:t>
            </a:r>
            <a:r>
              <a:rPr lang="ru-RU" dirty="0" err="1"/>
              <a:t>руйнують</a:t>
            </a:r>
            <a:r>
              <a:rPr lang="ru-RU" dirty="0"/>
              <a:t> </a:t>
            </a:r>
            <a:r>
              <a:rPr lang="ru-RU" dirty="0" err="1"/>
              <a:t>кісту</a:t>
            </a:r>
            <a:r>
              <a:rPr lang="ru-RU" dirty="0"/>
              <a:t>. </a:t>
            </a:r>
            <a:r>
              <a:rPr lang="ru-RU" dirty="0" err="1"/>
              <a:t>Це</a:t>
            </a:r>
            <a:r>
              <a:rPr lang="ru-RU" dirty="0"/>
              <a:t> </a:t>
            </a:r>
            <a:r>
              <a:rPr lang="ru-RU" dirty="0" err="1"/>
              <a:t>веде</a:t>
            </a:r>
            <a:r>
              <a:rPr lang="ru-RU" dirty="0"/>
              <a:t> до </a:t>
            </a:r>
            <a:r>
              <a:rPr lang="ru-RU" dirty="0" err="1"/>
              <a:t>збільшення</a:t>
            </a:r>
            <a:r>
              <a:rPr lang="ru-RU" dirty="0"/>
              <a:t> в </a:t>
            </a:r>
            <a:r>
              <a:rPr lang="ru-RU" dirty="0" err="1"/>
              <a:t>крові</a:t>
            </a:r>
            <a:r>
              <a:rPr lang="ru-RU" dirty="0"/>
              <a:t> </a:t>
            </a:r>
            <a:r>
              <a:rPr lang="ru-RU" dirty="0" err="1"/>
              <a:t>кальцію</a:t>
            </a:r>
            <a:r>
              <a:rPr lang="ru-RU" dirty="0"/>
              <a:t> і фосфору. У </a:t>
            </a:r>
            <a:r>
              <a:rPr lang="ru-RU" dirty="0" err="1"/>
              <a:t>кишковику</a:t>
            </a:r>
            <a:r>
              <a:rPr lang="ru-RU" dirty="0"/>
              <a:t> </a:t>
            </a:r>
            <a:r>
              <a:rPr lang="ru-RU" dirty="0" err="1"/>
              <a:t>паратгормон</a:t>
            </a:r>
            <a:r>
              <a:rPr lang="ru-RU" dirty="0"/>
              <a:t> </a:t>
            </a:r>
            <a:r>
              <a:rPr lang="ru-RU" dirty="0" err="1"/>
              <a:t>стимулює</a:t>
            </a:r>
            <a:r>
              <a:rPr lang="ru-RU" dirty="0"/>
              <a:t> </a:t>
            </a:r>
            <a:r>
              <a:rPr lang="ru-RU" dirty="0" err="1"/>
              <a:t>всмоктування</a:t>
            </a:r>
            <a:r>
              <a:rPr lang="ru-RU" dirty="0"/>
              <a:t> </a:t>
            </a:r>
            <a:r>
              <a:rPr lang="ru-RU" dirty="0" err="1"/>
              <a:t>кальцію</a:t>
            </a:r>
            <a:r>
              <a:rPr lang="ru-RU" dirty="0"/>
              <a:t> в кров. При </a:t>
            </a:r>
            <a:r>
              <a:rPr lang="ru-RU" dirty="0" err="1"/>
              <a:t>нестачі</a:t>
            </a:r>
            <a:r>
              <a:rPr lang="ru-RU" dirty="0"/>
              <a:t> </a:t>
            </a:r>
            <a:r>
              <a:rPr lang="ru-RU" dirty="0" err="1"/>
              <a:t>кальцію</a:t>
            </a:r>
            <a:r>
              <a:rPr lang="ru-RU" dirty="0"/>
              <a:t> в </a:t>
            </a:r>
            <a:r>
              <a:rPr lang="ru-RU" dirty="0" err="1"/>
              <a:t>крові</a:t>
            </a:r>
            <a:r>
              <a:rPr lang="ru-RU" dirty="0"/>
              <a:t> </a:t>
            </a:r>
            <a:r>
              <a:rPr lang="ru-RU" dirty="0" err="1"/>
              <a:t>підсилюється</a:t>
            </a:r>
            <a:r>
              <a:rPr lang="ru-RU" dirty="0"/>
              <a:t> </a:t>
            </a:r>
            <a:r>
              <a:rPr lang="ru-RU" dirty="0" err="1"/>
              <a:t>виділення</a:t>
            </a:r>
            <a:r>
              <a:rPr lang="ru-RU" dirty="0"/>
              <a:t> </a:t>
            </a:r>
            <a:r>
              <a:rPr lang="ru-RU" dirty="0" err="1"/>
              <a:t>паратгормона</a:t>
            </a:r>
            <a:r>
              <a:rPr lang="ru-RU" dirty="0"/>
              <a:t>, </a:t>
            </a:r>
            <a:r>
              <a:rPr lang="ru-RU" dirty="0" err="1"/>
              <a:t>що</a:t>
            </a:r>
            <a:r>
              <a:rPr lang="ru-RU" dirty="0"/>
              <a:t> </a:t>
            </a:r>
            <a:r>
              <a:rPr lang="ru-RU" dirty="0" err="1"/>
              <a:t>сприяє</a:t>
            </a:r>
            <a:r>
              <a:rPr lang="ru-RU" dirty="0"/>
              <a:t> </a:t>
            </a:r>
            <a:r>
              <a:rPr lang="ru-RU" dirty="0" err="1"/>
              <a:t>всмоктуванню</a:t>
            </a:r>
            <a:r>
              <a:rPr lang="ru-RU" dirty="0"/>
              <a:t> </a:t>
            </a:r>
            <a:r>
              <a:rPr lang="ru-RU" dirty="0" err="1"/>
              <a:t>кальцію</a:t>
            </a:r>
            <a:r>
              <a:rPr lang="ru-RU" dirty="0"/>
              <a:t> з </a:t>
            </a:r>
            <a:r>
              <a:rPr lang="ru-RU" dirty="0" err="1"/>
              <a:t>кишковика</a:t>
            </a:r>
            <a:r>
              <a:rPr lang="ru-RU" dirty="0"/>
              <a:t> і </a:t>
            </a:r>
            <a:r>
              <a:rPr lang="ru-RU" dirty="0" err="1"/>
              <a:t>виходу</a:t>
            </a:r>
            <a:r>
              <a:rPr lang="ru-RU" dirty="0"/>
              <a:t> </a:t>
            </a:r>
            <a:r>
              <a:rPr lang="ru-RU" dirty="0" err="1"/>
              <a:t>його</a:t>
            </a:r>
            <a:r>
              <a:rPr lang="ru-RU" dirty="0"/>
              <a:t> з </a:t>
            </a:r>
            <a:r>
              <a:rPr lang="ru-RU" dirty="0" err="1"/>
              <a:t>кісткової</a:t>
            </a:r>
            <a:r>
              <a:rPr lang="ru-RU" dirty="0"/>
              <a:t> </a:t>
            </a:r>
            <a:r>
              <a:rPr lang="ru-RU" dirty="0" err="1"/>
              <a:t>тканини</a:t>
            </a:r>
            <a:r>
              <a:rPr lang="ru-RU" dirty="0"/>
              <a:t>. </a:t>
            </a:r>
            <a:r>
              <a:rPr lang="ru-RU" dirty="0" err="1"/>
              <a:t>Кісткова</a:t>
            </a:r>
            <a:r>
              <a:rPr lang="ru-RU" dirty="0"/>
              <a:t> тканина при </a:t>
            </a:r>
            <a:r>
              <a:rPr lang="ru-RU" dirty="0" err="1"/>
              <a:t>цьому</a:t>
            </a:r>
            <a:r>
              <a:rPr lang="ru-RU" dirty="0"/>
              <a:t> </a:t>
            </a:r>
            <a:r>
              <a:rPr lang="ru-RU" dirty="0" err="1"/>
              <a:t>піддається</a:t>
            </a:r>
            <a:r>
              <a:rPr lang="ru-RU" dirty="0"/>
              <a:t> </a:t>
            </a:r>
            <a:r>
              <a:rPr lang="ru-RU" dirty="0" err="1"/>
              <a:t>руйнуванню</a:t>
            </a:r>
            <a:r>
              <a:rPr lang="ru-RU" dirty="0"/>
              <a:t>. </a:t>
            </a:r>
            <a:r>
              <a:rPr lang="ru-RU" dirty="0" err="1"/>
              <a:t>Одночасно</a:t>
            </a:r>
            <a:r>
              <a:rPr lang="ru-RU" dirty="0"/>
              <a:t> з </a:t>
            </a:r>
            <a:r>
              <a:rPr lang="ru-RU" dirty="0" err="1"/>
              <a:t>виходом</a:t>
            </a:r>
            <a:r>
              <a:rPr lang="ru-RU" dirty="0"/>
              <a:t> </a:t>
            </a:r>
            <a:r>
              <a:rPr lang="ru-RU" dirty="0" err="1"/>
              <a:t>кальцію</a:t>
            </a:r>
            <a:r>
              <a:rPr lang="ru-RU" dirty="0"/>
              <a:t> </a:t>
            </a:r>
            <a:r>
              <a:rPr lang="ru-RU" dirty="0" err="1"/>
              <a:t>виходить</a:t>
            </a:r>
            <a:r>
              <a:rPr lang="ru-RU" dirty="0"/>
              <a:t> і фосфор. </a:t>
            </a:r>
            <a:r>
              <a:rPr lang="ru-RU" dirty="0" err="1"/>
              <a:t>Однак</a:t>
            </a:r>
            <a:r>
              <a:rPr lang="ru-RU" dirty="0"/>
              <a:t> </a:t>
            </a:r>
            <a:r>
              <a:rPr lang="ru-RU" dirty="0" err="1"/>
              <a:t>паратгормон</a:t>
            </a:r>
            <a:r>
              <a:rPr lang="ru-RU" dirty="0"/>
              <a:t>, </a:t>
            </a:r>
            <a:r>
              <a:rPr lang="ru-RU" dirty="0" err="1"/>
              <a:t>впливаючи</a:t>
            </a:r>
            <a:r>
              <a:rPr lang="ru-RU" dirty="0"/>
              <a:t> на </a:t>
            </a:r>
            <a:r>
              <a:rPr lang="ru-RU" dirty="0" err="1"/>
              <a:t>нирки</a:t>
            </a:r>
            <a:r>
              <a:rPr lang="ru-RU" dirty="0"/>
              <a:t>, </a:t>
            </a:r>
            <a:r>
              <a:rPr lang="ru-RU" dirty="0" err="1"/>
              <a:t>зменшує</a:t>
            </a:r>
            <a:r>
              <a:rPr lang="ru-RU" dirty="0"/>
              <a:t> </a:t>
            </a:r>
            <a:r>
              <a:rPr lang="ru-RU" dirty="0" err="1"/>
              <a:t>його</a:t>
            </a:r>
            <a:r>
              <a:rPr lang="ru-RU" dirty="0"/>
              <a:t> </a:t>
            </a:r>
            <a:r>
              <a:rPr lang="ru-RU" dirty="0" err="1"/>
              <a:t>зворотне</a:t>
            </a:r>
            <a:r>
              <a:rPr lang="ru-RU" dirty="0"/>
              <a:t> </a:t>
            </a:r>
            <a:r>
              <a:rPr lang="ru-RU" dirty="0" err="1"/>
              <a:t>всмоктування</a:t>
            </a:r>
            <a:r>
              <a:rPr lang="ru-RU" dirty="0"/>
              <a:t>, і фосфор </a:t>
            </a:r>
            <a:r>
              <a:rPr lang="ru-RU" dirty="0" err="1"/>
              <a:t>посилено</a:t>
            </a:r>
            <a:r>
              <a:rPr lang="ru-RU" dirty="0"/>
              <a:t> </a:t>
            </a:r>
            <a:r>
              <a:rPr lang="ru-RU" dirty="0" err="1"/>
              <a:t>виділяється</a:t>
            </a:r>
            <a:r>
              <a:rPr lang="ru-RU" dirty="0"/>
              <a:t> </a:t>
            </a:r>
            <a:r>
              <a:rPr lang="ru-RU" dirty="0" err="1"/>
              <a:t>із</a:t>
            </a:r>
            <a:r>
              <a:rPr lang="ru-RU" dirty="0"/>
              <a:t> сечею.</a:t>
            </a:r>
          </a:p>
          <a:p>
            <a:pPr algn="just"/>
            <a:r>
              <a:rPr lang="ru-RU" dirty="0"/>
              <a:t>Гормон </a:t>
            </a:r>
            <a:r>
              <a:rPr lang="ru-RU" i="1" dirty="0" err="1"/>
              <a:t>тиреокальцитонін</a:t>
            </a:r>
            <a:r>
              <a:rPr lang="ru-RU" i="1" dirty="0"/>
              <a:t> </a:t>
            </a:r>
            <a:r>
              <a:rPr lang="ru-RU" dirty="0" err="1"/>
              <a:t>утворюється</a:t>
            </a:r>
            <a:r>
              <a:rPr lang="ru-RU" dirty="0"/>
              <a:t> в </a:t>
            </a:r>
            <a:r>
              <a:rPr lang="ru-RU" dirty="0" err="1"/>
              <a:t>щитовидній</a:t>
            </a:r>
            <a:r>
              <a:rPr lang="ru-RU" dirty="0"/>
              <a:t> </a:t>
            </a:r>
            <a:r>
              <a:rPr lang="ru-RU" dirty="0" err="1"/>
              <a:t>залозі</a:t>
            </a:r>
            <a:r>
              <a:rPr lang="ru-RU" dirty="0"/>
              <a:t> і </a:t>
            </a:r>
            <a:r>
              <a:rPr lang="ru-RU" dirty="0" err="1"/>
              <a:t>діє</a:t>
            </a:r>
            <a:r>
              <a:rPr lang="ru-RU" dirty="0"/>
              <a:t> в </a:t>
            </a:r>
            <a:r>
              <a:rPr lang="ru-RU" dirty="0" err="1"/>
              <a:t>організмі</a:t>
            </a:r>
            <a:r>
              <a:rPr lang="ru-RU" dirty="0"/>
              <a:t> </a:t>
            </a:r>
            <a:r>
              <a:rPr lang="ru-RU" dirty="0" err="1"/>
              <a:t>протилежно</a:t>
            </a:r>
            <a:r>
              <a:rPr lang="ru-RU" dirty="0"/>
              <a:t> </a:t>
            </a:r>
            <a:r>
              <a:rPr lang="ru-RU" dirty="0" err="1"/>
              <a:t>паратгормону</a:t>
            </a:r>
            <a:r>
              <a:rPr lang="ru-RU" dirty="0"/>
              <a:t>: </a:t>
            </a:r>
            <a:r>
              <a:rPr lang="ru-RU" dirty="0" err="1"/>
              <a:t>сприяє</a:t>
            </a:r>
            <a:r>
              <a:rPr lang="ru-RU" dirty="0"/>
              <a:t> переходу </a:t>
            </a:r>
            <a:r>
              <a:rPr lang="ru-RU" dirty="0" err="1"/>
              <a:t>кальцію</a:t>
            </a:r>
            <a:r>
              <a:rPr lang="ru-RU" dirty="0"/>
              <a:t> з </a:t>
            </a:r>
            <a:r>
              <a:rPr lang="ru-RU" dirty="0" err="1"/>
              <a:t>крові</a:t>
            </a:r>
            <a:r>
              <a:rPr lang="ru-RU" dirty="0"/>
              <a:t> в </a:t>
            </a:r>
            <a:r>
              <a:rPr lang="ru-RU" dirty="0" err="1"/>
              <a:t>кісткову</a:t>
            </a:r>
            <a:r>
              <a:rPr lang="ru-RU" dirty="0"/>
              <a:t> тканину.</a:t>
            </a:r>
          </a:p>
          <a:p>
            <a:pPr algn="just"/>
            <a:r>
              <a:rPr lang="ru-RU" b="1" dirty="0" err="1"/>
              <a:t>Гіпер</a:t>
            </a:r>
            <a:r>
              <a:rPr lang="ru-RU" b="1" dirty="0"/>
              <a:t>- і </a:t>
            </a:r>
            <a:r>
              <a:rPr lang="ru-RU" b="1" dirty="0" err="1"/>
              <a:t>гіпофункція</a:t>
            </a:r>
            <a:r>
              <a:rPr lang="ru-RU" b="1" dirty="0"/>
              <a:t> </a:t>
            </a:r>
            <a:r>
              <a:rPr lang="ru-RU" b="1" dirty="0" err="1"/>
              <a:t>паращитовидних</a:t>
            </a:r>
            <a:r>
              <a:rPr lang="ru-RU" b="1" dirty="0"/>
              <a:t> </a:t>
            </a:r>
            <a:r>
              <a:rPr lang="ru-RU" b="1" dirty="0" err="1"/>
              <a:t>залоз</a:t>
            </a:r>
            <a:r>
              <a:rPr lang="ru-RU" b="1" dirty="0"/>
              <a:t>.</a:t>
            </a:r>
            <a:r>
              <a:rPr lang="ru-RU" dirty="0"/>
              <a:t> При </a:t>
            </a:r>
            <a:r>
              <a:rPr lang="ru-RU" dirty="0" err="1"/>
              <a:t>гіперфункції</a:t>
            </a:r>
            <a:r>
              <a:rPr lang="ru-RU" dirty="0"/>
              <a:t> паращитовидных </a:t>
            </a:r>
            <a:r>
              <a:rPr lang="ru-RU" dirty="0" err="1"/>
              <a:t>залоз</a:t>
            </a:r>
            <a:r>
              <a:rPr lang="ru-RU" dirty="0"/>
              <a:t> </a:t>
            </a:r>
            <a:r>
              <a:rPr lang="ru-RU" dirty="0" err="1"/>
              <a:t>розвивається</a:t>
            </a:r>
            <a:r>
              <a:rPr lang="ru-RU" dirty="0"/>
              <a:t> </a:t>
            </a:r>
            <a:r>
              <a:rPr lang="ru-RU" i="1" dirty="0"/>
              <a:t>хвороба </a:t>
            </a:r>
            <a:r>
              <a:rPr lang="ru-RU" i="1" dirty="0" err="1"/>
              <a:t>Реклінгаузена</a:t>
            </a:r>
            <a:r>
              <a:rPr lang="ru-RU" i="1" dirty="0"/>
              <a:t>. </a:t>
            </a:r>
            <a:r>
              <a:rPr lang="ru-RU" dirty="0"/>
              <a:t>Вона </a:t>
            </a:r>
            <a:r>
              <a:rPr lang="ru-RU" dirty="0" err="1"/>
              <a:t>виявляється</a:t>
            </a:r>
            <a:r>
              <a:rPr lang="ru-RU" dirty="0"/>
              <a:t> в </a:t>
            </a:r>
            <a:r>
              <a:rPr lang="ru-RU" dirty="0" err="1"/>
              <a:t>розсмоктуванні</a:t>
            </a:r>
            <a:r>
              <a:rPr lang="ru-RU" dirty="0"/>
              <a:t> </a:t>
            </a:r>
            <a:r>
              <a:rPr lang="ru-RU" dirty="0" err="1"/>
              <a:t>кісткової</a:t>
            </a:r>
            <a:r>
              <a:rPr lang="ru-RU" dirty="0"/>
              <a:t> </a:t>
            </a:r>
            <a:r>
              <a:rPr lang="ru-RU" dirty="0" err="1"/>
              <a:t>тканини</a:t>
            </a:r>
            <a:r>
              <a:rPr lang="ru-RU" dirty="0"/>
              <a:t>, </a:t>
            </a:r>
            <a:r>
              <a:rPr lang="ru-RU" dirty="0" err="1"/>
              <a:t>що</a:t>
            </a:r>
            <a:r>
              <a:rPr lang="ru-RU" dirty="0"/>
              <a:t> </a:t>
            </a:r>
            <a:r>
              <a:rPr lang="ru-RU" dirty="0" err="1"/>
              <a:t>стає</a:t>
            </a:r>
            <a:r>
              <a:rPr lang="ru-RU" dirty="0"/>
              <a:t> </a:t>
            </a:r>
            <a:r>
              <a:rPr lang="ru-RU" dirty="0" err="1"/>
              <a:t>м’якою</a:t>
            </a:r>
            <a:r>
              <a:rPr lang="ru-RU" dirty="0"/>
              <a:t>, </a:t>
            </a:r>
            <a:r>
              <a:rPr lang="ru-RU" dirty="0" err="1"/>
              <a:t>деформується</a:t>
            </a:r>
            <a:r>
              <a:rPr lang="ru-RU" dirty="0"/>
              <a:t>, </a:t>
            </a:r>
            <a:r>
              <a:rPr lang="ru-RU" dirty="0" err="1"/>
              <a:t>викривляється</a:t>
            </a:r>
            <a:r>
              <a:rPr lang="ru-RU" dirty="0"/>
              <a:t>. У </a:t>
            </a:r>
            <a:r>
              <a:rPr lang="ru-RU" dirty="0" err="1"/>
              <a:t>крові</a:t>
            </a:r>
            <a:r>
              <a:rPr lang="ru-RU" dirty="0"/>
              <a:t> </a:t>
            </a:r>
            <a:r>
              <a:rPr lang="ru-RU" dirty="0" err="1"/>
              <a:t>різко</a:t>
            </a:r>
            <a:r>
              <a:rPr lang="ru-RU" dirty="0"/>
              <a:t> </a:t>
            </a:r>
            <a:r>
              <a:rPr lang="ru-RU" dirty="0" err="1"/>
              <a:t>збільшується</a:t>
            </a:r>
            <a:r>
              <a:rPr lang="ru-RU" dirty="0"/>
              <a:t> </a:t>
            </a:r>
            <a:r>
              <a:rPr lang="ru-RU" dirty="0" err="1"/>
              <a:t>кількість</a:t>
            </a:r>
            <a:r>
              <a:rPr lang="ru-RU" dirty="0"/>
              <a:t> </a:t>
            </a:r>
            <a:r>
              <a:rPr lang="ru-RU" dirty="0" err="1"/>
              <a:t>кальцію</a:t>
            </a:r>
            <a:r>
              <a:rPr lang="ru-RU" dirty="0"/>
              <a:t>. У </a:t>
            </a:r>
            <a:r>
              <a:rPr lang="ru-RU" dirty="0" err="1"/>
              <a:t>результаті</a:t>
            </a:r>
            <a:r>
              <a:rPr lang="ru-RU" dirty="0"/>
              <a:t> </a:t>
            </a:r>
            <a:r>
              <a:rPr lang="ru-RU" dirty="0" err="1"/>
              <a:t>посиленого</a:t>
            </a:r>
            <a:r>
              <a:rPr lang="ru-RU" b="1" dirty="0"/>
              <a:t> </a:t>
            </a:r>
            <a:r>
              <a:rPr lang="ru-RU" dirty="0" err="1"/>
              <a:t>виділення</a:t>
            </a:r>
            <a:r>
              <a:rPr lang="ru-RU" dirty="0"/>
              <a:t> </a:t>
            </a:r>
            <a:r>
              <a:rPr lang="ru-RU" dirty="0" err="1"/>
              <a:t>із</a:t>
            </a:r>
            <a:r>
              <a:rPr lang="ru-RU" dirty="0"/>
              <a:t> сечею </a:t>
            </a:r>
            <a:r>
              <a:rPr lang="ru-RU" dirty="0" err="1"/>
              <a:t>фосфатів</a:t>
            </a:r>
            <a:r>
              <a:rPr lang="ru-RU" dirty="0"/>
              <a:t> і солей </a:t>
            </a:r>
            <a:r>
              <a:rPr lang="ru-RU" dirty="0" err="1"/>
              <a:t>кальцію</a:t>
            </a:r>
            <a:r>
              <a:rPr lang="ru-RU" dirty="0"/>
              <a:t> </a:t>
            </a:r>
            <a:r>
              <a:rPr lang="ru-RU" dirty="0" err="1"/>
              <a:t>можуть</a:t>
            </a:r>
            <a:r>
              <a:rPr lang="ru-RU" dirty="0"/>
              <a:t> </a:t>
            </a:r>
            <a:r>
              <a:rPr lang="ru-RU" dirty="0" err="1"/>
              <a:t>утворюватися</a:t>
            </a:r>
            <a:r>
              <a:rPr lang="ru-RU" dirty="0"/>
              <a:t> </a:t>
            </a:r>
            <a:r>
              <a:rPr lang="ru-RU" dirty="0" err="1"/>
              <a:t>ниркові</a:t>
            </a:r>
            <a:r>
              <a:rPr lang="ru-RU" dirty="0"/>
              <a:t> </a:t>
            </a:r>
            <a:r>
              <a:rPr lang="ru-RU" dirty="0" err="1"/>
              <a:t>камені</a:t>
            </a:r>
            <a:r>
              <a:rPr lang="ru-RU" dirty="0"/>
              <a:t>. </a:t>
            </a:r>
            <a:r>
              <a:rPr lang="ru-RU" dirty="0" err="1"/>
              <a:t>Солі</a:t>
            </a:r>
            <a:r>
              <a:rPr lang="ru-RU" dirty="0"/>
              <a:t> </a:t>
            </a:r>
            <a:r>
              <a:rPr lang="ru-RU" dirty="0" err="1"/>
              <a:t>кальцію</a:t>
            </a:r>
            <a:r>
              <a:rPr lang="ru-RU" dirty="0"/>
              <a:t> </a:t>
            </a:r>
            <a:r>
              <a:rPr lang="ru-RU" dirty="0" err="1"/>
              <a:t>відкладаються</a:t>
            </a:r>
            <a:r>
              <a:rPr lang="ru-RU" dirty="0"/>
              <a:t> в </a:t>
            </a:r>
            <a:r>
              <a:rPr lang="ru-RU" dirty="0" err="1"/>
              <a:t>інших</a:t>
            </a:r>
            <a:r>
              <a:rPr lang="ru-RU" dirty="0"/>
              <a:t> </a:t>
            </a:r>
            <a:r>
              <a:rPr lang="ru-RU" dirty="0" err="1"/>
              <a:t>внутрішніх</a:t>
            </a:r>
            <a:r>
              <a:rPr lang="ru-RU" dirty="0"/>
              <a:t> органах і в </a:t>
            </a:r>
            <a:r>
              <a:rPr lang="ru-RU" dirty="0" err="1"/>
              <a:t>судинах</a:t>
            </a:r>
            <a:r>
              <a:rPr lang="ru-RU" dirty="0"/>
              <a:t>. </a:t>
            </a:r>
            <a:r>
              <a:rPr lang="ru-RU" dirty="0" err="1"/>
              <a:t>Одночасно</a:t>
            </a:r>
            <a:r>
              <a:rPr lang="ru-RU" dirty="0"/>
              <a:t> </a:t>
            </a:r>
            <a:r>
              <a:rPr lang="ru-RU" dirty="0" err="1"/>
              <a:t>знижується</a:t>
            </a:r>
            <a:r>
              <a:rPr lang="ru-RU" dirty="0"/>
              <a:t> </a:t>
            </a:r>
            <a:r>
              <a:rPr lang="ru-RU" dirty="0" err="1"/>
              <a:t>збудливість</a:t>
            </a:r>
            <a:r>
              <a:rPr lang="ru-RU" dirty="0"/>
              <a:t> </a:t>
            </a:r>
            <a:r>
              <a:rPr lang="ru-RU" dirty="0" err="1"/>
              <a:t>нервової</a:t>
            </a:r>
            <a:r>
              <a:rPr lang="ru-RU" dirty="0"/>
              <a:t> і </a:t>
            </a:r>
            <a:r>
              <a:rPr lang="ru-RU" dirty="0" err="1"/>
              <a:t>м’язової</a:t>
            </a:r>
            <a:r>
              <a:rPr lang="ru-RU" dirty="0"/>
              <a:t> систем.</a:t>
            </a:r>
          </a:p>
          <a:p>
            <a:pPr algn="just"/>
            <a:r>
              <a:rPr lang="ru-RU" dirty="0" err="1"/>
              <a:t>Гіпофункція</a:t>
            </a:r>
            <a:r>
              <a:rPr lang="ru-RU" dirty="0"/>
              <a:t> </a:t>
            </a:r>
            <a:r>
              <a:rPr lang="ru-RU" dirty="0" err="1"/>
              <a:t>паращитовидних</a:t>
            </a:r>
            <a:r>
              <a:rPr lang="ru-RU" dirty="0"/>
              <a:t> </a:t>
            </a:r>
            <a:r>
              <a:rPr lang="ru-RU" dirty="0" err="1"/>
              <a:t>залоз</a:t>
            </a:r>
            <a:r>
              <a:rPr lang="ru-RU" dirty="0"/>
              <a:t> </a:t>
            </a:r>
            <a:r>
              <a:rPr lang="ru-RU" dirty="0" err="1"/>
              <a:t>виявляється</a:t>
            </a:r>
            <a:r>
              <a:rPr lang="ru-RU" dirty="0"/>
              <a:t> в </a:t>
            </a:r>
            <a:r>
              <a:rPr lang="ru-RU" dirty="0" err="1"/>
              <a:t>зменшенні</a:t>
            </a:r>
            <a:r>
              <a:rPr lang="ru-RU" dirty="0"/>
              <a:t> </a:t>
            </a:r>
            <a:r>
              <a:rPr lang="ru-RU" dirty="0" err="1"/>
              <a:t>кількості</a:t>
            </a:r>
            <a:r>
              <a:rPr lang="ru-RU" dirty="0"/>
              <a:t> </a:t>
            </a:r>
            <a:r>
              <a:rPr lang="ru-RU" dirty="0" err="1"/>
              <a:t>кальцію</a:t>
            </a:r>
            <a:r>
              <a:rPr lang="ru-RU" dirty="0"/>
              <a:t> в </a:t>
            </a:r>
            <a:r>
              <a:rPr lang="ru-RU" dirty="0" err="1"/>
              <a:t>крові</a:t>
            </a:r>
            <a:r>
              <a:rPr lang="ru-RU" dirty="0"/>
              <a:t>, </a:t>
            </a:r>
            <a:r>
              <a:rPr lang="ru-RU" dirty="0" err="1"/>
              <a:t>що</a:t>
            </a:r>
            <a:r>
              <a:rPr lang="ru-RU" dirty="0"/>
              <a:t> є причиною </a:t>
            </a:r>
            <a:r>
              <a:rPr lang="ru-RU" dirty="0" err="1"/>
              <a:t>підвищення</a:t>
            </a:r>
            <a:r>
              <a:rPr lang="ru-RU" dirty="0"/>
              <a:t> </a:t>
            </a:r>
            <a:r>
              <a:rPr lang="ru-RU" dirty="0" err="1"/>
              <a:t>збудливості</a:t>
            </a:r>
            <a:r>
              <a:rPr lang="ru-RU" dirty="0"/>
              <a:t> </a:t>
            </a:r>
            <a:r>
              <a:rPr lang="ru-RU" dirty="0" err="1"/>
              <a:t>нервової</a:t>
            </a:r>
            <a:r>
              <a:rPr lang="ru-RU" dirty="0"/>
              <a:t> </a:t>
            </a:r>
            <a:r>
              <a:rPr lang="ru-RU" dirty="0" err="1"/>
              <a:t>системи</a:t>
            </a:r>
            <a:r>
              <a:rPr lang="ru-RU" dirty="0"/>
              <a:t> і </a:t>
            </a:r>
            <a:r>
              <a:rPr lang="ru-RU" dirty="0" err="1"/>
              <a:t>виникнення</a:t>
            </a:r>
            <a:r>
              <a:rPr lang="ru-RU" dirty="0"/>
              <a:t> в </a:t>
            </a:r>
            <a:r>
              <a:rPr lang="ru-RU" dirty="0" err="1"/>
              <a:t>зв’язку</a:t>
            </a:r>
            <a:r>
              <a:rPr lang="ru-RU" dirty="0"/>
              <a:t> з </a:t>
            </a:r>
            <a:r>
              <a:rPr lang="ru-RU" dirty="0" err="1"/>
              <a:t>цим</a:t>
            </a:r>
            <a:r>
              <a:rPr lang="ru-RU" dirty="0"/>
              <a:t> </a:t>
            </a:r>
            <a:r>
              <a:rPr lang="ru-RU" i="1" dirty="0" err="1"/>
              <a:t>тетанії</a:t>
            </a:r>
            <a:r>
              <a:rPr lang="ru-RU" i="1" dirty="0"/>
              <a:t> –</a:t>
            </a:r>
            <a:r>
              <a:rPr lang="ru-RU" dirty="0"/>
              <a:t> </a:t>
            </a:r>
            <a:r>
              <a:rPr lang="ru-RU" dirty="0" err="1"/>
              <a:t>приступів</a:t>
            </a:r>
            <a:r>
              <a:rPr lang="ru-RU" dirty="0"/>
              <a:t> </a:t>
            </a:r>
            <a:r>
              <a:rPr lang="ru-RU" dirty="0" err="1"/>
              <a:t>тонічних</a:t>
            </a:r>
            <a:r>
              <a:rPr lang="ru-RU" dirty="0"/>
              <a:t> судом. </a:t>
            </a:r>
            <a:r>
              <a:rPr lang="ru-RU" dirty="0" err="1"/>
              <a:t>Судоми</a:t>
            </a:r>
            <a:r>
              <a:rPr lang="ru-RU" dirty="0"/>
              <a:t> </a:t>
            </a:r>
            <a:r>
              <a:rPr lang="ru-RU" dirty="0" err="1"/>
              <a:t>можуть</a:t>
            </a:r>
            <a:r>
              <a:rPr lang="ru-RU" dirty="0"/>
              <a:t> </a:t>
            </a:r>
            <a:r>
              <a:rPr lang="ru-RU" dirty="0" err="1"/>
              <a:t>захоплювати</a:t>
            </a:r>
            <a:r>
              <a:rPr lang="ru-RU" dirty="0"/>
              <a:t> </a:t>
            </a:r>
            <a:r>
              <a:rPr lang="ru-RU" dirty="0" err="1"/>
              <a:t>окремі</a:t>
            </a:r>
            <a:r>
              <a:rPr lang="ru-RU" dirty="0"/>
              <a:t> </a:t>
            </a:r>
            <a:r>
              <a:rPr lang="ru-RU" dirty="0" err="1"/>
              <a:t>м’язи</a:t>
            </a:r>
            <a:r>
              <a:rPr lang="ru-RU" dirty="0"/>
              <a:t> </a:t>
            </a:r>
            <a:r>
              <a:rPr lang="ru-RU" dirty="0" err="1"/>
              <a:t>чи</a:t>
            </a:r>
            <a:r>
              <a:rPr lang="ru-RU" dirty="0"/>
              <a:t> всю мускулатуру в </a:t>
            </a:r>
            <a:r>
              <a:rPr lang="ru-RU" dirty="0" err="1"/>
              <a:t>цілому</a:t>
            </a:r>
            <a:r>
              <a:rPr lang="ru-RU" dirty="0"/>
              <a:t>. </a:t>
            </a:r>
            <a:r>
              <a:rPr lang="ru-RU" dirty="0" err="1"/>
              <a:t>Лікують</a:t>
            </a:r>
            <a:r>
              <a:rPr lang="ru-RU" dirty="0"/>
              <a:t> </a:t>
            </a:r>
            <a:r>
              <a:rPr lang="ru-RU" dirty="0" err="1"/>
              <a:t>захворювання</a:t>
            </a:r>
            <a:r>
              <a:rPr lang="ru-RU" dirty="0"/>
              <a:t> </a:t>
            </a:r>
            <a:r>
              <a:rPr lang="ru-RU" dirty="0" err="1"/>
              <a:t>паратгормоном</a:t>
            </a:r>
            <a:r>
              <a:rPr lang="ru-RU" dirty="0"/>
              <a:t>.</a:t>
            </a:r>
          </a:p>
          <a:p>
            <a:pPr algn="just"/>
            <a:r>
              <a:rPr lang="ru-RU" b="1" dirty="0" err="1"/>
              <a:t>Вікові</a:t>
            </a:r>
            <a:r>
              <a:rPr lang="ru-RU" b="1" dirty="0"/>
              <a:t> </a:t>
            </a:r>
            <a:r>
              <a:rPr lang="ru-RU" b="1" dirty="0" err="1"/>
              <a:t>особливості</a:t>
            </a:r>
            <a:r>
              <a:rPr lang="ru-RU" b="1" dirty="0"/>
              <a:t> </a:t>
            </a:r>
            <a:r>
              <a:rPr lang="ru-RU" b="1" dirty="0" err="1"/>
              <a:t>паращитовидних</a:t>
            </a:r>
            <a:r>
              <a:rPr lang="ru-RU" b="1" dirty="0"/>
              <a:t> </a:t>
            </a:r>
            <a:r>
              <a:rPr lang="ru-RU" b="1" dirty="0" err="1"/>
              <a:t>залоз</a:t>
            </a:r>
            <a:endParaRPr lang="ru-RU" dirty="0"/>
          </a:p>
          <a:p>
            <a:pPr algn="just"/>
            <a:r>
              <a:rPr lang="ru-RU" dirty="0" err="1"/>
              <a:t>Паращитовидні</a:t>
            </a:r>
            <a:r>
              <a:rPr lang="ru-RU" dirty="0"/>
              <a:t> </a:t>
            </a:r>
            <a:r>
              <a:rPr lang="ru-RU" dirty="0" err="1"/>
              <a:t>залози</a:t>
            </a:r>
            <a:r>
              <a:rPr lang="ru-RU" dirty="0"/>
              <a:t> </a:t>
            </a:r>
            <a:r>
              <a:rPr lang="ru-RU" dirty="0" err="1"/>
              <a:t>виявляються</a:t>
            </a:r>
            <a:r>
              <a:rPr lang="ru-RU" dirty="0"/>
              <a:t> на 6-й </a:t>
            </a:r>
            <a:r>
              <a:rPr lang="ru-RU" dirty="0" err="1"/>
              <a:t>тиждень</a:t>
            </a:r>
            <a:r>
              <a:rPr lang="ru-RU" dirty="0"/>
              <a:t> </a:t>
            </a:r>
            <a:r>
              <a:rPr lang="ru-RU" dirty="0" err="1"/>
              <a:t>ембріонального</a:t>
            </a:r>
            <a:r>
              <a:rPr lang="ru-RU" dirty="0"/>
              <a:t> </a:t>
            </a:r>
            <a:r>
              <a:rPr lang="ru-RU" dirty="0" err="1"/>
              <a:t>розвитку</a:t>
            </a:r>
            <a:r>
              <a:rPr lang="ru-RU" dirty="0"/>
              <a:t>. Уже у </a:t>
            </a:r>
            <a:r>
              <a:rPr lang="ru-RU" dirty="0" err="1"/>
              <a:t>зародка</a:t>
            </a:r>
            <a:r>
              <a:rPr lang="ru-RU" dirty="0"/>
              <a:t> </a:t>
            </a:r>
            <a:r>
              <a:rPr lang="ru-RU" dirty="0" err="1"/>
              <a:t>довжиною</a:t>
            </a:r>
            <a:r>
              <a:rPr lang="ru-RU" dirty="0"/>
              <a:t> 0,9 </a:t>
            </a:r>
            <a:r>
              <a:rPr lang="ru-RU" i="1" dirty="0"/>
              <a:t>см</a:t>
            </a:r>
            <a:r>
              <a:rPr lang="ru-RU" dirty="0"/>
              <a:t> </a:t>
            </a:r>
            <a:r>
              <a:rPr lang="ru-RU" dirty="0" err="1"/>
              <a:t>відзначається</a:t>
            </a:r>
            <a:r>
              <a:rPr lang="ru-RU" dirty="0"/>
              <a:t> </a:t>
            </a:r>
            <a:r>
              <a:rPr lang="ru-RU" dirty="0" err="1"/>
              <a:t>диференціювання</a:t>
            </a:r>
            <a:r>
              <a:rPr lang="ru-RU" dirty="0"/>
              <a:t> </a:t>
            </a:r>
            <a:r>
              <a:rPr lang="ru-RU" dirty="0" err="1"/>
              <a:t>клітинних</a:t>
            </a:r>
            <a:r>
              <a:rPr lang="ru-RU" dirty="0"/>
              <a:t> </a:t>
            </a:r>
            <a:r>
              <a:rPr lang="ru-RU" dirty="0" err="1"/>
              <a:t>елементів</a:t>
            </a:r>
            <a:r>
              <a:rPr lang="ru-RU" dirty="0"/>
              <a:t> </a:t>
            </a:r>
            <a:r>
              <a:rPr lang="ru-RU" dirty="0" err="1"/>
              <a:t>цих</a:t>
            </a:r>
            <a:r>
              <a:rPr lang="ru-RU" dirty="0"/>
              <a:t> </a:t>
            </a:r>
            <a:r>
              <a:rPr lang="ru-RU" dirty="0" err="1"/>
              <a:t>залоз</a:t>
            </a:r>
            <a:r>
              <a:rPr lang="ru-RU" dirty="0"/>
              <a:t>, у </a:t>
            </a:r>
            <a:r>
              <a:rPr lang="ru-RU" dirty="0" err="1"/>
              <a:t>результаті</a:t>
            </a:r>
            <a:r>
              <a:rPr lang="ru-RU" dirty="0"/>
              <a:t> </a:t>
            </a:r>
            <a:r>
              <a:rPr lang="ru-RU" dirty="0" err="1"/>
              <a:t>якої</a:t>
            </a:r>
            <a:r>
              <a:rPr lang="ru-RU" dirty="0"/>
              <a:t> у </a:t>
            </a:r>
            <a:r>
              <a:rPr lang="ru-RU" dirty="0" err="1"/>
              <a:t>зародка</a:t>
            </a:r>
            <a:r>
              <a:rPr lang="ru-RU" dirty="0"/>
              <a:t> </a:t>
            </a:r>
            <a:r>
              <a:rPr lang="ru-RU" dirty="0" err="1"/>
              <a:t>довжиною</a:t>
            </a:r>
            <a:r>
              <a:rPr lang="ru-RU" dirty="0"/>
              <a:t> 16 </a:t>
            </a:r>
            <a:r>
              <a:rPr lang="ru-RU" i="1" dirty="0"/>
              <a:t>см</a:t>
            </a:r>
            <a:r>
              <a:rPr lang="ru-RU" dirty="0"/>
              <a:t> </a:t>
            </a:r>
            <a:r>
              <a:rPr lang="ru-RU" dirty="0" err="1"/>
              <a:t>виділяються</a:t>
            </a:r>
            <a:r>
              <a:rPr lang="ru-RU" dirty="0"/>
              <a:t> </a:t>
            </a:r>
            <a:r>
              <a:rPr lang="ru-RU" dirty="0" err="1"/>
              <a:t>п’ять</a:t>
            </a:r>
            <a:r>
              <a:rPr lang="ru-RU" dirty="0"/>
              <a:t> </a:t>
            </a:r>
            <a:r>
              <a:rPr lang="ru-RU" dirty="0" err="1"/>
              <a:t>груп</a:t>
            </a:r>
            <a:r>
              <a:rPr lang="ru-RU" dirty="0"/>
              <a:t> </a:t>
            </a:r>
            <a:r>
              <a:rPr lang="ru-RU" dirty="0" err="1"/>
              <a:t>різних</a:t>
            </a:r>
            <a:r>
              <a:rPr lang="ru-RU" dirty="0"/>
              <a:t> </a:t>
            </a:r>
            <a:r>
              <a:rPr lang="ru-RU" dirty="0" err="1"/>
              <a:t>клітин</a:t>
            </a:r>
            <a:r>
              <a:rPr lang="ru-RU" dirty="0"/>
              <a:t>. </a:t>
            </a:r>
            <a:r>
              <a:rPr lang="ru-RU" dirty="0" err="1"/>
              <a:t>Вважають</a:t>
            </a:r>
            <a:r>
              <a:rPr lang="ru-RU" dirty="0"/>
              <a:t>, </a:t>
            </a:r>
            <a:r>
              <a:rPr lang="ru-RU" dirty="0" err="1"/>
              <a:t>що</a:t>
            </a:r>
            <a:r>
              <a:rPr lang="ru-RU" dirty="0"/>
              <a:t> на </a:t>
            </a:r>
            <a:r>
              <a:rPr lang="ru-RU" dirty="0" err="1"/>
              <a:t>цій</a:t>
            </a:r>
            <a:r>
              <a:rPr lang="ru-RU" dirty="0"/>
              <a:t> </a:t>
            </a:r>
            <a:r>
              <a:rPr lang="ru-RU" dirty="0" err="1"/>
              <a:t>стадії</a:t>
            </a:r>
            <a:r>
              <a:rPr lang="ru-RU" dirty="0"/>
              <a:t> </a:t>
            </a:r>
            <a:r>
              <a:rPr lang="ru-RU" dirty="0" err="1"/>
              <a:t>розвитку</a:t>
            </a:r>
            <a:r>
              <a:rPr lang="ru-RU" dirty="0"/>
              <a:t> </a:t>
            </a:r>
            <a:r>
              <a:rPr lang="ru-RU" dirty="0" err="1"/>
              <a:t>починається</a:t>
            </a:r>
            <a:r>
              <a:rPr lang="ru-RU" dirty="0"/>
              <a:t> </a:t>
            </a:r>
            <a:r>
              <a:rPr lang="ru-RU" dirty="0" err="1"/>
              <a:t>секреція</a:t>
            </a:r>
            <a:r>
              <a:rPr lang="ru-RU" dirty="0"/>
              <a:t> </a:t>
            </a:r>
            <a:r>
              <a:rPr lang="ru-RU" dirty="0" err="1"/>
              <a:t>паратгормона</a:t>
            </a:r>
            <a:r>
              <a:rPr lang="ru-RU" dirty="0"/>
              <a:t>. </a:t>
            </a:r>
            <a:r>
              <a:rPr lang="ru-RU" dirty="0" err="1"/>
              <a:t>Після</a:t>
            </a:r>
            <a:r>
              <a:rPr lang="ru-RU" dirty="0"/>
              <a:t> </a:t>
            </a:r>
            <a:r>
              <a:rPr lang="ru-RU" dirty="0" err="1"/>
              <a:t>народження</a:t>
            </a:r>
            <a:r>
              <a:rPr lang="ru-RU" dirty="0"/>
              <a:t> </a:t>
            </a:r>
            <a:r>
              <a:rPr lang="ru-RU" dirty="0" err="1"/>
              <a:t>дітей</a:t>
            </a:r>
            <a:r>
              <a:rPr lang="ru-RU" dirty="0"/>
              <a:t> </a:t>
            </a:r>
            <a:r>
              <a:rPr lang="ru-RU" dirty="0" err="1"/>
              <a:t>продовжується</a:t>
            </a:r>
            <a:r>
              <a:rPr lang="ru-RU" dirty="0"/>
              <a:t> </a:t>
            </a:r>
            <a:r>
              <a:rPr lang="ru-RU" dirty="0" err="1"/>
              <a:t>дозрівання</a:t>
            </a:r>
            <a:r>
              <a:rPr lang="ru-RU" dirty="0"/>
              <a:t> </a:t>
            </a:r>
            <a:r>
              <a:rPr lang="ru-RU" dirty="0" err="1"/>
              <a:t>паращитовидних</a:t>
            </a:r>
            <a:r>
              <a:rPr lang="ru-RU" dirty="0"/>
              <a:t> </a:t>
            </a:r>
            <a:r>
              <a:rPr lang="ru-RU" dirty="0" err="1"/>
              <a:t>залоз</a:t>
            </a:r>
            <a:r>
              <a:rPr lang="ru-RU" dirty="0"/>
              <a:t>, </a:t>
            </a:r>
            <a:r>
              <a:rPr lang="ru-RU" dirty="0" err="1"/>
              <a:t>що</a:t>
            </a:r>
            <a:r>
              <a:rPr lang="ru-RU" dirty="0"/>
              <a:t> </a:t>
            </a:r>
            <a:r>
              <a:rPr lang="ru-RU" dirty="0" err="1"/>
              <a:t>знаходить</a:t>
            </a:r>
            <a:r>
              <a:rPr lang="ru-RU" dirty="0"/>
              <a:t> </a:t>
            </a:r>
            <a:r>
              <a:rPr lang="ru-RU" dirty="0" err="1"/>
              <a:t>висвітлення</a:t>
            </a:r>
            <a:r>
              <a:rPr lang="ru-RU" dirty="0"/>
              <a:t> в </a:t>
            </a:r>
            <a:r>
              <a:rPr lang="ru-RU" dirty="0" err="1"/>
              <a:t>збільшенні</a:t>
            </a:r>
            <a:r>
              <a:rPr lang="ru-RU" dirty="0"/>
              <a:t> з </a:t>
            </a:r>
            <a:r>
              <a:rPr lang="ru-RU" dirty="0" err="1"/>
              <a:t>віком</a:t>
            </a:r>
            <a:r>
              <a:rPr lang="ru-RU" dirty="0"/>
              <a:t> </a:t>
            </a:r>
            <a:r>
              <a:rPr lang="ru-RU" dirty="0" err="1"/>
              <a:t>кількості</a:t>
            </a:r>
            <a:r>
              <a:rPr lang="ru-RU" dirty="0"/>
              <a:t> </a:t>
            </a:r>
            <a:r>
              <a:rPr lang="ru-RU" dirty="0" err="1"/>
              <a:t>виділюваного</a:t>
            </a:r>
            <a:r>
              <a:rPr lang="ru-RU" dirty="0"/>
              <a:t> гормону. </a:t>
            </a:r>
            <a:r>
              <a:rPr lang="ru-RU" dirty="0" err="1"/>
              <a:t>Найбільша</a:t>
            </a:r>
            <a:r>
              <a:rPr lang="ru-RU" dirty="0"/>
              <a:t> </a:t>
            </a:r>
            <a:r>
              <a:rPr lang="ru-RU" dirty="0" err="1"/>
              <a:t>активність</a:t>
            </a:r>
            <a:r>
              <a:rPr lang="ru-RU" dirty="0"/>
              <a:t> </a:t>
            </a:r>
            <a:r>
              <a:rPr lang="ru-RU" dirty="0" err="1"/>
              <a:t>паращитовидних</a:t>
            </a:r>
            <a:r>
              <a:rPr lang="ru-RU" dirty="0"/>
              <a:t> </a:t>
            </a:r>
            <a:r>
              <a:rPr lang="ru-RU" dirty="0" err="1"/>
              <a:t>залоз</a:t>
            </a:r>
            <a:r>
              <a:rPr lang="ru-RU" dirty="0"/>
              <a:t> </a:t>
            </a:r>
            <a:r>
              <a:rPr lang="ru-RU" dirty="0" err="1"/>
              <a:t>відзначається</a:t>
            </a:r>
            <a:r>
              <a:rPr lang="ru-RU" dirty="0"/>
              <a:t> в </a:t>
            </a:r>
            <a:r>
              <a:rPr lang="ru-RU" dirty="0" err="1"/>
              <a:t>перші</a:t>
            </a:r>
            <a:r>
              <a:rPr lang="ru-RU" dirty="0"/>
              <a:t> 4-7 </a:t>
            </a:r>
            <a:r>
              <a:rPr lang="ru-RU" dirty="0" err="1"/>
              <a:t>років</a:t>
            </a:r>
            <a:r>
              <a:rPr lang="ru-RU" dirty="0"/>
              <a:t> </a:t>
            </a:r>
            <a:r>
              <a:rPr lang="ru-RU" dirty="0" err="1"/>
              <a:t>життя</a:t>
            </a:r>
            <a:r>
              <a:rPr lang="ru-RU" dirty="0"/>
              <a:t>.</a:t>
            </a:r>
          </a:p>
          <a:p>
            <a:pPr algn="just"/>
            <a:endParaRPr lang="ru-RU" dirty="0"/>
          </a:p>
        </p:txBody>
      </p:sp>
    </p:spTree>
    <p:extLst>
      <p:ext uri="{BB962C8B-B14F-4D97-AF65-F5344CB8AC3E}">
        <p14:creationId xmlns:p14="http://schemas.microsoft.com/office/powerpoint/2010/main" val="329797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712968" cy="6120680"/>
          </a:xfrm>
        </p:spPr>
        <p:txBody>
          <a:bodyPr>
            <a:normAutofit fontScale="62500" lnSpcReduction="20000"/>
          </a:bodyPr>
          <a:lstStyle/>
          <a:p>
            <a:pPr algn="just"/>
            <a:r>
              <a:rPr lang="ru-RU" b="1" u="sng" dirty="0" err="1"/>
              <a:t>Пухлини</a:t>
            </a:r>
            <a:r>
              <a:rPr lang="ru-RU" b="1" u="sng" dirty="0"/>
              <a:t> </a:t>
            </a:r>
            <a:r>
              <a:rPr lang="ru-RU" b="1" u="sng" dirty="0" err="1"/>
              <a:t>вилочкової</a:t>
            </a:r>
            <a:r>
              <a:rPr lang="ru-RU" b="1" u="sng" dirty="0"/>
              <a:t> </a:t>
            </a:r>
            <a:r>
              <a:rPr lang="ru-RU" b="1" u="sng" dirty="0" err="1"/>
              <a:t>залози</a:t>
            </a:r>
            <a:endParaRPr lang="ru-RU" dirty="0"/>
          </a:p>
          <a:p>
            <a:pPr algn="just" fontAlgn="t"/>
            <a:r>
              <a:rPr lang="uk-UA" b="1" dirty="0"/>
              <a:t>Тимома</a:t>
            </a:r>
            <a:r>
              <a:rPr lang="uk-UA" dirty="0"/>
              <a:t> – це термін, що об'єднує всі види утворень вилочкової залози. Тимоми складають 10-20% всіх новоутворень середостіння. У 65-70% випадків тимоми мають доброякісний перебіг. Інвазивний ріст з проростанням плеври і перикарду відзначається у 30% пацієнтів, віддалене метастазування – у 5%. Кілька частіше тимоми розвиваються у жінок, хворіють переважно особи 40-60 років. На дитячий вік припадає менше 8% пухлин тимусу.</a:t>
            </a:r>
            <a:endParaRPr lang="ru-RU" dirty="0"/>
          </a:p>
          <a:p>
            <a:pPr algn="just" fontAlgn="t"/>
            <a:r>
              <a:rPr lang="uk-UA" dirty="0"/>
              <a:t>Всі види тимом об'єднані в дві групи – доброякісні та злоякісні. За різними даними від 10 до 40% тимом поєднуються з міастенічним синдромом. Хворі відзначають зниження м'язової сили, швидку стомлюваність, слабкість мімічних м'язів, двоїння в очах, вдавлювання, порушення голосу. У важких випадках може розвинутись міастенічний криз, що вимагає переходу на штучну вентиляцію легень та харчування через зонд.</a:t>
            </a:r>
            <a:endParaRPr lang="ru-RU" dirty="0"/>
          </a:p>
          <a:p>
            <a:pPr algn="just" fontAlgn="t"/>
            <a:r>
              <a:rPr lang="uk-UA" dirty="0"/>
              <a:t>Хірургічний метод лікування тимом є основним, остільки тільки тимомектомія (повне видалення вилочкової залози разом з пухлиною) забезпечує задовільні результати. Незалежно від доброякісності або злоякісності процесу в вилочковій залозі тимомектомія повинна супроводжуватись видаленням клітковини та лімфовузлів переднього середостіння. Обумовлено це тим, що без лімфаденектомії підвищений ризик рецидиву пухлини і міастенічного синдрому.</a:t>
            </a:r>
            <a:endParaRPr lang="ru-RU" dirty="0"/>
          </a:p>
          <a:p>
            <a:pPr algn="just" fontAlgn="t"/>
            <a:r>
              <a:rPr lang="uk-UA" dirty="0"/>
              <a:t>При злоякісних тимомах пухлина іноді проростає в сусідні органи, такі як легені, трахею, великі судини середостіння та ін. В таких випадках проводяться розширені оперативні втручання з резекцією ділянок проростання пухлини в сусідні органи. Однак, такі великі операції не завжди можливо виконати через важкість стану пацієнта і масивного проростання пухлини в життєво важливі органи грудної клітки.</a:t>
            </a:r>
            <a:endParaRPr lang="ru-RU" dirty="0"/>
          </a:p>
          <a:p>
            <a:pPr algn="just" fontAlgn="t"/>
            <a:r>
              <a:rPr lang="uk-UA" dirty="0"/>
              <a:t>Класичними операційними доступами при тимомектомії є стернотомія (розсічення грудини) і торакотомія (широке розкриття грудної клітки через межребер'я).</a:t>
            </a:r>
            <a:endParaRPr lang="ru-RU" dirty="0"/>
          </a:p>
          <a:p>
            <a:pPr algn="just"/>
            <a:endParaRPr lang="ru-RU" dirty="0"/>
          </a:p>
        </p:txBody>
      </p:sp>
    </p:spTree>
    <p:extLst>
      <p:ext uri="{BB962C8B-B14F-4D97-AF65-F5344CB8AC3E}">
        <p14:creationId xmlns:p14="http://schemas.microsoft.com/office/powerpoint/2010/main" val="5228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5328592" cy="2088232"/>
          </a:xfrm>
        </p:spPr>
        <p:txBody>
          <a:bodyPr>
            <a:normAutofit fontScale="62500" lnSpcReduction="20000"/>
          </a:bodyPr>
          <a:lstStyle/>
          <a:p>
            <a:pPr algn="just"/>
            <a:r>
              <a:rPr lang="uk-UA" dirty="0"/>
              <a:t>Завдяки сучасним технологічним досягненням в медицині операції при пухлинах вилочкової залози стало можливим виконувати мініінвазивними способами: торакоскопічно та медіастіноскопічно. Ці оперативні втручання виконують в тих випадках, коли пухлина не проростає в серце та великі судини грудної клітки, а також при малих і середніх розмірах пухлини.</a:t>
            </a:r>
            <a:endParaRPr lang="ru-RU" dirty="0"/>
          </a:p>
          <a:p>
            <a:pPr algn="just"/>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12976"/>
            <a:ext cx="33909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620688"/>
            <a:ext cx="2381160" cy="213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429000"/>
            <a:ext cx="2795587" cy="268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42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404664"/>
            <a:ext cx="7704856" cy="576064"/>
          </a:xfrm>
        </p:spPr>
        <p:txBody>
          <a:bodyPr>
            <a:normAutofit fontScale="55000" lnSpcReduction="20000"/>
          </a:bodyPr>
          <a:lstStyle/>
          <a:p>
            <a:pPr algn="just"/>
            <a:r>
              <a:rPr lang="ru-RU" dirty="0" err="1"/>
              <a:t>Крім</a:t>
            </a:r>
            <a:r>
              <a:rPr lang="ru-RU" dirty="0"/>
              <a:t> </a:t>
            </a:r>
            <a:r>
              <a:rPr lang="ru-RU" dirty="0" err="1"/>
              <a:t>хірургічного</a:t>
            </a:r>
            <a:r>
              <a:rPr lang="ru-RU" dirty="0"/>
              <a:t> </a:t>
            </a:r>
            <a:r>
              <a:rPr lang="ru-RU" dirty="0" err="1"/>
              <a:t>лікування</a:t>
            </a:r>
            <a:r>
              <a:rPr lang="ru-RU" dirty="0"/>
              <a:t> </a:t>
            </a:r>
            <a:r>
              <a:rPr lang="ru-RU" dirty="0" err="1"/>
              <a:t>тимом</a:t>
            </a:r>
            <a:r>
              <a:rPr lang="ru-RU" dirty="0"/>
              <a:t> </a:t>
            </a:r>
            <a:r>
              <a:rPr lang="ru-RU" dirty="0" err="1"/>
              <a:t>найчастіше</a:t>
            </a:r>
            <a:r>
              <a:rPr lang="ru-RU" dirty="0"/>
              <a:t> </a:t>
            </a:r>
            <a:r>
              <a:rPr lang="ru-RU" dirty="0" err="1"/>
              <a:t>використовується</a:t>
            </a:r>
            <a:r>
              <a:rPr lang="ru-RU" dirty="0"/>
              <a:t> і </a:t>
            </a:r>
            <a:r>
              <a:rPr lang="ru-RU" dirty="0" err="1"/>
              <a:t>променева</a:t>
            </a:r>
            <a:r>
              <a:rPr lang="ru-RU" dirty="0"/>
              <a:t> </a:t>
            </a:r>
            <a:r>
              <a:rPr lang="ru-RU" dirty="0" err="1"/>
              <a:t>терапія</a:t>
            </a:r>
            <a:r>
              <a:rPr lang="ru-RU" dirty="0"/>
              <a:t>. </a:t>
            </a:r>
            <a:r>
              <a:rPr lang="ru-RU" dirty="0" err="1"/>
              <a:t>Хіміотерпія</a:t>
            </a:r>
            <a:r>
              <a:rPr lang="ru-RU" dirty="0"/>
              <a:t> </a:t>
            </a:r>
            <a:r>
              <a:rPr lang="ru-RU" dirty="0" err="1"/>
              <a:t>дає</a:t>
            </a:r>
            <a:r>
              <a:rPr lang="ru-RU" dirty="0"/>
              <a:t> </a:t>
            </a:r>
            <a:r>
              <a:rPr lang="ru-RU" dirty="0" err="1"/>
              <a:t>непогані</a:t>
            </a:r>
            <a:r>
              <a:rPr lang="ru-RU" dirty="0"/>
              <a:t> </a:t>
            </a:r>
            <a:r>
              <a:rPr lang="ru-RU" dirty="0" err="1"/>
              <a:t>результати</a:t>
            </a:r>
            <a:r>
              <a:rPr lang="ru-RU" dirty="0"/>
              <a:t> </a:t>
            </a:r>
            <a:r>
              <a:rPr lang="ru-RU" dirty="0" err="1"/>
              <a:t>тільки</a:t>
            </a:r>
            <a:r>
              <a:rPr lang="ru-RU" dirty="0"/>
              <a:t> при </a:t>
            </a:r>
            <a:r>
              <a:rPr lang="ru-RU" dirty="0" err="1"/>
              <a:t>певних</a:t>
            </a:r>
            <a:r>
              <a:rPr lang="ru-RU" dirty="0"/>
              <a:t> </a:t>
            </a:r>
            <a:r>
              <a:rPr lang="ru-RU" dirty="0" err="1"/>
              <a:t>біологічних</a:t>
            </a:r>
            <a:r>
              <a:rPr lang="ru-RU" dirty="0"/>
              <a:t> видах </a:t>
            </a:r>
            <a:r>
              <a:rPr lang="ru-RU" dirty="0" err="1"/>
              <a:t>пухлин</a:t>
            </a:r>
            <a:r>
              <a:rPr lang="ru-RU"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11" y="3645024"/>
            <a:ext cx="3779816" cy="24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3744416" cy="32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0" y="1196752"/>
            <a:ext cx="353671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42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712968" cy="6552728"/>
          </a:xfrm>
        </p:spPr>
        <p:txBody>
          <a:bodyPr>
            <a:normAutofit fontScale="62500" lnSpcReduction="20000"/>
          </a:bodyPr>
          <a:lstStyle/>
          <a:p>
            <a:pPr algn="just" fontAlgn="t"/>
            <a:r>
              <a:rPr lang="ru-RU" b="1" u="sng" dirty="0" err="1"/>
              <a:t>Пухлини</a:t>
            </a:r>
            <a:r>
              <a:rPr lang="ru-RU" b="1" u="sng" dirty="0"/>
              <a:t> </a:t>
            </a:r>
            <a:r>
              <a:rPr lang="ru-RU" b="1" u="sng" dirty="0" err="1"/>
              <a:t>щитовидної</a:t>
            </a:r>
            <a:r>
              <a:rPr lang="ru-RU" b="1" u="sng" dirty="0"/>
              <a:t> та </a:t>
            </a:r>
            <a:r>
              <a:rPr lang="ru-RU" b="1" u="sng" dirty="0" err="1"/>
              <a:t>паращитовидних</a:t>
            </a:r>
            <a:r>
              <a:rPr lang="ru-RU" b="1" u="sng" dirty="0"/>
              <a:t> </a:t>
            </a:r>
            <a:r>
              <a:rPr lang="ru-RU" b="1" u="sng" dirty="0" err="1"/>
              <a:t>залоз</a:t>
            </a:r>
            <a:endParaRPr lang="ru-RU" b="1" dirty="0"/>
          </a:p>
          <a:p>
            <a:pPr algn="just" fontAlgn="t"/>
            <a:r>
              <a:rPr lang="uk-UA" dirty="0"/>
              <a:t>Захворювання щитовидної залози вражають 10-15% населення Землі і займають в структурі патології ендокринних органів друге по частоті місце після діабету. Число захворювань щитовидної залози повсюдно росте і відбувається це переважно за рахунок вузлових форм зобу та диференційованих форм раку щитовидної залози. На частку раку щитовидної залози доводиться до 2% усіх злоякісних новоутворень голови та шиї. У більшості випадків рак щитовидної залози діагностується при обстеженні пацієнтів з вузловим зобом. Найчастіше він виявляється у віці 40-50 років. Захворювання у жінок зустрічається частіше ніж у чоловіків (3:1), але в похилому і старечому віці все ж переважає відносна частка чоловіків.</a:t>
            </a:r>
            <a:endParaRPr lang="ru-RU" dirty="0"/>
          </a:p>
          <a:p>
            <a:pPr algn="just" fontAlgn="t"/>
            <a:r>
              <a:rPr lang="uk-UA" dirty="0"/>
              <a:t>Новоутворення паращитовидних залоз в основному представлені доброякісними аденомами і злоякісними карциномами. Пухлини паращитовидних залоз є досить рідкісними знахідками. Утворення паращитовидних залоз практично завжди гормонально-активні, тому супроводжуються симптомами гіперпаратиреозу та гіперкальціємією. Гормонально-неактивні форми пухлин паращитовидних залоз діагностуються менш ніж в 5% спостережень. Рак паращитовидних залоз зустрічається в 0,5-2% випадків утворень паращитовидних залоз і зустрічається зазвичай у осіб у віці 50-60 років. Він може бути первинним процесом або розвиватись внаслідок виникнення злоякісної пухлини з аденоми.</a:t>
            </a:r>
            <a:endParaRPr lang="ru-RU" dirty="0"/>
          </a:p>
          <a:p>
            <a:pPr algn="just" fontAlgn="t"/>
            <a:r>
              <a:rPr lang="uk-UA" dirty="0"/>
              <a:t>Топографічне розташування щитовидної та паращитовидних залоз вимагає від хірурга чітких знань анатомії і володіння технікою маніпуляцій на органах шиї. Органи що знаходяться навколо щитовидної та паращитовидних залоз такі як гортань, трахея, стравохід, сонні артерії та їх гілки, яремні вени, блукаючі нерви, поворотні гортанні нерви, зовнішні гілки верхніх гортанних нервів, симпатичні стовбури змушують оперуючого хірурга до особливої уваги при маніпуляціях, оскільки пошкодження цих органів можуть привести до тяжких наслідків, а іноді і до смерті пацієнта.</a:t>
            </a:r>
            <a:endParaRPr lang="ru-RU" dirty="0"/>
          </a:p>
          <a:p>
            <a:pPr algn="just"/>
            <a:endParaRPr lang="ru-RU" dirty="0"/>
          </a:p>
        </p:txBody>
      </p:sp>
    </p:spTree>
    <p:extLst>
      <p:ext uri="{BB962C8B-B14F-4D97-AF65-F5344CB8AC3E}">
        <p14:creationId xmlns:p14="http://schemas.microsoft.com/office/powerpoint/2010/main" val="391430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6408712" cy="2592288"/>
          </a:xfrm>
        </p:spPr>
        <p:txBody>
          <a:bodyPr>
            <a:normAutofit fontScale="55000" lnSpcReduction="20000"/>
          </a:bodyPr>
          <a:lstStyle/>
          <a:p>
            <a:pPr algn="just" fontAlgn="t"/>
            <a:r>
              <a:rPr lang="uk-UA" dirty="0"/>
              <a:t>Кількість методів оперативного лікування захворювань щитовидної залози значно випереджає кількість оперативних втручань інших органів ендокринної системи. При доброякісних утвореннях щитовидної залози найчастіше виконують лобектомію (видалення однієї частки) (мал. 2) та гемітиреоїдектомію (видалення однієї частки з перешийком) В подальшому, як правило, необхідності в замісної терапії гомонами щитовидної залози немає.</a:t>
            </a:r>
            <a:endParaRPr lang="ru-RU" dirty="0"/>
          </a:p>
          <a:p>
            <a:pPr algn="just" fontAlgn="t"/>
            <a:r>
              <a:rPr lang="uk-UA" dirty="0"/>
              <a:t>При злоякісних пухлинах щитовидної залози найчастіше виконується тотальна тиреоїдектомія (повне видалення щитовидної залози) з лімфодисекцією реґіонарних лімфовузлів. Однак, в деяких випадках допустимі операції в обсязі гемітиреоїдектомії.</a:t>
            </a:r>
            <a:endParaRPr lang="ru-RU" dirty="0"/>
          </a:p>
          <a:p>
            <a:pPr algn="just"/>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68435"/>
            <a:ext cx="3312368" cy="277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38154"/>
            <a:ext cx="2592288" cy="350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06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7272808" cy="3744416"/>
          </a:xfrm>
        </p:spPr>
        <p:txBody>
          <a:bodyPr>
            <a:normAutofit fontScale="62500" lnSpcReduction="20000"/>
          </a:bodyPr>
          <a:lstStyle/>
          <a:p>
            <a:pPr algn="just" fontAlgn="t"/>
            <a:r>
              <a:rPr lang="uk-UA" dirty="0"/>
              <a:t>В тих випадках, коли є проростання пухлини в сусідні органи та судини, операції тотальної тиреоїдектомії доповнюються резекцією проростаючих пухлиною органів з великою лімфодисекцією </a:t>
            </a:r>
            <a:r>
              <a:rPr lang="uk-UA" dirty="0" smtClean="0"/>
              <a:t>центральних </a:t>
            </a:r>
            <a:r>
              <a:rPr lang="uk-UA" dirty="0"/>
              <a:t>та бічних відділів шиї</a:t>
            </a:r>
            <a:r>
              <a:rPr lang="uk-UA" dirty="0" smtClean="0"/>
              <a:t>.</a:t>
            </a:r>
            <a:endParaRPr lang="ru-RU" dirty="0"/>
          </a:p>
          <a:p>
            <a:pPr algn="just" fontAlgn="t"/>
            <a:r>
              <a:rPr lang="uk-UA" dirty="0"/>
              <a:t>На жаль, бувають випадки, коли виконати повне видалення щитовидної залози із злоякісною пухлиною не представляється можливим. У таких випадках проводяться циторедуктивні оперативні втручання, при яких видаляється максимально можливий об’єм щитовидної залози з пухлиною і в подальшому ці пацієнти проходять курси радіойодтерапії, променевої терапії. Після проведення таких специфічних методів лікування можливі повторні хірургічні втручання з метою видалення залишків пухлини щитовидної залози.</a:t>
            </a:r>
            <a:endParaRPr lang="ru-RU" dirty="0"/>
          </a:p>
          <a:p>
            <a:pPr algn="just" fontAlgn="t"/>
            <a:r>
              <a:rPr lang="uk-UA" dirty="0"/>
              <a:t>Лікування утворень паращитовидної залози (як доброякісних, так і злоякісних) полягає у видаленні уражених залоз з подальшим коригуванням рівня кальцію в крові.</a:t>
            </a:r>
            <a:endParaRPr lang="ru-RU" dirty="0"/>
          </a:p>
          <a:p>
            <a:pPr algn="just"/>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37112"/>
            <a:ext cx="2520280" cy="19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77072"/>
            <a:ext cx="2304256" cy="243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7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5760640" cy="5688632"/>
          </a:xfrm>
        </p:spPr>
        <p:txBody>
          <a:bodyPr>
            <a:normAutofit fontScale="77500" lnSpcReduction="20000"/>
          </a:bodyPr>
          <a:lstStyle/>
          <a:p>
            <a:pPr algn="just" fontAlgn="t"/>
            <a:r>
              <a:rPr lang="uk-UA" dirty="0"/>
              <a:t>Всі вище викладені оперативні втручання найчастіше виконуються з класичних доступів по Кохеру і Мак Фі.</a:t>
            </a:r>
            <a:endParaRPr lang="ru-RU" dirty="0"/>
          </a:p>
          <a:p>
            <a:pPr algn="just" fontAlgn="t"/>
            <a:r>
              <a:rPr lang="uk-UA" dirty="0"/>
              <a:t>Але завдяки сучасним технічним досягненням в медицині стало можливо виконувати оперативні втручання на щитовидній та паращитовидних залозах мініінвазивними доступами по фізіологічним складкам шиї, через навколососкові та пахвові розрізи </a:t>
            </a:r>
            <a:endParaRPr lang="ru-RU" dirty="0"/>
          </a:p>
          <a:p>
            <a:pPr algn="just" fontAlgn="t"/>
            <a:r>
              <a:rPr lang="uk-UA" dirty="0"/>
              <a:t>Не дивлячись на те, що хірургічне лікування раку щитовидної залози є основним, успішно застосовуються і специфічні методи лікування: радіойодтерапія, дистанційна променева терапія, супресивна терапія тироксином, таргетна терапія. Хіміотерапія при лікуванні раку щитовидної залози неефективна. Використання комплексного підходу в лікуванні утворень щитовидної залози значно підвищує результативність лікування і подовжує життя пацієнтам</a:t>
            </a:r>
            <a:r>
              <a:rPr lang="uk-UA" dirty="0" smtClean="0"/>
              <a:t>.</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836712"/>
            <a:ext cx="262552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25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640960" cy="5544616"/>
          </a:xfrm>
        </p:spPr>
        <p:txBody>
          <a:bodyPr>
            <a:normAutofit fontScale="55000" lnSpcReduction="20000"/>
          </a:bodyPr>
          <a:lstStyle/>
          <a:p>
            <a:pPr algn="just"/>
            <a:r>
              <a:rPr lang="ru-RU" b="1" u="sng" dirty="0" err="1"/>
              <a:t>Гінекомастія</a:t>
            </a:r>
            <a:r>
              <a:rPr lang="uk-UA" b="1" dirty="0"/>
              <a:t> - </a:t>
            </a:r>
            <a:r>
              <a:rPr lang="ru-RU" dirty="0" err="1"/>
              <a:t>Збільшення</a:t>
            </a:r>
            <a:r>
              <a:rPr lang="ru-RU" dirty="0"/>
              <a:t> </a:t>
            </a:r>
            <a:r>
              <a:rPr lang="ru-RU" dirty="0" err="1"/>
              <a:t>однієї</a:t>
            </a:r>
            <a:r>
              <a:rPr lang="ru-RU" dirty="0"/>
              <a:t> </a:t>
            </a:r>
            <a:r>
              <a:rPr lang="ru-RU" dirty="0" err="1"/>
              <a:t>або</a:t>
            </a:r>
            <a:r>
              <a:rPr lang="ru-RU" dirty="0"/>
              <a:t> </a:t>
            </a:r>
            <a:r>
              <a:rPr lang="ru-RU" dirty="0" err="1"/>
              <a:t>обох</a:t>
            </a:r>
            <a:r>
              <a:rPr lang="ru-RU" dirty="0"/>
              <a:t> </a:t>
            </a:r>
            <a:r>
              <a:rPr lang="ru-RU" dirty="0" err="1"/>
              <a:t>молочних</a:t>
            </a:r>
            <a:r>
              <a:rPr lang="ru-RU" dirty="0"/>
              <a:t> </a:t>
            </a:r>
            <a:r>
              <a:rPr lang="ru-RU" dirty="0" err="1"/>
              <a:t>залоз</a:t>
            </a:r>
            <a:r>
              <a:rPr lang="ru-RU" dirty="0"/>
              <a:t> у </a:t>
            </a:r>
            <a:r>
              <a:rPr lang="ru-RU" dirty="0" err="1"/>
              <a:t>юнаків</a:t>
            </a:r>
            <a:r>
              <a:rPr lang="ru-RU" dirty="0"/>
              <a:t> </a:t>
            </a:r>
            <a:r>
              <a:rPr lang="ru-RU" dirty="0" err="1"/>
              <a:t>або</a:t>
            </a:r>
            <a:r>
              <a:rPr lang="ru-RU" dirty="0"/>
              <a:t> </a:t>
            </a:r>
            <a:r>
              <a:rPr lang="ru-RU" dirty="0" err="1"/>
              <a:t>чоловіків</a:t>
            </a:r>
            <a:r>
              <a:rPr lang="ru-RU" dirty="0"/>
              <a:t>, </a:t>
            </a:r>
            <a:r>
              <a:rPr lang="ru-RU" dirty="0" err="1"/>
              <a:t>що</a:t>
            </a:r>
            <a:r>
              <a:rPr lang="ru-RU" dirty="0"/>
              <a:t> </a:t>
            </a:r>
            <a:r>
              <a:rPr lang="ru-RU" dirty="0" err="1"/>
              <a:t>викликане</a:t>
            </a:r>
            <a:r>
              <a:rPr lang="ru-RU" dirty="0"/>
              <a:t> </a:t>
            </a:r>
            <a:r>
              <a:rPr lang="ru-RU" dirty="0" err="1"/>
              <a:t>непухлинною</a:t>
            </a:r>
            <a:r>
              <a:rPr lang="ru-RU" dirty="0"/>
              <a:t> </a:t>
            </a:r>
            <a:r>
              <a:rPr lang="ru-RU" dirty="0" err="1"/>
              <a:t>гіперплазією</a:t>
            </a:r>
            <a:r>
              <a:rPr lang="ru-RU" dirty="0"/>
              <a:t> </a:t>
            </a:r>
            <a:r>
              <a:rPr lang="ru-RU" dirty="0" err="1"/>
              <a:t>залозистої</a:t>
            </a:r>
            <a:r>
              <a:rPr lang="ru-RU" dirty="0"/>
              <a:t> </a:t>
            </a:r>
            <a:r>
              <a:rPr lang="ru-RU" dirty="0" err="1"/>
              <a:t>тканини</a:t>
            </a:r>
            <a:r>
              <a:rPr lang="ru-RU" dirty="0"/>
              <a:t>, </a:t>
            </a:r>
            <a:r>
              <a:rPr lang="ru-RU" dirty="0" err="1"/>
              <a:t>іноді</a:t>
            </a:r>
            <a:r>
              <a:rPr lang="ru-RU" dirty="0"/>
              <a:t>, з </a:t>
            </a:r>
            <a:r>
              <a:rPr lang="ru-RU" dirty="0" err="1"/>
              <a:t>гіперплазією</a:t>
            </a:r>
            <a:r>
              <a:rPr lang="ru-RU" dirty="0"/>
              <a:t> </a:t>
            </a:r>
            <a:r>
              <a:rPr lang="ru-RU" dirty="0" err="1"/>
              <a:t>жирової</a:t>
            </a:r>
            <a:r>
              <a:rPr lang="ru-RU" dirty="0"/>
              <a:t> </a:t>
            </a:r>
            <a:r>
              <a:rPr lang="ru-RU" dirty="0" err="1"/>
              <a:t>тканини</a:t>
            </a:r>
            <a:r>
              <a:rPr lang="ru-RU" dirty="0"/>
              <a:t>. </a:t>
            </a:r>
            <a:r>
              <a:rPr lang="ru-RU" dirty="0" err="1"/>
              <a:t>Гіперплазія</a:t>
            </a:r>
            <a:r>
              <a:rPr lang="ru-RU" dirty="0"/>
              <a:t> </a:t>
            </a:r>
            <a:r>
              <a:rPr lang="ru-RU" dirty="0" err="1"/>
              <a:t>виключно</a:t>
            </a:r>
            <a:r>
              <a:rPr lang="ru-RU" dirty="0"/>
              <a:t> </a:t>
            </a:r>
            <a:r>
              <a:rPr lang="ru-RU" dirty="0" err="1"/>
              <a:t>жирової</a:t>
            </a:r>
            <a:r>
              <a:rPr lang="ru-RU" dirty="0"/>
              <a:t> </a:t>
            </a:r>
            <a:r>
              <a:rPr lang="ru-RU" dirty="0" err="1"/>
              <a:t>тканини</a:t>
            </a:r>
            <a:r>
              <a:rPr lang="ru-RU" dirty="0"/>
              <a:t> — </a:t>
            </a:r>
            <a:r>
              <a:rPr lang="ru-RU" dirty="0" err="1"/>
              <a:t>псевдогінекомастія</a:t>
            </a:r>
            <a:r>
              <a:rPr lang="ru-RU" dirty="0"/>
              <a:t> (</a:t>
            </a:r>
            <a:r>
              <a:rPr lang="ru-RU" dirty="0" err="1"/>
              <a:t>ліпомастія</a:t>
            </a:r>
            <a:r>
              <a:rPr lang="ru-RU" dirty="0"/>
              <a:t>).</a:t>
            </a:r>
            <a:endParaRPr lang="ru-RU" b="1" dirty="0"/>
          </a:p>
          <a:p>
            <a:pPr algn="just"/>
            <a:r>
              <a:rPr lang="ru-RU" dirty="0" err="1"/>
              <a:t>Патомеханізм</a:t>
            </a:r>
            <a:r>
              <a:rPr lang="ru-RU" dirty="0"/>
              <a:t> та причини</a:t>
            </a:r>
            <a:r>
              <a:rPr lang="uk-UA" dirty="0"/>
              <a:t>   </a:t>
            </a:r>
            <a:r>
              <a:rPr lang="ru-RU" b="1" dirty="0"/>
              <a:t>Патогенез:</a:t>
            </a:r>
            <a:endParaRPr lang="ru-RU" dirty="0"/>
          </a:p>
          <a:p>
            <a:pPr algn="just"/>
            <a:r>
              <a:rPr lang="ru-RU" dirty="0"/>
              <a:t>1) </a:t>
            </a:r>
            <a:r>
              <a:rPr lang="ru-RU" dirty="0" err="1"/>
              <a:t>підвищення</a:t>
            </a:r>
            <a:r>
              <a:rPr lang="ru-RU" dirty="0"/>
              <a:t> </a:t>
            </a:r>
            <a:r>
              <a:rPr lang="ru-RU" dirty="0" err="1"/>
              <a:t>концентрації</a:t>
            </a:r>
            <a:r>
              <a:rPr lang="ru-RU" dirty="0"/>
              <a:t> </a:t>
            </a:r>
            <a:r>
              <a:rPr lang="ru-RU" dirty="0" err="1"/>
              <a:t>вільного</a:t>
            </a:r>
            <a:r>
              <a:rPr lang="ru-RU" dirty="0"/>
              <a:t> (</a:t>
            </a:r>
            <a:r>
              <a:rPr lang="ru-RU" dirty="0" err="1"/>
              <a:t>біологічно</a:t>
            </a:r>
            <a:r>
              <a:rPr lang="ru-RU" dirty="0"/>
              <a:t> активного) </a:t>
            </a:r>
            <a:r>
              <a:rPr lang="ru-RU" u="sng" dirty="0" err="1">
                <a:hlinkClick r:id="rId2"/>
              </a:rPr>
              <a:t>естрадіолу</a:t>
            </a:r>
            <a:r>
              <a:rPr lang="ru-RU" dirty="0"/>
              <a:t> по </a:t>
            </a:r>
            <a:r>
              <a:rPr lang="ru-RU" dirty="0" err="1"/>
              <a:t>відношенню</a:t>
            </a:r>
            <a:r>
              <a:rPr lang="ru-RU" dirty="0"/>
              <a:t> до </a:t>
            </a:r>
            <a:r>
              <a:rPr lang="ru-RU" dirty="0" err="1"/>
              <a:t>вільного</a:t>
            </a:r>
            <a:r>
              <a:rPr lang="ru-RU" dirty="0"/>
              <a:t> </a:t>
            </a:r>
            <a:r>
              <a:rPr lang="ru-RU" u="sng" dirty="0">
                <a:hlinkClick r:id="rId3"/>
              </a:rPr>
              <a:t>тестостерону</a:t>
            </a:r>
            <a:r>
              <a:rPr lang="ru-RU" dirty="0"/>
              <a:t> в </a:t>
            </a:r>
            <a:r>
              <a:rPr lang="ru-RU" dirty="0" err="1"/>
              <a:t>крові</a:t>
            </a:r>
            <a:r>
              <a:rPr lang="ru-RU" dirty="0"/>
              <a:t> </a:t>
            </a:r>
            <a:r>
              <a:rPr lang="ru-RU" dirty="0" err="1"/>
              <a:t>внаслідок</a:t>
            </a:r>
            <a:r>
              <a:rPr lang="ru-RU" dirty="0"/>
              <a:t>:</a:t>
            </a:r>
          </a:p>
          <a:p>
            <a:pPr algn="just"/>
            <a:r>
              <a:rPr lang="ru-RU" dirty="0"/>
              <a:t>а) </a:t>
            </a:r>
            <a:r>
              <a:rPr lang="ru-RU" dirty="0" err="1"/>
              <a:t>посилення</a:t>
            </a:r>
            <a:r>
              <a:rPr lang="ru-RU" dirty="0"/>
              <a:t> </a:t>
            </a:r>
            <a:r>
              <a:rPr lang="ru-RU" dirty="0" err="1"/>
              <a:t>біосинтезу</a:t>
            </a:r>
            <a:r>
              <a:rPr lang="ru-RU" dirty="0"/>
              <a:t> </a:t>
            </a:r>
            <a:r>
              <a:rPr lang="ru-RU" dirty="0" err="1"/>
              <a:t>естрогенів</a:t>
            </a:r>
            <a:r>
              <a:rPr lang="ru-RU" dirty="0"/>
              <a:t> (в </a:t>
            </a:r>
            <a:r>
              <a:rPr lang="ru-RU" dirty="0" err="1"/>
              <a:t>період</a:t>
            </a:r>
            <a:r>
              <a:rPr lang="ru-RU" dirty="0"/>
              <a:t> </a:t>
            </a:r>
            <a:r>
              <a:rPr lang="ru-RU" dirty="0" err="1"/>
              <a:t>статевого</a:t>
            </a:r>
            <a:r>
              <a:rPr lang="ru-RU" dirty="0"/>
              <a:t> </a:t>
            </a:r>
            <a:r>
              <a:rPr lang="ru-RU" dirty="0" err="1"/>
              <a:t>дозрівання</a:t>
            </a:r>
            <a:r>
              <a:rPr lang="ru-RU" dirty="0"/>
              <a:t> [</a:t>
            </a:r>
            <a:r>
              <a:rPr lang="ru-RU" dirty="0" err="1"/>
              <a:t>фізіологічно</a:t>
            </a:r>
            <a:r>
              <a:rPr lang="ru-RU" dirty="0"/>
              <a:t>], при </a:t>
            </a:r>
            <a:r>
              <a:rPr lang="ru-RU" dirty="0" err="1"/>
              <a:t>пухлинах</a:t>
            </a:r>
            <a:r>
              <a:rPr lang="ru-RU" dirty="0"/>
              <a:t> </a:t>
            </a:r>
            <a:r>
              <a:rPr lang="ru-RU" dirty="0" err="1"/>
              <a:t>яєчок</a:t>
            </a:r>
            <a:r>
              <a:rPr lang="ru-RU" dirty="0"/>
              <a:t> [</a:t>
            </a:r>
            <a:r>
              <a:rPr lang="ru-RU" dirty="0" err="1"/>
              <a:t>що</a:t>
            </a:r>
            <a:r>
              <a:rPr lang="ru-RU" dirty="0"/>
              <a:t> </a:t>
            </a:r>
            <a:r>
              <a:rPr lang="ru-RU" dirty="0" err="1"/>
              <a:t>виробляють</a:t>
            </a:r>
            <a:r>
              <a:rPr lang="ru-RU" dirty="0"/>
              <a:t> </a:t>
            </a:r>
            <a:r>
              <a:rPr lang="ru-RU" dirty="0" err="1"/>
              <a:t>естрогени</a:t>
            </a:r>
            <a:r>
              <a:rPr lang="ru-RU" dirty="0"/>
              <a:t> </a:t>
            </a:r>
            <a:r>
              <a:rPr lang="ru-RU" dirty="0" err="1"/>
              <a:t>або</a:t>
            </a:r>
            <a:r>
              <a:rPr lang="ru-RU" dirty="0"/>
              <a:t> </a:t>
            </a:r>
            <a:r>
              <a:rPr lang="ru-RU" dirty="0" err="1"/>
              <a:t>гонадотропіни</a:t>
            </a:r>
            <a:r>
              <a:rPr lang="ru-RU" dirty="0"/>
              <a:t>], при </a:t>
            </a:r>
            <a:r>
              <a:rPr lang="ru-RU" dirty="0" err="1"/>
              <a:t>гіпертрофії</a:t>
            </a:r>
            <a:r>
              <a:rPr lang="ru-RU" dirty="0"/>
              <a:t> </a:t>
            </a:r>
            <a:r>
              <a:rPr lang="ru-RU" dirty="0" err="1"/>
              <a:t>або</a:t>
            </a:r>
            <a:r>
              <a:rPr lang="ru-RU" dirty="0"/>
              <a:t> </a:t>
            </a:r>
            <a:r>
              <a:rPr lang="ru-RU" dirty="0" err="1"/>
              <a:t>пухлинах</a:t>
            </a:r>
            <a:r>
              <a:rPr lang="ru-RU" dirty="0"/>
              <a:t> </a:t>
            </a:r>
            <a:r>
              <a:rPr lang="ru-RU" dirty="0" err="1"/>
              <a:t>наднирників</a:t>
            </a:r>
            <a:r>
              <a:rPr lang="ru-RU" dirty="0"/>
              <a:t>);</a:t>
            </a:r>
          </a:p>
          <a:p>
            <a:pPr algn="just"/>
            <a:r>
              <a:rPr lang="ru-RU" dirty="0"/>
              <a:t>б) </a:t>
            </a:r>
            <a:r>
              <a:rPr lang="ru-RU" dirty="0" err="1"/>
              <a:t>зменшення</a:t>
            </a:r>
            <a:r>
              <a:rPr lang="ru-RU" dirty="0"/>
              <a:t> </a:t>
            </a:r>
            <a:r>
              <a:rPr lang="ru-RU" dirty="0" err="1"/>
              <a:t>біосинтезу</a:t>
            </a:r>
            <a:r>
              <a:rPr lang="ru-RU" dirty="0"/>
              <a:t> </a:t>
            </a:r>
            <a:r>
              <a:rPr lang="ru-RU" dirty="0" err="1"/>
              <a:t>андрогенів</a:t>
            </a:r>
            <a:r>
              <a:rPr lang="ru-RU" dirty="0"/>
              <a:t> (при </a:t>
            </a:r>
            <a:r>
              <a:rPr lang="ru-RU" dirty="0" err="1"/>
              <a:t>гіпогонадизмі</a:t>
            </a:r>
            <a:r>
              <a:rPr lang="ru-RU" dirty="0"/>
              <a:t> </a:t>
            </a:r>
            <a:r>
              <a:rPr lang="ru-RU" dirty="0" err="1"/>
              <a:t>або</a:t>
            </a:r>
            <a:r>
              <a:rPr lang="ru-RU" dirty="0"/>
              <a:t> у старших </a:t>
            </a:r>
            <a:r>
              <a:rPr lang="ru-RU" dirty="0" err="1"/>
              <a:t>чоловіків</a:t>
            </a:r>
            <a:r>
              <a:rPr lang="ru-RU" dirty="0"/>
              <a:t>);</a:t>
            </a:r>
          </a:p>
          <a:p>
            <a:pPr algn="just"/>
            <a:r>
              <a:rPr lang="ru-RU" dirty="0"/>
              <a:t>в) </a:t>
            </a:r>
            <a:r>
              <a:rPr lang="ru-RU" dirty="0" err="1"/>
              <a:t>збільшення</a:t>
            </a:r>
            <a:r>
              <a:rPr lang="ru-RU" dirty="0"/>
              <a:t> синтезу </a:t>
            </a:r>
            <a:r>
              <a:rPr lang="ru-RU" dirty="0" err="1"/>
              <a:t>печінкою</a:t>
            </a:r>
            <a:r>
              <a:rPr lang="ru-RU" dirty="0"/>
              <a:t> </a:t>
            </a:r>
            <a:r>
              <a:rPr lang="ru-RU" dirty="0" err="1"/>
              <a:t>глобуліну</a:t>
            </a:r>
            <a:r>
              <a:rPr lang="ru-RU" dirty="0"/>
              <a:t>, </a:t>
            </a:r>
            <a:r>
              <a:rPr lang="ru-RU" dirty="0" err="1"/>
              <a:t>що</a:t>
            </a:r>
            <a:r>
              <a:rPr lang="ru-RU" dirty="0"/>
              <a:t> </a:t>
            </a:r>
            <a:r>
              <a:rPr lang="ru-RU" dirty="0" err="1"/>
              <a:t>зв’язує</a:t>
            </a:r>
            <a:r>
              <a:rPr lang="ru-RU" dirty="0"/>
              <a:t> </a:t>
            </a:r>
            <a:r>
              <a:rPr lang="ru-RU" dirty="0" err="1"/>
              <a:t>статеві</a:t>
            </a:r>
            <a:r>
              <a:rPr lang="ru-RU" dirty="0"/>
              <a:t> </a:t>
            </a:r>
            <a:r>
              <a:rPr lang="ru-RU" dirty="0" err="1"/>
              <a:t>гормони</a:t>
            </a:r>
            <a:r>
              <a:rPr lang="ru-RU" dirty="0"/>
              <a:t> (ГЗСГ; напр., при </a:t>
            </a:r>
            <a:r>
              <a:rPr lang="ru-RU" dirty="0" err="1"/>
              <a:t>гіпертиреозі</a:t>
            </a:r>
            <a:r>
              <a:rPr lang="ru-RU" dirty="0"/>
              <a:t>);</a:t>
            </a:r>
          </a:p>
          <a:p>
            <a:pPr algn="just"/>
            <a:r>
              <a:rPr lang="ru-RU" dirty="0"/>
              <a:t>г) </a:t>
            </a:r>
            <a:r>
              <a:rPr lang="ru-RU" dirty="0" err="1"/>
              <a:t>сповільнення</a:t>
            </a:r>
            <a:r>
              <a:rPr lang="ru-RU" dirty="0"/>
              <a:t> </a:t>
            </a:r>
            <a:r>
              <a:rPr lang="ru-RU" dirty="0" err="1"/>
              <a:t>матаболізму</a:t>
            </a:r>
            <a:r>
              <a:rPr lang="ru-RU" dirty="0"/>
              <a:t> </a:t>
            </a:r>
            <a:r>
              <a:rPr lang="ru-RU" dirty="0" err="1"/>
              <a:t>естрогенів</a:t>
            </a:r>
            <a:r>
              <a:rPr lang="ru-RU" dirty="0"/>
              <a:t> і </a:t>
            </a:r>
            <a:r>
              <a:rPr lang="ru-RU" dirty="0" err="1"/>
              <a:t>андрогенів</a:t>
            </a:r>
            <a:r>
              <a:rPr lang="ru-RU" dirty="0"/>
              <a:t> (напр., при </a:t>
            </a:r>
            <a:r>
              <a:rPr lang="ru-RU" dirty="0" err="1"/>
              <a:t>цирозі</a:t>
            </a:r>
            <a:r>
              <a:rPr lang="ru-RU" dirty="0"/>
              <a:t> </a:t>
            </a:r>
            <a:r>
              <a:rPr lang="ru-RU" dirty="0" err="1"/>
              <a:t>печінки</a:t>
            </a:r>
            <a:r>
              <a:rPr lang="ru-RU" dirty="0"/>
              <a:t> </a:t>
            </a:r>
            <a:r>
              <a:rPr lang="ru-RU" dirty="0" err="1"/>
              <a:t>або</a:t>
            </a:r>
            <a:r>
              <a:rPr lang="ru-RU" dirty="0"/>
              <a:t> </a:t>
            </a:r>
            <a:r>
              <a:rPr lang="ru-RU" dirty="0" err="1"/>
              <a:t>хронічній</a:t>
            </a:r>
            <a:r>
              <a:rPr lang="ru-RU" dirty="0"/>
              <a:t> </a:t>
            </a:r>
            <a:r>
              <a:rPr lang="ru-RU" dirty="0" err="1"/>
              <a:t>нирковій</a:t>
            </a:r>
            <a:r>
              <a:rPr lang="ru-RU" dirty="0"/>
              <a:t> </a:t>
            </a:r>
            <a:r>
              <a:rPr lang="ru-RU" dirty="0" err="1"/>
              <a:t>недостатності</a:t>
            </a:r>
            <a:r>
              <a:rPr lang="ru-RU" dirty="0"/>
              <a:t>);</a:t>
            </a:r>
          </a:p>
          <a:p>
            <a:pPr algn="just"/>
            <a:r>
              <a:rPr lang="ru-RU" dirty="0"/>
              <a:t>2) </a:t>
            </a:r>
            <a:r>
              <a:rPr lang="ru-RU" dirty="0" err="1"/>
              <a:t>місцеве</a:t>
            </a:r>
            <a:r>
              <a:rPr lang="ru-RU" dirty="0"/>
              <a:t> </a:t>
            </a:r>
            <a:r>
              <a:rPr lang="ru-RU" dirty="0" err="1"/>
              <a:t>збільшення</a:t>
            </a:r>
            <a:r>
              <a:rPr lang="ru-RU" dirty="0"/>
              <a:t> </a:t>
            </a:r>
            <a:r>
              <a:rPr lang="ru-RU" dirty="0" err="1"/>
              <a:t>активності</a:t>
            </a:r>
            <a:r>
              <a:rPr lang="ru-RU" dirty="0"/>
              <a:t> </a:t>
            </a:r>
            <a:r>
              <a:rPr lang="ru-RU" dirty="0" err="1"/>
              <a:t>ароматази</a:t>
            </a:r>
            <a:r>
              <a:rPr lang="ru-RU" dirty="0"/>
              <a:t> (ферменту, </a:t>
            </a:r>
            <a:r>
              <a:rPr lang="ru-RU" dirty="0" err="1"/>
              <a:t>що</a:t>
            </a:r>
            <a:r>
              <a:rPr lang="ru-RU" dirty="0"/>
              <a:t> </a:t>
            </a:r>
            <a:r>
              <a:rPr lang="ru-RU" dirty="0" err="1"/>
              <a:t>перетворює</a:t>
            </a:r>
            <a:r>
              <a:rPr lang="ru-RU" dirty="0"/>
              <a:t> </a:t>
            </a:r>
            <a:r>
              <a:rPr lang="ru-RU" u="sng" dirty="0">
                <a:hlinkClick r:id="rId3"/>
              </a:rPr>
              <a:t>тестостерон</a:t>
            </a:r>
            <a:r>
              <a:rPr lang="ru-RU" dirty="0"/>
              <a:t> у </a:t>
            </a:r>
            <a:r>
              <a:rPr lang="ru-RU" u="sng" dirty="0" err="1">
                <a:hlinkClick r:id="rId2"/>
              </a:rPr>
              <a:t>естрадіол</a:t>
            </a:r>
            <a:r>
              <a:rPr lang="ru-RU" dirty="0"/>
              <a:t>), напр., при </a:t>
            </a:r>
            <a:r>
              <a:rPr lang="ru-RU" dirty="0" err="1"/>
              <a:t>ожирінні</a:t>
            </a:r>
            <a:r>
              <a:rPr lang="ru-RU" dirty="0"/>
              <a:t>;</a:t>
            </a:r>
          </a:p>
          <a:p>
            <a:pPr algn="just"/>
            <a:r>
              <a:rPr lang="ru-RU" dirty="0"/>
              <a:t>3) </a:t>
            </a:r>
            <a:r>
              <a:rPr lang="ru-RU" dirty="0" err="1"/>
              <a:t>надмірна</a:t>
            </a:r>
            <a:r>
              <a:rPr lang="ru-RU" dirty="0"/>
              <a:t> </a:t>
            </a:r>
            <a:r>
              <a:rPr lang="ru-RU" dirty="0" err="1"/>
              <a:t>чутливість</a:t>
            </a:r>
            <a:r>
              <a:rPr lang="ru-RU" dirty="0"/>
              <a:t> </a:t>
            </a:r>
            <a:r>
              <a:rPr lang="ru-RU" dirty="0" err="1"/>
              <a:t>молочної</a:t>
            </a:r>
            <a:r>
              <a:rPr lang="ru-RU" dirty="0"/>
              <a:t> </a:t>
            </a:r>
            <a:r>
              <a:rPr lang="ru-RU" dirty="0" err="1"/>
              <a:t>залози</a:t>
            </a:r>
            <a:r>
              <a:rPr lang="ru-RU" dirty="0"/>
              <a:t> до </a:t>
            </a:r>
            <a:r>
              <a:rPr lang="ru-RU" dirty="0" err="1"/>
              <a:t>естрогену</a:t>
            </a:r>
            <a:r>
              <a:rPr lang="ru-RU" dirty="0"/>
              <a:t>;</a:t>
            </a:r>
          </a:p>
          <a:p>
            <a:pPr algn="just"/>
            <a:r>
              <a:rPr lang="ru-RU" dirty="0"/>
              <a:t>4) </a:t>
            </a:r>
            <a:r>
              <a:rPr lang="ru-RU" dirty="0" err="1"/>
              <a:t>вроджений</a:t>
            </a:r>
            <a:r>
              <a:rPr lang="ru-RU" dirty="0"/>
              <a:t> дефект </a:t>
            </a:r>
            <a:r>
              <a:rPr lang="ru-RU" dirty="0" err="1"/>
              <a:t>андрогенового</a:t>
            </a:r>
            <a:r>
              <a:rPr lang="ru-RU" dirty="0"/>
              <a:t> рецептора </a:t>
            </a:r>
            <a:r>
              <a:rPr lang="ru-RU" dirty="0" err="1"/>
              <a:t>або</a:t>
            </a:r>
            <a:r>
              <a:rPr lang="ru-RU" dirty="0"/>
              <a:t> </a:t>
            </a:r>
            <a:r>
              <a:rPr lang="ru-RU" dirty="0" err="1"/>
              <a:t>його</a:t>
            </a:r>
            <a:r>
              <a:rPr lang="ru-RU" dirty="0"/>
              <a:t> </a:t>
            </a:r>
            <a:r>
              <a:rPr lang="ru-RU" dirty="0" err="1"/>
              <a:t>заблокування</a:t>
            </a:r>
            <a:r>
              <a:rPr lang="ru-RU" dirty="0"/>
              <a:t> </a:t>
            </a:r>
            <a:r>
              <a:rPr lang="ru-RU" dirty="0" err="1"/>
              <a:t>екзогенними</a:t>
            </a:r>
            <a:r>
              <a:rPr lang="ru-RU" dirty="0"/>
              <a:t> факторами, напр., препаратами з антиандрогенною </a:t>
            </a:r>
            <a:r>
              <a:rPr lang="ru-RU" dirty="0" err="1"/>
              <a:t>дією</a:t>
            </a:r>
            <a:r>
              <a:rPr lang="ru-RU" dirty="0"/>
              <a:t> (</a:t>
            </a:r>
            <a:r>
              <a:rPr lang="ru-RU" u="sng" dirty="0" err="1">
                <a:hlinkClick r:id="rId4"/>
              </a:rPr>
              <a:t>спіронолактон</a:t>
            </a:r>
            <a:r>
              <a:rPr lang="ru-RU" dirty="0"/>
              <a:t>, </a:t>
            </a:r>
            <a:r>
              <a:rPr lang="ru-RU" u="sng" dirty="0" err="1">
                <a:hlinkClick r:id="rId5"/>
              </a:rPr>
              <a:t>кетоконазол</a:t>
            </a:r>
            <a:r>
              <a:rPr lang="ru-RU" dirty="0"/>
              <a:t>, </a:t>
            </a:r>
            <a:r>
              <a:rPr lang="ru-RU" u="sng" dirty="0" err="1">
                <a:hlinkClick r:id="rId6"/>
              </a:rPr>
              <a:t>еналаприл</a:t>
            </a:r>
            <a:r>
              <a:rPr lang="ru-RU" dirty="0"/>
              <a:t>, </a:t>
            </a:r>
            <a:r>
              <a:rPr lang="ru-RU" u="sng" dirty="0" err="1">
                <a:hlinkClick r:id="rId7"/>
              </a:rPr>
              <a:t>верапаміл</a:t>
            </a:r>
            <a:r>
              <a:rPr lang="ru-RU" dirty="0"/>
              <a:t>, </a:t>
            </a:r>
            <a:r>
              <a:rPr lang="ru-RU" u="sng" dirty="0" err="1">
                <a:hlinkClick r:id="rId8"/>
              </a:rPr>
              <a:t>ранітидин</a:t>
            </a:r>
            <a:r>
              <a:rPr lang="ru-RU" dirty="0"/>
              <a:t>, </a:t>
            </a:r>
            <a:r>
              <a:rPr lang="ru-RU" u="sng" dirty="0" err="1">
                <a:hlinkClick r:id="rId9"/>
              </a:rPr>
              <a:t>омепразол</a:t>
            </a:r>
            <a:r>
              <a:rPr lang="ru-RU" dirty="0"/>
              <a:t>).</a:t>
            </a:r>
          </a:p>
          <a:p>
            <a:pPr algn="just"/>
            <a:endParaRPr lang="en-US" b="1" dirty="0" smtClean="0"/>
          </a:p>
          <a:p>
            <a:pPr algn="just"/>
            <a:r>
              <a:rPr lang="ru-RU" b="1" dirty="0" err="1" smtClean="0"/>
              <a:t>Поділ</a:t>
            </a:r>
            <a:r>
              <a:rPr lang="ru-RU" b="1" dirty="0"/>
              <a:t>, в </a:t>
            </a:r>
            <a:r>
              <a:rPr lang="ru-RU" b="1" dirty="0" err="1"/>
              <a:t>залежності</a:t>
            </a:r>
            <a:r>
              <a:rPr lang="ru-RU" b="1" dirty="0"/>
              <a:t> </a:t>
            </a:r>
            <a:r>
              <a:rPr lang="ru-RU" b="1" dirty="0" err="1"/>
              <a:t>від</a:t>
            </a:r>
            <a:r>
              <a:rPr lang="ru-RU" b="1" dirty="0"/>
              <a:t> </a:t>
            </a:r>
            <a:r>
              <a:rPr lang="ru-RU" b="1" dirty="0" err="1"/>
              <a:t>віку</a:t>
            </a:r>
            <a:r>
              <a:rPr lang="ru-RU" b="1" dirty="0"/>
              <a:t>, в </a:t>
            </a:r>
            <a:r>
              <a:rPr lang="ru-RU" b="1" dirty="0" err="1"/>
              <a:t>якому</a:t>
            </a:r>
            <a:r>
              <a:rPr lang="ru-RU" b="1" dirty="0"/>
              <a:t> </a:t>
            </a:r>
            <a:r>
              <a:rPr lang="ru-RU" b="1" dirty="0" err="1"/>
              <a:t>з’явились</a:t>
            </a:r>
            <a:r>
              <a:rPr lang="ru-RU" b="1" dirty="0"/>
              <a:t> </a:t>
            </a:r>
            <a:r>
              <a:rPr lang="ru-RU" b="1" dirty="0" err="1"/>
              <a:t>симптоми</a:t>
            </a:r>
            <a:r>
              <a:rPr lang="ru-RU" b="1" dirty="0"/>
              <a:t>, та </a:t>
            </a:r>
            <a:r>
              <a:rPr lang="ru-RU" b="1" dirty="0" err="1"/>
              <a:t>найчастіших</a:t>
            </a:r>
            <a:r>
              <a:rPr lang="ru-RU" b="1" dirty="0"/>
              <a:t> причин:</a:t>
            </a:r>
            <a:endParaRPr lang="ru-RU" dirty="0"/>
          </a:p>
          <a:p>
            <a:pPr algn="just"/>
            <a:r>
              <a:rPr lang="ru-RU" dirty="0"/>
              <a:t>1) у </a:t>
            </a:r>
            <a:r>
              <a:rPr lang="ru-RU" dirty="0" err="1"/>
              <a:t>хлопців</a:t>
            </a:r>
            <a:r>
              <a:rPr lang="ru-RU" dirty="0"/>
              <a:t> </a:t>
            </a:r>
            <a:r>
              <a:rPr lang="ru-RU" dirty="0" err="1"/>
              <a:t>віком</a:t>
            </a:r>
            <a:r>
              <a:rPr lang="ru-RU" dirty="0"/>
              <a:t> 13–14 </a:t>
            </a:r>
            <a:r>
              <a:rPr lang="ru-RU" dirty="0" err="1"/>
              <a:t>років</a:t>
            </a:r>
            <a:r>
              <a:rPr lang="ru-RU" dirty="0"/>
              <a:t> — пубертатна </a:t>
            </a:r>
            <a:r>
              <a:rPr lang="ru-RU" dirty="0" err="1"/>
              <a:t>гінекомастія</a:t>
            </a:r>
            <a:r>
              <a:rPr lang="ru-RU" dirty="0"/>
              <a:t>;</a:t>
            </a:r>
          </a:p>
          <a:p>
            <a:pPr algn="just"/>
            <a:r>
              <a:rPr lang="ru-RU" dirty="0"/>
              <a:t>2) у </a:t>
            </a:r>
            <a:r>
              <a:rPr lang="ru-RU" dirty="0" err="1"/>
              <a:t>чоловіків</a:t>
            </a:r>
            <a:r>
              <a:rPr lang="ru-RU" dirty="0"/>
              <a:t> </a:t>
            </a:r>
            <a:r>
              <a:rPr lang="ru-RU" dirty="0" err="1"/>
              <a:t>зрілого</a:t>
            </a:r>
            <a:r>
              <a:rPr lang="ru-RU" dirty="0"/>
              <a:t> </a:t>
            </a:r>
            <a:r>
              <a:rPr lang="ru-RU" dirty="0" err="1"/>
              <a:t>віку</a:t>
            </a:r>
            <a:r>
              <a:rPr lang="ru-RU" dirty="0"/>
              <a:t> — </a:t>
            </a:r>
            <a:r>
              <a:rPr lang="ru-RU" dirty="0" err="1"/>
              <a:t>гінекомастія</a:t>
            </a:r>
            <a:r>
              <a:rPr lang="ru-RU" dirty="0"/>
              <a:t>, </a:t>
            </a:r>
            <a:r>
              <a:rPr lang="ru-RU" dirty="0" err="1"/>
              <a:t>що</a:t>
            </a:r>
            <a:r>
              <a:rPr lang="ru-RU" dirty="0"/>
              <a:t> </a:t>
            </a:r>
            <a:r>
              <a:rPr lang="ru-RU" dirty="0" err="1"/>
              <a:t>залишилась</a:t>
            </a:r>
            <a:r>
              <a:rPr lang="ru-RU" dirty="0"/>
              <a:t> з пубертатного </a:t>
            </a:r>
            <a:r>
              <a:rPr lang="ru-RU" dirty="0" err="1"/>
              <a:t>віку</a:t>
            </a:r>
            <a:r>
              <a:rPr lang="ru-RU" dirty="0"/>
              <a:t>, </a:t>
            </a:r>
            <a:r>
              <a:rPr lang="ru-RU" dirty="0" err="1"/>
              <a:t>ідіопатична</a:t>
            </a:r>
            <a:r>
              <a:rPr lang="ru-RU" dirty="0"/>
              <a:t>, </a:t>
            </a:r>
            <a:r>
              <a:rPr lang="ru-RU" dirty="0" err="1"/>
              <a:t>постмедикаментозна</a:t>
            </a:r>
            <a:r>
              <a:rPr lang="ru-RU" dirty="0"/>
              <a:t>, </a:t>
            </a:r>
            <a:r>
              <a:rPr lang="ru-RU" dirty="0" err="1"/>
              <a:t>або</a:t>
            </a:r>
            <a:r>
              <a:rPr lang="ru-RU" dirty="0"/>
              <a:t> як симптом </a:t>
            </a:r>
            <a:r>
              <a:rPr lang="ru-RU" dirty="0" err="1"/>
              <a:t>гормональних</a:t>
            </a:r>
            <a:r>
              <a:rPr lang="ru-RU" dirty="0"/>
              <a:t> </a:t>
            </a:r>
            <a:r>
              <a:rPr lang="ru-RU" dirty="0" err="1"/>
              <a:t>порушень</a:t>
            </a:r>
            <a:r>
              <a:rPr lang="ru-RU" dirty="0"/>
              <a:t> та </a:t>
            </a:r>
            <a:r>
              <a:rPr lang="ru-RU" dirty="0" err="1"/>
              <a:t>інших</a:t>
            </a:r>
            <a:r>
              <a:rPr lang="ru-RU" dirty="0"/>
              <a:t> </a:t>
            </a:r>
            <a:r>
              <a:rPr lang="ru-RU" dirty="0" err="1"/>
              <a:t>захворювань</a:t>
            </a:r>
            <a:r>
              <a:rPr lang="ru-RU" dirty="0"/>
              <a:t> (симптоматична), напр., </a:t>
            </a:r>
            <a:r>
              <a:rPr lang="ru-RU" dirty="0" err="1"/>
              <a:t>пухлини</a:t>
            </a:r>
            <a:r>
              <a:rPr lang="ru-RU" dirty="0"/>
              <a:t>;</a:t>
            </a:r>
          </a:p>
          <a:p>
            <a:pPr algn="just"/>
            <a:r>
              <a:rPr lang="ru-RU" dirty="0"/>
              <a:t>3) </a:t>
            </a:r>
            <a:r>
              <a:rPr lang="ru-RU" dirty="0" err="1"/>
              <a:t>гінекомастія</a:t>
            </a:r>
            <a:r>
              <a:rPr lang="ru-RU" dirty="0"/>
              <a:t> у </a:t>
            </a:r>
            <a:r>
              <a:rPr lang="ru-RU" dirty="0" err="1"/>
              <a:t>чоловіків</a:t>
            </a:r>
            <a:r>
              <a:rPr lang="ru-RU" dirty="0"/>
              <a:t> старшого </a:t>
            </a:r>
            <a:r>
              <a:rPr lang="ru-RU" dirty="0" err="1"/>
              <a:t>віку</a:t>
            </a:r>
            <a:r>
              <a:rPr lang="ru-RU" dirty="0"/>
              <a:t> — </a:t>
            </a:r>
            <a:r>
              <a:rPr lang="ru-RU" dirty="0" err="1"/>
              <a:t>спричинена</a:t>
            </a:r>
            <a:r>
              <a:rPr lang="ru-RU" dirty="0"/>
              <a:t> </a:t>
            </a:r>
            <a:r>
              <a:rPr lang="ru-RU" dirty="0" err="1"/>
              <a:t>гормональними</a:t>
            </a:r>
            <a:r>
              <a:rPr lang="ru-RU" dirty="0"/>
              <a:t> </a:t>
            </a:r>
            <a:r>
              <a:rPr lang="ru-RU" dirty="0" err="1"/>
              <a:t>порушеннями</a:t>
            </a:r>
            <a:r>
              <a:rPr lang="ru-RU" dirty="0"/>
              <a:t> </a:t>
            </a:r>
            <a:r>
              <a:rPr lang="ru-RU" dirty="0" err="1"/>
              <a:t>або</a:t>
            </a:r>
            <a:r>
              <a:rPr lang="ru-RU" dirty="0"/>
              <a:t> симптоматична.</a:t>
            </a:r>
          </a:p>
          <a:p>
            <a:pPr algn="just"/>
            <a:endParaRPr lang="ru-RU" dirty="0"/>
          </a:p>
        </p:txBody>
      </p:sp>
    </p:spTree>
    <p:extLst>
      <p:ext uri="{BB962C8B-B14F-4D97-AF65-F5344CB8AC3E}">
        <p14:creationId xmlns:p14="http://schemas.microsoft.com/office/powerpoint/2010/main" val="398928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640960" cy="5544616"/>
          </a:xfrm>
        </p:spPr>
        <p:txBody>
          <a:bodyPr>
            <a:normAutofit fontScale="62500" lnSpcReduction="20000"/>
          </a:bodyPr>
          <a:lstStyle/>
          <a:p>
            <a:pPr algn="just"/>
            <a:r>
              <a:rPr lang="ru-RU" dirty="0" err="1"/>
              <a:t>Діагностика</a:t>
            </a:r>
            <a:r>
              <a:rPr lang="ru-RU" dirty="0"/>
              <a:t> </a:t>
            </a:r>
            <a:endParaRPr lang="en-US" dirty="0" smtClean="0"/>
          </a:p>
          <a:p>
            <a:pPr algn="just"/>
            <a:r>
              <a:rPr lang="ru-RU" b="1" dirty="0" smtClean="0"/>
              <a:t>1</a:t>
            </a:r>
            <a:r>
              <a:rPr lang="ru-RU" b="1" dirty="0"/>
              <a:t>. </a:t>
            </a:r>
            <a:r>
              <a:rPr lang="ru-RU" b="1" dirty="0" err="1"/>
              <a:t>Суб’єктивне</a:t>
            </a:r>
            <a:r>
              <a:rPr lang="ru-RU" b="1" dirty="0"/>
              <a:t> та </a:t>
            </a:r>
            <a:r>
              <a:rPr lang="ru-RU" b="1" dirty="0" err="1"/>
              <a:t>об’єктивне</a:t>
            </a:r>
            <a:r>
              <a:rPr lang="ru-RU" b="1" dirty="0"/>
              <a:t> </a:t>
            </a:r>
            <a:r>
              <a:rPr lang="ru-RU" b="1" dirty="0" err="1"/>
              <a:t>обстеження</a:t>
            </a:r>
            <a:r>
              <a:rPr lang="ru-RU" b="1" dirty="0"/>
              <a:t>:</a:t>
            </a:r>
            <a:r>
              <a:rPr lang="ru-RU" dirty="0"/>
              <a:t> анамнез </a:t>
            </a:r>
            <a:r>
              <a:rPr lang="ru-RU" dirty="0" err="1"/>
              <a:t>щодо</a:t>
            </a:r>
            <a:r>
              <a:rPr lang="ru-RU" dirty="0"/>
              <a:t> </a:t>
            </a:r>
            <a:r>
              <a:rPr lang="ru-RU" dirty="0" err="1"/>
              <a:t>прийому</a:t>
            </a:r>
            <a:r>
              <a:rPr lang="ru-RU" dirty="0"/>
              <a:t> ЛЗ. </a:t>
            </a:r>
            <a:r>
              <a:rPr lang="ru-RU" dirty="0" err="1"/>
              <a:t>Необхідно</a:t>
            </a:r>
            <a:r>
              <a:rPr lang="ru-RU" dirty="0"/>
              <a:t> </a:t>
            </a:r>
            <a:r>
              <a:rPr lang="ru-RU" dirty="0" err="1"/>
              <a:t>встановити</a:t>
            </a:r>
            <a:r>
              <a:rPr lang="ru-RU" dirty="0"/>
              <a:t> </a:t>
            </a:r>
            <a:r>
              <a:rPr lang="ru-RU" dirty="0" err="1"/>
              <a:t>швидкість</a:t>
            </a:r>
            <a:r>
              <a:rPr lang="ru-RU" dirty="0"/>
              <a:t> </a:t>
            </a:r>
            <a:r>
              <a:rPr lang="ru-RU" dirty="0" err="1"/>
              <a:t>збільшення</a:t>
            </a:r>
            <a:r>
              <a:rPr lang="ru-RU" dirty="0"/>
              <a:t> </a:t>
            </a:r>
            <a:r>
              <a:rPr lang="ru-RU" dirty="0" err="1"/>
              <a:t>молочних</a:t>
            </a:r>
            <a:r>
              <a:rPr lang="ru-RU" dirty="0"/>
              <a:t> </a:t>
            </a:r>
            <a:r>
              <a:rPr lang="ru-RU" dirty="0" err="1"/>
              <a:t>залоз</a:t>
            </a:r>
            <a:r>
              <a:rPr lang="ru-RU" dirty="0"/>
              <a:t>, а </a:t>
            </a:r>
            <a:r>
              <a:rPr lang="ru-RU" dirty="0" err="1"/>
              <a:t>також</a:t>
            </a:r>
            <a:r>
              <a:rPr lang="ru-RU" dirty="0"/>
              <a:t> </a:t>
            </a:r>
            <a:r>
              <a:rPr lang="ru-RU" dirty="0" err="1"/>
              <a:t>наявність</a:t>
            </a:r>
            <a:r>
              <a:rPr lang="ru-RU" dirty="0"/>
              <a:t> </a:t>
            </a:r>
            <a:r>
              <a:rPr lang="ru-RU" dirty="0" err="1"/>
              <a:t>болючості</a:t>
            </a:r>
            <a:r>
              <a:rPr lang="ru-RU" dirty="0"/>
              <a:t> та </a:t>
            </a:r>
            <a:r>
              <a:rPr lang="ru-RU" dirty="0" err="1"/>
              <a:t>відчуття</a:t>
            </a:r>
            <a:r>
              <a:rPr lang="ru-RU" dirty="0"/>
              <a:t> </a:t>
            </a:r>
            <a:r>
              <a:rPr lang="ru-RU" dirty="0" err="1"/>
              <a:t>напруження</a:t>
            </a:r>
            <a:r>
              <a:rPr lang="ru-RU" dirty="0"/>
              <a:t> в </a:t>
            </a:r>
            <a:r>
              <a:rPr lang="ru-RU" dirty="0" err="1"/>
              <a:t>молочних</a:t>
            </a:r>
            <a:r>
              <a:rPr lang="ru-RU" dirty="0"/>
              <a:t> </a:t>
            </a:r>
            <a:r>
              <a:rPr lang="ru-RU" dirty="0" err="1"/>
              <a:t>залозах</a:t>
            </a:r>
            <a:r>
              <a:rPr lang="ru-RU" dirty="0"/>
              <a:t>. </a:t>
            </a:r>
            <a:r>
              <a:rPr lang="ru-RU" dirty="0" err="1"/>
              <a:t>Слід</a:t>
            </a:r>
            <a:r>
              <a:rPr lang="ru-RU" dirty="0"/>
              <a:t> </a:t>
            </a:r>
            <a:r>
              <a:rPr lang="ru-RU" dirty="0" err="1"/>
              <a:t>ретельно</a:t>
            </a:r>
            <a:r>
              <a:rPr lang="ru-RU" dirty="0"/>
              <a:t> </a:t>
            </a:r>
            <a:r>
              <a:rPr lang="ru-RU" dirty="0" err="1"/>
              <a:t>обстежити</a:t>
            </a:r>
            <a:r>
              <a:rPr lang="ru-RU" dirty="0"/>
              <a:t> </a:t>
            </a:r>
            <a:r>
              <a:rPr lang="ru-RU" dirty="0" err="1"/>
              <a:t>молочні</a:t>
            </a:r>
            <a:r>
              <a:rPr lang="ru-RU" dirty="0"/>
              <a:t> </a:t>
            </a:r>
            <a:r>
              <a:rPr lang="ru-RU" dirty="0" err="1"/>
              <a:t>залози</a:t>
            </a:r>
            <a:r>
              <a:rPr lang="ru-RU" dirty="0"/>
              <a:t> (</a:t>
            </a:r>
            <a:r>
              <a:rPr lang="ru-RU" dirty="0" err="1"/>
              <a:t>консистенція</a:t>
            </a:r>
            <a:r>
              <a:rPr lang="ru-RU" dirty="0"/>
              <a:t>, </a:t>
            </a:r>
            <a:r>
              <a:rPr lang="ru-RU" dirty="0" err="1"/>
              <a:t>еластичність</a:t>
            </a:r>
            <a:r>
              <a:rPr lang="ru-RU" dirty="0"/>
              <a:t>, </a:t>
            </a:r>
            <a:r>
              <a:rPr lang="ru-RU" dirty="0" err="1"/>
              <a:t>рухомість</a:t>
            </a:r>
            <a:r>
              <a:rPr lang="ru-RU" dirty="0"/>
              <a:t> </a:t>
            </a:r>
            <a:r>
              <a:rPr lang="ru-RU" dirty="0" err="1"/>
              <a:t>залозистої</a:t>
            </a:r>
            <a:r>
              <a:rPr lang="ru-RU" dirty="0"/>
              <a:t> </a:t>
            </a:r>
            <a:r>
              <a:rPr lang="ru-RU" dirty="0" err="1"/>
              <a:t>тканини</a:t>
            </a:r>
            <a:r>
              <a:rPr lang="ru-RU" dirty="0"/>
              <a:t> </a:t>
            </a:r>
            <a:r>
              <a:rPr lang="ru-RU" dirty="0" err="1"/>
              <a:t>відносно</a:t>
            </a:r>
            <a:r>
              <a:rPr lang="ru-RU" dirty="0"/>
              <a:t> </a:t>
            </a:r>
            <a:r>
              <a:rPr lang="ru-RU" dirty="0" err="1"/>
              <a:t>оточуючих</a:t>
            </a:r>
            <a:r>
              <a:rPr lang="ru-RU" dirty="0"/>
              <a:t> тканин; легким натиском </a:t>
            </a:r>
            <a:r>
              <a:rPr lang="ru-RU" dirty="0" err="1"/>
              <a:t>слід</a:t>
            </a:r>
            <a:r>
              <a:rPr lang="ru-RU" dirty="0"/>
              <a:t> </a:t>
            </a:r>
            <a:r>
              <a:rPr lang="ru-RU" dirty="0" err="1"/>
              <a:t>перевірити</a:t>
            </a:r>
            <a:r>
              <a:rPr lang="ru-RU" dirty="0"/>
              <a:t>, </a:t>
            </a:r>
            <a:r>
              <a:rPr lang="ru-RU" dirty="0" err="1"/>
              <a:t>чи</a:t>
            </a:r>
            <a:r>
              <a:rPr lang="ru-RU" dirty="0"/>
              <a:t> </a:t>
            </a:r>
            <a:r>
              <a:rPr lang="ru-RU" dirty="0" err="1"/>
              <a:t>немає</a:t>
            </a:r>
            <a:r>
              <a:rPr lang="ru-RU" dirty="0"/>
              <a:t> </a:t>
            </a:r>
            <a:r>
              <a:rPr lang="ru-RU" dirty="0" err="1"/>
              <a:t>витікання</a:t>
            </a:r>
            <a:r>
              <a:rPr lang="ru-RU" dirty="0"/>
              <a:t> </a:t>
            </a:r>
            <a:r>
              <a:rPr lang="ru-RU" dirty="0" err="1"/>
              <a:t>виділень</a:t>
            </a:r>
            <a:r>
              <a:rPr lang="ru-RU" dirty="0"/>
              <a:t> з соска), </a:t>
            </a:r>
            <a:r>
              <a:rPr lang="ru-RU" dirty="0" err="1"/>
              <a:t>яєчка</a:t>
            </a:r>
            <a:r>
              <a:rPr lang="ru-RU" dirty="0"/>
              <a:t>, </a:t>
            </a:r>
            <a:r>
              <a:rPr lang="ru-RU" dirty="0" err="1"/>
              <a:t>зовнішні</a:t>
            </a:r>
            <a:r>
              <a:rPr lang="ru-RU" dirty="0"/>
              <a:t> </a:t>
            </a:r>
            <a:r>
              <a:rPr lang="ru-RU" dirty="0" err="1"/>
              <a:t>статеві</a:t>
            </a:r>
            <a:r>
              <a:rPr lang="ru-RU" dirty="0"/>
              <a:t> </a:t>
            </a:r>
            <a:r>
              <a:rPr lang="ru-RU" dirty="0" err="1"/>
              <a:t>органи</a:t>
            </a:r>
            <a:r>
              <a:rPr lang="ru-RU" dirty="0"/>
              <a:t> та </a:t>
            </a:r>
            <a:r>
              <a:rPr lang="ru-RU" dirty="0" err="1"/>
              <a:t>периферичні</a:t>
            </a:r>
            <a:r>
              <a:rPr lang="ru-RU" dirty="0"/>
              <a:t> </a:t>
            </a:r>
            <a:r>
              <a:rPr lang="ru-RU" dirty="0" err="1"/>
              <a:t>лімфатичні</a:t>
            </a:r>
            <a:r>
              <a:rPr lang="ru-RU" dirty="0"/>
              <a:t> </a:t>
            </a:r>
            <a:r>
              <a:rPr lang="ru-RU" dirty="0" err="1"/>
              <a:t>вузли</a:t>
            </a:r>
            <a:r>
              <a:rPr lang="ru-RU" dirty="0"/>
              <a:t>. </a:t>
            </a:r>
            <a:r>
              <a:rPr lang="ru-RU" dirty="0" err="1"/>
              <a:t>Слід</a:t>
            </a:r>
            <a:r>
              <a:rPr lang="ru-RU" dirty="0"/>
              <a:t> </a:t>
            </a:r>
            <a:r>
              <a:rPr lang="ru-RU" dirty="0" err="1"/>
              <a:t>шукати</a:t>
            </a:r>
            <a:r>
              <a:rPr lang="ru-RU" dirty="0"/>
              <a:t> </a:t>
            </a:r>
            <a:r>
              <a:rPr lang="ru-RU" dirty="0" err="1"/>
              <a:t>симптоми</a:t>
            </a:r>
            <a:r>
              <a:rPr lang="ru-RU" dirty="0"/>
              <a:t> </a:t>
            </a:r>
            <a:r>
              <a:rPr lang="ru-RU" dirty="0" err="1"/>
              <a:t>гіпертиреозу</a:t>
            </a:r>
            <a:r>
              <a:rPr lang="ru-RU" dirty="0"/>
              <a:t> та </a:t>
            </a:r>
            <a:r>
              <a:rPr lang="ru-RU" dirty="0" err="1"/>
              <a:t>гіперфункції</a:t>
            </a:r>
            <a:r>
              <a:rPr lang="ru-RU" dirty="0"/>
              <a:t> кори </a:t>
            </a:r>
            <a:r>
              <a:rPr lang="ru-RU" dirty="0" err="1"/>
              <a:t>наднирників</a:t>
            </a:r>
            <a:r>
              <a:rPr lang="ru-RU" dirty="0"/>
              <a:t>, </a:t>
            </a:r>
            <a:r>
              <a:rPr lang="ru-RU" dirty="0" err="1"/>
              <a:t>печінкової</a:t>
            </a:r>
            <a:r>
              <a:rPr lang="ru-RU" dirty="0"/>
              <a:t> та </a:t>
            </a:r>
            <a:r>
              <a:rPr lang="ru-RU" dirty="0" err="1"/>
              <a:t>ниркової</a:t>
            </a:r>
            <a:r>
              <a:rPr lang="ru-RU" dirty="0"/>
              <a:t> </a:t>
            </a:r>
            <a:r>
              <a:rPr lang="ru-RU" dirty="0" err="1"/>
              <a:t>недостатності</a:t>
            </a:r>
            <a:r>
              <a:rPr lang="ru-RU" dirty="0"/>
              <a:t>, а </a:t>
            </a:r>
            <a:r>
              <a:rPr lang="ru-RU" dirty="0" err="1"/>
              <a:t>також</a:t>
            </a:r>
            <a:r>
              <a:rPr lang="ru-RU" dirty="0"/>
              <a:t> </a:t>
            </a:r>
            <a:r>
              <a:rPr lang="ru-RU" dirty="0" err="1"/>
              <a:t>пухлин</a:t>
            </a:r>
            <a:r>
              <a:rPr lang="ru-RU" dirty="0"/>
              <a:t> ЦНС.</a:t>
            </a:r>
          </a:p>
          <a:p>
            <a:pPr algn="just"/>
            <a:r>
              <a:rPr lang="ru-RU" b="1" dirty="0"/>
              <a:t>2. </a:t>
            </a:r>
            <a:r>
              <a:rPr lang="ru-RU" b="1" dirty="0" err="1"/>
              <a:t>Допоміжні</a:t>
            </a:r>
            <a:r>
              <a:rPr lang="ru-RU" b="1" dirty="0"/>
              <a:t> </a:t>
            </a:r>
            <a:r>
              <a:rPr lang="ru-RU" b="1" dirty="0" err="1"/>
              <a:t>дослідження</a:t>
            </a:r>
            <a:r>
              <a:rPr lang="ru-RU" b="1" dirty="0" smtClean="0"/>
              <a:t>:</a:t>
            </a:r>
            <a:endParaRPr lang="en-US" b="1" dirty="0" smtClean="0"/>
          </a:p>
          <a:p>
            <a:pPr algn="just"/>
            <a:r>
              <a:rPr lang="ru-RU" b="1" dirty="0" smtClean="0"/>
              <a:t> </a:t>
            </a:r>
            <a:r>
              <a:rPr lang="ru-RU" dirty="0" smtClean="0"/>
              <a:t>1)</a:t>
            </a:r>
            <a:r>
              <a:rPr lang="ru-RU" dirty="0"/>
              <a:t> </a:t>
            </a:r>
            <a:r>
              <a:rPr lang="ru-RU" b="1" dirty="0" err="1"/>
              <a:t>лабораторні</a:t>
            </a:r>
            <a:r>
              <a:rPr lang="ru-RU" dirty="0"/>
              <a:t> — </a:t>
            </a:r>
            <a:r>
              <a:rPr lang="ru-RU" dirty="0" err="1"/>
              <a:t>загальне</a:t>
            </a:r>
            <a:r>
              <a:rPr lang="ru-RU" dirty="0"/>
              <a:t> </a:t>
            </a:r>
            <a:r>
              <a:rPr lang="ru-RU" dirty="0" err="1"/>
              <a:t>дослідження</a:t>
            </a:r>
            <a:r>
              <a:rPr lang="ru-RU" dirty="0"/>
              <a:t> </a:t>
            </a:r>
            <a:r>
              <a:rPr lang="ru-RU" dirty="0" err="1"/>
              <a:t>крові</a:t>
            </a:r>
            <a:r>
              <a:rPr lang="ru-RU" dirty="0"/>
              <a:t>, </a:t>
            </a:r>
            <a:r>
              <a:rPr lang="ru-RU" dirty="0" err="1"/>
              <a:t>визначення</a:t>
            </a:r>
            <a:r>
              <a:rPr lang="ru-RU" dirty="0"/>
              <a:t> </a:t>
            </a:r>
            <a:r>
              <a:rPr lang="ru-RU" dirty="0" err="1"/>
              <a:t>показників</a:t>
            </a:r>
            <a:r>
              <a:rPr lang="ru-RU" dirty="0"/>
              <a:t> </a:t>
            </a:r>
            <a:r>
              <a:rPr lang="ru-RU" dirty="0" err="1"/>
              <a:t>функції</a:t>
            </a:r>
            <a:r>
              <a:rPr lang="ru-RU" dirty="0"/>
              <a:t> </a:t>
            </a:r>
            <a:r>
              <a:rPr lang="ru-RU" dirty="0" err="1"/>
              <a:t>печінки</a:t>
            </a:r>
            <a:r>
              <a:rPr lang="ru-RU" dirty="0"/>
              <a:t> та </a:t>
            </a:r>
            <a:r>
              <a:rPr lang="ru-RU" dirty="0" err="1"/>
              <a:t>нирок</a:t>
            </a:r>
            <a:r>
              <a:rPr lang="ru-RU" dirty="0"/>
              <a:t>, а </a:t>
            </a:r>
            <a:r>
              <a:rPr lang="ru-RU" dirty="0" err="1"/>
              <a:t>також</a:t>
            </a:r>
            <a:r>
              <a:rPr lang="ru-RU" dirty="0"/>
              <a:t> </a:t>
            </a:r>
            <a:r>
              <a:rPr lang="ru-RU" dirty="0" err="1"/>
              <a:t>концентрації</a:t>
            </a:r>
            <a:r>
              <a:rPr lang="ru-RU" dirty="0"/>
              <a:t> </a:t>
            </a:r>
            <a:r>
              <a:rPr lang="ru-RU" u="sng" dirty="0" err="1">
                <a:hlinkClick r:id="rId2"/>
              </a:rPr>
              <a:t>естрадіолу</a:t>
            </a:r>
            <a:r>
              <a:rPr lang="ru-RU" dirty="0"/>
              <a:t>, </a:t>
            </a:r>
            <a:r>
              <a:rPr lang="ru-RU" dirty="0" err="1"/>
              <a:t>загального</a:t>
            </a:r>
            <a:r>
              <a:rPr lang="ru-RU" dirty="0"/>
              <a:t> </a:t>
            </a:r>
            <a:r>
              <a:rPr lang="ru-RU" u="sng" dirty="0">
                <a:hlinkClick r:id="rId3"/>
              </a:rPr>
              <a:t>тестостерону</a:t>
            </a:r>
            <a:r>
              <a:rPr lang="ru-RU" dirty="0"/>
              <a:t>, пролактину, ФСГ, ЛГ, ТСГ у </a:t>
            </a:r>
            <a:r>
              <a:rPr lang="ru-RU" dirty="0" err="1"/>
              <a:t>сироватці</a:t>
            </a:r>
            <a:r>
              <a:rPr lang="ru-RU" dirty="0"/>
              <a:t>; при </a:t>
            </a:r>
            <a:r>
              <a:rPr lang="ru-RU" dirty="0" err="1"/>
              <a:t>підозрі</a:t>
            </a:r>
            <a:r>
              <a:rPr lang="ru-RU" dirty="0"/>
              <a:t> </a:t>
            </a:r>
            <a:r>
              <a:rPr lang="ru-RU" dirty="0" err="1"/>
              <a:t>пухлин</a:t>
            </a:r>
            <a:r>
              <a:rPr lang="ru-RU" dirty="0"/>
              <a:t> </a:t>
            </a:r>
            <a:r>
              <a:rPr lang="ru-RU" dirty="0" err="1"/>
              <a:t>зі</a:t>
            </a:r>
            <a:r>
              <a:rPr lang="ru-RU" dirty="0"/>
              <a:t> </a:t>
            </a:r>
            <a:r>
              <a:rPr lang="ru-RU" dirty="0" err="1"/>
              <a:t>статевих</a:t>
            </a:r>
            <a:r>
              <a:rPr lang="ru-RU" dirty="0"/>
              <a:t> </a:t>
            </a:r>
            <a:r>
              <a:rPr lang="ru-RU" dirty="0" err="1"/>
              <a:t>клітин</a:t>
            </a:r>
            <a:r>
              <a:rPr lang="ru-RU" dirty="0"/>
              <a:t> </a:t>
            </a:r>
            <a:r>
              <a:rPr lang="ru-RU" dirty="0" err="1"/>
              <a:t>визначення</a:t>
            </a:r>
            <a:r>
              <a:rPr lang="ru-RU" dirty="0"/>
              <a:t> </a:t>
            </a:r>
            <a:r>
              <a:rPr lang="ru-RU" dirty="0" err="1"/>
              <a:t>їх</a:t>
            </a:r>
            <a:r>
              <a:rPr lang="ru-RU" dirty="0"/>
              <a:t> </a:t>
            </a:r>
            <a:r>
              <a:rPr lang="ru-RU" dirty="0" err="1"/>
              <a:t>маркерів</a:t>
            </a:r>
            <a:r>
              <a:rPr lang="ru-RU" dirty="0"/>
              <a:t>;</a:t>
            </a:r>
          </a:p>
          <a:p>
            <a:pPr algn="just"/>
            <a:r>
              <a:rPr lang="ru-RU" dirty="0"/>
              <a:t>2) </a:t>
            </a:r>
            <a:r>
              <a:rPr lang="ru-RU" b="1" dirty="0" err="1"/>
              <a:t>візуальні</a:t>
            </a:r>
            <a:r>
              <a:rPr lang="ru-RU" b="1" dirty="0"/>
              <a:t> </a:t>
            </a:r>
            <a:r>
              <a:rPr lang="ru-RU" b="1" dirty="0" err="1"/>
              <a:t>дослідження</a:t>
            </a:r>
            <a:r>
              <a:rPr lang="ru-RU" b="1" dirty="0"/>
              <a:t> —</a:t>
            </a:r>
            <a:r>
              <a:rPr lang="ru-RU" dirty="0"/>
              <a:t> УЗД </a:t>
            </a:r>
            <a:r>
              <a:rPr lang="ru-RU" dirty="0" err="1"/>
              <a:t>обох</a:t>
            </a:r>
            <a:r>
              <a:rPr lang="ru-RU" dirty="0"/>
              <a:t> </a:t>
            </a:r>
            <a:r>
              <a:rPr lang="ru-RU" dirty="0" err="1"/>
              <a:t>молочних</a:t>
            </a:r>
            <a:r>
              <a:rPr lang="ru-RU" dirty="0"/>
              <a:t> </a:t>
            </a:r>
            <a:r>
              <a:rPr lang="ru-RU" dirty="0" err="1"/>
              <a:t>залоз</a:t>
            </a:r>
            <a:r>
              <a:rPr lang="ru-RU" dirty="0"/>
              <a:t> (з метою </a:t>
            </a:r>
            <a:r>
              <a:rPr lang="ru-RU" dirty="0" err="1"/>
              <a:t>виключення</a:t>
            </a:r>
            <a:r>
              <a:rPr lang="ru-RU" dirty="0"/>
              <a:t> </a:t>
            </a:r>
            <a:r>
              <a:rPr lang="ru-RU" dirty="0" err="1"/>
              <a:t>пухлини</a:t>
            </a:r>
            <a:r>
              <a:rPr lang="ru-RU" dirty="0"/>
              <a:t> </a:t>
            </a:r>
            <a:r>
              <a:rPr lang="ru-RU" dirty="0" err="1"/>
              <a:t>молочної</a:t>
            </a:r>
            <a:r>
              <a:rPr lang="ru-RU" dirty="0"/>
              <a:t> </a:t>
            </a:r>
            <a:r>
              <a:rPr lang="ru-RU" dirty="0" err="1"/>
              <a:t>залози</a:t>
            </a:r>
            <a:r>
              <a:rPr lang="ru-RU" dirty="0"/>
              <a:t> та </a:t>
            </a:r>
            <a:r>
              <a:rPr lang="ru-RU" dirty="0" err="1"/>
              <a:t>диференціальної</a:t>
            </a:r>
            <a:r>
              <a:rPr lang="ru-RU" dirty="0"/>
              <a:t> </a:t>
            </a:r>
            <a:r>
              <a:rPr lang="ru-RU" dirty="0" err="1"/>
              <a:t>діагностики</a:t>
            </a:r>
            <a:r>
              <a:rPr lang="ru-RU" dirty="0"/>
              <a:t> </a:t>
            </a:r>
            <a:r>
              <a:rPr lang="ru-RU" dirty="0" err="1"/>
              <a:t>гінекомастії</a:t>
            </a:r>
            <a:r>
              <a:rPr lang="ru-RU" dirty="0"/>
              <a:t> з </a:t>
            </a:r>
            <a:r>
              <a:rPr lang="ru-RU" dirty="0" err="1"/>
              <a:t>ліпомастією</a:t>
            </a:r>
            <a:r>
              <a:rPr lang="ru-RU" dirty="0"/>
              <a:t>) та </a:t>
            </a:r>
            <a:r>
              <a:rPr lang="ru-RU" dirty="0" err="1"/>
              <a:t>яєчок</a:t>
            </a:r>
            <a:r>
              <a:rPr lang="ru-RU" dirty="0"/>
              <a:t> (</a:t>
            </a:r>
            <a:r>
              <a:rPr lang="ru-RU" dirty="0" err="1"/>
              <a:t>пошуки</a:t>
            </a:r>
            <a:r>
              <a:rPr lang="ru-RU" dirty="0"/>
              <a:t> </a:t>
            </a:r>
            <a:r>
              <a:rPr lang="ru-RU" dirty="0" err="1"/>
              <a:t>пухлини</a:t>
            </a:r>
            <a:r>
              <a:rPr lang="ru-RU" dirty="0"/>
              <a:t>), при </a:t>
            </a:r>
            <a:r>
              <a:rPr lang="ru-RU" dirty="0" err="1"/>
              <a:t>підозрі</a:t>
            </a:r>
            <a:r>
              <a:rPr lang="ru-RU" dirty="0"/>
              <a:t> гормонально </a:t>
            </a:r>
            <a:r>
              <a:rPr lang="ru-RU" dirty="0" err="1"/>
              <a:t>активних</a:t>
            </a:r>
            <a:r>
              <a:rPr lang="ru-RU" dirty="0"/>
              <a:t> </a:t>
            </a:r>
            <a:r>
              <a:rPr lang="ru-RU" dirty="0" err="1"/>
              <a:t>пухлин</a:t>
            </a:r>
            <a:r>
              <a:rPr lang="ru-RU" dirty="0"/>
              <a:t> — УЗД, КТ </a:t>
            </a:r>
            <a:r>
              <a:rPr lang="ru-RU" dirty="0" err="1"/>
              <a:t>або</a:t>
            </a:r>
            <a:r>
              <a:rPr lang="ru-RU" dirty="0"/>
              <a:t> МРТ </a:t>
            </a:r>
            <a:r>
              <a:rPr lang="ru-RU" dirty="0" err="1"/>
              <a:t>наднирників</a:t>
            </a:r>
            <a:r>
              <a:rPr lang="ru-RU" dirty="0"/>
              <a:t>, МРТ </a:t>
            </a:r>
            <a:r>
              <a:rPr lang="ru-RU" dirty="0" err="1"/>
              <a:t>гіпофіза</a:t>
            </a:r>
            <a:r>
              <a:rPr lang="ru-RU" dirty="0"/>
              <a:t>, РГ </a:t>
            </a:r>
            <a:r>
              <a:rPr lang="ru-RU" dirty="0" err="1"/>
              <a:t>грудної</a:t>
            </a:r>
            <a:r>
              <a:rPr lang="ru-RU" dirty="0"/>
              <a:t> </a:t>
            </a:r>
            <a:r>
              <a:rPr lang="ru-RU" dirty="0" err="1"/>
              <a:t>клітки</a:t>
            </a:r>
            <a:r>
              <a:rPr lang="ru-RU" dirty="0"/>
              <a:t>;</a:t>
            </a:r>
          </a:p>
          <a:p>
            <a:pPr algn="just"/>
            <a:r>
              <a:rPr lang="ru-RU" dirty="0"/>
              <a:t>3) </a:t>
            </a:r>
            <a:r>
              <a:rPr lang="ru-RU" b="1" dirty="0" err="1"/>
              <a:t>біопсія</a:t>
            </a:r>
            <a:r>
              <a:rPr lang="ru-RU" b="1" dirty="0"/>
              <a:t> </a:t>
            </a:r>
            <a:r>
              <a:rPr lang="ru-RU" b="1" dirty="0" err="1"/>
              <a:t>молочної</a:t>
            </a:r>
            <a:r>
              <a:rPr lang="ru-RU" b="1" dirty="0"/>
              <a:t> </a:t>
            </a:r>
            <a:r>
              <a:rPr lang="ru-RU" b="1" dirty="0" err="1"/>
              <a:t>залози</a:t>
            </a:r>
            <a:r>
              <a:rPr lang="ru-RU" dirty="0"/>
              <a:t> — при </a:t>
            </a:r>
            <a:r>
              <a:rPr lang="ru-RU" dirty="0" err="1"/>
              <a:t>підозрі</a:t>
            </a:r>
            <a:r>
              <a:rPr lang="ru-RU" dirty="0"/>
              <a:t> раку </a:t>
            </a:r>
            <a:r>
              <a:rPr lang="ru-RU" dirty="0" err="1"/>
              <a:t>молочної</a:t>
            </a:r>
            <a:r>
              <a:rPr lang="ru-RU" dirty="0"/>
              <a:t> </a:t>
            </a:r>
            <a:r>
              <a:rPr lang="ru-RU" dirty="0" err="1"/>
              <a:t>залози</a:t>
            </a:r>
            <a:r>
              <a:rPr lang="ru-RU" dirty="0"/>
              <a:t> (особливо, </a:t>
            </a:r>
            <a:r>
              <a:rPr lang="ru-RU" dirty="0" err="1"/>
              <a:t>якщо</a:t>
            </a:r>
            <a:r>
              <a:rPr lang="ru-RU" dirty="0"/>
              <a:t> </a:t>
            </a:r>
            <a:r>
              <a:rPr lang="ru-RU" dirty="0" err="1"/>
              <a:t>зміна</a:t>
            </a:r>
            <a:r>
              <a:rPr lang="ru-RU" dirty="0"/>
              <a:t> </a:t>
            </a:r>
            <a:r>
              <a:rPr lang="ru-RU" dirty="0" err="1"/>
              <a:t>нерухома</a:t>
            </a:r>
            <a:r>
              <a:rPr lang="ru-RU" dirty="0"/>
              <a:t> по </a:t>
            </a:r>
            <a:r>
              <a:rPr lang="ru-RU" dirty="0" err="1"/>
              <a:t>відношенню</a:t>
            </a:r>
            <a:r>
              <a:rPr lang="ru-RU" dirty="0"/>
              <a:t> до </a:t>
            </a:r>
            <a:r>
              <a:rPr lang="ru-RU" dirty="0" err="1"/>
              <a:t>основи</a:t>
            </a:r>
            <a:r>
              <a:rPr lang="ru-RU" dirty="0"/>
              <a:t> і </a:t>
            </a:r>
            <a:r>
              <a:rPr lang="ru-RU" dirty="0" err="1"/>
              <a:t>неоднорідної</a:t>
            </a:r>
            <a:r>
              <a:rPr lang="ru-RU" dirty="0"/>
              <a:t> </a:t>
            </a:r>
            <a:r>
              <a:rPr lang="ru-RU" dirty="0" err="1"/>
              <a:t>структури</a:t>
            </a:r>
            <a:r>
              <a:rPr lang="ru-RU" dirty="0"/>
              <a:t>).</a:t>
            </a:r>
          </a:p>
          <a:p>
            <a:pPr algn="just"/>
            <a:endParaRPr lang="ru-RU" dirty="0"/>
          </a:p>
        </p:txBody>
      </p:sp>
    </p:spTree>
    <p:extLst>
      <p:ext uri="{BB962C8B-B14F-4D97-AF65-F5344CB8AC3E}">
        <p14:creationId xmlns:p14="http://schemas.microsoft.com/office/powerpoint/2010/main" val="43598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640960" cy="5544616"/>
          </a:xfrm>
        </p:spPr>
        <p:txBody>
          <a:bodyPr>
            <a:normAutofit fontScale="92500" lnSpcReduction="20000"/>
          </a:bodyPr>
          <a:lstStyle/>
          <a:p>
            <a:pPr algn="l"/>
            <a:r>
              <a:rPr lang="uk-UA" b="1" dirty="0" smtClean="0"/>
              <a:t>План </a:t>
            </a:r>
            <a:r>
              <a:rPr lang="uk-UA" b="1" dirty="0"/>
              <a:t>та організаційна структура лекції.</a:t>
            </a:r>
            <a:endParaRPr lang="ru-RU" dirty="0"/>
          </a:p>
          <a:p>
            <a:pPr algn="l"/>
            <a:r>
              <a:rPr lang="uk-UA" dirty="0"/>
              <a:t>	</a:t>
            </a:r>
            <a:endParaRPr lang="ru-RU" dirty="0"/>
          </a:p>
          <a:p>
            <a:pPr algn="l"/>
            <a:r>
              <a:rPr lang="uk-UA" dirty="0"/>
              <a:t>1. Анатомо-фізіологічні особливості будови та функціонування </a:t>
            </a:r>
            <a:r>
              <a:rPr lang="uk-UA" dirty="0" err="1"/>
              <a:t>виличкової</a:t>
            </a:r>
            <a:r>
              <a:rPr lang="uk-UA" dirty="0"/>
              <a:t> залози.</a:t>
            </a:r>
            <a:endParaRPr lang="ru-RU" dirty="0"/>
          </a:p>
          <a:p>
            <a:pPr algn="l"/>
            <a:r>
              <a:rPr lang="uk-UA" dirty="0"/>
              <a:t>2. Етіологія та </a:t>
            </a:r>
            <a:r>
              <a:rPr lang="uk-UA" dirty="0" err="1"/>
              <a:t>патогонез</a:t>
            </a:r>
            <a:r>
              <a:rPr lang="uk-UA" dirty="0"/>
              <a:t>, клініка, діагностика і лікування хвороб </a:t>
            </a:r>
            <a:r>
              <a:rPr lang="uk-UA" dirty="0" err="1"/>
              <a:t>виличкової</a:t>
            </a:r>
            <a:r>
              <a:rPr lang="uk-UA" dirty="0"/>
              <a:t> залози.</a:t>
            </a:r>
            <a:endParaRPr lang="ru-RU" dirty="0"/>
          </a:p>
          <a:p>
            <a:pPr algn="l"/>
            <a:r>
              <a:rPr lang="uk-UA" dirty="0"/>
              <a:t>3. Анатомо-фізіологічні особливості будови та функціонування щитоподібної залози.</a:t>
            </a:r>
            <a:endParaRPr lang="ru-RU" dirty="0"/>
          </a:p>
          <a:p>
            <a:pPr algn="l"/>
            <a:r>
              <a:rPr lang="uk-UA" dirty="0"/>
              <a:t>4. Етіологія та </a:t>
            </a:r>
            <a:r>
              <a:rPr lang="uk-UA" dirty="0" err="1"/>
              <a:t>патогонез</a:t>
            </a:r>
            <a:r>
              <a:rPr lang="uk-UA" dirty="0"/>
              <a:t>, клініка, діагностика і лікування хвороб щитоподібної залози.</a:t>
            </a:r>
            <a:endParaRPr lang="ru-RU" dirty="0"/>
          </a:p>
          <a:p>
            <a:pPr algn="l"/>
            <a:r>
              <a:rPr lang="uk-UA" dirty="0"/>
              <a:t>5.Анатомо-фізіологічні особливості будови та функціонування </a:t>
            </a:r>
            <a:r>
              <a:rPr lang="uk-UA" dirty="0" err="1"/>
              <a:t>паращитовидних</a:t>
            </a:r>
            <a:r>
              <a:rPr lang="uk-UA" dirty="0"/>
              <a:t> залоз.</a:t>
            </a:r>
            <a:endParaRPr lang="ru-RU" dirty="0"/>
          </a:p>
          <a:p>
            <a:pPr algn="l"/>
            <a:r>
              <a:rPr lang="uk-UA" dirty="0"/>
              <a:t>6. Етіологія та </a:t>
            </a:r>
            <a:r>
              <a:rPr lang="uk-UA" dirty="0" err="1"/>
              <a:t>патогонез</a:t>
            </a:r>
            <a:r>
              <a:rPr lang="uk-UA" dirty="0"/>
              <a:t>, клініка, діагностика і лікування хвороб </a:t>
            </a:r>
            <a:r>
              <a:rPr lang="uk-UA" dirty="0" err="1"/>
              <a:t>паращитовидних</a:t>
            </a:r>
            <a:r>
              <a:rPr lang="uk-UA" dirty="0"/>
              <a:t> залоз.</a:t>
            </a:r>
            <a:endParaRPr lang="ru-RU" dirty="0"/>
          </a:p>
          <a:p>
            <a:pPr algn="just"/>
            <a:endParaRPr lang="ru-RU" dirty="0"/>
          </a:p>
        </p:txBody>
      </p:sp>
    </p:spTree>
    <p:extLst>
      <p:ext uri="{BB962C8B-B14F-4D97-AF65-F5344CB8AC3E}">
        <p14:creationId xmlns:p14="http://schemas.microsoft.com/office/powerpoint/2010/main" val="489676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640960" cy="5544616"/>
          </a:xfrm>
        </p:spPr>
        <p:txBody>
          <a:bodyPr>
            <a:normAutofit fontScale="70000" lnSpcReduction="20000"/>
          </a:bodyPr>
          <a:lstStyle/>
          <a:p>
            <a:pPr algn="just"/>
            <a:r>
              <a:rPr lang="ru-RU" b="1" u="sng" dirty="0" err="1"/>
              <a:t>Лікування</a:t>
            </a:r>
            <a:r>
              <a:rPr lang="ru-RU" b="1" u="sng" dirty="0"/>
              <a:t> і </a:t>
            </a:r>
            <a:r>
              <a:rPr lang="ru-RU" b="1" u="sng" dirty="0" err="1"/>
              <a:t>профілактика</a:t>
            </a:r>
            <a:r>
              <a:rPr lang="ru-RU" b="1" u="sng" dirty="0"/>
              <a:t> </a:t>
            </a:r>
            <a:r>
              <a:rPr lang="ru-RU" b="1" u="sng" dirty="0" err="1"/>
              <a:t>гінекомастії</a:t>
            </a:r>
            <a:endParaRPr lang="ru-RU" b="1" dirty="0"/>
          </a:p>
          <a:p>
            <a:pPr algn="just"/>
            <a:r>
              <a:rPr lang="ru-RU" dirty="0"/>
              <a:t>Для </a:t>
            </a:r>
            <a:r>
              <a:rPr lang="ru-RU" dirty="0" err="1"/>
              <a:t>запобігання</a:t>
            </a:r>
            <a:r>
              <a:rPr lang="ru-RU" dirty="0"/>
              <a:t> </a:t>
            </a:r>
            <a:r>
              <a:rPr lang="ru-RU" dirty="0" err="1"/>
              <a:t>гінекомастії</a:t>
            </a:r>
            <a:r>
              <a:rPr lang="ru-RU" dirty="0"/>
              <a:t> </a:t>
            </a:r>
            <a:r>
              <a:rPr lang="ru-RU" dirty="0" err="1"/>
              <a:t>необхідно</a:t>
            </a:r>
            <a:r>
              <a:rPr lang="ru-RU" dirty="0"/>
              <a:t> </a:t>
            </a:r>
            <a:r>
              <a:rPr lang="ru-RU" dirty="0" err="1"/>
              <a:t>дотримуватися</a:t>
            </a:r>
            <a:r>
              <a:rPr lang="ru-RU" dirty="0"/>
              <a:t> таких правил: не </a:t>
            </a:r>
            <a:r>
              <a:rPr lang="ru-RU" dirty="0" err="1"/>
              <a:t>зловживати</a:t>
            </a:r>
            <a:r>
              <a:rPr lang="ru-RU" dirty="0"/>
              <a:t> </a:t>
            </a:r>
            <a:r>
              <a:rPr lang="ru-RU" dirty="0" err="1"/>
              <a:t>м'ясними</a:t>
            </a:r>
            <a:r>
              <a:rPr lang="ru-RU" dirty="0"/>
              <a:t> продуктами, </a:t>
            </a:r>
            <a:r>
              <a:rPr lang="ru-RU" dirty="0" err="1"/>
              <a:t>збагатіть</a:t>
            </a:r>
            <a:r>
              <a:rPr lang="ru-RU" dirty="0"/>
              <a:t> </a:t>
            </a:r>
            <a:r>
              <a:rPr lang="ru-RU" dirty="0" err="1"/>
              <a:t>раціон</a:t>
            </a:r>
            <a:r>
              <a:rPr lang="ru-RU" dirty="0"/>
              <a:t> </a:t>
            </a:r>
            <a:r>
              <a:rPr lang="ru-RU" dirty="0" err="1"/>
              <a:t>високим</a:t>
            </a:r>
            <a:r>
              <a:rPr lang="ru-RU" dirty="0"/>
              <a:t> </a:t>
            </a:r>
            <a:r>
              <a:rPr lang="ru-RU" dirty="0" err="1"/>
              <a:t>вмістом</a:t>
            </a:r>
            <a:r>
              <a:rPr lang="ru-RU" dirty="0"/>
              <a:t> волокон (</a:t>
            </a:r>
            <a:r>
              <a:rPr lang="ru-RU" dirty="0" err="1"/>
              <a:t>збільшіть</a:t>
            </a:r>
            <a:r>
              <a:rPr lang="ru-RU" dirty="0"/>
              <a:t> </a:t>
            </a:r>
            <a:r>
              <a:rPr lang="ru-RU" dirty="0" err="1"/>
              <a:t>кількість</a:t>
            </a:r>
            <a:r>
              <a:rPr lang="ru-RU" dirty="0"/>
              <a:t> </a:t>
            </a:r>
            <a:r>
              <a:rPr lang="ru-RU" dirty="0" err="1"/>
              <a:t>фруктів</a:t>
            </a:r>
            <a:r>
              <a:rPr lang="ru-RU" dirty="0"/>
              <a:t> і </a:t>
            </a:r>
            <a:r>
              <a:rPr lang="ru-RU" dirty="0" err="1"/>
              <a:t>овочів</a:t>
            </a:r>
            <a:r>
              <a:rPr lang="ru-RU" dirty="0"/>
              <a:t>), </a:t>
            </a:r>
            <a:r>
              <a:rPr lang="ru-RU" dirty="0" err="1"/>
              <a:t>дотримуйтесь</a:t>
            </a:r>
            <a:r>
              <a:rPr lang="ru-RU" dirty="0"/>
              <a:t> </a:t>
            </a:r>
            <a:r>
              <a:rPr lang="ru-RU" dirty="0" err="1"/>
              <a:t>програми</a:t>
            </a:r>
            <a:r>
              <a:rPr lang="ru-RU" dirty="0"/>
              <a:t> </a:t>
            </a:r>
            <a:r>
              <a:rPr lang="ru-RU" dirty="0" err="1"/>
              <a:t>регулярної</a:t>
            </a:r>
            <a:r>
              <a:rPr lang="ru-RU" dirty="0"/>
              <a:t> </a:t>
            </a:r>
            <a:r>
              <a:rPr lang="ru-RU" dirty="0" err="1"/>
              <a:t>фізичної</a:t>
            </a:r>
            <a:r>
              <a:rPr lang="ru-RU" dirty="0"/>
              <a:t> </a:t>
            </a:r>
            <a:r>
              <a:rPr lang="ru-RU" dirty="0" err="1"/>
              <a:t>активності</a:t>
            </a:r>
            <a:r>
              <a:rPr lang="ru-RU" dirty="0"/>
              <a:t>, </a:t>
            </a:r>
            <a:r>
              <a:rPr lang="ru-RU" dirty="0" err="1"/>
              <a:t>контролюйте</a:t>
            </a:r>
            <a:r>
              <a:rPr lang="ru-RU" dirty="0"/>
              <a:t> вагу </a:t>
            </a:r>
            <a:r>
              <a:rPr lang="ru-RU" dirty="0" err="1"/>
              <a:t>тіла</a:t>
            </a:r>
            <a:r>
              <a:rPr lang="ru-RU" dirty="0"/>
              <a:t>, так як у </a:t>
            </a:r>
            <a:r>
              <a:rPr lang="ru-RU" dirty="0" err="1"/>
              <a:t>огрядних</a:t>
            </a:r>
            <a:r>
              <a:rPr lang="ru-RU" dirty="0"/>
              <a:t> людей </a:t>
            </a:r>
            <a:r>
              <a:rPr lang="ru-RU" dirty="0" err="1"/>
              <a:t>рівень</a:t>
            </a:r>
            <a:r>
              <a:rPr lang="ru-RU" dirty="0"/>
              <a:t> тестостерону </a:t>
            </a:r>
            <a:r>
              <a:rPr lang="ru-RU" dirty="0" err="1"/>
              <a:t>значно</a:t>
            </a:r>
            <a:r>
              <a:rPr lang="ru-RU" dirty="0"/>
              <a:t> </a:t>
            </a:r>
            <a:r>
              <a:rPr lang="ru-RU" dirty="0" err="1"/>
              <a:t>знижується</a:t>
            </a:r>
            <a:r>
              <a:rPr lang="ru-RU" dirty="0"/>
              <a:t>, а </a:t>
            </a:r>
            <a:r>
              <a:rPr lang="ru-RU" dirty="0" err="1"/>
              <a:t>рівень</a:t>
            </a:r>
            <a:r>
              <a:rPr lang="ru-RU" dirty="0"/>
              <a:t> </a:t>
            </a:r>
            <a:r>
              <a:rPr lang="ru-RU" dirty="0" err="1"/>
              <a:t>естрогену</a:t>
            </a:r>
            <a:r>
              <a:rPr lang="ru-RU" dirty="0"/>
              <a:t> - </a:t>
            </a:r>
            <a:r>
              <a:rPr lang="ru-RU" dirty="0" err="1"/>
              <a:t>зростає</a:t>
            </a:r>
            <a:r>
              <a:rPr lang="ru-RU" dirty="0"/>
              <a:t>.</a:t>
            </a:r>
            <a:br>
              <a:rPr lang="ru-RU" dirty="0"/>
            </a:br>
            <a:r>
              <a:rPr lang="ru-RU" dirty="0" err="1"/>
              <a:t>Якщо</a:t>
            </a:r>
            <a:r>
              <a:rPr lang="ru-RU" dirty="0"/>
              <a:t> </a:t>
            </a:r>
            <a:r>
              <a:rPr lang="ru-RU" dirty="0" err="1"/>
              <a:t>мова</a:t>
            </a:r>
            <a:r>
              <a:rPr lang="ru-RU" dirty="0"/>
              <a:t> </a:t>
            </a:r>
            <a:r>
              <a:rPr lang="ru-RU" dirty="0" err="1"/>
              <a:t>йде</a:t>
            </a:r>
            <a:r>
              <a:rPr lang="ru-RU" dirty="0"/>
              <a:t> про </a:t>
            </a:r>
            <a:r>
              <a:rPr lang="ru-RU" dirty="0" err="1"/>
              <a:t>істинну</a:t>
            </a:r>
            <a:r>
              <a:rPr lang="ru-RU" dirty="0"/>
              <a:t> </a:t>
            </a:r>
            <a:r>
              <a:rPr lang="ru-RU" dirty="0" err="1"/>
              <a:t>гінекомастію</a:t>
            </a:r>
            <a:r>
              <a:rPr lang="ru-RU" dirty="0"/>
              <a:t>, то </a:t>
            </a:r>
            <a:r>
              <a:rPr lang="ru-RU" dirty="0" err="1"/>
              <a:t>регресія</a:t>
            </a:r>
            <a:r>
              <a:rPr lang="ru-RU" dirty="0"/>
              <a:t> </a:t>
            </a:r>
            <a:r>
              <a:rPr lang="ru-RU" dirty="0" err="1"/>
              <a:t>захворювання</a:t>
            </a:r>
            <a:r>
              <a:rPr lang="ru-RU" dirty="0"/>
              <a:t> </a:t>
            </a:r>
            <a:r>
              <a:rPr lang="ru-RU" dirty="0" err="1"/>
              <a:t>може</a:t>
            </a:r>
            <a:r>
              <a:rPr lang="ru-RU" dirty="0"/>
              <a:t> </a:t>
            </a:r>
            <a:r>
              <a:rPr lang="ru-RU" dirty="0" err="1"/>
              <a:t>відбутися</a:t>
            </a:r>
            <a:r>
              <a:rPr lang="ru-RU" dirty="0"/>
              <a:t> </a:t>
            </a:r>
            <a:r>
              <a:rPr lang="ru-RU" dirty="0" err="1"/>
              <a:t>тільки</a:t>
            </a:r>
            <a:r>
              <a:rPr lang="ru-RU" dirty="0"/>
              <a:t> в </a:t>
            </a:r>
            <a:r>
              <a:rPr lang="ru-RU" dirty="0" err="1"/>
              <a:t>період</a:t>
            </a:r>
            <a:r>
              <a:rPr lang="ru-RU" dirty="0"/>
              <a:t> </a:t>
            </a:r>
            <a:r>
              <a:rPr lang="ru-RU" dirty="0" err="1"/>
              <a:t>статевого</a:t>
            </a:r>
            <a:r>
              <a:rPr lang="ru-RU" dirty="0"/>
              <a:t> </a:t>
            </a:r>
            <a:r>
              <a:rPr lang="ru-RU" dirty="0" err="1"/>
              <a:t>дозрівання</a:t>
            </a:r>
            <a:r>
              <a:rPr lang="ru-RU" dirty="0"/>
              <a:t>. У </a:t>
            </a:r>
            <a:r>
              <a:rPr lang="ru-RU" dirty="0" err="1"/>
              <a:t>зрілому</a:t>
            </a:r>
            <a:r>
              <a:rPr lang="ru-RU" dirty="0"/>
              <a:t> </a:t>
            </a:r>
            <a:r>
              <a:rPr lang="ru-RU" dirty="0" err="1"/>
              <a:t>віці</a:t>
            </a:r>
            <a:r>
              <a:rPr lang="ru-RU" dirty="0"/>
              <a:t> </a:t>
            </a:r>
            <a:r>
              <a:rPr lang="ru-RU" dirty="0" err="1"/>
              <a:t>можливість</a:t>
            </a:r>
            <a:r>
              <a:rPr lang="ru-RU" dirty="0"/>
              <a:t> </a:t>
            </a:r>
            <a:r>
              <a:rPr lang="ru-RU" dirty="0" err="1"/>
              <a:t>спонтанної</a:t>
            </a:r>
            <a:r>
              <a:rPr lang="ru-RU" dirty="0"/>
              <a:t> </a:t>
            </a:r>
            <a:r>
              <a:rPr lang="ru-RU" dirty="0" err="1"/>
              <a:t>регресії</a:t>
            </a:r>
            <a:r>
              <a:rPr lang="ru-RU" dirty="0"/>
              <a:t> </a:t>
            </a:r>
            <a:r>
              <a:rPr lang="ru-RU" dirty="0" err="1"/>
              <a:t>дуже</a:t>
            </a:r>
            <a:r>
              <a:rPr lang="ru-RU" dirty="0"/>
              <a:t> мала, і </a:t>
            </a:r>
            <a:r>
              <a:rPr lang="ru-RU" dirty="0" err="1"/>
              <a:t>вимагає</a:t>
            </a:r>
            <a:r>
              <a:rPr lang="ru-RU" dirty="0"/>
              <a:t> </a:t>
            </a:r>
            <a:r>
              <a:rPr lang="ru-RU" dirty="0" err="1"/>
              <a:t>хірургічного</a:t>
            </a:r>
            <a:r>
              <a:rPr lang="ru-RU" dirty="0"/>
              <a:t> </a:t>
            </a:r>
            <a:r>
              <a:rPr lang="ru-RU" dirty="0" err="1"/>
              <a:t>втручання</a:t>
            </a:r>
            <a:r>
              <a:rPr lang="ru-RU" dirty="0"/>
              <a:t>. </a:t>
            </a:r>
            <a:r>
              <a:rPr lang="ru-RU" dirty="0" err="1"/>
              <a:t>Якщо</a:t>
            </a:r>
            <a:r>
              <a:rPr lang="ru-RU" dirty="0"/>
              <a:t> ж </a:t>
            </a:r>
            <a:r>
              <a:rPr lang="ru-RU" dirty="0" err="1"/>
              <a:t>гінекомастія</a:t>
            </a:r>
            <a:r>
              <a:rPr lang="ru-RU" dirty="0"/>
              <a:t> </a:t>
            </a:r>
            <a:r>
              <a:rPr lang="ru-RU" dirty="0" err="1"/>
              <a:t>обумовлена</a:t>
            </a:r>
            <a:r>
              <a:rPr lang="ru-RU" dirty="0"/>
              <a:t> </a:t>
            </a:r>
            <a:r>
              <a:rPr lang="ru-RU" dirty="0" err="1"/>
              <a:t>локалізацією</a:t>
            </a:r>
            <a:r>
              <a:rPr lang="ru-RU" dirty="0"/>
              <a:t> </a:t>
            </a:r>
            <a:r>
              <a:rPr lang="ru-RU" dirty="0" err="1"/>
              <a:t>жирових</a:t>
            </a:r>
            <a:r>
              <a:rPr lang="ru-RU" dirty="0"/>
              <a:t> </a:t>
            </a:r>
            <a:r>
              <a:rPr lang="ru-RU" dirty="0" err="1"/>
              <a:t>відкладень</a:t>
            </a:r>
            <a:r>
              <a:rPr lang="ru-RU" dirty="0"/>
              <a:t>, то </a:t>
            </a:r>
            <a:r>
              <a:rPr lang="ru-RU" dirty="0" err="1"/>
              <a:t>шанси</a:t>
            </a:r>
            <a:r>
              <a:rPr lang="ru-RU" dirty="0"/>
              <a:t> на </a:t>
            </a:r>
            <a:r>
              <a:rPr lang="ru-RU" dirty="0" err="1"/>
              <a:t>відновлення</a:t>
            </a:r>
            <a:r>
              <a:rPr lang="ru-RU" dirty="0"/>
              <a:t> </a:t>
            </a:r>
            <a:r>
              <a:rPr lang="ru-RU" dirty="0" err="1"/>
              <a:t>вищі</a:t>
            </a:r>
            <a:r>
              <a:rPr lang="ru-RU" dirty="0"/>
              <a:t>. </a:t>
            </a:r>
            <a:r>
              <a:rPr lang="ru-RU" dirty="0" err="1"/>
              <a:t>Це</a:t>
            </a:r>
            <a:r>
              <a:rPr lang="ru-RU" dirty="0"/>
              <a:t> не </a:t>
            </a:r>
            <a:r>
              <a:rPr lang="ru-RU" dirty="0" err="1"/>
              <a:t>завжди</a:t>
            </a:r>
            <a:r>
              <a:rPr lang="ru-RU" dirty="0"/>
              <a:t> </a:t>
            </a:r>
            <a:r>
              <a:rPr lang="ru-RU" dirty="0" err="1"/>
              <a:t>вимагає</a:t>
            </a:r>
            <a:r>
              <a:rPr lang="ru-RU" dirty="0"/>
              <a:t> </a:t>
            </a:r>
            <a:r>
              <a:rPr lang="ru-RU" dirty="0" err="1"/>
              <a:t>хірургічного</a:t>
            </a:r>
            <a:r>
              <a:rPr lang="ru-RU" dirty="0"/>
              <a:t> </a:t>
            </a:r>
            <a:r>
              <a:rPr lang="ru-RU" dirty="0" err="1"/>
              <a:t>втручання</a:t>
            </a:r>
            <a:r>
              <a:rPr lang="ru-RU" dirty="0"/>
              <a:t>, так як хвороба </a:t>
            </a:r>
            <a:r>
              <a:rPr lang="ru-RU" dirty="0" err="1"/>
              <a:t>може</a:t>
            </a:r>
            <a:r>
              <a:rPr lang="ru-RU" dirty="0"/>
              <a:t> бути легко </a:t>
            </a:r>
            <a:r>
              <a:rPr lang="ru-RU" dirty="0" err="1"/>
              <a:t>вилікувана</a:t>
            </a:r>
            <a:r>
              <a:rPr lang="ru-RU" dirty="0"/>
              <a:t> за </a:t>
            </a:r>
            <a:r>
              <a:rPr lang="ru-RU" dirty="0" err="1"/>
              <a:t>допомогою</a:t>
            </a:r>
            <a:r>
              <a:rPr lang="ru-RU" dirty="0"/>
              <a:t> </a:t>
            </a:r>
            <a:r>
              <a:rPr lang="ru-RU" dirty="0" err="1"/>
              <a:t>програми</a:t>
            </a:r>
            <a:r>
              <a:rPr lang="ru-RU" dirty="0"/>
              <a:t> </a:t>
            </a:r>
            <a:r>
              <a:rPr lang="ru-RU" dirty="0" err="1"/>
              <a:t>харчової</a:t>
            </a:r>
            <a:r>
              <a:rPr lang="ru-RU" dirty="0"/>
              <a:t> </a:t>
            </a:r>
            <a:r>
              <a:rPr lang="ru-RU" dirty="0" err="1"/>
              <a:t>корекції</a:t>
            </a:r>
            <a:r>
              <a:rPr lang="ru-RU" dirty="0"/>
              <a:t>, </a:t>
            </a:r>
            <a:r>
              <a:rPr lang="ru-RU" dirty="0" err="1"/>
              <a:t>спрямованої</a:t>
            </a:r>
            <a:r>
              <a:rPr lang="ru-RU" dirty="0"/>
              <a:t> на </a:t>
            </a:r>
            <a:r>
              <a:rPr lang="ru-RU" dirty="0" err="1" smtClean="0"/>
              <a:t>зниження</a:t>
            </a:r>
            <a:r>
              <a:rPr lang="en-US" dirty="0"/>
              <a:t> </a:t>
            </a:r>
            <a:r>
              <a:rPr lang="ru-RU" dirty="0" smtClean="0"/>
              <a:t>жиру.</a:t>
            </a:r>
            <a:endParaRPr lang="en-US" smtClean="0"/>
          </a:p>
          <a:p>
            <a:pPr algn="just"/>
            <a:r>
              <a:rPr lang="ru-RU" dirty="0"/>
              <a:t/>
            </a:r>
            <a:br>
              <a:rPr lang="ru-RU" dirty="0"/>
            </a:br>
            <a:r>
              <a:rPr lang="ru-RU" dirty="0" err="1"/>
              <a:t>Стратегії</a:t>
            </a:r>
            <a:r>
              <a:rPr lang="ru-RU" dirty="0"/>
              <a:t> </a:t>
            </a:r>
            <a:r>
              <a:rPr lang="ru-RU" dirty="0" err="1"/>
              <a:t>хірургічного</a:t>
            </a:r>
            <a:r>
              <a:rPr lang="ru-RU" dirty="0"/>
              <a:t> </a:t>
            </a:r>
            <a:r>
              <a:rPr lang="ru-RU" dirty="0" err="1"/>
              <a:t>втручання</a:t>
            </a:r>
            <a:r>
              <a:rPr lang="ru-RU" dirty="0"/>
              <a:t> </a:t>
            </a:r>
            <a:r>
              <a:rPr lang="ru-RU" dirty="0" err="1"/>
              <a:t>різняться</a:t>
            </a:r>
            <a:r>
              <a:rPr lang="ru-RU" dirty="0"/>
              <a:t> в </a:t>
            </a:r>
            <a:r>
              <a:rPr lang="ru-RU" dirty="0" err="1"/>
              <a:t>залежності</a:t>
            </a:r>
            <a:r>
              <a:rPr lang="ru-RU" dirty="0"/>
              <a:t> </a:t>
            </a:r>
            <a:r>
              <a:rPr lang="ru-RU" dirty="0" err="1"/>
              <a:t>від</a:t>
            </a:r>
            <a:r>
              <a:rPr lang="ru-RU" dirty="0"/>
              <a:t> характеру </a:t>
            </a:r>
            <a:r>
              <a:rPr lang="ru-RU" dirty="0" err="1"/>
              <a:t>проблеми</a:t>
            </a:r>
            <a:r>
              <a:rPr lang="ru-RU" dirty="0"/>
              <a:t>. При </a:t>
            </a:r>
            <a:r>
              <a:rPr lang="ru-RU" dirty="0" err="1"/>
              <a:t>надлишкових</a:t>
            </a:r>
            <a:r>
              <a:rPr lang="ru-RU" dirty="0"/>
              <a:t> </a:t>
            </a:r>
            <a:r>
              <a:rPr lang="ru-RU" dirty="0" err="1"/>
              <a:t>жирових</a:t>
            </a:r>
            <a:r>
              <a:rPr lang="ru-RU" dirty="0"/>
              <a:t> </a:t>
            </a:r>
            <a:r>
              <a:rPr lang="ru-RU" dirty="0" err="1"/>
              <a:t>відкладеннях</a:t>
            </a:r>
            <a:r>
              <a:rPr lang="ru-RU" dirty="0"/>
              <a:t>, як правило, </a:t>
            </a:r>
            <a:r>
              <a:rPr lang="ru-RU" dirty="0" err="1"/>
              <a:t>достатньо</a:t>
            </a:r>
            <a:r>
              <a:rPr lang="ru-RU" dirty="0"/>
              <a:t>, </a:t>
            </a:r>
            <a:r>
              <a:rPr lang="ru-RU" dirty="0" err="1"/>
              <a:t>простої</a:t>
            </a:r>
            <a:r>
              <a:rPr lang="ru-RU" dirty="0"/>
              <a:t> </a:t>
            </a:r>
            <a:r>
              <a:rPr lang="ru-RU" dirty="0" err="1"/>
              <a:t>ліпосакції</a:t>
            </a:r>
            <a:r>
              <a:rPr lang="ru-RU" dirty="0"/>
              <a:t> </a:t>
            </a:r>
            <a:r>
              <a:rPr lang="ru-RU" dirty="0" err="1"/>
              <a:t>під</a:t>
            </a:r>
            <a:r>
              <a:rPr lang="ru-RU" dirty="0"/>
              <a:t> </a:t>
            </a:r>
            <a:r>
              <a:rPr lang="ru-RU" dirty="0" err="1"/>
              <a:t>місцевою</a:t>
            </a:r>
            <a:r>
              <a:rPr lang="ru-RU" dirty="0"/>
              <a:t> </a:t>
            </a:r>
            <a:r>
              <a:rPr lang="ru-RU" dirty="0" err="1"/>
              <a:t>анестезією</a:t>
            </a:r>
            <a:r>
              <a:rPr lang="ru-RU" dirty="0"/>
              <a:t>. При </a:t>
            </a:r>
            <a:r>
              <a:rPr lang="ru-RU" dirty="0" err="1"/>
              <a:t>надлишку</a:t>
            </a:r>
            <a:r>
              <a:rPr lang="ru-RU" dirty="0"/>
              <a:t> </a:t>
            </a:r>
            <a:r>
              <a:rPr lang="ru-RU" dirty="0" err="1"/>
              <a:t>залозистої</a:t>
            </a:r>
            <a:r>
              <a:rPr lang="ru-RU" dirty="0"/>
              <a:t> </a:t>
            </a:r>
            <a:r>
              <a:rPr lang="ru-RU" dirty="0" err="1"/>
              <a:t>тканини</a:t>
            </a:r>
            <a:r>
              <a:rPr lang="ru-RU" dirty="0"/>
              <a:t> </a:t>
            </a:r>
            <a:r>
              <a:rPr lang="ru-RU" dirty="0" err="1"/>
              <a:t>необхідно</a:t>
            </a:r>
            <a:r>
              <a:rPr lang="ru-RU" dirty="0"/>
              <a:t> </a:t>
            </a:r>
            <a:r>
              <a:rPr lang="ru-RU" dirty="0" err="1"/>
              <a:t>виконати</a:t>
            </a:r>
            <a:r>
              <a:rPr lang="ru-RU" dirty="0"/>
              <a:t> </a:t>
            </a:r>
            <a:r>
              <a:rPr lang="ru-RU" dirty="0" err="1"/>
              <a:t>хірургічне</a:t>
            </a:r>
            <a:r>
              <a:rPr lang="ru-RU" dirty="0"/>
              <a:t> </a:t>
            </a:r>
            <a:r>
              <a:rPr lang="ru-RU" dirty="0" err="1"/>
              <a:t>видалення</a:t>
            </a:r>
            <a:r>
              <a:rPr lang="ru-RU" dirty="0"/>
              <a:t> </a:t>
            </a:r>
            <a:r>
              <a:rPr lang="ru-RU" dirty="0" err="1"/>
              <a:t>молочної</a:t>
            </a:r>
            <a:r>
              <a:rPr lang="ru-RU" dirty="0"/>
              <a:t> </a:t>
            </a:r>
            <a:r>
              <a:rPr lang="ru-RU" dirty="0" err="1"/>
              <a:t>залози</a:t>
            </a:r>
            <a:r>
              <a:rPr lang="ru-RU" dirty="0"/>
              <a:t>.</a:t>
            </a:r>
          </a:p>
          <a:p>
            <a:pPr algn="just"/>
            <a:endParaRPr lang="ru-RU" dirty="0"/>
          </a:p>
        </p:txBody>
      </p:sp>
    </p:spTree>
    <p:extLst>
      <p:ext uri="{BB962C8B-B14F-4D97-AF65-F5344CB8AC3E}">
        <p14:creationId xmlns:p14="http://schemas.microsoft.com/office/powerpoint/2010/main" val="134368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892480" cy="6552728"/>
          </a:xfrm>
        </p:spPr>
        <p:txBody>
          <a:bodyPr>
            <a:normAutofit fontScale="40000" lnSpcReduction="20000"/>
          </a:bodyPr>
          <a:lstStyle/>
          <a:p>
            <a:pPr algn="just"/>
            <a:r>
              <a:rPr lang="uk-UA" sz="3500" b="1" u="sng" dirty="0" err="1"/>
              <a:t>Вилочкова</a:t>
            </a:r>
            <a:r>
              <a:rPr lang="uk-UA" sz="3500" b="1" u="sng" dirty="0"/>
              <a:t> залоза</a:t>
            </a:r>
            <a:r>
              <a:rPr lang="ru-RU" sz="3500" dirty="0"/>
              <a:t> </a:t>
            </a:r>
            <a:r>
              <a:rPr lang="uk-UA" sz="3500" dirty="0"/>
              <a:t>утворена епітелієм і лімфоцитами, що є одним з видів білих кров’яних тілець. </a:t>
            </a:r>
            <a:r>
              <a:rPr lang="ru-RU" sz="3500" dirty="0"/>
              <a:t>Вона </a:t>
            </a:r>
            <a:r>
              <a:rPr lang="ru-RU" sz="3500" dirty="0" err="1"/>
              <a:t>розташована</a:t>
            </a:r>
            <a:r>
              <a:rPr lang="ru-RU" sz="3500" dirty="0"/>
              <a:t> за грудиною, </a:t>
            </a:r>
            <a:r>
              <a:rPr lang="ru-RU" sz="3500" dirty="0" err="1"/>
              <a:t>маса</a:t>
            </a:r>
            <a:r>
              <a:rPr lang="ru-RU" sz="3500" dirty="0"/>
              <a:t> </a:t>
            </a:r>
            <a:r>
              <a:rPr lang="ru-RU" sz="3500" dirty="0" err="1"/>
              <a:t>її</a:t>
            </a:r>
            <a:r>
              <a:rPr lang="ru-RU" sz="3500" dirty="0"/>
              <a:t> </a:t>
            </a:r>
            <a:r>
              <a:rPr lang="ru-RU" sz="3500" dirty="0" err="1"/>
              <a:t>складає</a:t>
            </a:r>
            <a:r>
              <a:rPr lang="ru-RU" sz="3500" dirty="0"/>
              <a:t> 38</a:t>
            </a:r>
            <a:r>
              <a:rPr lang="ru-RU" sz="3500" i="1" dirty="0"/>
              <a:t>г.</a:t>
            </a:r>
            <a:r>
              <a:rPr lang="ru-RU" sz="3500" dirty="0"/>
              <a:t> </a:t>
            </a:r>
            <a:r>
              <a:rPr lang="ru-RU" sz="3500" dirty="0" err="1"/>
              <a:t>Зовні</a:t>
            </a:r>
            <a:r>
              <a:rPr lang="ru-RU" sz="3500" dirty="0"/>
              <a:t> </a:t>
            </a:r>
            <a:r>
              <a:rPr lang="ru-RU" sz="3500" dirty="0" err="1"/>
              <a:t>вилочкова</a:t>
            </a:r>
            <a:r>
              <a:rPr lang="ru-RU" sz="3500" dirty="0"/>
              <a:t> </a:t>
            </a:r>
            <a:r>
              <a:rPr lang="ru-RU" sz="3500" dirty="0" err="1"/>
              <a:t>залоза</a:t>
            </a:r>
            <a:r>
              <a:rPr lang="ru-RU" sz="3500" dirty="0"/>
              <a:t> </a:t>
            </a:r>
            <a:r>
              <a:rPr lang="ru-RU" sz="3500" dirty="0" err="1"/>
              <a:t>вкрита</a:t>
            </a:r>
            <a:r>
              <a:rPr lang="ru-RU" sz="3500" dirty="0"/>
              <a:t> капсулою, </a:t>
            </a:r>
            <a:r>
              <a:rPr lang="ru-RU" sz="3500" dirty="0" err="1"/>
              <a:t>від</a:t>
            </a:r>
            <a:r>
              <a:rPr lang="ru-RU" sz="3500" dirty="0"/>
              <a:t> </a:t>
            </a:r>
            <a:r>
              <a:rPr lang="ru-RU" sz="3500" dirty="0" err="1"/>
              <a:t>якої</a:t>
            </a:r>
            <a:r>
              <a:rPr lang="ru-RU" sz="3500" dirty="0"/>
              <a:t> </a:t>
            </a:r>
            <a:r>
              <a:rPr lang="ru-RU" sz="3500" dirty="0" err="1"/>
              <a:t>усередину</a:t>
            </a:r>
            <a:r>
              <a:rPr lang="ru-RU" sz="3500" dirty="0"/>
              <a:t> </a:t>
            </a:r>
            <a:r>
              <a:rPr lang="ru-RU" sz="3500" dirty="0" err="1"/>
              <a:t>залози</a:t>
            </a:r>
            <a:r>
              <a:rPr lang="ru-RU" sz="3500" dirty="0"/>
              <a:t> </a:t>
            </a:r>
            <a:r>
              <a:rPr lang="ru-RU" sz="3500" dirty="0" err="1"/>
              <a:t>відходять</a:t>
            </a:r>
            <a:r>
              <a:rPr lang="ru-RU" sz="3500" dirty="0"/>
              <a:t> перегородки, </a:t>
            </a:r>
            <a:r>
              <a:rPr lang="ru-RU" sz="3500" dirty="0" err="1"/>
              <a:t>що</a:t>
            </a:r>
            <a:r>
              <a:rPr lang="ru-RU" sz="3500" dirty="0"/>
              <a:t> </a:t>
            </a:r>
            <a:r>
              <a:rPr lang="ru-RU" sz="3500" dirty="0" err="1"/>
              <a:t>розділяють</a:t>
            </a:r>
            <a:r>
              <a:rPr lang="ru-RU" sz="3500" dirty="0"/>
              <a:t> </a:t>
            </a:r>
            <a:r>
              <a:rPr lang="ru-RU" sz="3500" dirty="0" err="1"/>
              <a:t>залозу</a:t>
            </a:r>
            <a:r>
              <a:rPr lang="ru-RU" sz="3500" dirty="0"/>
              <a:t> на </a:t>
            </a:r>
            <a:r>
              <a:rPr lang="ru-RU" sz="3500" dirty="0" err="1"/>
              <a:t>окремі</a:t>
            </a:r>
            <a:r>
              <a:rPr lang="ru-RU" sz="3500" dirty="0"/>
              <a:t> </a:t>
            </a:r>
            <a:r>
              <a:rPr lang="ru-RU" sz="3500" dirty="0" err="1"/>
              <a:t>часточки</a:t>
            </a:r>
            <a:r>
              <a:rPr lang="ru-RU" sz="3500" dirty="0"/>
              <a:t>. </a:t>
            </a:r>
            <a:r>
              <a:rPr lang="ru-RU" sz="3500" dirty="0" err="1"/>
              <a:t>Кожна</a:t>
            </a:r>
            <a:r>
              <a:rPr lang="ru-RU" sz="3500" dirty="0"/>
              <a:t> з </a:t>
            </a:r>
            <a:r>
              <a:rPr lang="ru-RU" sz="3500" dirty="0" err="1"/>
              <a:t>иих</a:t>
            </a:r>
            <a:r>
              <a:rPr lang="ru-RU" sz="3500" dirty="0"/>
              <a:t> </a:t>
            </a:r>
            <a:r>
              <a:rPr lang="ru-RU" sz="3500" dirty="0" err="1"/>
              <a:t>складається</a:t>
            </a:r>
            <a:r>
              <a:rPr lang="ru-RU" sz="3500" dirty="0"/>
              <a:t> з </a:t>
            </a:r>
            <a:r>
              <a:rPr lang="ru-RU" sz="3500" dirty="0" err="1"/>
              <a:t>коркової</a:t>
            </a:r>
            <a:r>
              <a:rPr lang="ru-RU" sz="3500" dirty="0"/>
              <a:t> і </a:t>
            </a:r>
            <a:r>
              <a:rPr lang="ru-RU" sz="3500" dirty="0" err="1"/>
              <a:t>мозкової</a:t>
            </a:r>
            <a:r>
              <a:rPr lang="ru-RU" sz="3500" dirty="0"/>
              <a:t> </a:t>
            </a:r>
            <a:r>
              <a:rPr lang="ru-RU" sz="3500" dirty="0" err="1"/>
              <a:t>речовини</a:t>
            </a:r>
            <a:r>
              <a:rPr lang="ru-RU" sz="3500" dirty="0"/>
              <a:t>. Основу того й </a:t>
            </a:r>
            <a:r>
              <a:rPr lang="ru-RU" sz="3500" dirty="0" err="1"/>
              <a:t>інший</a:t>
            </a:r>
            <a:r>
              <a:rPr lang="ru-RU" sz="3500" dirty="0"/>
              <a:t> </a:t>
            </a:r>
            <a:r>
              <a:rPr lang="ru-RU" sz="3500" dirty="0" err="1"/>
              <a:t>складає</a:t>
            </a:r>
            <a:r>
              <a:rPr lang="ru-RU" sz="3500" dirty="0"/>
              <a:t> </a:t>
            </a:r>
            <a:r>
              <a:rPr lang="ru-RU" sz="3500" dirty="0" err="1"/>
              <a:t>багатошаровий</a:t>
            </a:r>
            <a:r>
              <a:rPr lang="ru-RU" sz="3500" dirty="0"/>
              <a:t> </a:t>
            </a:r>
            <a:r>
              <a:rPr lang="ru-RU" sz="3500" dirty="0" err="1"/>
              <a:t>епітелій</a:t>
            </a:r>
            <a:r>
              <a:rPr lang="ru-RU" sz="3500" dirty="0"/>
              <a:t>, </a:t>
            </a:r>
            <a:r>
              <a:rPr lang="ru-RU" sz="3500" dirty="0" err="1"/>
              <a:t>клітини</a:t>
            </a:r>
            <a:r>
              <a:rPr lang="ru-RU" sz="3500" dirty="0"/>
              <a:t> </a:t>
            </a:r>
            <a:r>
              <a:rPr lang="ru-RU" sz="3500" dirty="0" err="1"/>
              <a:t>якого</a:t>
            </a:r>
            <a:r>
              <a:rPr lang="ru-RU" sz="3500" dirty="0"/>
              <a:t> </a:t>
            </a:r>
            <a:r>
              <a:rPr lang="ru-RU" sz="3500" dirty="0" err="1"/>
              <a:t>зв’язані</a:t>
            </a:r>
            <a:r>
              <a:rPr lang="ru-RU" sz="3500" dirty="0"/>
              <a:t> </a:t>
            </a:r>
            <a:r>
              <a:rPr lang="ru-RU" sz="3500" dirty="0" err="1"/>
              <a:t>між</a:t>
            </a:r>
            <a:r>
              <a:rPr lang="ru-RU" sz="3500" dirty="0"/>
              <a:t> собою </a:t>
            </a:r>
            <a:r>
              <a:rPr lang="ru-RU" sz="3500" dirty="0" err="1"/>
              <a:t>цитоплазматичними</a:t>
            </a:r>
            <a:r>
              <a:rPr lang="ru-RU" sz="3500" dirty="0"/>
              <a:t> </a:t>
            </a:r>
            <a:r>
              <a:rPr lang="ru-RU" sz="3500" dirty="0" err="1"/>
              <a:t>відростками</a:t>
            </a:r>
            <a:r>
              <a:rPr lang="ru-RU" sz="3500" dirty="0"/>
              <a:t>. У </a:t>
            </a:r>
            <a:r>
              <a:rPr lang="ru-RU" sz="3500" dirty="0" err="1"/>
              <a:t>кірковій</a:t>
            </a:r>
            <a:r>
              <a:rPr lang="ru-RU" sz="3500" dirty="0"/>
              <a:t> </a:t>
            </a:r>
            <a:r>
              <a:rPr lang="ru-RU" sz="3500" dirty="0" err="1"/>
              <a:t>речовині</a:t>
            </a:r>
            <a:r>
              <a:rPr lang="ru-RU" sz="3500" dirty="0"/>
              <a:t> є велика </a:t>
            </a:r>
            <a:r>
              <a:rPr lang="ru-RU" sz="3500" dirty="0" err="1"/>
              <a:t>кількість</a:t>
            </a:r>
            <a:r>
              <a:rPr lang="ru-RU" sz="3500" dirty="0"/>
              <a:t> </a:t>
            </a:r>
            <a:r>
              <a:rPr lang="ru-RU" sz="3500" dirty="0" err="1"/>
              <a:t>лімфоцитів</a:t>
            </a:r>
            <a:r>
              <a:rPr lang="ru-RU" sz="3500" dirty="0"/>
              <a:t>, </a:t>
            </a:r>
            <a:r>
              <a:rPr lang="ru-RU" sz="3500" dirty="0" err="1"/>
              <a:t>що</a:t>
            </a:r>
            <a:r>
              <a:rPr lang="ru-RU" sz="3500" dirty="0"/>
              <a:t> </a:t>
            </a:r>
            <a:r>
              <a:rPr lang="ru-RU" sz="3500" dirty="0" err="1"/>
              <a:t>додає</a:t>
            </a:r>
            <a:r>
              <a:rPr lang="ru-RU" sz="3500" dirty="0"/>
              <a:t> </a:t>
            </a:r>
            <a:r>
              <a:rPr lang="ru-RU" sz="3500" dirty="0" err="1"/>
              <a:t>йому</a:t>
            </a:r>
            <a:r>
              <a:rPr lang="ru-RU" sz="3500" dirty="0"/>
              <a:t> </a:t>
            </a:r>
            <a:r>
              <a:rPr lang="ru-RU" sz="3500" dirty="0" err="1"/>
              <a:t>більш</a:t>
            </a:r>
            <a:r>
              <a:rPr lang="ru-RU" sz="3500" dirty="0"/>
              <a:t> </a:t>
            </a:r>
            <a:r>
              <a:rPr lang="ru-RU" sz="3500" dirty="0" err="1"/>
              <a:t>темний</a:t>
            </a:r>
            <a:r>
              <a:rPr lang="ru-RU" sz="3500" dirty="0"/>
              <a:t> </a:t>
            </a:r>
            <a:r>
              <a:rPr lang="ru-RU" sz="3500" dirty="0" err="1"/>
              <a:t>колір</a:t>
            </a:r>
            <a:r>
              <a:rPr lang="ru-RU" sz="3500" dirty="0"/>
              <a:t>. </a:t>
            </a:r>
            <a:r>
              <a:rPr lang="ru-RU" sz="3500" dirty="0" err="1"/>
              <a:t>Мозкова</a:t>
            </a:r>
            <a:r>
              <a:rPr lang="ru-RU" sz="3500" dirty="0"/>
              <a:t>, </a:t>
            </a:r>
            <a:r>
              <a:rPr lang="ru-RU" sz="3500" dirty="0" err="1"/>
              <a:t>більш</a:t>
            </a:r>
            <a:r>
              <a:rPr lang="ru-RU" sz="3500" dirty="0"/>
              <a:t> </a:t>
            </a:r>
            <a:r>
              <a:rPr lang="ru-RU" sz="3500" dirty="0" err="1"/>
              <a:t>світла</a:t>
            </a:r>
            <a:r>
              <a:rPr lang="ru-RU" sz="3500" dirty="0"/>
              <a:t> </a:t>
            </a:r>
            <a:r>
              <a:rPr lang="ru-RU" sz="3500" dirty="0" err="1"/>
              <a:t>речовина</a:t>
            </a:r>
            <a:r>
              <a:rPr lang="ru-RU" sz="3500" dirty="0"/>
              <a:t> </a:t>
            </a:r>
            <a:r>
              <a:rPr lang="ru-RU" sz="3500" dirty="0" err="1"/>
              <a:t>містить</a:t>
            </a:r>
            <a:r>
              <a:rPr lang="ru-RU" sz="3500" dirty="0"/>
              <a:t> мало </a:t>
            </a:r>
            <a:r>
              <a:rPr lang="ru-RU" sz="3500" dirty="0" err="1"/>
              <a:t>лімфоцитів</a:t>
            </a:r>
            <a:r>
              <a:rPr lang="ru-RU" sz="3500" dirty="0"/>
              <a:t>. У </a:t>
            </a:r>
            <a:r>
              <a:rPr lang="ru-RU" sz="3500" dirty="0" err="1"/>
              <a:t>ній</a:t>
            </a:r>
            <a:r>
              <a:rPr lang="ru-RU" sz="3500" dirty="0"/>
              <a:t> </a:t>
            </a:r>
            <a:r>
              <a:rPr lang="ru-RU" sz="3500" dirty="0" err="1"/>
              <a:t>містяться</a:t>
            </a:r>
            <a:r>
              <a:rPr lang="ru-RU" sz="3500" dirty="0"/>
              <a:t> </a:t>
            </a:r>
            <a:r>
              <a:rPr lang="ru-RU" sz="3500" dirty="0" err="1"/>
              <a:t>шаруваті</a:t>
            </a:r>
            <a:r>
              <a:rPr lang="ru-RU" sz="3500" dirty="0"/>
              <a:t> </a:t>
            </a:r>
            <a:r>
              <a:rPr lang="ru-RU" sz="3500" dirty="0" err="1"/>
              <a:t>епітеліальні</a:t>
            </a:r>
            <a:r>
              <a:rPr lang="ru-RU" sz="3500" dirty="0"/>
              <a:t> </a:t>
            </a:r>
            <a:r>
              <a:rPr lang="ru-RU" sz="3500" dirty="0" err="1"/>
              <a:t>тільця</a:t>
            </a:r>
            <a:r>
              <a:rPr lang="ru-RU" sz="3500" dirty="0"/>
              <a:t>. Вони </a:t>
            </a:r>
            <a:r>
              <a:rPr lang="ru-RU" sz="3500" dirty="0" err="1"/>
              <a:t>утворені</a:t>
            </a:r>
            <a:r>
              <a:rPr lang="ru-RU" sz="3500" dirty="0"/>
              <a:t> </a:t>
            </a:r>
            <a:r>
              <a:rPr lang="ru-RU" sz="3500" dirty="0" err="1"/>
              <a:t>епітеліальними</a:t>
            </a:r>
            <a:r>
              <a:rPr lang="ru-RU" sz="3500" dirty="0"/>
              <a:t> </a:t>
            </a:r>
            <a:r>
              <a:rPr lang="ru-RU" sz="3500" dirty="0" err="1"/>
              <a:t>клітинами</a:t>
            </a:r>
            <a:r>
              <a:rPr lang="ru-RU" sz="3500" dirty="0"/>
              <a:t>, </a:t>
            </a:r>
            <a:r>
              <a:rPr lang="ru-RU" sz="3500" dirty="0" err="1"/>
              <a:t>що</a:t>
            </a:r>
            <a:r>
              <a:rPr lang="ru-RU" sz="3500" dirty="0"/>
              <a:t> концентрично </a:t>
            </a:r>
            <a:r>
              <a:rPr lang="ru-RU" sz="3500" dirty="0" err="1"/>
              <a:t>нашаровуються</a:t>
            </a:r>
            <a:r>
              <a:rPr lang="ru-RU" sz="3500" dirty="0"/>
              <a:t> один на одного. </a:t>
            </a:r>
            <a:r>
              <a:rPr lang="ru-RU" sz="3500" dirty="0" err="1"/>
              <a:t>Внутрішні</a:t>
            </a:r>
            <a:r>
              <a:rPr lang="ru-RU" sz="3500" dirty="0"/>
              <a:t> </a:t>
            </a:r>
            <a:r>
              <a:rPr lang="ru-RU" sz="3500" dirty="0" err="1"/>
              <a:t>клітини</a:t>
            </a:r>
            <a:r>
              <a:rPr lang="ru-RU" sz="3500" dirty="0"/>
              <a:t> </a:t>
            </a:r>
            <a:r>
              <a:rPr lang="ru-RU" sz="3500" dirty="0" err="1"/>
              <a:t>постійно</a:t>
            </a:r>
            <a:r>
              <a:rPr lang="ru-RU" sz="3500" dirty="0"/>
              <a:t> </a:t>
            </a:r>
            <a:r>
              <a:rPr lang="ru-RU" sz="3500" dirty="0" err="1"/>
              <a:t>піддаються</a:t>
            </a:r>
            <a:r>
              <a:rPr lang="ru-RU" sz="3500" dirty="0"/>
              <a:t> </a:t>
            </a:r>
            <a:r>
              <a:rPr lang="ru-RU" sz="3500" dirty="0" err="1"/>
              <a:t>зроговінню</a:t>
            </a:r>
            <a:r>
              <a:rPr lang="ru-RU" sz="3500" dirty="0"/>
              <a:t> і </a:t>
            </a:r>
            <a:r>
              <a:rPr lang="ru-RU" sz="3500" dirty="0" err="1"/>
              <a:t>відмиранню</a:t>
            </a:r>
            <a:r>
              <a:rPr lang="ru-RU" sz="3500" dirty="0"/>
              <a:t>, а </a:t>
            </a:r>
            <a:r>
              <a:rPr lang="ru-RU" sz="3500" dirty="0" err="1"/>
              <a:t>зовні</a:t>
            </a:r>
            <a:r>
              <a:rPr lang="ru-RU" sz="3500" dirty="0"/>
              <a:t> </a:t>
            </a:r>
            <a:r>
              <a:rPr lang="ru-RU" sz="3500" dirty="0" err="1"/>
              <a:t>відбуваються</a:t>
            </a:r>
            <a:r>
              <a:rPr lang="ru-RU" sz="3500" dirty="0"/>
              <a:t> </a:t>
            </a:r>
            <a:r>
              <a:rPr lang="ru-RU" sz="3500" dirty="0" err="1"/>
              <a:t>нашаровування</a:t>
            </a:r>
            <a:r>
              <a:rPr lang="ru-RU" sz="3500" dirty="0"/>
              <a:t> </a:t>
            </a:r>
            <a:r>
              <a:rPr lang="ru-RU" sz="3500" dirty="0" err="1"/>
              <a:t>нових</a:t>
            </a:r>
            <a:r>
              <a:rPr lang="ru-RU" sz="3500" dirty="0"/>
              <a:t> </a:t>
            </a:r>
            <a:r>
              <a:rPr lang="ru-RU" sz="3500" dirty="0" err="1"/>
              <a:t>клітин</a:t>
            </a:r>
            <a:r>
              <a:rPr lang="ru-RU" sz="3500" dirty="0" smtClean="0"/>
              <a:t>.</a:t>
            </a:r>
            <a:endParaRPr lang="en-US" sz="3500" dirty="0" smtClean="0"/>
          </a:p>
          <a:p>
            <a:pPr algn="just"/>
            <a:endParaRPr lang="ru-RU" sz="3500" dirty="0"/>
          </a:p>
          <a:p>
            <a:pPr algn="just"/>
            <a:r>
              <a:rPr lang="ru-RU" sz="3500" b="1" dirty="0" err="1"/>
              <a:t>Фізіологічна</a:t>
            </a:r>
            <a:r>
              <a:rPr lang="ru-RU" sz="3500" b="1" dirty="0"/>
              <a:t> </a:t>
            </a:r>
            <a:r>
              <a:rPr lang="ru-RU" sz="3500" b="1" dirty="0" err="1"/>
              <a:t>дія</a:t>
            </a:r>
            <a:r>
              <a:rPr lang="ru-RU" sz="3500" b="1" dirty="0"/>
              <a:t> </a:t>
            </a:r>
            <a:r>
              <a:rPr lang="ru-RU" sz="3500" b="1" dirty="0" err="1"/>
              <a:t>вилочкової</a:t>
            </a:r>
            <a:r>
              <a:rPr lang="ru-RU" sz="3500" b="1" dirty="0"/>
              <a:t> </a:t>
            </a:r>
            <a:r>
              <a:rPr lang="ru-RU" sz="3500" b="1" dirty="0" err="1"/>
              <a:t>залози</a:t>
            </a:r>
            <a:r>
              <a:rPr lang="ru-RU" sz="3500" dirty="0"/>
              <a:t>. Гормон </a:t>
            </a:r>
            <a:r>
              <a:rPr lang="ru-RU" sz="3500" dirty="0" err="1"/>
              <a:t>її</a:t>
            </a:r>
            <a:r>
              <a:rPr lang="ru-RU" sz="3500" dirty="0"/>
              <a:t> не </a:t>
            </a:r>
            <a:r>
              <a:rPr lang="ru-RU" sz="3500" dirty="0" err="1"/>
              <a:t>виділений</a:t>
            </a:r>
            <a:r>
              <a:rPr lang="ru-RU" sz="3500" dirty="0"/>
              <a:t> у чистому </a:t>
            </a:r>
            <a:r>
              <a:rPr lang="ru-RU" sz="3500" dirty="0" err="1"/>
              <a:t>виді</a:t>
            </a:r>
            <a:r>
              <a:rPr lang="ru-RU" sz="3500" dirty="0"/>
              <a:t>, і, </a:t>
            </a:r>
            <a:r>
              <a:rPr lang="ru-RU" sz="3500" dirty="0" err="1"/>
              <a:t>відповідно</a:t>
            </a:r>
            <a:r>
              <a:rPr lang="ru-RU" sz="3500" dirty="0"/>
              <a:t>, </a:t>
            </a:r>
            <a:r>
              <a:rPr lang="ru-RU" sz="3500" dirty="0" err="1"/>
              <a:t>невідома</a:t>
            </a:r>
            <a:r>
              <a:rPr lang="ru-RU" sz="3500" dirty="0"/>
              <a:t> </a:t>
            </a:r>
            <a:r>
              <a:rPr lang="ru-RU" sz="3500" dirty="0" err="1"/>
              <a:t>його</a:t>
            </a:r>
            <a:r>
              <a:rPr lang="ru-RU" sz="3500" dirty="0"/>
              <a:t> структура. </a:t>
            </a:r>
            <a:r>
              <a:rPr lang="ru-RU" sz="3500" dirty="0" err="1"/>
              <a:t>Однак</a:t>
            </a:r>
            <a:r>
              <a:rPr lang="ru-RU" sz="3500" dirty="0"/>
              <a:t> </a:t>
            </a:r>
            <a:r>
              <a:rPr lang="ru-RU" sz="3500" dirty="0" err="1"/>
              <a:t>спостереження</a:t>
            </a:r>
            <a:r>
              <a:rPr lang="ru-RU" sz="3500" dirty="0"/>
              <a:t> за </a:t>
            </a:r>
            <a:r>
              <a:rPr lang="ru-RU" sz="3500" dirty="0" err="1"/>
              <a:t>функціями</a:t>
            </a:r>
            <a:r>
              <a:rPr lang="ru-RU" sz="3500" dirty="0"/>
              <a:t> </a:t>
            </a:r>
            <a:r>
              <a:rPr lang="ru-RU" sz="3500" dirty="0" err="1"/>
              <a:t>організму</a:t>
            </a:r>
            <a:r>
              <a:rPr lang="ru-RU" sz="3500" dirty="0"/>
              <a:t> </a:t>
            </a:r>
            <a:r>
              <a:rPr lang="ru-RU" sz="3500" dirty="0" err="1"/>
              <a:t>після</a:t>
            </a:r>
            <a:r>
              <a:rPr lang="ru-RU" sz="3500" dirty="0"/>
              <a:t> </a:t>
            </a:r>
            <a:r>
              <a:rPr lang="ru-RU" sz="3500" dirty="0" err="1"/>
              <a:t>видалення</a:t>
            </a:r>
            <a:r>
              <a:rPr lang="ru-RU" sz="3500" dirty="0"/>
              <a:t> </a:t>
            </a:r>
            <a:r>
              <a:rPr lang="ru-RU" sz="3500" dirty="0" err="1"/>
              <a:t>вилочкової</a:t>
            </a:r>
            <a:r>
              <a:rPr lang="ru-RU" sz="3500" dirty="0"/>
              <a:t> </a:t>
            </a:r>
            <a:r>
              <a:rPr lang="ru-RU" sz="3500" dirty="0" err="1"/>
              <a:t>залози</a:t>
            </a:r>
            <a:r>
              <a:rPr lang="ru-RU" sz="3500" dirty="0"/>
              <a:t> </a:t>
            </a:r>
            <a:r>
              <a:rPr lang="ru-RU" sz="3500" dirty="0" err="1"/>
              <a:t>чи</a:t>
            </a:r>
            <a:r>
              <a:rPr lang="ru-RU" sz="3500" dirty="0"/>
              <a:t> </a:t>
            </a:r>
            <a:r>
              <a:rPr lang="ru-RU" sz="3500" dirty="0" err="1"/>
              <a:t>уведення</a:t>
            </a:r>
            <a:r>
              <a:rPr lang="ru-RU" sz="3500" dirty="0"/>
              <a:t> </a:t>
            </a:r>
            <a:r>
              <a:rPr lang="ru-RU" sz="3500" dirty="0" err="1"/>
              <a:t>витяжок</a:t>
            </a:r>
            <a:r>
              <a:rPr lang="ru-RU" sz="3500" dirty="0"/>
              <a:t> з </a:t>
            </a:r>
            <a:r>
              <a:rPr lang="ru-RU" sz="3500" dirty="0" err="1"/>
              <a:t>її</a:t>
            </a:r>
            <a:r>
              <a:rPr lang="ru-RU" sz="3500" dirty="0"/>
              <a:t> </a:t>
            </a:r>
            <a:r>
              <a:rPr lang="ru-RU" sz="3500" dirty="0" err="1"/>
              <a:t>допускають</a:t>
            </a:r>
            <a:r>
              <a:rPr lang="ru-RU" sz="3500" dirty="0"/>
              <a:t> </a:t>
            </a:r>
            <a:r>
              <a:rPr lang="ru-RU" sz="3500" dirty="0" err="1"/>
              <a:t>імовірність</a:t>
            </a:r>
            <a:r>
              <a:rPr lang="ru-RU" sz="3500" dirty="0"/>
              <a:t> </a:t>
            </a:r>
            <a:r>
              <a:rPr lang="ru-RU" sz="3500" dirty="0" err="1"/>
              <a:t>її</a:t>
            </a:r>
            <a:r>
              <a:rPr lang="ru-RU" sz="3500" dirty="0"/>
              <a:t> </a:t>
            </a:r>
            <a:r>
              <a:rPr lang="ru-RU" sz="3500" dirty="0" err="1"/>
              <a:t>ендокринної</a:t>
            </a:r>
            <a:r>
              <a:rPr lang="ru-RU" sz="3500" dirty="0"/>
              <a:t> </a:t>
            </a:r>
            <a:r>
              <a:rPr lang="ru-RU" sz="3500" dirty="0" err="1"/>
              <a:t>функції</a:t>
            </a:r>
            <a:r>
              <a:rPr lang="ru-RU" sz="3500" dirty="0"/>
              <a:t>. </a:t>
            </a:r>
            <a:r>
              <a:rPr lang="ru-RU" sz="3500" dirty="0" err="1"/>
              <a:t>Ефект</a:t>
            </a:r>
            <a:r>
              <a:rPr lang="ru-RU" sz="3500" dirty="0"/>
              <a:t> </a:t>
            </a:r>
            <a:r>
              <a:rPr lang="ru-RU" sz="3500" dirty="0" err="1"/>
              <a:t>видалення</a:t>
            </a:r>
            <a:r>
              <a:rPr lang="ru-RU" sz="3500" dirty="0"/>
              <a:t> </a:t>
            </a:r>
            <a:r>
              <a:rPr lang="ru-RU" sz="3500" dirty="0" err="1"/>
              <a:t>зобної</a:t>
            </a:r>
            <a:r>
              <a:rPr lang="ru-RU" sz="3500" dirty="0"/>
              <a:t> </a:t>
            </a:r>
            <a:r>
              <a:rPr lang="ru-RU" sz="3500" dirty="0" err="1"/>
              <a:t>залози</a:t>
            </a:r>
            <a:r>
              <a:rPr lang="ru-RU" sz="3500" dirty="0"/>
              <a:t> в </a:t>
            </a:r>
            <a:r>
              <a:rPr lang="ru-RU" sz="3500" dirty="0" err="1"/>
              <a:t>дорослих</a:t>
            </a:r>
            <a:r>
              <a:rPr lang="ru-RU" sz="3500" dirty="0"/>
              <a:t> </a:t>
            </a:r>
            <a:r>
              <a:rPr lang="ru-RU" sz="3500" dirty="0" err="1"/>
              <a:t>тварин</a:t>
            </a:r>
            <a:r>
              <a:rPr lang="ru-RU" sz="3500" dirty="0"/>
              <a:t> і у </a:t>
            </a:r>
            <a:r>
              <a:rPr lang="ru-RU" sz="3500" dirty="0" err="1"/>
              <a:t>тварин</a:t>
            </a:r>
            <a:r>
              <a:rPr lang="ru-RU" sz="3500" dirty="0"/>
              <a:t> </a:t>
            </a:r>
            <a:r>
              <a:rPr lang="ru-RU" sz="3500" dirty="0" err="1"/>
              <a:t>відразу</a:t>
            </a:r>
            <a:r>
              <a:rPr lang="ru-RU" sz="3500" dirty="0"/>
              <a:t> ж </a:t>
            </a:r>
            <a:r>
              <a:rPr lang="ru-RU" sz="3500" dirty="0" err="1"/>
              <a:t>після</a:t>
            </a:r>
            <a:r>
              <a:rPr lang="ru-RU" sz="3500" dirty="0"/>
              <a:t> </a:t>
            </a:r>
            <a:r>
              <a:rPr lang="ru-RU" sz="3500" dirty="0" err="1"/>
              <a:t>їх</a:t>
            </a:r>
            <a:r>
              <a:rPr lang="ru-RU" sz="3500" dirty="0"/>
              <a:t> </a:t>
            </a:r>
            <a:r>
              <a:rPr lang="ru-RU" sz="3500" dirty="0" err="1"/>
              <a:t>народження</a:t>
            </a:r>
            <a:r>
              <a:rPr lang="ru-RU" sz="3500" dirty="0"/>
              <a:t> </a:t>
            </a:r>
            <a:r>
              <a:rPr lang="ru-RU" sz="3500" dirty="0" err="1"/>
              <a:t>неоднаковий</a:t>
            </a:r>
            <a:r>
              <a:rPr lang="ru-RU" sz="3500" dirty="0"/>
              <a:t>. У </a:t>
            </a:r>
            <a:r>
              <a:rPr lang="ru-RU" sz="3500" dirty="0" err="1"/>
              <a:t>дорослих</a:t>
            </a:r>
            <a:r>
              <a:rPr lang="ru-RU" sz="3500" dirty="0"/>
              <a:t> </a:t>
            </a:r>
            <a:r>
              <a:rPr lang="ru-RU" sz="3500" dirty="0" err="1"/>
              <a:t>після</a:t>
            </a:r>
            <a:r>
              <a:rPr lang="ru-RU" sz="3500" dirty="0"/>
              <a:t> </a:t>
            </a:r>
            <a:r>
              <a:rPr lang="ru-RU" sz="3500" dirty="0" err="1"/>
              <a:t>видалення</a:t>
            </a:r>
            <a:r>
              <a:rPr lang="ru-RU" sz="3500" dirty="0"/>
              <a:t> </a:t>
            </a:r>
            <a:r>
              <a:rPr lang="ru-RU" sz="3500" dirty="0" err="1"/>
              <a:t>відзначається</a:t>
            </a:r>
            <a:r>
              <a:rPr lang="ru-RU" sz="3500" dirty="0"/>
              <a:t> </a:t>
            </a:r>
            <a:r>
              <a:rPr lang="ru-RU" sz="3500" dirty="0" err="1"/>
              <a:t>падіння</a:t>
            </a:r>
            <a:r>
              <a:rPr lang="ru-RU" sz="3500" dirty="0"/>
              <a:t> числа </a:t>
            </a:r>
            <a:r>
              <a:rPr lang="ru-RU" sz="3500" dirty="0" err="1"/>
              <a:t>лімфоцитів</a:t>
            </a:r>
            <a:r>
              <a:rPr lang="ru-RU" sz="3500" dirty="0"/>
              <a:t> </a:t>
            </a:r>
            <a:r>
              <a:rPr lang="ru-RU" sz="3500" dirty="0" err="1"/>
              <a:t>крові</a:t>
            </a:r>
            <a:r>
              <a:rPr lang="ru-RU" sz="3500" dirty="0"/>
              <a:t> на 60-70% </a:t>
            </a:r>
            <a:r>
              <a:rPr lang="ru-RU" sz="3500" dirty="0" err="1"/>
              <a:t>нижче</a:t>
            </a:r>
            <a:r>
              <a:rPr lang="ru-RU" sz="3500" dirty="0"/>
              <a:t> </a:t>
            </a:r>
            <a:r>
              <a:rPr lang="ru-RU" sz="3500" dirty="0" err="1"/>
              <a:t>норми</a:t>
            </a:r>
            <a:r>
              <a:rPr lang="ru-RU" sz="3500" dirty="0"/>
              <a:t>, </a:t>
            </a:r>
            <a:r>
              <a:rPr lang="ru-RU" sz="3500" dirty="0" err="1"/>
              <a:t>різко</a:t>
            </a:r>
            <a:r>
              <a:rPr lang="ru-RU" sz="3500" dirty="0"/>
              <a:t> </a:t>
            </a:r>
            <a:r>
              <a:rPr lang="ru-RU" sz="3500" dirty="0" err="1"/>
              <a:t>зменшується</a:t>
            </a:r>
            <a:r>
              <a:rPr lang="ru-RU" sz="3500" dirty="0"/>
              <a:t> </a:t>
            </a:r>
            <a:r>
              <a:rPr lang="ru-RU" sz="3500" dirty="0" err="1"/>
              <a:t>розмір</a:t>
            </a:r>
            <a:r>
              <a:rPr lang="ru-RU" sz="3500" dirty="0"/>
              <a:t> </a:t>
            </a:r>
            <a:r>
              <a:rPr lang="ru-RU" sz="3500" dirty="0" err="1"/>
              <a:t>лімфатичних</a:t>
            </a:r>
            <a:r>
              <a:rPr lang="ru-RU" sz="3500" dirty="0"/>
              <a:t> </a:t>
            </a:r>
            <a:r>
              <a:rPr lang="ru-RU" sz="3500" dirty="0" err="1"/>
              <a:t>вузлів</a:t>
            </a:r>
            <a:r>
              <a:rPr lang="ru-RU" sz="3500" dirty="0"/>
              <a:t> і </a:t>
            </a:r>
            <a:r>
              <a:rPr lang="ru-RU" sz="3500" dirty="0" err="1"/>
              <a:t>селезінки</a:t>
            </a:r>
            <a:r>
              <a:rPr lang="ru-RU" sz="3500" dirty="0"/>
              <a:t>. </a:t>
            </a:r>
            <a:r>
              <a:rPr lang="ru-RU" sz="3500" dirty="0" err="1"/>
              <a:t>Ріст</a:t>
            </a:r>
            <a:r>
              <a:rPr lang="ru-RU" sz="3500" dirty="0"/>
              <a:t> і </a:t>
            </a:r>
            <a:r>
              <a:rPr lang="ru-RU" sz="3500" dirty="0" err="1"/>
              <a:t>маса</a:t>
            </a:r>
            <a:r>
              <a:rPr lang="ru-RU" sz="3500" dirty="0"/>
              <a:t> </a:t>
            </a:r>
            <a:r>
              <a:rPr lang="ru-RU" sz="3500" dirty="0" err="1"/>
              <a:t>тіла</a:t>
            </a:r>
            <a:r>
              <a:rPr lang="ru-RU" sz="3500" dirty="0"/>
              <a:t> не </a:t>
            </a:r>
            <a:r>
              <a:rPr lang="ru-RU" sz="3500" dirty="0" err="1"/>
              <a:t>змінюються</a:t>
            </a:r>
            <a:r>
              <a:rPr lang="ru-RU" sz="3500" dirty="0"/>
              <a:t>. </a:t>
            </a:r>
            <a:r>
              <a:rPr lang="ru-RU" sz="3500" dirty="0" err="1"/>
              <a:t>Видалення</a:t>
            </a:r>
            <a:r>
              <a:rPr lang="ru-RU" sz="3500" dirty="0"/>
              <a:t> </a:t>
            </a:r>
            <a:r>
              <a:rPr lang="ru-RU" sz="3500" dirty="0" err="1"/>
              <a:t>зобної</a:t>
            </a:r>
            <a:r>
              <a:rPr lang="ru-RU" sz="3500" dirty="0"/>
              <a:t> </a:t>
            </a:r>
            <a:r>
              <a:rPr lang="ru-RU" sz="3500" dirty="0" err="1"/>
              <a:t>залози</a:t>
            </a:r>
            <a:r>
              <a:rPr lang="ru-RU" sz="3500" dirty="0"/>
              <a:t> в перший </a:t>
            </a:r>
            <a:r>
              <a:rPr lang="ru-RU" sz="3500" dirty="0" err="1"/>
              <a:t>тиждень</a:t>
            </a:r>
            <a:r>
              <a:rPr lang="ru-RU" sz="3500" dirty="0"/>
              <a:t> </a:t>
            </a:r>
            <a:r>
              <a:rPr lang="ru-RU" sz="3500" dirty="0" err="1"/>
              <a:t>після</a:t>
            </a:r>
            <a:r>
              <a:rPr lang="ru-RU" sz="3500" dirty="0"/>
              <a:t> </a:t>
            </a:r>
            <a:r>
              <a:rPr lang="ru-RU" sz="3500" dirty="0" err="1"/>
              <a:t>народження</a:t>
            </a:r>
            <a:r>
              <a:rPr lang="ru-RU" sz="3500" dirty="0"/>
              <a:t> </a:t>
            </a:r>
            <a:r>
              <a:rPr lang="ru-RU" sz="3500" dirty="0" err="1"/>
              <a:t>тварини</a:t>
            </a:r>
            <a:r>
              <a:rPr lang="ru-RU" sz="3500" dirty="0"/>
              <a:t> приводить до </a:t>
            </a:r>
            <a:r>
              <a:rPr lang="ru-RU" sz="3500" dirty="0" err="1"/>
              <a:t>втрати</a:t>
            </a:r>
            <a:r>
              <a:rPr lang="ru-RU" sz="3500" dirty="0"/>
              <a:t> </a:t>
            </a:r>
            <a:r>
              <a:rPr lang="ru-RU" sz="3500" dirty="0" err="1"/>
              <a:t>маси</a:t>
            </a:r>
            <a:r>
              <a:rPr lang="ru-RU" sz="3500" dirty="0"/>
              <a:t>, </a:t>
            </a:r>
            <a:r>
              <a:rPr lang="ru-RU" sz="3500" dirty="0" err="1"/>
              <a:t>різкого</a:t>
            </a:r>
            <a:r>
              <a:rPr lang="ru-RU" sz="3500" dirty="0"/>
              <a:t> </a:t>
            </a:r>
            <a:r>
              <a:rPr lang="ru-RU" sz="3500" dirty="0" err="1"/>
              <a:t>виснаження</a:t>
            </a:r>
            <a:r>
              <a:rPr lang="ru-RU" sz="3500" dirty="0"/>
              <a:t>, </a:t>
            </a:r>
            <a:r>
              <a:rPr lang="ru-RU" sz="3500" dirty="0" err="1"/>
              <a:t>уповільнення</a:t>
            </a:r>
            <a:r>
              <a:rPr lang="ru-RU" sz="3500" dirty="0"/>
              <a:t> росту. </a:t>
            </a:r>
            <a:r>
              <a:rPr lang="ru-RU" sz="3500" dirty="0" err="1"/>
              <a:t>Одночасно</a:t>
            </a:r>
            <a:r>
              <a:rPr lang="ru-RU" sz="3500" dirty="0"/>
              <a:t> </a:t>
            </a:r>
            <a:r>
              <a:rPr lang="ru-RU" sz="3500" dirty="0" err="1"/>
              <a:t>зменшується</a:t>
            </a:r>
            <a:r>
              <a:rPr lang="ru-RU" sz="3500" dirty="0"/>
              <a:t> число </a:t>
            </a:r>
            <a:r>
              <a:rPr lang="ru-RU" sz="3500" dirty="0" err="1"/>
              <a:t>лімфоцитів</a:t>
            </a:r>
            <a:r>
              <a:rPr lang="ru-RU" sz="3500" dirty="0"/>
              <a:t>, </a:t>
            </a:r>
            <a:r>
              <a:rPr lang="ru-RU" sz="3500" dirty="0" err="1"/>
              <a:t>падає</a:t>
            </a:r>
            <a:r>
              <a:rPr lang="ru-RU" sz="3500" dirty="0"/>
              <a:t> </a:t>
            </a:r>
            <a:r>
              <a:rPr lang="ru-RU" sz="3500" dirty="0" err="1"/>
              <a:t>продукція</a:t>
            </a:r>
            <a:r>
              <a:rPr lang="ru-RU" sz="3500" dirty="0"/>
              <a:t> </a:t>
            </a:r>
            <a:r>
              <a:rPr lang="ru-RU" sz="3500" dirty="0" err="1"/>
              <a:t>антитіл</a:t>
            </a:r>
            <a:r>
              <a:rPr lang="ru-RU" sz="3500" dirty="0"/>
              <a:t>. </a:t>
            </a:r>
            <a:r>
              <a:rPr lang="ru-RU" sz="3500" dirty="0" err="1"/>
              <a:t>Уведення</a:t>
            </a:r>
            <a:r>
              <a:rPr lang="ru-RU" sz="3500" dirty="0"/>
              <a:t> </a:t>
            </a:r>
            <a:r>
              <a:rPr lang="ru-RU" sz="3500" dirty="0" err="1"/>
              <a:t>витяжок</a:t>
            </a:r>
            <a:r>
              <a:rPr lang="ru-RU" sz="3500" dirty="0"/>
              <a:t> </a:t>
            </a:r>
            <a:r>
              <a:rPr lang="ru-RU" sz="3500" dirty="0" err="1"/>
              <a:t>із</a:t>
            </a:r>
            <a:r>
              <a:rPr lang="ru-RU" sz="3500" dirty="0"/>
              <a:t> </a:t>
            </a:r>
            <a:r>
              <a:rPr lang="ru-RU" sz="3500" dirty="0" err="1"/>
              <a:t>зобної</a:t>
            </a:r>
            <a:r>
              <a:rPr lang="ru-RU" sz="3500" dirty="0"/>
              <a:t> </a:t>
            </a:r>
            <a:r>
              <a:rPr lang="ru-RU" sz="3500" dirty="0" err="1"/>
              <a:t>залози</a:t>
            </a:r>
            <a:r>
              <a:rPr lang="ru-RU" sz="3500" dirty="0"/>
              <a:t> </a:t>
            </a:r>
            <a:r>
              <a:rPr lang="ru-RU" sz="3500" dirty="0" err="1"/>
              <a:t>викликає</a:t>
            </a:r>
            <a:r>
              <a:rPr lang="ru-RU" sz="3500" dirty="0"/>
              <a:t> </a:t>
            </a:r>
            <a:r>
              <a:rPr lang="ru-RU" sz="3500" dirty="0" err="1"/>
              <a:t>збільшення</a:t>
            </a:r>
            <a:r>
              <a:rPr lang="ru-RU" sz="3500" dirty="0"/>
              <a:t> </a:t>
            </a:r>
            <a:r>
              <a:rPr lang="ru-RU" sz="3500" dirty="0" err="1"/>
              <a:t>кількості</a:t>
            </a:r>
            <a:r>
              <a:rPr lang="ru-RU" sz="3500" dirty="0"/>
              <a:t> </a:t>
            </a:r>
            <a:r>
              <a:rPr lang="ru-RU" sz="3500" dirty="0" err="1"/>
              <a:t>лімфоцитів</a:t>
            </a:r>
            <a:r>
              <a:rPr lang="ru-RU" sz="3500" dirty="0"/>
              <a:t> </a:t>
            </a:r>
            <a:r>
              <a:rPr lang="ru-RU" sz="3500" dirty="0" err="1"/>
              <a:t>крові</a:t>
            </a:r>
            <a:r>
              <a:rPr lang="ru-RU" sz="3500" dirty="0"/>
              <a:t>, </a:t>
            </a:r>
            <a:r>
              <a:rPr lang="ru-RU" sz="3500" dirty="0" err="1"/>
              <a:t>збільшення</a:t>
            </a:r>
            <a:r>
              <a:rPr lang="ru-RU" sz="3500" dirty="0"/>
              <a:t> </a:t>
            </a:r>
            <a:r>
              <a:rPr lang="ru-RU" sz="3500" dirty="0" err="1"/>
              <a:t>швидкості</a:t>
            </a:r>
            <a:r>
              <a:rPr lang="ru-RU" sz="3500" dirty="0"/>
              <a:t> росту </a:t>
            </a:r>
            <a:r>
              <a:rPr lang="ru-RU" sz="3500" dirty="0" err="1"/>
              <a:t>організму</a:t>
            </a:r>
            <a:r>
              <a:rPr lang="ru-RU" sz="3500" dirty="0"/>
              <a:t>, </a:t>
            </a:r>
            <a:r>
              <a:rPr lang="ru-RU" sz="3500" dirty="0" err="1"/>
              <a:t>зростання</a:t>
            </a:r>
            <a:r>
              <a:rPr lang="ru-RU" sz="3500" dirty="0"/>
              <a:t> </a:t>
            </a:r>
            <a:r>
              <a:rPr lang="ru-RU" sz="3500" dirty="0" err="1"/>
              <a:t>здатності</a:t>
            </a:r>
            <a:r>
              <a:rPr lang="ru-RU" sz="3500" dirty="0"/>
              <a:t> </a:t>
            </a:r>
            <a:r>
              <a:rPr lang="ru-RU" sz="3500" dirty="0" err="1"/>
              <a:t>утворювати</a:t>
            </a:r>
            <a:r>
              <a:rPr lang="ru-RU" sz="3500" dirty="0"/>
              <a:t> </a:t>
            </a:r>
            <a:r>
              <a:rPr lang="ru-RU" sz="3500" dirty="0" err="1"/>
              <a:t>антитіла</a:t>
            </a:r>
            <a:r>
              <a:rPr lang="ru-RU" sz="3500" dirty="0"/>
              <a:t>. </a:t>
            </a:r>
            <a:r>
              <a:rPr lang="ru-RU" sz="3500" dirty="0" err="1"/>
              <a:t>Виявлено</a:t>
            </a:r>
            <a:r>
              <a:rPr lang="ru-RU" sz="3500" dirty="0"/>
              <a:t> </a:t>
            </a:r>
            <a:r>
              <a:rPr lang="ru-RU" sz="3500" dirty="0" err="1"/>
              <a:t>зв’язки</a:t>
            </a:r>
            <a:r>
              <a:rPr lang="ru-RU" sz="3500" dirty="0"/>
              <a:t> </a:t>
            </a:r>
            <a:r>
              <a:rPr lang="ru-RU" sz="3500" dirty="0" err="1"/>
              <a:t>вилочкової</a:t>
            </a:r>
            <a:r>
              <a:rPr lang="ru-RU" sz="3500" dirty="0"/>
              <a:t> </a:t>
            </a:r>
            <a:r>
              <a:rPr lang="ru-RU" sz="3500" dirty="0" err="1"/>
              <a:t>залози</a:t>
            </a:r>
            <a:r>
              <a:rPr lang="ru-RU" sz="3500" dirty="0"/>
              <a:t> з </a:t>
            </a:r>
            <a:r>
              <a:rPr lang="ru-RU" sz="3500" dirty="0" err="1"/>
              <a:t>іншими</a:t>
            </a:r>
            <a:r>
              <a:rPr lang="ru-RU" sz="3500" dirty="0"/>
              <a:t> </a:t>
            </a:r>
            <a:r>
              <a:rPr lang="ru-RU" sz="3500" dirty="0" err="1"/>
              <a:t>залозами</a:t>
            </a:r>
            <a:r>
              <a:rPr lang="ru-RU" sz="3500" dirty="0"/>
              <a:t> </a:t>
            </a:r>
            <a:r>
              <a:rPr lang="ru-RU" sz="3500" dirty="0" err="1"/>
              <a:t>організму</a:t>
            </a:r>
            <a:r>
              <a:rPr lang="ru-RU" sz="3500" dirty="0"/>
              <a:t>. </a:t>
            </a:r>
            <a:r>
              <a:rPr lang="ru-RU" sz="3500" dirty="0" err="1"/>
              <a:t>Вилочкова</a:t>
            </a:r>
            <a:r>
              <a:rPr lang="ru-RU" sz="3500" dirty="0"/>
              <a:t> </a:t>
            </a:r>
            <a:r>
              <a:rPr lang="ru-RU" sz="3500" dirty="0" err="1"/>
              <a:t>залоза</a:t>
            </a:r>
            <a:r>
              <a:rPr lang="ru-RU" sz="3500" dirty="0"/>
              <a:t> </a:t>
            </a:r>
            <a:r>
              <a:rPr lang="ru-RU" sz="3500" dirty="0" err="1"/>
              <a:t>гальмує</a:t>
            </a:r>
            <a:r>
              <a:rPr lang="ru-RU" sz="3500" dirty="0"/>
              <a:t> </a:t>
            </a:r>
            <a:r>
              <a:rPr lang="ru-RU" sz="3500" dirty="0" err="1"/>
              <a:t>функцію</a:t>
            </a:r>
            <a:r>
              <a:rPr lang="ru-RU" sz="3500" dirty="0"/>
              <a:t> </a:t>
            </a:r>
            <a:r>
              <a:rPr lang="ru-RU" sz="3500" dirty="0" err="1"/>
              <a:t>щитовидної</a:t>
            </a:r>
            <a:r>
              <a:rPr lang="ru-RU" sz="3500" dirty="0"/>
              <a:t> </a:t>
            </a:r>
            <a:r>
              <a:rPr lang="ru-RU" sz="3500" dirty="0" err="1"/>
              <a:t>залози</a:t>
            </a:r>
            <a:r>
              <a:rPr lang="ru-RU" sz="3500" dirty="0"/>
              <a:t>.</a:t>
            </a:r>
          </a:p>
          <a:p>
            <a:pPr algn="just"/>
            <a:r>
              <a:rPr lang="ru-RU" sz="3500" dirty="0" err="1"/>
              <a:t>Певний</a:t>
            </a:r>
            <a:r>
              <a:rPr lang="ru-RU" sz="3500" dirty="0"/>
              <a:t> </a:t>
            </a:r>
            <a:r>
              <a:rPr lang="ru-RU" sz="3500" dirty="0" err="1"/>
              <a:t>вплив</a:t>
            </a:r>
            <a:r>
              <a:rPr lang="ru-RU" sz="3500" dirty="0"/>
              <a:t> </a:t>
            </a:r>
            <a:r>
              <a:rPr lang="ru-RU" sz="3500" dirty="0" err="1"/>
              <a:t>вилочкова</a:t>
            </a:r>
            <a:r>
              <a:rPr lang="ru-RU" sz="3500" dirty="0"/>
              <a:t> </a:t>
            </a:r>
            <a:r>
              <a:rPr lang="ru-RU" sz="3500" dirty="0" err="1"/>
              <a:t>залоза</a:t>
            </a:r>
            <a:r>
              <a:rPr lang="ru-RU" sz="3500" dirty="0"/>
              <a:t> чинить і на </a:t>
            </a:r>
            <a:r>
              <a:rPr lang="ru-RU" sz="3500" dirty="0" err="1"/>
              <a:t>статеве</a:t>
            </a:r>
            <a:r>
              <a:rPr lang="ru-RU" sz="3500" dirty="0"/>
              <a:t> </a:t>
            </a:r>
            <a:r>
              <a:rPr lang="ru-RU" sz="3500" dirty="0" err="1"/>
              <a:t>дозрівання</a:t>
            </a:r>
            <a:r>
              <a:rPr lang="ru-RU" sz="3500" dirty="0"/>
              <a:t>, </a:t>
            </a:r>
            <a:r>
              <a:rPr lang="ru-RU" sz="3500" dirty="0" err="1"/>
              <a:t>затримуючи</a:t>
            </a:r>
            <a:r>
              <a:rPr lang="ru-RU" sz="3500" dirty="0"/>
              <a:t> </a:t>
            </a:r>
            <a:r>
              <a:rPr lang="ru-RU" sz="3500" dirty="0" err="1"/>
              <a:t>його</a:t>
            </a:r>
            <a:r>
              <a:rPr lang="ru-RU" sz="3500" dirty="0"/>
              <a:t>. </a:t>
            </a:r>
            <a:r>
              <a:rPr lang="ru-RU" sz="3500" dirty="0" err="1"/>
              <a:t>Вплив</a:t>
            </a:r>
            <a:r>
              <a:rPr lang="ru-RU" sz="3500" dirty="0"/>
              <a:t> </a:t>
            </a:r>
            <a:r>
              <a:rPr lang="ru-RU" sz="3500" dirty="0" err="1"/>
              <a:t>вилочкової</a:t>
            </a:r>
            <a:r>
              <a:rPr lang="ru-RU" sz="3500" dirty="0"/>
              <a:t> </a:t>
            </a:r>
            <a:r>
              <a:rPr lang="ru-RU" sz="3500" dirty="0" err="1"/>
              <a:t>залози</a:t>
            </a:r>
            <a:r>
              <a:rPr lang="ru-RU" sz="3500" dirty="0"/>
              <a:t> і </a:t>
            </a:r>
            <a:r>
              <a:rPr lang="ru-RU" sz="3500" dirty="0" err="1"/>
              <a:t>статевих</a:t>
            </a:r>
            <a:r>
              <a:rPr lang="ru-RU" sz="3500" dirty="0"/>
              <a:t> </a:t>
            </a:r>
            <a:r>
              <a:rPr lang="ru-RU" sz="3500" dirty="0" err="1"/>
              <a:t>залоз</a:t>
            </a:r>
            <a:r>
              <a:rPr lang="ru-RU" sz="3500" dirty="0"/>
              <a:t> </a:t>
            </a:r>
            <a:r>
              <a:rPr lang="ru-RU" sz="3500" dirty="0" err="1"/>
              <a:t>двобічнй</a:t>
            </a:r>
            <a:r>
              <a:rPr lang="ru-RU" sz="3500" dirty="0"/>
              <a:t>: </a:t>
            </a:r>
            <a:r>
              <a:rPr lang="ru-RU" sz="3500" dirty="0" err="1"/>
              <a:t>зобна</a:t>
            </a:r>
            <a:r>
              <a:rPr lang="ru-RU" sz="3500" dirty="0"/>
              <a:t> </a:t>
            </a:r>
            <a:r>
              <a:rPr lang="ru-RU" sz="3500" dirty="0" err="1"/>
              <a:t>залоза</a:t>
            </a:r>
            <a:r>
              <a:rPr lang="ru-RU" sz="3500" dirty="0"/>
              <a:t> </a:t>
            </a:r>
            <a:r>
              <a:rPr lang="ru-RU" sz="3500" dirty="0" err="1"/>
              <a:t>гальмує</a:t>
            </a:r>
            <a:r>
              <a:rPr lang="ru-RU" sz="3500" dirty="0"/>
              <a:t> </a:t>
            </a:r>
            <a:r>
              <a:rPr lang="ru-RU" sz="3500" dirty="0" err="1"/>
              <a:t>розвиток</a:t>
            </a:r>
            <a:r>
              <a:rPr lang="ru-RU" sz="3500" dirty="0"/>
              <a:t> </a:t>
            </a:r>
            <a:r>
              <a:rPr lang="ru-RU" sz="3500" dirty="0" err="1"/>
              <a:t>статевих</a:t>
            </a:r>
            <a:r>
              <a:rPr lang="ru-RU" sz="3500" dirty="0"/>
              <a:t> </a:t>
            </a:r>
            <a:r>
              <a:rPr lang="ru-RU" sz="3500" dirty="0" err="1"/>
              <a:t>залоз</a:t>
            </a:r>
            <a:r>
              <a:rPr lang="ru-RU" sz="3500" dirty="0"/>
              <a:t>, а </a:t>
            </a:r>
            <a:r>
              <a:rPr lang="ru-RU" sz="3500" dirty="0" err="1"/>
              <a:t>статеві</a:t>
            </a:r>
            <a:r>
              <a:rPr lang="ru-RU" sz="3500" dirty="0"/>
              <a:t> </a:t>
            </a:r>
            <a:r>
              <a:rPr lang="ru-RU" sz="3500" dirty="0" err="1"/>
              <a:t>гормони</a:t>
            </a:r>
            <a:r>
              <a:rPr lang="ru-RU" sz="3500" dirty="0"/>
              <a:t> негативно </a:t>
            </a:r>
            <a:r>
              <a:rPr lang="ru-RU" sz="3500" dirty="0" err="1"/>
              <a:t>впливають</a:t>
            </a:r>
            <a:r>
              <a:rPr lang="ru-RU" sz="3500" dirty="0"/>
              <a:t> на </a:t>
            </a:r>
            <a:r>
              <a:rPr lang="ru-RU" sz="3500" dirty="0" err="1"/>
              <a:t>зобну</a:t>
            </a:r>
            <a:r>
              <a:rPr lang="ru-RU" sz="3500" dirty="0"/>
              <a:t> </a:t>
            </a:r>
            <a:r>
              <a:rPr lang="ru-RU" sz="3500" dirty="0" err="1"/>
              <a:t>залозу</a:t>
            </a:r>
            <a:r>
              <a:rPr lang="ru-RU" sz="3500" dirty="0"/>
              <a:t>, </a:t>
            </a:r>
            <a:r>
              <a:rPr lang="ru-RU" sz="3500" dirty="0" err="1"/>
              <a:t>викликаючи</a:t>
            </a:r>
            <a:r>
              <a:rPr lang="ru-RU" sz="3500" dirty="0"/>
              <a:t> </a:t>
            </a:r>
            <a:r>
              <a:rPr lang="ru-RU" sz="3500" dirty="0" err="1"/>
              <a:t>припинення</a:t>
            </a:r>
            <a:r>
              <a:rPr lang="ru-RU" sz="3500" b="1" dirty="0"/>
              <a:t> </a:t>
            </a:r>
            <a:r>
              <a:rPr lang="ru-RU" sz="3500" dirty="0" err="1"/>
              <a:t>її</a:t>
            </a:r>
            <a:r>
              <a:rPr lang="ru-RU" sz="3500" dirty="0"/>
              <a:t> </a:t>
            </a:r>
            <a:r>
              <a:rPr lang="ru-RU" sz="3500" dirty="0" err="1"/>
              <a:t>функції</a:t>
            </a:r>
            <a:r>
              <a:rPr lang="ru-RU" sz="3500" dirty="0"/>
              <a:t>.</a:t>
            </a:r>
          </a:p>
          <a:p>
            <a:pPr algn="just"/>
            <a:r>
              <a:rPr lang="ru-RU" sz="3500" dirty="0" err="1"/>
              <a:t>Вилочкова</a:t>
            </a:r>
            <a:r>
              <a:rPr lang="ru-RU" sz="3500" dirty="0"/>
              <a:t> </a:t>
            </a:r>
            <a:r>
              <a:rPr lang="ru-RU" sz="3500" dirty="0" err="1"/>
              <a:t>залоза</a:t>
            </a:r>
            <a:r>
              <a:rPr lang="ru-RU" sz="3500" dirty="0"/>
              <a:t> </a:t>
            </a:r>
            <a:r>
              <a:rPr lang="ru-RU" sz="3500" dirty="0" err="1"/>
              <a:t>починає</a:t>
            </a:r>
            <a:r>
              <a:rPr lang="ru-RU" sz="3500" dirty="0"/>
              <a:t> </a:t>
            </a:r>
            <a:r>
              <a:rPr lang="ru-RU" sz="3500" dirty="0" err="1"/>
              <a:t>формуватися</a:t>
            </a:r>
            <a:r>
              <a:rPr lang="ru-RU" sz="3500" dirty="0"/>
              <a:t> на 6-й </a:t>
            </a:r>
            <a:r>
              <a:rPr lang="ru-RU" sz="3500" dirty="0" err="1"/>
              <a:t>тиждень</a:t>
            </a:r>
            <a:r>
              <a:rPr lang="ru-RU" sz="3500" dirty="0"/>
              <a:t> </a:t>
            </a:r>
            <a:r>
              <a:rPr lang="ru-RU" sz="3500" dirty="0" err="1"/>
              <a:t>ембріонального</a:t>
            </a:r>
            <a:r>
              <a:rPr lang="ru-RU" sz="3500" dirty="0"/>
              <a:t> </a:t>
            </a:r>
            <a:r>
              <a:rPr lang="ru-RU" sz="3500" dirty="0" err="1"/>
              <a:t>розвитку</a:t>
            </a:r>
            <a:r>
              <a:rPr lang="ru-RU" sz="3500" dirty="0"/>
              <a:t>. </a:t>
            </a:r>
            <a:r>
              <a:rPr lang="ru-RU" sz="3500" dirty="0" err="1"/>
              <a:t>Її</a:t>
            </a:r>
            <a:r>
              <a:rPr lang="ru-RU" sz="3500" dirty="0"/>
              <a:t> </a:t>
            </a:r>
            <a:r>
              <a:rPr lang="ru-RU" sz="3500" dirty="0" err="1"/>
              <a:t>маса</a:t>
            </a:r>
            <a:r>
              <a:rPr lang="ru-RU" sz="3500" dirty="0"/>
              <a:t> в </a:t>
            </a:r>
            <a:r>
              <a:rPr lang="ru-RU" sz="3500" dirty="0" err="1"/>
              <a:t>немовляти</a:t>
            </a:r>
            <a:r>
              <a:rPr lang="ru-RU" sz="3500" dirty="0"/>
              <a:t> </a:t>
            </a:r>
            <a:r>
              <a:rPr lang="ru-RU" sz="3500" dirty="0" err="1"/>
              <a:t>дорівнює</a:t>
            </a:r>
            <a:r>
              <a:rPr lang="ru-RU" sz="3500" dirty="0"/>
              <a:t> 10-14 </a:t>
            </a:r>
            <a:r>
              <a:rPr lang="ru-RU" sz="3500" i="1" dirty="0"/>
              <a:t>г</a:t>
            </a:r>
            <a:r>
              <a:rPr lang="ru-RU" sz="3500" dirty="0"/>
              <a:t>. </a:t>
            </a:r>
            <a:r>
              <a:rPr lang="ru-RU" sz="3500" dirty="0" err="1"/>
              <a:t>Приріст</a:t>
            </a:r>
            <a:r>
              <a:rPr lang="ru-RU" sz="3500" dirty="0"/>
              <a:t> </a:t>
            </a:r>
            <a:r>
              <a:rPr lang="ru-RU" sz="3500" dirty="0" err="1"/>
              <a:t>маси</a:t>
            </a:r>
            <a:r>
              <a:rPr lang="ru-RU" sz="3500" dirty="0"/>
              <a:t> в </a:t>
            </a:r>
            <a:r>
              <a:rPr lang="ru-RU" sz="3500" dirty="0" err="1"/>
              <a:t>перші</a:t>
            </a:r>
            <a:r>
              <a:rPr lang="ru-RU" sz="3500" dirty="0"/>
              <a:t> роки </a:t>
            </a:r>
            <a:r>
              <a:rPr lang="ru-RU" sz="3500" dirty="0" err="1"/>
              <a:t>життя</a:t>
            </a:r>
            <a:r>
              <a:rPr lang="ru-RU" sz="3500" dirty="0"/>
              <a:t> </a:t>
            </a:r>
            <a:r>
              <a:rPr lang="ru-RU" sz="3500" dirty="0" err="1"/>
              <a:t>складає</a:t>
            </a:r>
            <a:r>
              <a:rPr lang="ru-RU" sz="3500" dirty="0"/>
              <a:t> 4-5 </a:t>
            </a:r>
            <a:r>
              <a:rPr lang="ru-RU" sz="3500" i="1" dirty="0"/>
              <a:t>г, </a:t>
            </a:r>
            <a:r>
              <a:rPr lang="ru-RU" sz="3500" dirty="0"/>
              <a:t>у 6-10 </a:t>
            </a:r>
            <a:r>
              <a:rPr lang="ru-RU" sz="3500" dirty="0" err="1"/>
              <a:t>років</a:t>
            </a:r>
            <a:r>
              <a:rPr lang="ru-RU" sz="3500" dirty="0"/>
              <a:t> – 26 </a:t>
            </a:r>
            <a:r>
              <a:rPr lang="ru-RU" sz="3500" i="1" dirty="0"/>
              <a:t>г.</a:t>
            </a:r>
            <a:r>
              <a:rPr lang="ru-RU" sz="3500" dirty="0"/>
              <a:t> До 11-15 </a:t>
            </a:r>
            <a:r>
              <a:rPr lang="ru-RU" sz="3500" dirty="0" err="1"/>
              <a:t>років</a:t>
            </a:r>
            <a:r>
              <a:rPr lang="ru-RU" sz="3500" dirty="0"/>
              <a:t> </a:t>
            </a:r>
            <a:r>
              <a:rPr lang="ru-RU" sz="3500" dirty="0" err="1"/>
              <a:t>її</a:t>
            </a:r>
            <a:r>
              <a:rPr lang="ru-RU" sz="3500" dirty="0"/>
              <a:t> </a:t>
            </a:r>
            <a:r>
              <a:rPr lang="ru-RU" sz="3500" dirty="0" err="1"/>
              <a:t>маса</a:t>
            </a:r>
            <a:r>
              <a:rPr lang="ru-RU" sz="3500" dirty="0"/>
              <a:t> </a:t>
            </a:r>
            <a:r>
              <a:rPr lang="ru-RU" sz="3500" dirty="0" err="1"/>
              <a:t>збільшується</a:t>
            </a:r>
            <a:r>
              <a:rPr lang="ru-RU" sz="3500" dirty="0"/>
              <a:t> до 37-38 </a:t>
            </a:r>
            <a:r>
              <a:rPr lang="ru-RU" sz="3500" i="1" dirty="0"/>
              <a:t>г</a:t>
            </a:r>
            <a:r>
              <a:rPr lang="ru-RU" sz="3500" dirty="0"/>
              <a:t>, </a:t>
            </a:r>
            <a:r>
              <a:rPr lang="ru-RU" sz="3500" dirty="0" err="1"/>
              <a:t>після</a:t>
            </a:r>
            <a:r>
              <a:rPr lang="ru-RU" sz="3500" dirty="0"/>
              <a:t> </a:t>
            </a:r>
            <a:r>
              <a:rPr lang="ru-RU" sz="3500" dirty="0" err="1"/>
              <a:t>чого</a:t>
            </a:r>
            <a:r>
              <a:rPr lang="ru-RU" sz="3500" dirty="0"/>
              <a:t> вона </a:t>
            </a:r>
            <a:r>
              <a:rPr lang="ru-RU" sz="3500" dirty="0" err="1"/>
              <a:t>починає</a:t>
            </a:r>
            <a:r>
              <a:rPr lang="ru-RU" sz="3500" dirty="0"/>
              <a:t> </a:t>
            </a:r>
            <a:r>
              <a:rPr lang="ru-RU" sz="3500" dirty="0" err="1"/>
              <a:t>зменшуватися</a:t>
            </a:r>
            <a:r>
              <a:rPr lang="ru-RU" sz="3500" dirty="0"/>
              <a:t> й у 15-20 </a:t>
            </a:r>
            <a:r>
              <a:rPr lang="ru-RU" sz="3500" dirty="0" err="1"/>
              <a:t>років</a:t>
            </a:r>
            <a:r>
              <a:rPr lang="ru-RU" sz="3500" dirty="0"/>
              <a:t> </a:t>
            </a:r>
            <a:r>
              <a:rPr lang="ru-RU" sz="3500" dirty="0" err="1"/>
              <a:t>стає</a:t>
            </a:r>
            <a:r>
              <a:rPr lang="ru-RU" sz="3500" dirty="0"/>
              <a:t> </a:t>
            </a:r>
            <a:r>
              <a:rPr lang="ru-RU" sz="3500" dirty="0" err="1"/>
              <a:t>рівною</a:t>
            </a:r>
            <a:r>
              <a:rPr lang="ru-RU" sz="3500" dirty="0"/>
              <a:t> 21 </a:t>
            </a:r>
            <a:r>
              <a:rPr lang="ru-RU" sz="3500" i="1" dirty="0"/>
              <a:t>г</a:t>
            </a:r>
            <a:r>
              <a:rPr lang="ru-RU" sz="3500" dirty="0"/>
              <a:t>, у 20-25 </a:t>
            </a:r>
            <a:r>
              <a:rPr lang="ru-RU" sz="3500" dirty="0" err="1"/>
              <a:t>років</a:t>
            </a:r>
            <a:r>
              <a:rPr lang="ru-RU" sz="3500" dirty="0"/>
              <a:t> – 18-20 </a:t>
            </a:r>
            <a:r>
              <a:rPr lang="ru-RU" sz="3500" i="1" dirty="0"/>
              <a:t>г,</a:t>
            </a:r>
            <a:r>
              <a:rPr lang="ru-RU" sz="3500" dirty="0"/>
              <a:t> у 40 </a:t>
            </a:r>
            <a:r>
              <a:rPr lang="ru-RU" sz="3500" dirty="0" err="1"/>
              <a:t>років</a:t>
            </a:r>
            <a:r>
              <a:rPr lang="ru-RU" sz="3500" dirty="0"/>
              <a:t> – 15 </a:t>
            </a:r>
            <a:r>
              <a:rPr lang="ru-RU" sz="3500" i="1" dirty="0"/>
              <a:t>г</a:t>
            </a:r>
            <a:r>
              <a:rPr lang="ru-RU" sz="3500" dirty="0"/>
              <a:t> и в 75 </a:t>
            </a:r>
            <a:r>
              <a:rPr lang="ru-RU" sz="3500" dirty="0" err="1"/>
              <a:t>років</a:t>
            </a:r>
            <a:r>
              <a:rPr lang="ru-RU" sz="3500" dirty="0"/>
              <a:t> – 4-5 </a:t>
            </a:r>
            <a:r>
              <a:rPr lang="ru-RU" sz="3500" i="1" dirty="0"/>
              <a:t>г</a:t>
            </a:r>
            <a:r>
              <a:rPr lang="ru-RU" sz="3500" dirty="0"/>
              <a:t>. У </a:t>
            </a:r>
            <a:r>
              <a:rPr lang="ru-RU" sz="3500" dirty="0" err="1"/>
              <a:t>ранньому</a:t>
            </a:r>
            <a:r>
              <a:rPr lang="ru-RU" sz="3500" dirty="0"/>
              <a:t> </a:t>
            </a:r>
            <a:r>
              <a:rPr lang="ru-RU" sz="3500" dirty="0" err="1"/>
              <a:t>дитячому</a:t>
            </a:r>
            <a:r>
              <a:rPr lang="ru-RU" sz="3500" dirty="0"/>
              <a:t> </a:t>
            </a:r>
            <a:r>
              <a:rPr lang="ru-RU" sz="3500" dirty="0" err="1"/>
              <a:t>віці</a:t>
            </a:r>
            <a:r>
              <a:rPr lang="ru-RU" sz="3500" dirty="0"/>
              <a:t> в </a:t>
            </a:r>
            <a:r>
              <a:rPr lang="ru-RU" sz="3500" dirty="0" err="1"/>
              <a:t>зобній</a:t>
            </a:r>
            <a:r>
              <a:rPr lang="ru-RU" sz="3500" dirty="0"/>
              <a:t> </a:t>
            </a:r>
            <a:r>
              <a:rPr lang="ru-RU" sz="3500" dirty="0" err="1"/>
              <a:t>залозі</a:t>
            </a:r>
            <a:r>
              <a:rPr lang="ru-RU" sz="3500" dirty="0"/>
              <a:t> </a:t>
            </a:r>
            <a:r>
              <a:rPr lang="ru-RU" sz="3500" dirty="0" err="1"/>
              <a:t>переважає</a:t>
            </a:r>
            <a:r>
              <a:rPr lang="ru-RU" sz="3500" dirty="0"/>
              <a:t> </a:t>
            </a:r>
            <a:r>
              <a:rPr lang="ru-RU" sz="3500" dirty="0" err="1"/>
              <a:t>кіркова</a:t>
            </a:r>
            <a:r>
              <a:rPr lang="ru-RU" sz="3500" dirty="0"/>
              <a:t> </a:t>
            </a:r>
            <a:r>
              <a:rPr lang="ru-RU" sz="3500" dirty="0" err="1"/>
              <a:t>речовина</a:t>
            </a:r>
            <a:r>
              <a:rPr lang="ru-RU" sz="3500" dirty="0"/>
              <a:t>, </a:t>
            </a:r>
            <a:r>
              <a:rPr lang="ru-RU" sz="3500" dirty="0" err="1"/>
              <a:t>кількість</a:t>
            </a:r>
            <a:r>
              <a:rPr lang="ru-RU" sz="3500" dirty="0"/>
              <a:t> </a:t>
            </a:r>
            <a:r>
              <a:rPr lang="ru-RU" sz="3500" dirty="0" err="1"/>
              <a:t>сполучної</a:t>
            </a:r>
            <a:r>
              <a:rPr lang="ru-RU" sz="3500" dirty="0"/>
              <a:t> </a:t>
            </a:r>
            <a:r>
              <a:rPr lang="ru-RU" sz="3500" dirty="0" err="1"/>
              <a:t>тканини</a:t>
            </a:r>
            <a:r>
              <a:rPr lang="ru-RU" sz="3500" dirty="0"/>
              <a:t> невелика. У </a:t>
            </a:r>
            <a:r>
              <a:rPr lang="ru-RU" sz="3500" dirty="0" err="1"/>
              <a:t>період</a:t>
            </a:r>
            <a:r>
              <a:rPr lang="ru-RU" sz="3500" dirty="0"/>
              <a:t> </a:t>
            </a:r>
            <a:r>
              <a:rPr lang="ru-RU" sz="3500" dirty="0" err="1"/>
              <a:t>статевого</a:t>
            </a:r>
            <a:r>
              <a:rPr lang="ru-RU" sz="3500" dirty="0"/>
              <a:t> </a:t>
            </a:r>
            <a:r>
              <a:rPr lang="ru-RU" sz="3500" dirty="0" err="1"/>
              <a:t>дозрівання</a:t>
            </a:r>
            <a:r>
              <a:rPr lang="ru-RU" sz="3500" dirty="0"/>
              <a:t> в </a:t>
            </a:r>
            <a:r>
              <a:rPr lang="ru-RU" sz="3500" dirty="0" err="1"/>
              <a:t>ній</a:t>
            </a:r>
            <a:r>
              <a:rPr lang="ru-RU" sz="3500" dirty="0"/>
              <a:t> </a:t>
            </a:r>
            <a:r>
              <a:rPr lang="ru-RU" sz="3500" dirty="0" err="1"/>
              <a:t>збільшується</a:t>
            </a:r>
            <a:r>
              <a:rPr lang="ru-RU" sz="3500" dirty="0"/>
              <a:t> </a:t>
            </a:r>
            <a:r>
              <a:rPr lang="ru-RU" sz="3500" dirty="0" err="1"/>
              <a:t>кількість</a:t>
            </a:r>
            <a:r>
              <a:rPr lang="ru-RU" sz="3500" dirty="0"/>
              <a:t> </a:t>
            </a:r>
            <a:r>
              <a:rPr lang="ru-RU" sz="3500" dirty="0" err="1"/>
              <a:t>сполучної</a:t>
            </a:r>
            <a:r>
              <a:rPr lang="ru-RU" sz="3500" dirty="0"/>
              <a:t> </a:t>
            </a:r>
            <a:r>
              <a:rPr lang="ru-RU" sz="3500" dirty="0" err="1"/>
              <a:t>тканини</a:t>
            </a:r>
            <a:r>
              <a:rPr lang="ru-RU" sz="3500" dirty="0"/>
              <a:t>, а </a:t>
            </a:r>
            <a:r>
              <a:rPr lang="ru-RU" sz="3500" dirty="0" err="1"/>
              <a:t>кіркова</a:t>
            </a:r>
            <a:r>
              <a:rPr lang="ru-RU" sz="3500" dirty="0"/>
              <a:t> і </a:t>
            </a:r>
            <a:r>
              <a:rPr lang="ru-RU" sz="3500" dirty="0" err="1"/>
              <a:t>мозкова</a:t>
            </a:r>
            <a:r>
              <a:rPr lang="ru-RU" sz="3500" dirty="0"/>
              <a:t> </a:t>
            </a:r>
            <a:r>
              <a:rPr lang="ru-RU" sz="3500" dirty="0" err="1"/>
              <a:t>речовина</a:t>
            </a:r>
            <a:r>
              <a:rPr lang="ru-RU" sz="3500" dirty="0"/>
              <a:t> </a:t>
            </a:r>
            <a:r>
              <a:rPr lang="ru-RU" sz="3500" dirty="0" err="1"/>
              <a:t>зменшується</a:t>
            </a:r>
            <a:r>
              <a:rPr lang="ru-RU" sz="3500" dirty="0"/>
              <a:t>. У </a:t>
            </a:r>
            <a:r>
              <a:rPr lang="ru-RU" sz="3500" dirty="0" err="1"/>
              <a:t>зрілому</a:t>
            </a:r>
            <a:r>
              <a:rPr lang="ru-RU" sz="3500" dirty="0"/>
              <a:t> </a:t>
            </a:r>
            <a:r>
              <a:rPr lang="ru-RU" sz="3500" dirty="0" err="1"/>
              <a:t>віці</a:t>
            </a:r>
            <a:r>
              <a:rPr lang="ru-RU" sz="3500" dirty="0"/>
              <a:t> </a:t>
            </a:r>
            <a:r>
              <a:rPr lang="ru-RU" sz="3500" dirty="0" err="1"/>
              <a:t>відзначається</a:t>
            </a:r>
            <a:r>
              <a:rPr lang="ru-RU" sz="3500" dirty="0"/>
              <a:t> </a:t>
            </a:r>
            <a:r>
              <a:rPr lang="ru-RU" sz="3500" dirty="0" err="1"/>
              <a:t>сильне</a:t>
            </a:r>
            <a:r>
              <a:rPr lang="ru-RU" sz="3500" dirty="0"/>
              <a:t> </a:t>
            </a:r>
            <a:r>
              <a:rPr lang="ru-RU" sz="3500" dirty="0" err="1"/>
              <a:t>розростання</a:t>
            </a:r>
            <a:r>
              <a:rPr lang="ru-RU" sz="3500" dirty="0"/>
              <a:t> </a:t>
            </a:r>
            <a:r>
              <a:rPr lang="ru-RU" sz="3500" dirty="0" err="1"/>
              <a:t>сполучної</a:t>
            </a:r>
            <a:r>
              <a:rPr lang="ru-RU" sz="3500" dirty="0"/>
              <a:t> і </a:t>
            </a:r>
            <a:r>
              <a:rPr lang="ru-RU" sz="3500" dirty="0" err="1"/>
              <a:t>жирової</a:t>
            </a:r>
            <a:r>
              <a:rPr lang="ru-RU" sz="3500" dirty="0"/>
              <a:t> </a:t>
            </a:r>
            <a:r>
              <a:rPr lang="ru-RU" sz="3500" dirty="0" err="1"/>
              <a:t>тканини</a:t>
            </a:r>
            <a:r>
              <a:rPr lang="ru-RU" sz="3500" dirty="0"/>
              <a:t> і </a:t>
            </a:r>
            <a:r>
              <a:rPr lang="ru-RU" sz="3500" dirty="0" err="1"/>
              <a:t>майже</a:t>
            </a:r>
            <a:r>
              <a:rPr lang="ru-RU" sz="3500" dirty="0"/>
              <a:t> </a:t>
            </a:r>
            <a:r>
              <a:rPr lang="ru-RU" sz="3500" dirty="0" err="1"/>
              <a:t>повна</a:t>
            </a:r>
            <a:r>
              <a:rPr lang="ru-RU" sz="3500" dirty="0"/>
              <a:t> </a:t>
            </a:r>
            <a:r>
              <a:rPr lang="ru-RU" sz="3500" dirty="0" err="1"/>
              <a:t>відсутність</a:t>
            </a:r>
            <a:r>
              <a:rPr lang="ru-RU" sz="3500" dirty="0"/>
              <a:t> </a:t>
            </a:r>
            <a:r>
              <a:rPr lang="ru-RU" sz="3500" dirty="0" err="1"/>
              <a:t>кіркової</a:t>
            </a:r>
            <a:r>
              <a:rPr lang="ru-RU" sz="3500" dirty="0"/>
              <a:t> і </a:t>
            </a:r>
            <a:r>
              <a:rPr lang="ru-RU" sz="3500" dirty="0" err="1"/>
              <a:t>мозкової</a:t>
            </a:r>
            <a:r>
              <a:rPr lang="ru-RU" sz="3500" dirty="0"/>
              <a:t> </a:t>
            </a:r>
            <a:r>
              <a:rPr lang="ru-RU" sz="3500" dirty="0" err="1"/>
              <a:t>речовини</a:t>
            </a:r>
            <a:r>
              <a:rPr lang="ru-RU" sz="3500" dirty="0"/>
              <a:t>. У </a:t>
            </a:r>
            <a:r>
              <a:rPr lang="ru-RU" sz="3500" dirty="0" err="1"/>
              <a:t>старечому</a:t>
            </a:r>
            <a:r>
              <a:rPr lang="ru-RU" sz="3500" dirty="0"/>
              <a:t> </a:t>
            </a:r>
            <a:r>
              <a:rPr lang="ru-RU" sz="3500" dirty="0" err="1"/>
              <a:t>віці</a:t>
            </a:r>
            <a:r>
              <a:rPr lang="ru-RU" sz="3500" dirty="0"/>
              <a:t> </a:t>
            </a:r>
            <a:r>
              <a:rPr lang="ru-RU" sz="3500" dirty="0" err="1"/>
              <a:t>зобна</a:t>
            </a:r>
            <a:r>
              <a:rPr lang="ru-RU" sz="3500" dirty="0"/>
              <a:t> </a:t>
            </a:r>
            <a:r>
              <a:rPr lang="ru-RU" sz="3500" dirty="0" err="1"/>
              <a:t>залоза</a:t>
            </a:r>
            <a:r>
              <a:rPr lang="ru-RU" sz="3500" dirty="0"/>
              <a:t> </a:t>
            </a:r>
            <a:r>
              <a:rPr lang="ru-RU" sz="3500" dirty="0" err="1"/>
              <a:t>являє</a:t>
            </a:r>
            <a:r>
              <a:rPr lang="ru-RU" sz="3500" dirty="0"/>
              <a:t> собою </a:t>
            </a:r>
            <a:r>
              <a:rPr lang="ru-RU" sz="3500" dirty="0" err="1"/>
              <a:t>однорідний</a:t>
            </a:r>
            <a:r>
              <a:rPr lang="ru-RU" sz="3500" dirty="0"/>
              <a:t> </a:t>
            </a:r>
            <a:r>
              <a:rPr lang="ru-RU" sz="3500" dirty="0" err="1"/>
              <a:t>сполучнотканиный</a:t>
            </a:r>
            <a:r>
              <a:rPr lang="ru-RU" sz="3500" dirty="0"/>
              <a:t> тяж.</a:t>
            </a:r>
          </a:p>
          <a:p>
            <a:pPr algn="just"/>
            <a:endParaRPr lang="ru-RU" dirty="0"/>
          </a:p>
        </p:txBody>
      </p:sp>
    </p:spTree>
    <p:extLst>
      <p:ext uri="{BB962C8B-B14F-4D97-AF65-F5344CB8AC3E}">
        <p14:creationId xmlns:p14="http://schemas.microsoft.com/office/powerpoint/2010/main" val="51247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640960" cy="5544616"/>
          </a:xfrm>
        </p:spPr>
        <p:txBody>
          <a:bodyPr>
            <a:normAutofit fontScale="77500" lnSpcReduction="20000"/>
          </a:bodyPr>
          <a:lstStyle/>
          <a:p>
            <a:pPr algn="just"/>
            <a:r>
              <a:rPr lang="ru-RU" b="1" u="sng" dirty="0"/>
              <a:t>Щитовидна </a:t>
            </a:r>
            <a:r>
              <a:rPr lang="ru-RU" b="1" u="sng" dirty="0" err="1"/>
              <a:t>залоза</a:t>
            </a:r>
            <a:r>
              <a:rPr lang="uk-UA" b="1" u="sng" dirty="0"/>
              <a:t>.</a:t>
            </a:r>
            <a:r>
              <a:rPr lang="uk-UA" u="sng" dirty="0"/>
              <a:t> </a:t>
            </a:r>
            <a:r>
              <a:rPr lang="ru-RU" dirty="0"/>
              <a:t>У </a:t>
            </a:r>
            <a:r>
              <a:rPr lang="ru-RU" dirty="0" err="1"/>
              <a:t>людини</a:t>
            </a:r>
            <a:r>
              <a:rPr lang="ru-RU" dirty="0"/>
              <a:t> щитовидна </a:t>
            </a:r>
            <a:r>
              <a:rPr lang="ru-RU" dirty="0" err="1"/>
              <a:t>залоза</a:t>
            </a:r>
            <a:r>
              <a:rPr lang="ru-RU" dirty="0"/>
              <a:t> парна – вона </a:t>
            </a:r>
            <a:r>
              <a:rPr lang="ru-RU" dirty="0" err="1"/>
              <a:t>складається</a:t>
            </a:r>
            <a:r>
              <a:rPr lang="ru-RU" dirty="0"/>
              <a:t> з </a:t>
            </a:r>
            <a:r>
              <a:rPr lang="ru-RU" dirty="0" err="1"/>
              <a:t>двох</a:t>
            </a:r>
            <a:r>
              <a:rPr lang="ru-RU" dirty="0"/>
              <a:t> </a:t>
            </a:r>
            <a:r>
              <a:rPr lang="ru-RU" dirty="0" err="1"/>
              <a:t>часток</a:t>
            </a:r>
            <a:r>
              <a:rPr lang="ru-RU" dirty="0"/>
              <a:t> і </a:t>
            </a:r>
            <a:r>
              <a:rPr lang="ru-RU" dirty="0" err="1"/>
              <a:t>перешийка</a:t>
            </a:r>
            <a:r>
              <a:rPr lang="ru-RU" dirty="0"/>
              <a:t> і </a:t>
            </a:r>
            <a:r>
              <a:rPr lang="ru-RU" dirty="0" err="1"/>
              <a:t>розташована</a:t>
            </a:r>
            <a:r>
              <a:rPr lang="ru-RU" dirty="0"/>
              <a:t> на </a:t>
            </a:r>
            <a:r>
              <a:rPr lang="ru-RU" dirty="0" err="1"/>
              <a:t>рівні</a:t>
            </a:r>
            <a:r>
              <a:rPr lang="ru-RU" dirty="0"/>
              <a:t> </a:t>
            </a:r>
            <a:r>
              <a:rPr lang="ru-RU" dirty="0" err="1"/>
              <a:t>гортані</a:t>
            </a:r>
            <a:r>
              <a:rPr lang="ru-RU" dirty="0"/>
              <a:t>. </a:t>
            </a:r>
            <a:r>
              <a:rPr lang="ru-RU" dirty="0" err="1"/>
              <a:t>Маса</a:t>
            </a:r>
            <a:r>
              <a:rPr lang="ru-RU" dirty="0"/>
              <a:t> </a:t>
            </a:r>
            <a:r>
              <a:rPr lang="ru-RU" dirty="0" err="1"/>
              <a:t>залози</a:t>
            </a:r>
            <a:r>
              <a:rPr lang="ru-RU" dirty="0"/>
              <a:t> в </a:t>
            </a:r>
            <a:r>
              <a:rPr lang="ru-RU" dirty="0" err="1"/>
              <a:t>людини</a:t>
            </a:r>
            <a:r>
              <a:rPr lang="ru-RU" dirty="0"/>
              <a:t> </a:t>
            </a:r>
            <a:r>
              <a:rPr lang="ru-RU" dirty="0" err="1"/>
              <a:t>складає</a:t>
            </a:r>
            <a:r>
              <a:rPr lang="ru-RU" dirty="0"/>
              <a:t> 16-23 г</a:t>
            </a:r>
            <a:r>
              <a:rPr lang="ru-RU" i="1" dirty="0"/>
              <a:t>,</a:t>
            </a:r>
            <a:r>
              <a:rPr lang="ru-RU" dirty="0"/>
              <a:t> </a:t>
            </a:r>
            <a:r>
              <a:rPr lang="ru-RU" dirty="0" err="1"/>
              <a:t>кожна</a:t>
            </a:r>
            <a:r>
              <a:rPr lang="ru-RU" dirty="0"/>
              <a:t> </a:t>
            </a:r>
            <a:r>
              <a:rPr lang="ru-RU" dirty="0" err="1"/>
              <a:t>частка</a:t>
            </a:r>
            <a:r>
              <a:rPr lang="ru-RU" dirty="0"/>
              <a:t> </a:t>
            </a:r>
            <a:r>
              <a:rPr lang="ru-RU" dirty="0" err="1"/>
              <a:t>має</a:t>
            </a:r>
            <a:r>
              <a:rPr lang="ru-RU" dirty="0"/>
              <a:t> </a:t>
            </a:r>
            <a:r>
              <a:rPr lang="ru-RU" dirty="0" err="1"/>
              <a:t>довжину</a:t>
            </a:r>
            <a:r>
              <a:rPr lang="ru-RU" dirty="0"/>
              <a:t> 5 см і ширину 2 см</a:t>
            </a:r>
            <a:r>
              <a:rPr lang="ru-RU" i="1" dirty="0"/>
              <a:t>,</a:t>
            </a:r>
            <a:r>
              <a:rPr lang="ru-RU" dirty="0"/>
              <a:t> ширина </a:t>
            </a:r>
            <a:r>
              <a:rPr lang="ru-RU" dirty="0" err="1"/>
              <a:t>перешийка</a:t>
            </a:r>
            <a:r>
              <a:rPr lang="ru-RU" dirty="0"/>
              <a:t> 1 см</a:t>
            </a:r>
            <a:r>
              <a:rPr lang="ru-RU" i="1" dirty="0"/>
              <a:t>.</a:t>
            </a:r>
            <a:r>
              <a:rPr lang="ru-RU" dirty="0"/>
              <a:t> Щитовидна </a:t>
            </a:r>
            <a:r>
              <a:rPr lang="ru-RU" dirty="0" err="1"/>
              <a:t>залоза</a:t>
            </a:r>
            <a:r>
              <a:rPr lang="ru-RU" dirty="0"/>
              <a:t> </a:t>
            </a:r>
            <a:r>
              <a:rPr lang="ru-RU" dirty="0" err="1"/>
              <a:t>має</a:t>
            </a:r>
            <a:r>
              <a:rPr lang="ru-RU" dirty="0"/>
              <a:t> </a:t>
            </a:r>
            <a:r>
              <a:rPr lang="ru-RU" dirty="0" err="1"/>
              <a:t>велику</a:t>
            </a:r>
            <a:r>
              <a:rPr lang="ru-RU" dirty="0"/>
              <a:t> </a:t>
            </a:r>
            <a:r>
              <a:rPr lang="ru-RU" dirty="0" err="1"/>
              <a:t>кількість</a:t>
            </a:r>
            <a:r>
              <a:rPr lang="ru-RU" dirty="0"/>
              <a:t> </a:t>
            </a:r>
            <a:r>
              <a:rPr lang="ru-RU" dirty="0" err="1"/>
              <a:t>судин</a:t>
            </a:r>
            <a:r>
              <a:rPr lang="ru-RU" dirty="0"/>
              <a:t> і </a:t>
            </a:r>
            <a:r>
              <a:rPr lang="ru-RU" dirty="0" err="1"/>
              <a:t>нервових</a:t>
            </a:r>
            <a:r>
              <a:rPr lang="ru-RU" dirty="0"/>
              <a:t> волокон, </a:t>
            </a:r>
            <a:r>
              <a:rPr lang="ru-RU" dirty="0" err="1"/>
              <a:t>що</a:t>
            </a:r>
            <a:r>
              <a:rPr lang="ru-RU" dirty="0"/>
              <a:t> є </a:t>
            </a:r>
            <a:r>
              <a:rPr lang="ru-RU" dirty="0" err="1"/>
              <a:t>галузями</a:t>
            </a:r>
            <a:r>
              <a:rPr lang="ru-RU" dirty="0"/>
              <a:t> </a:t>
            </a:r>
            <a:r>
              <a:rPr lang="ru-RU" dirty="0" err="1"/>
              <a:t>блукаючого</a:t>
            </a:r>
            <a:r>
              <a:rPr lang="ru-RU" dirty="0"/>
              <a:t> і симпатичного </a:t>
            </a:r>
            <a:r>
              <a:rPr lang="ru-RU" dirty="0" err="1"/>
              <a:t>нервів</a:t>
            </a:r>
            <a:r>
              <a:rPr lang="ru-RU" dirty="0"/>
              <a:t>.</a:t>
            </a:r>
            <a:endParaRPr lang="ru-RU" b="1" dirty="0"/>
          </a:p>
          <a:p>
            <a:pPr algn="just"/>
            <a:r>
              <a:rPr lang="ru-RU" dirty="0"/>
              <a:t>Щитовидна </a:t>
            </a:r>
            <a:r>
              <a:rPr lang="ru-RU" dirty="0" err="1"/>
              <a:t>залоза</a:t>
            </a:r>
            <a:r>
              <a:rPr lang="ru-RU" dirty="0"/>
              <a:t> </a:t>
            </a:r>
            <a:r>
              <a:rPr lang="ru-RU" dirty="0" err="1"/>
              <a:t>складається</a:t>
            </a:r>
            <a:r>
              <a:rPr lang="ru-RU" dirty="0"/>
              <a:t> з </a:t>
            </a:r>
            <a:r>
              <a:rPr lang="ru-RU" dirty="0" err="1"/>
              <a:t>окремих</a:t>
            </a:r>
            <a:r>
              <a:rPr lang="ru-RU" dirty="0"/>
              <a:t> </a:t>
            </a:r>
            <a:r>
              <a:rPr lang="ru-RU" dirty="0" err="1"/>
              <a:t>фолікулів</a:t>
            </a:r>
            <a:r>
              <a:rPr lang="ru-RU" dirty="0"/>
              <a:t>, </a:t>
            </a:r>
            <a:r>
              <a:rPr lang="ru-RU" dirty="0" err="1"/>
              <a:t>стінки</a:t>
            </a:r>
            <a:r>
              <a:rPr lang="ru-RU" dirty="0"/>
              <a:t> </a:t>
            </a:r>
            <a:r>
              <a:rPr lang="ru-RU" dirty="0" err="1"/>
              <a:t>яких</a:t>
            </a:r>
            <a:r>
              <a:rPr lang="ru-RU" dirty="0"/>
              <a:t> </a:t>
            </a:r>
            <a:r>
              <a:rPr lang="ru-RU" dirty="0" err="1"/>
              <a:t>утворені</a:t>
            </a:r>
            <a:r>
              <a:rPr lang="ru-RU" dirty="0"/>
              <a:t> одним шаром </a:t>
            </a:r>
            <a:r>
              <a:rPr lang="ru-RU" dirty="0" err="1"/>
              <a:t>клітин</a:t>
            </a:r>
            <a:r>
              <a:rPr lang="ru-RU" dirty="0"/>
              <a:t> </a:t>
            </a:r>
            <a:r>
              <a:rPr lang="ru-RU" dirty="0" err="1"/>
              <a:t>кубічного</a:t>
            </a:r>
            <a:r>
              <a:rPr lang="ru-RU" dirty="0"/>
              <a:t> </a:t>
            </a:r>
            <a:r>
              <a:rPr lang="ru-RU" dirty="0" err="1"/>
              <a:t>епітелію</a:t>
            </a:r>
            <a:r>
              <a:rPr lang="ru-RU" dirty="0"/>
              <a:t>. </a:t>
            </a:r>
            <a:r>
              <a:rPr lang="ru-RU" dirty="0" err="1"/>
              <a:t>Ці</a:t>
            </a:r>
            <a:r>
              <a:rPr lang="ru-RU" dirty="0"/>
              <a:t> </a:t>
            </a:r>
            <a:r>
              <a:rPr lang="ru-RU" dirty="0" err="1"/>
              <a:t>клітини</a:t>
            </a:r>
            <a:r>
              <a:rPr lang="ru-RU" dirty="0"/>
              <a:t> </a:t>
            </a:r>
            <a:r>
              <a:rPr lang="ru-RU" dirty="0" err="1"/>
              <a:t>мають</a:t>
            </a:r>
            <a:r>
              <a:rPr lang="ru-RU" dirty="0"/>
              <a:t> </a:t>
            </a:r>
            <a:r>
              <a:rPr lang="ru-RU" dirty="0" err="1"/>
              <a:t>секреторну</a:t>
            </a:r>
            <a:r>
              <a:rPr lang="ru-RU" dirty="0"/>
              <a:t> </a:t>
            </a:r>
            <a:r>
              <a:rPr lang="ru-RU" dirty="0" err="1"/>
              <a:t>функцію</a:t>
            </a:r>
            <a:r>
              <a:rPr lang="ru-RU" dirty="0"/>
              <a:t>, і </a:t>
            </a:r>
            <a:r>
              <a:rPr lang="ru-RU" dirty="0" err="1"/>
              <a:t>їх</a:t>
            </a:r>
            <a:r>
              <a:rPr lang="ru-RU" dirty="0"/>
              <a:t> </a:t>
            </a:r>
            <a:r>
              <a:rPr lang="ru-RU" dirty="0" err="1"/>
              <a:t>називають</a:t>
            </a:r>
            <a:r>
              <a:rPr lang="ru-RU" dirty="0"/>
              <a:t> </a:t>
            </a:r>
            <a:r>
              <a:rPr lang="ru-RU" i="1" dirty="0" err="1"/>
              <a:t>ацинарними</a:t>
            </a:r>
            <a:r>
              <a:rPr lang="ru-RU" i="1" dirty="0"/>
              <a:t>.</a:t>
            </a:r>
            <a:r>
              <a:rPr lang="ru-RU" dirty="0"/>
              <a:t> </a:t>
            </a:r>
            <a:r>
              <a:rPr lang="ru-RU" dirty="0" err="1"/>
              <a:t>Діаметр</a:t>
            </a:r>
            <a:r>
              <a:rPr lang="ru-RU" dirty="0"/>
              <a:t> </a:t>
            </a:r>
            <a:r>
              <a:rPr lang="ru-RU" dirty="0" err="1"/>
              <a:t>їх</a:t>
            </a:r>
            <a:r>
              <a:rPr lang="ru-RU" dirty="0"/>
              <a:t> у </a:t>
            </a:r>
            <a:r>
              <a:rPr lang="ru-RU" dirty="0" err="1"/>
              <a:t>середньому</a:t>
            </a:r>
            <a:r>
              <a:rPr lang="ru-RU" dirty="0"/>
              <a:t> </a:t>
            </a:r>
            <a:r>
              <a:rPr lang="ru-RU" dirty="0" err="1"/>
              <a:t>складає</a:t>
            </a:r>
            <a:r>
              <a:rPr lang="ru-RU" dirty="0"/>
              <a:t> 0,15 </a:t>
            </a:r>
            <a:r>
              <a:rPr lang="ru-RU" i="1" dirty="0"/>
              <a:t>мм.</a:t>
            </a:r>
            <a:r>
              <a:rPr lang="ru-RU" dirty="0"/>
              <a:t> 20-40 </a:t>
            </a:r>
            <a:r>
              <a:rPr lang="ru-RU" dirty="0" err="1"/>
              <a:t>фолікулів</a:t>
            </a:r>
            <a:r>
              <a:rPr lang="ru-RU" dirty="0"/>
              <a:t> </a:t>
            </a:r>
            <a:r>
              <a:rPr lang="ru-RU" dirty="0" err="1"/>
              <a:t>утворять</a:t>
            </a:r>
            <a:r>
              <a:rPr lang="ru-RU" dirty="0"/>
              <a:t> </a:t>
            </a:r>
            <a:r>
              <a:rPr lang="ru-RU" dirty="0" err="1"/>
              <a:t>часточку</a:t>
            </a:r>
            <a:r>
              <a:rPr lang="ru-RU" dirty="0"/>
              <a:t>, а </a:t>
            </a:r>
            <a:r>
              <a:rPr lang="ru-RU" dirty="0" err="1"/>
              <a:t>часточки</a:t>
            </a:r>
            <a:r>
              <a:rPr lang="ru-RU" dirty="0"/>
              <a:t> </a:t>
            </a:r>
            <a:r>
              <a:rPr lang="ru-RU" dirty="0" err="1"/>
              <a:t>складають</a:t>
            </a:r>
            <a:r>
              <a:rPr lang="ru-RU" dirty="0"/>
              <a:t> </a:t>
            </a:r>
            <a:r>
              <a:rPr lang="ru-RU" dirty="0" err="1"/>
              <a:t>частки</a:t>
            </a:r>
            <a:r>
              <a:rPr lang="ru-RU" dirty="0"/>
              <a:t> </a:t>
            </a:r>
            <a:r>
              <a:rPr lang="ru-RU" dirty="0" err="1"/>
              <a:t>щитовидної</a:t>
            </a:r>
            <a:r>
              <a:rPr lang="ru-RU" dirty="0"/>
              <a:t> </a:t>
            </a:r>
            <a:r>
              <a:rPr lang="ru-RU" dirty="0" err="1"/>
              <a:t>залози</a:t>
            </a:r>
            <a:r>
              <a:rPr lang="ru-RU" i="1" dirty="0"/>
              <a:t>.</a:t>
            </a:r>
            <a:r>
              <a:rPr lang="ru-RU" dirty="0"/>
              <a:t> </a:t>
            </a:r>
            <a:r>
              <a:rPr lang="ru-RU" dirty="0" err="1"/>
              <a:t>Кожен</a:t>
            </a:r>
            <a:r>
              <a:rPr lang="ru-RU" dirty="0"/>
              <a:t> </a:t>
            </a:r>
            <a:r>
              <a:rPr lang="ru-RU" dirty="0" err="1"/>
              <a:t>фолікул</a:t>
            </a:r>
            <a:r>
              <a:rPr lang="ru-RU" dirty="0"/>
              <a:t> </a:t>
            </a:r>
            <a:r>
              <a:rPr lang="ru-RU" dirty="0" err="1"/>
              <a:t>обплетений</a:t>
            </a:r>
            <a:r>
              <a:rPr lang="ru-RU" dirty="0"/>
              <a:t> густою мережею </a:t>
            </a:r>
            <a:r>
              <a:rPr lang="ru-RU" dirty="0" err="1"/>
              <a:t>капілярів</a:t>
            </a:r>
            <a:r>
              <a:rPr lang="ru-RU" dirty="0"/>
              <a:t> і </a:t>
            </a:r>
            <a:r>
              <a:rPr lang="ru-RU" dirty="0" err="1"/>
              <a:t>лімфатичних</a:t>
            </a:r>
            <a:r>
              <a:rPr lang="ru-RU" dirty="0"/>
              <a:t> </a:t>
            </a:r>
            <a:r>
              <a:rPr lang="ru-RU" dirty="0" err="1"/>
              <a:t>судин</a:t>
            </a:r>
            <a:r>
              <a:rPr lang="ru-RU" dirty="0"/>
              <a:t>.</a:t>
            </a:r>
          </a:p>
          <a:p>
            <a:pPr algn="just"/>
            <a:r>
              <a:rPr lang="ru-RU" dirty="0"/>
              <a:t>Щитовидна </a:t>
            </a:r>
            <a:r>
              <a:rPr lang="ru-RU" dirty="0" err="1"/>
              <a:t>залоза</a:t>
            </a:r>
            <a:r>
              <a:rPr lang="ru-RU" dirty="0"/>
              <a:t> </a:t>
            </a:r>
            <a:r>
              <a:rPr lang="ru-RU" dirty="0" err="1"/>
              <a:t>поглинає</a:t>
            </a:r>
            <a:r>
              <a:rPr lang="ru-RU" dirty="0"/>
              <a:t> </a:t>
            </a:r>
            <a:r>
              <a:rPr lang="ru-RU" dirty="0" err="1"/>
              <a:t>великі</a:t>
            </a:r>
            <a:r>
              <a:rPr lang="ru-RU" dirty="0"/>
              <a:t> </a:t>
            </a:r>
            <a:r>
              <a:rPr lang="ru-RU" dirty="0" err="1"/>
              <a:t>кількості</a:t>
            </a:r>
            <a:r>
              <a:rPr lang="ru-RU" dirty="0"/>
              <a:t> йоду. </a:t>
            </a:r>
            <a:r>
              <a:rPr lang="ru-RU" dirty="0" err="1"/>
              <a:t>Організм</a:t>
            </a:r>
            <a:r>
              <a:rPr lang="ru-RU" dirty="0"/>
              <a:t> </a:t>
            </a:r>
            <a:r>
              <a:rPr lang="ru-RU" dirty="0" err="1"/>
              <a:t>людини</a:t>
            </a:r>
            <a:r>
              <a:rPr lang="ru-RU" dirty="0"/>
              <a:t> </a:t>
            </a:r>
            <a:r>
              <a:rPr lang="ru-RU" dirty="0" err="1"/>
              <a:t>містить</a:t>
            </a:r>
            <a:r>
              <a:rPr lang="ru-RU" dirty="0"/>
              <a:t> 20-50 </a:t>
            </a:r>
            <a:r>
              <a:rPr lang="ru-RU" i="1" dirty="0"/>
              <a:t>мг</a:t>
            </a:r>
            <a:r>
              <a:rPr lang="ru-RU" dirty="0"/>
              <a:t> йоду, з них </a:t>
            </a:r>
            <a:r>
              <a:rPr lang="ru-RU" dirty="0" err="1"/>
              <a:t>близько</a:t>
            </a:r>
            <a:r>
              <a:rPr lang="ru-RU" dirty="0"/>
              <a:t> 10 </a:t>
            </a:r>
            <a:r>
              <a:rPr lang="ru-RU" i="1" dirty="0"/>
              <a:t>мг</a:t>
            </a:r>
            <a:r>
              <a:rPr lang="ru-RU" dirty="0"/>
              <a:t> </a:t>
            </a:r>
            <a:r>
              <a:rPr lang="ru-RU" dirty="0" err="1"/>
              <a:t>знаходиться</a:t>
            </a:r>
            <a:r>
              <a:rPr lang="ru-RU" dirty="0"/>
              <a:t> в </a:t>
            </a:r>
            <a:r>
              <a:rPr lang="ru-RU" dirty="0" err="1"/>
              <a:t>щитовидній</a:t>
            </a:r>
            <a:r>
              <a:rPr lang="ru-RU" dirty="0"/>
              <a:t> </a:t>
            </a:r>
            <a:r>
              <a:rPr lang="ru-RU" dirty="0" err="1"/>
              <a:t>залозі</a:t>
            </a:r>
            <a:r>
              <a:rPr lang="ru-RU" dirty="0"/>
              <a:t>. </a:t>
            </a:r>
            <a:r>
              <a:rPr lang="ru-RU" dirty="0" err="1"/>
              <a:t>Вміст</a:t>
            </a:r>
            <a:r>
              <a:rPr lang="ru-RU" dirty="0"/>
              <a:t> </a:t>
            </a:r>
            <a:r>
              <a:rPr lang="ru-RU" dirty="0" err="1"/>
              <a:t>неорганічного</a:t>
            </a:r>
            <a:r>
              <a:rPr lang="ru-RU" dirty="0"/>
              <a:t> йодиду в </a:t>
            </a:r>
            <a:r>
              <a:rPr lang="ru-RU" dirty="0" err="1"/>
              <a:t>крові</a:t>
            </a:r>
            <a:r>
              <a:rPr lang="ru-RU" dirty="0"/>
              <a:t> в 25 </a:t>
            </a:r>
            <a:r>
              <a:rPr lang="ru-RU" dirty="0" err="1"/>
              <a:t>разів</a:t>
            </a:r>
            <a:r>
              <a:rPr lang="ru-RU" dirty="0"/>
              <a:t> </a:t>
            </a:r>
            <a:r>
              <a:rPr lang="ru-RU" dirty="0" err="1"/>
              <a:t>менший</a:t>
            </a:r>
            <a:r>
              <a:rPr lang="ru-RU" dirty="0"/>
              <a:t>, </a:t>
            </a:r>
            <a:r>
              <a:rPr lang="ru-RU" dirty="0" err="1"/>
              <a:t>ніж</a:t>
            </a:r>
            <a:r>
              <a:rPr lang="ru-RU" dirty="0"/>
              <a:t> в </a:t>
            </a:r>
            <a:r>
              <a:rPr lang="ru-RU" dirty="0" err="1"/>
              <a:t>ацинарных</a:t>
            </a:r>
            <a:r>
              <a:rPr lang="ru-RU" dirty="0"/>
              <a:t> </a:t>
            </a:r>
            <a:r>
              <a:rPr lang="ru-RU" dirty="0" err="1"/>
              <a:t>клітинах</a:t>
            </a:r>
            <a:r>
              <a:rPr lang="ru-RU" dirty="0"/>
              <a:t>: </a:t>
            </a:r>
            <a:r>
              <a:rPr lang="ru-RU" dirty="0" err="1"/>
              <a:t>воно</a:t>
            </a:r>
            <a:r>
              <a:rPr lang="ru-RU" dirty="0"/>
              <a:t> </a:t>
            </a:r>
            <a:r>
              <a:rPr lang="ru-RU" dirty="0" err="1"/>
              <a:t>складає</a:t>
            </a:r>
            <a:r>
              <a:rPr lang="ru-RU" dirty="0"/>
              <a:t> 1 </a:t>
            </a:r>
            <a:r>
              <a:rPr lang="ru-RU" i="1" dirty="0"/>
              <a:t>мкг</a:t>
            </a:r>
            <a:r>
              <a:rPr lang="ru-RU" dirty="0"/>
              <a:t> у 100 </a:t>
            </a:r>
            <a:r>
              <a:rPr lang="ru-RU" i="1" dirty="0"/>
              <a:t>мл</a:t>
            </a:r>
            <a:r>
              <a:rPr lang="ru-RU" dirty="0"/>
              <a:t> </a:t>
            </a:r>
            <a:r>
              <a:rPr lang="ru-RU" dirty="0" err="1"/>
              <a:t>плазми</a:t>
            </a:r>
            <a:r>
              <a:rPr lang="ru-RU" dirty="0"/>
              <a:t>. </a:t>
            </a:r>
            <a:r>
              <a:rPr lang="ru-RU" dirty="0" err="1"/>
              <a:t>Організму</a:t>
            </a:r>
            <a:r>
              <a:rPr lang="ru-RU" dirty="0"/>
              <a:t> </a:t>
            </a:r>
            <a:r>
              <a:rPr lang="ru-RU" dirty="0" err="1"/>
              <a:t>людини</a:t>
            </a:r>
            <a:r>
              <a:rPr lang="ru-RU" dirty="0"/>
              <a:t> </a:t>
            </a:r>
            <a:r>
              <a:rPr lang="ru-RU" dirty="0" err="1"/>
              <a:t>потрібно</a:t>
            </a:r>
            <a:r>
              <a:rPr lang="ru-RU" dirty="0"/>
              <a:t> </a:t>
            </a:r>
            <a:r>
              <a:rPr lang="ru-RU" dirty="0" err="1"/>
              <a:t>протягом</a:t>
            </a:r>
            <a:r>
              <a:rPr lang="ru-RU" dirty="0"/>
              <a:t> </a:t>
            </a:r>
            <a:r>
              <a:rPr lang="ru-RU" dirty="0" err="1"/>
              <a:t>доби</a:t>
            </a:r>
            <a:r>
              <a:rPr lang="ru-RU" dirty="0"/>
              <a:t> 50-75 </a:t>
            </a:r>
            <a:r>
              <a:rPr lang="ru-RU" i="1" dirty="0"/>
              <a:t>мкг</a:t>
            </a:r>
            <a:r>
              <a:rPr lang="ru-RU" dirty="0"/>
              <a:t> йоду, а </a:t>
            </a:r>
            <a:r>
              <a:rPr lang="ru-RU" dirty="0" err="1"/>
              <a:t>одержує</a:t>
            </a:r>
            <a:r>
              <a:rPr lang="ru-RU" dirty="0"/>
              <a:t> </a:t>
            </a:r>
            <a:r>
              <a:rPr lang="ru-RU" dirty="0" err="1"/>
              <a:t>він</a:t>
            </a:r>
            <a:r>
              <a:rPr lang="ru-RU" dirty="0"/>
              <a:t> з </a:t>
            </a:r>
            <a:r>
              <a:rPr lang="ru-RU" dirty="0" err="1"/>
              <a:t>їжею</a:t>
            </a:r>
            <a:r>
              <a:rPr lang="ru-RU" dirty="0"/>
              <a:t> </a:t>
            </a:r>
            <a:r>
              <a:rPr lang="ru-RU" dirty="0" err="1"/>
              <a:t>близько</a:t>
            </a:r>
            <a:r>
              <a:rPr lang="ru-RU" dirty="0"/>
              <a:t> 150 </a:t>
            </a:r>
            <a:r>
              <a:rPr lang="ru-RU" i="1" dirty="0"/>
              <a:t>мкг.</a:t>
            </a:r>
            <a:endParaRPr lang="ru-RU" dirty="0"/>
          </a:p>
          <a:p>
            <a:pPr algn="just"/>
            <a:endParaRPr lang="ru-RU" dirty="0"/>
          </a:p>
        </p:txBody>
      </p:sp>
    </p:spTree>
    <p:extLst>
      <p:ext uri="{BB962C8B-B14F-4D97-AF65-F5344CB8AC3E}">
        <p14:creationId xmlns:p14="http://schemas.microsoft.com/office/powerpoint/2010/main" val="33726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892480" cy="6381328"/>
          </a:xfrm>
        </p:spPr>
        <p:txBody>
          <a:bodyPr>
            <a:normAutofit fontScale="62500" lnSpcReduction="20000"/>
          </a:bodyPr>
          <a:lstStyle/>
          <a:p>
            <a:pPr algn="just"/>
            <a:r>
              <a:rPr lang="ru-RU" b="1" dirty="0" err="1"/>
              <a:t>Гормони</a:t>
            </a:r>
            <a:r>
              <a:rPr lang="ru-RU" b="1" dirty="0"/>
              <a:t> </a:t>
            </a:r>
            <a:r>
              <a:rPr lang="ru-RU" b="1" dirty="0" err="1"/>
              <a:t>щитовидної</a:t>
            </a:r>
            <a:r>
              <a:rPr lang="ru-RU" b="1" dirty="0"/>
              <a:t> </a:t>
            </a:r>
            <a:r>
              <a:rPr lang="ru-RU" b="1" dirty="0" err="1"/>
              <a:t>залози</a:t>
            </a:r>
            <a:r>
              <a:rPr lang="ru-RU" b="1" dirty="0"/>
              <a:t>.</a:t>
            </a:r>
            <a:r>
              <a:rPr lang="ru-RU" dirty="0"/>
              <a:t> Йод є </a:t>
            </a:r>
            <a:r>
              <a:rPr lang="ru-RU" dirty="0" err="1"/>
              <a:t>складеним</a:t>
            </a:r>
            <a:r>
              <a:rPr lang="ru-RU" dirty="0"/>
              <a:t> </a:t>
            </a:r>
            <a:r>
              <a:rPr lang="ru-RU" dirty="0" err="1"/>
              <a:t>елементом</a:t>
            </a:r>
            <a:r>
              <a:rPr lang="ru-RU" dirty="0"/>
              <a:t> будь-</a:t>
            </a:r>
            <a:r>
              <a:rPr lang="ru-RU" dirty="0" err="1"/>
              <a:t>якого</a:t>
            </a:r>
            <a:r>
              <a:rPr lang="ru-RU" dirty="0"/>
              <a:t> гормону </a:t>
            </a:r>
            <a:r>
              <a:rPr lang="ru-RU" dirty="0" err="1"/>
              <a:t>щитовидної</a:t>
            </a:r>
            <a:r>
              <a:rPr lang="ru-RU" dirty="0"/>
              <a:t> </a:t>
            </a:r>
            <a:r>
              <a:rPr lang="ru-RU" dirty="0" err="1"/>
              <a:t>залози</a:t>
            </a:r>
            <a:r>
              <a:rPr lang="ru-RU" dirty="0"/>
              <a:t>. Метод </a:t>
            </a:r>
            <a:r>
              <a:rPr lang="ru-RU" dirty="0" err="1"/>
              <a:t>радіоавтографії</a:t>
            </a:r>
            <a:r>
              <a:rPr lang="ru-RU" dirty="0"/>
              <a:t> дав </a:t>
            </a:r>
            <a:r>
              <a:rPr lang="ru-RU" dirty="0" err="1"/>
              <a:t>можливість</a:t>
            </a:r>
            <a:r>
              <a:rPr lang="ru-RU" dirty="0"/>
              <a:t> </a:t>
            </a:r>
            <a:r>
              <a:rPr lang="ru-RU" dirty="0" err="1"/>
              <a:t>простежити</a:t>
            </a:r>
            <a:r>
              <a:rPr lang="ru-RU" dirty="0"/>
              <a:t> шлях синтезу </a:t>
            </a:r>
            <a:r>
              <a:rPr lang="ru-RU" dirty="0" err="1"/>
              <a:t>цих</a:t>
            </a:r>
            <a:r>
              <a:rPr lang="ru-RU" dirty="0"/>
              <a:t> </a:t>
            </a:r>
            <a:r>
              <a:rPr lang="ru-RU" dirty="0" err="1"/>
              <a:t>гормонів</a:t>
            </a:r>
            <a:r>
              <a:rPr lang="ru-RU" dirty="0"/>
              <a:t>. В </a:t>
            </a:r>
            <a:r>
              <a:rPr lang="ru-RU" dirty="0" err="1"/>
              <a:t>ацинарных</a:t>
            </a:r>
            <a:r>
              <a:rPr lang="ru-RU" dirty="0"/>
              <a:t> </a:t>
            </a:r>
            <a:r>
              <a:rPr lang="ru-RU" dirty="0" err="1"/>
              <a:t>клітинах</a:t>
            </a:r>
            <a:r>
              <a:rPr lang="ru-RU" dirty="0"/>
              <a:t> </a:t>
            </a:r>
            <a:r>
              <a:rPr lang="ru-RU" dirty="0" err="1"/>
              <a:t>синтезується</a:t>
            </a:r>
            <a:r>
              <a:rPr lang="ru-RU" dirty="0"/>
              <a:t> </a:t>
            </a:r>
            <a:r>
              <a:rPr lang="ru-RU" dirty="0" err="1"/>
              <a:t>білок</a:t>
            </a:r>
            <a:r>
              <a:rPr lang="ru-RU" dirty="0"/>
              <a:t> </a:t>
            </a:r>
            <a:r>
              <a:rPr lang="ru-RU" dirty="0" err="1"/>
              <a:t>тиреоглобулин</a:t>
            </a:r>
            <a:r>
              <a:rPr lang="ru-RU" dirty="0"/>
              <a:t>, </a:t>
            </a:r>
            <a:r>
              <a:rPr lang="ru-RU" dirty="0" err="1"/>
              <a:t>що</a:t>
            </a:r>
            <a:r>
              <a:rPr lang="ru-RU" dirty="0"/>
              <a:t> </a:t>
            </a:r>
            <a:r>
              <a:rPr lang="ru-RU" dirty="0" err="1"/>
              <a:t>складається</a:t>
            </a:r>
            <a:r>
              <a:rPr lang="ru-RU" dirty="0"/>
              <a:t> з </a:t>
            </a:r>
            <a:r>
              <a:rPr lang="ru-RU" dirty="0" err="1"/>
              <a:t>чотирьох</a:t>
            </a:r>
            <a:r>
              <a:rPr lang="ru-RU" dirty="0"/>
              <a:t> </a:t>
            </a:r>
            <a:r>
              <a:rPr lang="ru-RU" dirty="0" err="1"/>
              <a:t>субодиниць</a:t>
            </a:r>
            <a:r>
              <a:rPr lang="ru-RU" dirty="0"/>
              <a:t>, </a:t>
            </a:r>
            <a:r>
              <a:rPr lang="ru-RU" dirty="0" err="1"/>
              <a:t>що</a:t>
            </a:r>
            <a:r>
              <a:rPr lang="ru-RU" dirty="0"/>
              <a:t> </a:t>
            </a:r>
            <a:r>
              <a:rPr lang="ru-RU" dirty="0" err="1"/>
              <a:t>включають</a:t>
            </a:r>
            <a:r>
              <a:rPr lang="ru-RU" dirty="0"/>
              <a:t> </a:t>
            </a:r>
            <a:r>
              <a:rPr lang="ru-RU" dirty="0" err="1"/>
              <a:t>амінокислоту</a:t>
            </a:r>
            <a:r>
              <a:rPr lang="ru-RU" dirty="0"/>
              <a:t> </a:t>
            </a:r>
            <a:r>
              <a:rPr lang="ru-RU" i="1" dirty="0"/>
              <a:t>тирозин. </a:t>
            </a:r>
            <a:r>
              <a:rPr lang="ru-RU" dirty="0" err="1"/>
              <a:t>Тиреоглобулин</a:t>
            </a:r>
            <a:r>
              <a:rPr lang="ru-RU" dirty="0"/>
              <a:t> </a:t>
            </a:r>
            <a:r>
              <a:rPr lang="ru-RU" dirty="0" err="1"/>
              <a:t>виділяється</a:t>
            </a:r>
            <a:r>
              <a:rPr lang="ru-RU" dirty="0"/>
              <a:t> в </a:t>
            </a:r>
            <a:r>
              <a:rPr lang="ru-RU" dirty="0" err="1"/>
              <a:t>порожнину</a:t>
            </a:r>
            <a:r>
              <a:rPr lang="ru-RU" dirty="0"/>
              <a:t> </a:t>
            </a:r>
            <a:r>
              <a:rPr lang="ru-RU" dirty="0" err="1"/>
              <a:t>фолікула</a:t>
            </a:r>
            <a:r>
              <a:rPr lang="ru-RU" dirty="0"/>
              <a:t>. </a:t>
            </a:r>
            <a:r>
              <a:rPr lang="ru-RU" dirty="0" err="1"/>
              <a:t>Включення</a:t>
            </a:r>
            <a:r>
              <a:rPr lang="ru-RU" dirty="0"/>
              <a:t> йоду </a:t>
            </a:r>
            <a:r>
              <a:rPr lang="ru-RU" dirty="0" err="1"/>
              <a:t>йде</a:t>
            </a:r>
            <a:r>
              <a:rPr lang="ru-RU" dirty="0"/>
              <a:t> на </a:t>
            </a:r>
            <a:r>
              <a:rPr lang="ru-RU" dirty="0" err="1"/>
              <a:t>рівні</a:t>
            </a:r>
            <a:r>
              <a:rPr lang="ru-RU" dirty="0"/>
              <a:t> </a:t>
            </a:r>
            <a:r>
              <a:rPr lang="ru-RU" dirty="0" err="1"/>
              <a:t>субодиниць</a:t>
            </a:r>
            <a:r>
              <a:rPr lang="ru-RU" dirty="0"/>
              <a:t>, при </a:t>
            </a:r>
            <a:r>
              <a:rPr lang="ru-RU" dirty="0" err="1"/>
              <a:t>цьому</a:t>
            </a:r>
            <a:r>
              <a:rPr lang="ru-RU" dirty="0"/>
              <a:t> тирозин </a:t>
            </a:r>
            <a:r>
              <a:rPr lang="ru-RU" dirty="0" err="1"/>
              <a:t>перетворюється</a:t>
            </a:r>
            <a:r>
              <a:rPr lang="ru-RU" dirty="0"/>
              <a:t> в </a:t>
            </a:r>
            <a:r>
              <a:rPr lang="ru-RU" i="1" dirty="0" err="1"/>
              <a:t>монойодтирозин</a:t>
            </a:r>
            <a:r>
              <a:rPr lang="ru-RU" dirty="0"/>
              <a:t> і </a:t>
            </a:r>
            <a:r>
              <a:rPr lang="ru-RU" i="1" dirty="0" err="1"/>
              <a:t>дийодтирозин</a:t>
            </a:r>
            <a:r>
              <a:rPr lang="ru-RU" i="1" dirty="0"/>
              <a:t>.</a:t>
            </a:r>
            <a:r>
              <a:rPr lang="ru-RU" dirty="0"/>
              <a:t> За </a:t>
            </a:r>
            <a:r>
              <a:rPr lang="ru-RU" dirty="0" err="1"/>
              <a:t>допомогою</a:t>
            </a:r>
            <a:r>
              <a:rPr lang="ru-RU" dirty="0"/>
              <a:t> </a:t>
            </a:r>
            <a:r>
              <a:rPr lang="ru-RU" dirty="0" err="1"/>
              <a:t>спеціальних</a:t>
            </a:r>
            <a:r>
              <a:rPr lang="ru-RU" dirty="0"/>
              <a:t> </a:t>
            </a:r>
            <a:r>
              <a:rPr lang="ru-RU" dirty="0" err="1"/>
              <a:t>ферментів</a:t>
            </a:r>
            <a:r>
              <a:rPr lang="ru-RU" dirty="0"/>
              <a:t> </a:t>
            </a:r>
            <a:r>
              <a:rPr lang="ru-RU" dirty="0" err="1"/>
              <a:t>відбувається</a:t>
            </a:r>
            <a:r>
              <a:rPr lang="ru-RU" dirty="0"/>
              <a:t> </a:t>
            </a:r>
            <a:r>
              <a:rPr lang="ru-RU" dirty="0" err="1"/>
              <a:t>реакція</a:t>
            </a:r>
            <a:r>
              <a:rPr lang="ru-RU" dirty="0"/>
              <a:t> </a:t>
            </a:r>
            <a:r>
              <a:rPr lang="ru-RU" dirty="0" err="1"/>
              <a:t>конденсації</a:t>
            </a:r>
            <a:r>
              <a:rPr lang="ru-RU" dirty="0"/>
              <a:t> </a:t>
            </a:r>
            <a:r>
              <a:rPr lang="ru-RU" dirty="0" err="1"/>
              <a:t>вільного</a:t>
            </a:r>
            <a:r>
              <a:rPr lang="ru-RU" dirty="0"/>
              <a:t> </a:t>
            </a:r>
            <a:r>
              <a:rPr lang="ru-RU" dirty="0" err="1"/>
              <a:t>дийодтирозина</a:t>
            </a:r>
            <a:r>
              <a:rPr lang="ru-RU" dirty="0"/>
              <a:t> і </a:t>
            </a:r>
            <a:r>
              <a:rPr lang="ru-RU" dirty="0" err="1"/>
              <a:t>зв’язаного</a:t>
            </a:r>
            <a:r>
              <a:rPr lang="ru-RU" dirty="0"/>
              <a:t> </a:t>
            </a:r>
            <a:r>
              <a:rPr lang="ru-RU" dirty="0" err="1"/>
              <a:t>дийодтирозина</a:t>
            </a:r>
            <a:r>
              <a:rPr lang="ru-RU" dirty="0"/>
              <a:t>, у </a:t>
            </a:r>
            <a:r>
              <a:rPr lang="ru-RU" dirty="0" err="1"/>
              <a:t>результаті</a:t>
            </a:r>
            <a:r>
              <a:rPr lang="ru-RU" dirty="0"/>
              <a:t> </a:t>
            </a:r>
            <a:r>
              <a:rPr lang="ru-RU" dirty="0" err="1"/>
              <a:t>чого</a:t>
            </a:r>
            <a:r>
              <a:rPr lang="ru-RU" dirty="0"/>
              <a:t> </a:t>
            </a:r>
            <a:r>
              <a:rPr lang="ru-RU" dirty="0" err="1"/>
              <a:t>утвориться</a:t>
            </a:r>
            <a:r>
              <a:rPr lang="ru-RU" dirty="0"/>
              <a:t> </a:t>
            </a:r>
            <a:r>
              <a:rPr lang="ru-RU" i="1" dirty="0" err="1"/>
              <a:t>тетрайодтиронин</a:t>
            </a:r>
            <a:r>
              <a:rPr lang="ru-RU" i="1" dirty="0"/>
              <a:t>,</a:t>
            </a:r>
            <a:r>
              <a:rPr lang="ru-RU" dirty="0"/>
              <a:t> </a:t>
            </a:r>
            <a:r>
              <a:rPr lang="ru-RU" dirty="0" err="1"/>
              <a:t>що</a:t>
            </a:r>
            <a:r>
              <a:rPr lang="ru-RU" dirty="0"/>
              <a:t> і </a:t>
            </a:r>
            <a:r>
              <a:rPr lang="ru-RU" dirty="0" err="1"/>
              <a:t>називають</a:t>
            </a:r>
            <a:r>
              <a:rPr lang="ru-RU" dirty="0"/>
              <a:t> </a:t>
            </a:r>
            <a:r>
              <a:rPr lang="ru-RU" i="1" dirty="0"/>
              <a:t>тироксином.</a:t>
            </a:r>
            <a:r>
              <a:rPr lang="ru-RU" dirty="0"/>
              <a:t> </a:t>
            </a:r>
            <a:r>
              <a:rPr lang="ru-RU" dirty="0" err="1"/>
              <a:t>Якщо</a:t>
            </a:r>
            <a:r>
              <a:rPr lang="ru-RU" dirty="0"/>
              <a:t> </a:t>
            </a:r>
            <a:r>
              <a:rPr lang="ru-RU" dirty="0" err="1"/>
              <a:t>конденсується</a:t>
            </a:r>
            <a:r>
              <a:rPr lang="ru-RU" dirty="0"/>
              <a:t> </a:t>
            </a:r>
            <a:r>
              <a:rPr lang="ru-RU" dirty="0" err="1"/>
              <a:t>вільний</a:t>
            </a:r>
            <a:r>
              <a:rPr lang="ru-RU" dirty="0"/>
              <a:t> </a:t>
            </a:r>
            <a:r>
              <a:rPr lang="ru-RU" dirty="0" err="1"/>
              <a:t>монойодтирозин</a:t>
            </a:r>
            <a:r>
              <a:rPr lang="ru-RU" dirty="0"/>
              <a:t> </a:t>
            </a:r>
            <a:r>
              <a:rPr lang="ru-RU" dirty="0" err="1"/>
              <a:t>зі</a:t>
            </a:r>
            <a:r>
              <a:rPr lang="ru-RU" dirty="0"/>
              <a:t> </a:t>
            </a:r>
            <a:r>
              <a:rPr lang="ru-RU" dirty="0" err="1"/>
              <a:t>зв’язаним</a:t>
            </a:r>
            <a:r>
              <a:rPr lang="ru-RU" dirty="0"/>
              <a:t> </a:t>
            </a:r>
            <a:r>
              <a:rPr lang="ru-RU" dirty="0" err="1"/>
              <a:t>дийодтирозином</a:t>
            </a:r>
            <a:r>
              <a:rPr lang="ru-RU" dirty="0"/>
              <a:t>, </a:t>
            </a:r>
            <a:r>
              <a:rPr lang="ru-RU" dirty="0" err="1"/>
              <a:t>утвориться</a:t>
            </a:r>
            <a:r>
              <a:rPr lang="ru-RU" dirty="0"/>
              <a:t> </a:t>
            </a:r>
            <a:r>
              <a:rPr lang="ru-RU" dirty="0" err="1"/>
              <a:t>трийодтиронин</a:t>
            </a:r>
            <a:r>
              <a:rPr lang="ru-RU" dirty="0"/>
              <a:t>. А </a:t>
            </a:r>
            <a:r>
              <a:rPr lang="ru-RU" dirty="0" err="1"/>
              <a:t>якщо</a:t>
            </a:r>
            <a:r>
              <a:rPr lang="ru-RU" dirty="0"/>
              <a:t> </a:t>
            </a:r>
            <a:r>
              <a:rPr lang="ru-RU" dirty="0" err="1"/>
              <a:t>конденсуються</a:t>
            </a:r>
            <a:r>
              <a:rPr lang="ru-RU" dirty="0"/>
              <a:t> </a:t>
            </a:r>
            <a:r>
              <a:rPr lang="ru-RU" dirty="0" err="1"/>
              <a:t>вільний</a:t>
            </a:r>
            <a:r>
              <a:rPr lang="ru-RU" dirty="0"/>
              <a:t> і </a:t>
            </a:r>
            <a:r>
              <a:rPr lang="ru-RU" dirty="0" err="1"/>
              <a:t>зв’язаний</a:t>
            </a:r>
            <a:r>
              <a:rPr lang="ru-RU" dirty="0"/>
              <a:t> </a:t>
            </a:r>
            <a:r>
              <a:rPr lang="ru-RU" dirty="0" err="1"/>
              <a:t>монойодтирозин</a:t>
            </a:r>
            <a:r>
              <a:rPr lang="ru-RU" dirty="0"/>
              <a:t>, те </a:t>
            </a:r>
            <a:r>
              <a:rPr lang="ru-RU" dirty="0" err="1"/>
              <a:t>утвориться</a:t>
            </a:r>
            <a:r>
              <a:rPr lang="ru-RU" dirty="0"/>
              <a:t> </a:t>
            </a:r>
            <a:r>
              <a:rPr lang="ru-RU" dirty="0" err="1"/>
              <a:t>дийодтирозин</a:t>
            </a:r>
            <a:r>
              <a:rPr lang="ru-RU" dirty="0"/>
              <a:t>. У </a:t>
            </a:r>
            <a:r>
              <a:rPr lang="ru-RU" dirty="0" err="1"/>
              <a:t>такий</a:t>
            </a:r>
            <a:r>
              <a:rPr lang="ru-RU" dirty="0"/>
              <a:t> </a:t>
            </a:r>
            <a:r>
              <a:rPr lang="ru-RU" dirty="0" err="1"/>
              <a:t>спосіб</a:t>
            </a:r>
            <a:r>
              <a:rPr lang="ru-RU" dirty="0"/>
              <a:t> у </a:t>
            </a:r>
            <a:r>
              <a:rPr lang="ru-RU" dirty="0" err="1"/>
              <a:t>щитовидній</a:t>
            </a:r>
            <a:r>
              <a:rPr lang="ru-RU" dirty="0"/>
              <a:t> </a:t>
            </a:r>
            <a:r>
              <a:rPr lang="ru-RU" dirty="0" err="1"/>
              <a:t>залозі</a:t>
            </a:r>
            <a:r>
              <a:rPr lang="ru-RU" dirty="0"/>
              <a:t> </a:t>
            </a:r>
            <a:r>
              <a:rPr lang="ru-RU" dirty="0" err="1"/>
              <a:t>розрізняють</a:t>
            </a:r>
            <a:r>
              <a:rPr lang="ru-RU" dirty="0"/>
              <a:t> 4 </a:t>
            </a:r>
            <a:r>
              <a:rPr lang="ru-RU" dirty="0" err="1"/>
              <a:t>види</a:t>
            </a:r>
            <a:r>
              <a:rPr lang="ru-RU" dirty="0"/>
              <a:t> </a:t>
            </a:r>
            <a:r>
              <a:rPr lang="ru-RU" dirty="0" err="1"/>
              <a:t>йодвмісних</a:t>
            </a:r>
            <a:r>
              <a:rPr lang="ru-RU" dirty="0"/>
              <a:t> </a:t>
            </a:r>
            <a:r>
              <a:rPr lang="ru-RU" dirty="0" err="1"/>
              <a:t>речовин</a:t>
            </a:r>
            <a:r>
              <a:rPr lang="ru-RU" dirty="0"/>
              <a:t>: </a:t>
            </a:r>
            <a:r>
              <a:rPr lang="ru-RU" dirty="0" err="1"/>
              <a:t>монойодтирозин</a:t>
            </a:r>
            <a:r>
              <a:rPr lang="ru-RU" dirty="0"/>
              <a:t>, </a:t>
            </a:r>
            <a:r>
              <a:rPr lang="ru-RU" dirty="0" err="1"/>
              <a:t>дийодтирозин</a:t>
            </a:r>
            <a:r>
              <a:rPr lang="ru-RU" dirty="0"/>
              <a:t>, </a:t>
            </a:r>
            <a:r>
              <a:rPr lang="ru-RU" dirty="0" err="1"/>
              <a:t>трийодтиронин</a:t>
            </a:r>
            <a:r>
              <a:rPr lang="ru-RU" dirty="0"/>
              <a:t>, </a:t>
            </a:r>
            <a:r>
              <a:rPr lang="ru-RU" dirty="0" err="1"/>
              <a:t>тетрайодтиронин</a:t>
            </a:r>
            <a:r>
              <a:rPr lang="ru-RU" dirty="0"/>
              <a:t>, </a:t>
            </a:r>
            <a:r>
              <a:rPr lang="ru-RU" dirty="0" err="1"/>
              <a:t>чи</a:t>
            </a:r>
            <a:r>
              <a:rPr lang="ru-RU" dirty="0"/>
              <a:t> тироксин. </a:t>
            </a:r>
            <a:r>
              <a:rPr lang="ru-RU" dirty="0" err="1"/>
              <a:t>Однак</a:t>
            </a:r>
            <a:r>
              <a:rPr lang="ru-RU" dirty="0"/>
              <a:t> гормональною </a:t>
            </a:r>
            <a:r>
              <a:rPr lang="ru-RU" dirty="0" err="1"/>
              <a:t>активністю</a:t>
            </a:r>
            <a:r>
              <a:rPr lang="ru-RU" dirty="0"/>
              <a:t> </a:t>
            </a:r>
            <a:r>
              <a:rPr lang="ru-RU" dirty="0" err="1"/>
              <a:t>володіють</a:t>
            </a:r>
            <a:r>
              <a:rPr lang="ru-RU" dirty="0"/>
              <a:t> </a:t>
            </a:r>
            <a:r>
              <a:rPr lang="ru-RU" dirty="0" err="1"/>
              <a:t>тільки</a:t>
            </a:r>
            <a:r>
              <a:rPr lang="ru-RU" dirty="0"/>
              <a:t> два </a:t>
            </a:r>
            <a:r>
              <a:rPr lang="ru-RU" dirty="0" err="1"/>
              <a:t>останніх</a:t>
            </a:r>
            <a:r>
              <a:rPr lang="ru-RU" dirty="0"/>
              <a:t> </a:t>
            </a:r>
            <a:r>
              <a:rPr lang="ru-RU" dirty="0" err="1"/>
              <a:t>з’єднання</a:t>
            </a:r>
            <a:r>
              <a:rPr lang="ru-RU" dirty="0"/>
              <a:t>. </a:t>
            </a:r>
            <a:r>
              <a:rPr lang="ru-RU" dirty="0" err="1"/>
              <a:t>Усі</a:t>
            </a:r>
            <a:r>
              <a:rPr lang="ru-RU" dirty="0"/>
              <a:t> </a:t>
            </a:r>
            <a:r>
              <a:rPr lang="ru-RU" dirty="0" err="1"/>
              <a:t>гормони</a:t>
            </a:r>
            <a:r>
              <a:rPr lang="ru-RU" dirty="0"/>
              <a:t> </a:t>
            </a:r>
            <a:r>
              <a:rPr lang="ru-RU" dirty="0" err="1"/>
              <a:t>щитовидної</a:t>
            </a:r>
            <a:r>
              <a:rPr lang="ru-RU" dirty="0"/>
              <a:t> </a:t>
            </a:r>
            <a:r>
              <a:rPr lang="ru-RU" dirty="0" err="1"/>
              <a:t>залози</a:t>
            </a:r>
            <a:r>
              <a:rPr lang="ru-RU" dirty="0"/>
              <a:t> </a:t>
            </a:r>
            <a:r>
              <a:rPr lang="ru-RU" dirty="0" err="1"/>
              <a:t>знаходяться</a:t>
            </a:r>
            <a:r>
              <a:rPr lang="ru-RU" dirty="0"/>
              <a:t> в </a:t>
            </a:r>
            <a:r>
              <a:rPr lang="ru-RU" dirty="0" err="1"/>
              <a:t>зв’язаному</a:t>
            </a:r>
            <a:r>
              <a:rPr lang="ru-RU" dirty="0"/>
              <a:t> </a:t>
            </a:r>
            <a:r>
              <a:rPr lang="ru-RU" dirty="0" err="1"/>
              <a:t>стані</a:t>
            </a:r>
            <a:r>
              <a:rPr lang="ru-RU" dirty="0"/>
              <a:t> і </a:t>
            </a:r>
            <a:r>
              <a:rPr lang="ru-RU" dirty="0" err="1"/>
              <a:t>звільняються</a:t>
            </a:r>
            <a:r>
              <a:rPr lang="ru-RU" dirty="0"/>
              <a:t> з </a:t>
            </a:r>
            <a:r>
              <a:rPr lang="ru-RU" dirty="0" err="1"/>
              <a:t>білка</a:t>
            </a:r>
            <a:r>
              <a:rPr lang="ru-RU" dirty="0"/>
              <a:t> </a:t>
            </a:r>
            <a:r>
              <a:rPr lang="ru-RU" dirty="0" err="1"/>
              <a:t>тиреоглобулина</a:t>
            </a:r>
            <a:r>
              <a:rPr lang="ru-RU" dirty="0"/>
              <a:t> за </a:t>
            </a:r>
            <a:r>
              <a:rPr lang="ru-RU" dirty="0" err="1"/>
              <a:t>допомогою</a:t>
            </a:r>
            <a:r>
              <a:rPr lang="ru-RU" dirty="0"/>
              <a:t> </a:t>
            </a:r>
            <a:r>
              <a:rPr lang="ru-RU" dirty="0" err="1"/>
              <a:t>спеціальних</a:t>
            </a:r>
            <a:r>
              <a:rPr lang="ru-RU" dirty="0"/>
              <a:t> </a:t>
            </a:r>
            <a:r>
              <a:rPr lang="ru-RU" dirty="0" err="1"/>
              <a:t>ферментів</a:t>
            </a:r>
            <a:r>
              <a:rPr lang="ru-RU" dirty="0"/>
              <a:t>. </a:t>
            </a:r>
            <a:r>
              <a:rPr lang="ru-RU" dirty="0" err="1"/>
              <a:t>Здатність</a:t>
            </a:r>
            <a:r>
              <a:rPr lang="ru-RU" dirty="0"/>
              <a:t> до </a:t>
            </a:r>
            <a:r>
              <a:rPr lang="ru-RU" dirty="0" err="1"/>
              <a:t>нагромадження</a:t>
            </a:r>
            <a:r>
              <a:rPr lang="ru-RU" dirty="0"/>
              <a:t> гормону </a:t>
            </a:r>
            <a:r>
              <a:rPr lang="ru-RU" dirty="0" err="1"/>
              <a:t>усередині</a:t>
            </a:r>
            <a:r>
              <a:rPr lang="ru-RU" dirty="0"/>
              <a:t> </a:t>
            </a:r>
            <a:r>
              <a:rPr lang="ru-RU" dirty="0" err="1"/>
              <a:t>фолікула</a:t>
            </a:r>
            <a:r>
              <a:rPr lang="ru-RU" dirty="0"/>
              <a:t> є </a:t>
            </a:r>
            <a:r>
              <a:rPr lang="ru-RU" dirty="0" err="1"/>
              <a:t>пристосувальним</a:t>
            </a:r>
            <a:r>
              <a:rPr lang="ru-RU" dirty="0"/>
              <a:t> </a:t>
            </a:r>
            <a:r>
              <a:rPr lang="ru-RU" dirty="0" err="1"/>
              <a:t>механізмом</a:t>
            </a:r>
            <a:r>
              <a:rPr lang="ru-RU" dirty="0"/>
              <a:t> до </a:t>
            </a:r>
            <a:r>
              <a:rPr lang="ru-RU" dirty="0" err="1"/>
              <a:t>різних</a:t>
            </a:r>
            <a:r>
              <a:rPr lang="ru-RU" dirty="0"/>
              <a:t> умов </a:t>
            </a:r>
            <a:r>
              <a:rPr lang="ru-RU" dirty="0" err="1"/>
              <a:t>існування</a:t>
            </a:r>
            <a:r>
              <a:rPr lang="ru-RU" dirty="0"/>
              <a:t> </a:t>
            </a:r>
            <a:r>
              <a:rPr lang="ru-RU" dirty="0" err="1"/>
              <a:t>організму</a:t>
            </a:r>
            <a:r>
              <a:rPr lang="ru-RU" dirty="0"/>
              <a:t> при </a:t>
            </a:r>
            <a:r>
              <a:rPr lang="ru-RU" dirty="0" err="1"/>
              <a:t>відсутності</a:t>
            </a:r>
            <a:r>
              <a:rPr lang="ru-RU" dirty="0"/>
              <a:t> йоду в </a:t>
            </a:r>
            <a:r>
              <a:rPr lang="ru-RU" dirty="0" err="1"/>
              <a:t>їжі</a:t>
            </a:r>
            <a:r>
              <a:rPr lang="ru-RU" dirty="0"/>
              <a:t>. </a:t>
            </a:r>
            <a:r>
              <a:rPr lang="ru-RU" dirty="0" err="1"/>
              <a:t>Запасів</a:t>
            </a:r>
            <a:r>
              <a:rPr lang="ru-RU" dirty="0"/>
              <a:t> гормону у </a:t>
            </a:r>
            <a:r>
              <a:rPr lang="ru-RU" dirty="0" err="1"/>
              <a:t>фолікулах</a:t>
            </a:r>
            <a:r>
              <a:rPr lang="ru-RU" dirty="0"/>
              <a:t> </a:t>
            </a:r>
            <a:r>
              <a:rPr lang="ru-RU" dirty="0" err="1"/>
              <a:t>щитовидної</a:t>
            </a:r>
            <a:r>
              <a:rPr lang="ru-RU" dirty="0"/>
              <a:t> </a:t>
            </a:r>
            <a:r>
              <a:rPr lang="ru-RU" dirty="0" err="1"/>
              <a:t>залози</a:t>
            </a:r>
            <a:r>
              <a:rPr lang="ru-RU" dirty="0"/>
              <a:t> </a:t>
            </a:r>
            <a:r>
              <a:rPr lang="ru-RU" dirty="0" err="1"/>
              <a:t>вистачає</a:t>
            </a:r>
            <a:r>
              <a:rPr lang="ru-RU" dirty="0"/>
              <a:t> на 10 </a:t>
            </a:r>
            <a:r>
              <a:rPr lang="ru-RU" dirty="0" err="1"/>
              <a:t>тижнів</a:t>
            </a:r>
            <a:r>
              <a:rPr lang="ru-RU" dirty="0"/>
              <a:t>.</a:t>
            </a:r>
          </a:p>
          <a:p>
            <a:pPr algn="just"/>
            <a:r>
              <a:rPr lang="ru-RU" dirty="0"/>
              <a:t>У </a:t>
            </a:r>
            <a:r>
              <a:rPr lang="ru-RU" dirty="0" err="1"/>
              <a:t>плазмі</a:t>
            </a:r>
            <a:r>
              <a:rPr lang="ru-RU" dirty="0"/>
              <a:t> гормон </a:t>
            </a:r>
            <a:r>
              <a:rPr lang="ru-RU" dirty="0" err="1"/>
              <a:t>циркулює</a:t>
            </a:r>
            <a:r>
              <a:rPr lang="ru-RU" dirty="0"/>
              <a:t> у </a:t>
            </a:r>
            <a:r>
              <a:rPr lang="ru-RU" dirty="0" err="1"/>
              <a:t>виді</a:t>
            </a:r>
            <a:r>
              <a:rPr lang="ru-RU" dirty="0"/>
              <a:t> </a:t>
            </a:r>
            <a:r>
              <a:rPr lang="ru-RU" dirty="0" err="1"/>
              <a:t>неміцного</a:t>
            </a:r>
            <a:r>
              <a:rPr lang="ru-RU" dirty="0"/>
              <a:t> </a:t>
            </a:r>
            <a:r>
              <a:rPr lang="ru-RU" dirty="0" err="1"/>
              <a:t>з’єднання</a:t>
            </a:r>
            <a:r>
              <a:rPr lang="ru-RU" dirty="0"/>
              <a:t> </a:t>
            </a:r>
            <a:r>
              <a:rPr lang="ru-RU" dirty="0" err="1"/>
              <a:t>із</a:t>
            </a:r>
            <a:r>
              <a:rPr lang="ru-RU" dirty="0"/>
              <a:t> </a:t>
            </a:r>
            <a:r>
              <a:rPr lang="ru-RU" dirty="0" err="1"/>
              <a:t>специфічним</a:t>
            </a:r>
            <a:r>
              <a:rPr lang="ru-RU" dirty="0"/>
              <a:t> </a:t>
            </a:r>
            <a:r>
              <a:rPr lang="ru-RU" dirty="0" err="1"/>
              <a:t>білком</a:t>
            </a:r>
            <a:r>
              <a:rPr lang="ru-RU" dirty="0"/>
              <a:t> </a:t>
            </a:r>
            <a:r>
              <a:rPr lang="ru-RU" dirty="0" err="1"/>
              <a:t>глобуліном</a:t>
            </a:r>
            <a:r>
              <a:rPr lang="ru-RU" dirty="0"/>
              <a:t> і </a:t>
            </a:r>
            <a:r>
              <a:rPr lang="ru-RU" dirty="0" err="1"/>
              <a:t>лише</a:t>
            </a:r>
            <a:r>
              <a:rPr lang="ru-RU" dirty="0"/>
              <a:t> мала </a:t>
            </a:r>
            <a:r>
              <a:rPr lang="ru-RU" dirty="0" err="1"/>
              <a:t>його</a:t>
            </a:r>
            <a:r>
              <a:rPr lang="ru-RU" dirty="0"/>
              <a:t> </a:t>
            </a:r>
            <a:r>
              <a:rPr lang="ru-RU" dirty="0" err="1"/>
              <a:t>частина</a:t>
            </a:r>
            <a:r>
              <a:rPr lang="ru-RU" dirty="0"/>
              <a:t> </a:t>
            </a:r>
            <a:r>
              <a:rPr lang="ru-RU" dirty="0" err="1"/>
              <a:t>зв’язується</a:t>
            </a:r>
            <a:r>
              <a:rPr lang="ru-RU" dirty="0"/>
              <a:t> з </a:t>
            </a:r>
            <a:r>
              <a:rPr lang="ru-RU" dirty="0" err="1"/>
              <a:t>білком</a:t>
            </a:r>
            <a:r>
              <a:rPr lang="ru-RU" dirty="0"/>
              <a:t> </a:t>
            </a:r>
            <a:r>
              <a:rPr lang="ru-RU" dirty="0" err="1"/>
              <a:t>альбуміном</a:t>
            </a:r>
            <a:r>
              <a:rPr lang="ru-RU" dirty="0"/>
              <a:t>. </a:t>
            </a:r>
            <a:r>
              <a:rPr lang="ru-RU" dirty="0" err="1"/>
              <a:t>Найбільш</a:t>
            </a:r>
            <a:r>
              <a:rPr lang="ru-RU" dirty="0"/>
              <a:t> </a:t>
            </a:r>
            <a:r>
              <a:rPr lang="ru-RU" dirty="0" err="1"/>
              <a:t>швидкою</a:t>
            </a:r>
            <a:r>
              <a:rPr lang="ru-RU" dirty="0"/>
              <a:t> і </a:t>
            </a:r>
            <a:r>
              <a:rPr lang="ru-RU" dirty="0" err="1"/>
              <a:t>найбільш</a:t>
            </a:r>
            <a:r>
              <a:rPr lang="ru-RU" dirty="0"/>
              <a:t> </a:t>
            </a:r>
            <a:r>
              <a:rPr lang="ru-RU" dirty="0" err="1"/>
              <a:t>короткочасною</a:t>
            </a:r>
            <a:r>
              <a:rPr lang="ru-RU" dirty="0"/>
              <a:t> </a:t>
            </a:r>
            <a:r>
              <a:rPr lang="ru-RU" dirty="0" err="1"/>
              <a:t>дією</a:t>
            </a:r>
            <a:r>
              <a:rPr lang="ru-RU" dirty="0"/>
              <a:t> </a:t>
            </a:r>
            <a:r>
              <a:rPr lang="ru-RU" dirty="0" err="1"/>
              <a:t>володіє</a:t>
            </a:r>
            <a:r>
              <a:rPr lang="ru-RU" dirty="0"/>
              <a:t> </a:t>
            </a:r>
            <a:r>
              <a:rPr lang="ru-RU" dirty="0" err="1"/>
              <a:t>трийодтиронин</a:t>
            </a:r>
            <a:r>
              <a:rPr lang="ru-RU" dirty="0"/>
              <a:t>. </a:t>
            </a:r>
            <a:r>
              <a:rPr lang="ru-RU" dirty="0" err="1"/>
              <a:t>Припускають</a:t>
            </a:r>
            <a:r>
              <a:rPr lang="ru-RU" dirty="0"/>
              <a:t>, </a:t>
            </a:r>
            <a:r>
              <a:rPr lang="ru-RU" dirty="0" err="1"/>
              <a:t>що</a:t>
            </a:r>
            <a:r>
              <a:rPr lang="ru-RU" dirty="0"/>
              <a:t> в тканинах з </a:t>
            </a:r>
            <a:r>
              <a:rPr lang="ru-RU" dirty="0" err="1"/>
              <a:t>цих</a:t>
            </a:r>
            <a:r>
              <a:rPr lang="ru-RU" dirty="0"/>
              <a:t> </a:t>
            </a:r>
            <a:r>
              <a:rPr lang="ru-RU" dirty="0" err="1"/>
              <a:t>двох</a:t>
            </a:r>
            <a:r>
              <a:rPr lang="ru-RU" dirty="0"/>
              <a:t> </a:t>
            </a:r>
            <a:r>
              <a:rPr lang="ru-RU" dirty="0" err="1"/>
              <a:t>гормонів</a:t>
            </a:r>
            <a:r>
              <a:rPr lang="ru-RU" dirty="0"/>
              <a:t> (тироксин і </a:t>
            </a:r>
            <a:r>
              <a:rPr lang="ru-RU" dirty="0" err="1"/>
              <a:t>трийодтиронін</a:t>
            </a:r>
            <a:r>
              <a:rPr lang="ru-RU" dirty="0"/>
              <a:t>) </a:t>
            </a:r>
            <a:r>
              <a:rPr lang="ru-RU" dirty="0" err="1"/>
              <a:t>утворюються</a:t>
            </a:r>
            <a:r>
              <a:rPr lang="ru-RU" dirty="0"/>
              <a:t> </a:t>
            </a:r>
            <a:r>
              <a:rPr lang="ru-RU" dirty="0" err="1"/>
              <a:t>різні</a:t>
            </a:r>
            <a:r>
              <a:rPr lang="ru-RU" dirty="0"/>
              <a:t> </a:t>
            </a:r>
            <a:r>
              <a:rPr lang="ru-RU" dirty="0" err="1"/>
              <a:t>їх</a:t>
            </a:r>
            <a:r>
              <a:rPr lang="ru-RU" dirty="0"/>
              <a:t> </a:t>
            </a:r>
            <a:r>
              <a:rPr lang="ru-RU" dirty="0" err="1"/>
              <a:t>похідні</a:t>
            </a:r>
            <a:r>
              <a:rPr lang="ru-RU" dirty="0"/>
              <a:t>, </a:t>
            </a:r>
            <a:r>
              <a:rPr lang="ru-RU" dirty="0" err="1"/>
              <a:t>що</a:t>
            </a:r>
            <a:r>
              <a:rPr lang="ru-RU" dirty="0"/>
              <a:t> </a:t>
            </a:r>
            <a:r>
              <a:rPr lang="ru-RU" dirty="0" err="1"/>
              <a:t>мають</a:t>
            </a:r>
            <a:r>
              <a:rPr lang="ru-RU" dirty="0"/>
              <a:t> </a:t>
            </a:r>
            <a:r>
              <a:rPr lang="ru-RU" dirty="0" err="1"/>
              <a:t>специфічність</a:t>
            </a:r>
            <a:r>
              <a:rPr lang="ru-RU" dirty="0"/>
              <a:t> </a:t>
            </a:r>
            <a:r>
              <a:rPr lang="ru-RU" dirty="0" err="1"/>
              <a:t>дії</a:t>
            </a:r>
            <a:r>
              <a:rPr lang="ru-RU" dirty="0"/>
              <a:t>: </a:t>
            </a:r>
            <a:r>
              <a:rPr lang="ru-RU" dirty="0" err="1"/>
              <a:t>Одні</a:t>
            </a:r>
            <a:r>
              <a:rPr lang="ru-RU" dirty="0"/>
              <a:t> з них </a:t>
            </a:r>
            <a:r>
              <a:rPr lang="ru-RU" dirty="0" err="1"/>
              <a:t>стимулюють</a:t>
            </a:r>
            <a:r>
              <a:rPr lang="ru-RU" dirty="0"/>
              <a:t> </a:t>
            </a:r>
            <a:r>
              <a:rPr lang="ru-RU" dirty="0" err="1"/>
              <a:t>обмін</a:t>
            </a:r>
            <a:r>
              <a:rPr lang="ru-RU" dirty="0"/>
              <a:t> </a:t>
            </a:r>
            <a:r>
              <a:rPr lang="ru-RU" dirty="0" err="1"/>
              <a:t>речовин</a:t>
            </a:r>
            <a:r>
              <a:rPr lang="ru-RU" dirty="0"/>
              <a:t>, </a:t>
            </a:r>
            <a:r>
              <a:rPr lang="ru-RU" dirty="0" err="1"/>
              <a:t>інші</a:t>
            </a:r>
            <a:r>
              <a:rPr lang="ru-RU" dirty="0"/>
              <a:t> </a:t>
            </a:r>
            <a:r>
              <a:rPr lang="ru-RU" dirty="0" err="1"/>
              <a:t>впливають</a:t>
            </a:r>
            <a:r>
              <a:rPr lang="ru-RU" dirty="0"/>
              <a:t> на </a:t>
            </a:r>
            <a:r>
              <a:rPr lang="ru-RU" dirty="0" err="1"/>
              <a:t>обмін</a:t>
            </a:r>
            <a:r>
              <a:rPr lang="ru-RU" dirty="0"/>
              <a:t> холестерину і т.д.</a:t>
            </a:r>
          </a:p>
          <a:p>
            <a:pPr algn="just"/>
            <a:r>
              <a:rPr lang="ru-RU" dirty="0" err="1"/>
              <a:t>Тиреоїдні</a:t>
            </a:r>
            <a:r>
              <a:rPr lang="ru-RU" dirty="0"/>
              <a:t> </a:t>
            </a:r>
            <a:r>
              <a:rPr lang="ru-RU" dirty="0" err="1"/>
              <a:t>гормони</a:t>
            </a:r>
            <a:r>
              <a:rPr lang="ru-RU" dirty="0"/>
              <a:t> </a:t>
            </a:r>
            <a:r>
              <a:rPr lang="ru-RU" dirty="0" err="1"/>
              <a:t>змінюють</a:t>
            </a:r>
            <a:r>
              <a:rPr lang="ru-RU" dirty="0"/>
              <a:t> </a:t>
            </a:r>
            <a:r>
              <a:rPr lang="ru-RU" dirty="0" err="1"/>
              <a:t>проникність</a:t>
            </a:r>
            <a:r>
              <a:rPr lang="ru-RU" dirty="0"/>
              <a:t> </a:t>
            </a:r>
            <a:r>
              <a:rPr lang="ru-RU" dirty="0" err="1"/>
              <a:t>різних</a:t>
            </a:r>
            <a:r>
              <a:rPr lang="ru-RU" dirty="0"/>
              <a:t> мембран, у тому </a:t>
            </a:r>
            <a:r>
              <a:rPr lang="ru-RU" dirty="0" err="1"/>
              <a:t>числі</a:t>
            </a:r>
            <a:r>
              <a:rPr lang="ru-RU" dirty="0"/>
              <a:t> і </a:t>
            </a:r>
            <a:r>
              <a:rPr lang="ru-RU" dirty="0" err="1"/>
              <a:t>митохондріальних</a:t>
            </a:r>
            <a:r>
              <a:rPr lang="ru-RU" dirty="0"/>
              <a:t> і </a:t>
            </a:r>
            <a:r>
              <a:rPr lang="ru-RU" dirty="0" err="1"/>
              <a:t>сприяють</a:t>
            </a:r>
            <a:r>
              <a:rPr lang="ru-RU" dirty="0"/>
              <a:t> </a:t>
            </a:r>
            <a:r>
              <a:rPr lang="ru-RU" dirty="0" err="1"/>
              <a:t>збільшенню</a:t>
            </a:r>
            <a:r>
              <a:rPr lang="ru-RU" dirty="0"/>
              <a:t> </a:t>
            </a:r>
            <a:r>
              <a:rPr lang="ru-RU" dirty="0" err="1"/>
              <a:t>вмісту</a:t>
            </a:r>
            <a:r>
              <a:rPr lang="ru-RU" dirty="0"/>
              <a:t> в </a:t>
            </a:r>
            <a:r>
              <a:rPr lang="ru-RU" dirty="0" err="1"/>
              <a:t>клітинах</a:t>
            </a:r>
            <a:r>
              <a:rPr lang="ru-RU" dirty="0"/>
              <a:t> </a:t>
            </a:r>
            <a:r>
              <a:rPr lang="ru-RU" dirty="0" err="1"/>
              <a:t>окислювально-відновних</a:t>
            </a:r>
            <a:r>
              <a:rPr lang="ru-RU" dirty="0"/>
              <a:t> </a:t>
            </a:r>
            <a:r>
              <a:rPr lang="ru-RU" dirty="0" err="1"/>
              <a:t>ферментів</a:t>
            </a:r>
            <a:r>
              <a:rPr lang="ru-RU" dirty="0"/>
              <a:t>.</a:t>
            </a:r>
          </a:p>
          <a:p>
            <a:pPr algn="just"/>
            <a:endParaRPr lang="ru-RU" dirty="0"/>
          </a:p>
        </p:txBody>
      </p:sp>
    </p:spTree>
    <p:extLst>
      <p:ext uri="{BB962C8B-B14F-4D97-AF65-F5344CB8AC3E}">
        <p14:creationId xmlns:p14="http://schemas.microsoft.com/office/powerpoint/2010/main" val="371028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40" y="260648"/>
            <a:ext cx="8881040" cy="7128792"/>
          </a:xfrm>
        </p:spPr>
        <p:txBody>
          <a:bodyPr>
            <a:normAutofit fontScale="55000" lnSpcReduction="20000"/>
          </a:bodyPr>
          <a:lstStyle/>
          <a:p>
            <a:pPr algn="just"/>
            <a:r>
              <a:rPr lang="ru-RU" b="1" dirty="0" err="1"/>
              <a:t>Регуляція</a:t>
            </a:r>
            <a:r>
              <a:rPr lang="ru-RU" b="1" dirty="0"/>
              <a:t> </a:t>
            </a:r>
            <a:r>
              <a:rPr lang="ru-RU" b="1" dirty="0" err="1"/>
              <a:t>функцій</a:t>
            </a:r>
            <a:r>
              <a:rPr lang="ru-RU" b="1" dirty="0"/>
              <a:t> </a:t>
            </a:r>
            <a:r>
              <a:rPr lang="ru-RU" b="1" dirty="0" err="1"/>
              <a:t>щитовидної</a:t>
            </a:r>
            <a:r>
              <a:rPr lang="ru-RU" b="1" dirty="0"/>
              <a:t> </a:t>
            </a:r>
            <a:r>
              <a:rPr lang="ru-RU" b="1" dirty="0" err="1"/>
              <a:t>залози</a:t>
            </a:r>
            <a:r>
              <a:rPr lang="ru-RU" b="1" dirty="0"/>
              <a:t>.</a:t>
            </a:r>
            <a:r>
              <a:rPr lang="ru-RU" dirty="0"/>
              <a:t> </a:t>
            </a:r>
            <a:r>
              <a:rPr lang="ru-RU" dirty="0" err="1"/>
              <a:t>Специфічними</a:t>
            </a:r>
            <a:r>
              <a:rPr lang="ru-RU" dirty="0"/>
              <a:t> регуляторами </a:t>
            </a:r>
            <a:r>
              <a:rPr lang="ru-RU" dirty="0" err="1"/>
              <a:t>діяльності</a:t>
            </a:r>
            <a:r>
              <a:rPr lang="ru-RU" dirty="0"/>
              <a:t> </a:t>
            </a:r>
            <a:r>
              <a:rPr lang="ru-RU" dirty="0" err="1"/>
              <a:t>щитовидної</a:t>
            </a:r>
            <a:r>
              <a:rPr lang="ru-RU" dirty="0"/>
              <a:t> </a:t>
            </a:r>
            <a:r>
              <a:rPr lang="ru-RU" dirty="0" err="1"/>
              <a:t>залози</a:t>
            </a:r>
            <a:r>
              <a:rPr lang="ru-RU" dirty="0"/>
              <a:t> є йод, сам гормон </a:t>
            </a:r>
            <a:r>
              <a:rPr lang="ru-RU" dirty="0" err="1"/>
              <a:t>щитовидної</a:t>
            </a:r>
            <a:r>
              <a:rPr lang="ru-RU" dirty="0"/>
              <a:t> </a:t>
            </a:r>
            <a:r>
              <a:rPr lang="ru-RU" dirty="0" err="1"/>
              <a:t>залози</a:t>
            </a:r>
            <a:r>
              <a:rPr lang="ru-RU" dirty="0"/>
              <a:t> і ТТГ. Йод у </a:t>
            </a:r>
            <a:r>
              <a:rPr lang="ru-RU" dirty="0" err="1"/>
              <a:t>малих</a:t>
            </a:r>
            <a:r>
              <a:rPr lang="ru-RU" dirty="0"/>
              <a:t> дозах </a:t>
            </a:r>
            <a:r>
              <a:rPr lang="ru-RU" dirty="0" err="1"/>
              <a:t>збільшує</a:t>
            </a:r>
            <a:r>
              <a:rPr lang="ru-RU" dirty="0"/>
              <a:t> </a:t>
            </a:r>
            <a:r>
              <a:rPr lang="ru-RU" dirty="0" err="1"/>
              <a:t>секрецію</a:t>
            </a:r>
            <a:r>
              <a:rPr lang="ru-RU" dirty="0"/>
              <a:t> ТТГ, а у великих дозах </a:t>
            </a:r>
            <a:r>
              <a:rPr lang="ru-RU" dirty="0" err="1"/>
              <a:t>пригнічує</a:t>
            </a:r>
            <a:r>
              <a:rPr lang="ru-RU" dirty="0"/>
              <a:t> </a:t>
            </a:r>
            <a:r>
              <a:rPr lang="ru-RU" dirty="0" err="1"/>
              <a:t>її</a:t>
            </a:r>
            <a:r>
              <a:rPr lang="ru-RU" dirty="0"/>
              <a:t>. Щитовидна </a:t>
            </a:r>
            <a:r>
              <a:rPr lang="ru-RU" dirty="0" err="1"/>
              <a:t>залоза</a:t>
            </a:r>
            <a:r>
              <a:rPr lang="ru-RU" dirty="0"/>
              <a:t> </a:t>
            </a:r>
            <a:r>
              <a:rPr lang="ru-RU" dirty="0" err="1"/>
              <a:t>знаходиться</a:t>
            </a:r>
            <a:r>
              <a:rPr lang="ru-RU" dirty="0"/>
              <a:t> </a:t>
            </a:r>
            <a:r>
              <a:rPr lang="ru-RU" dirty="0" err="1"/>
              <a:t>також</a:t>
            </a:r>
            <a:r>
              <a:rPr lang="ru-RU" dirty="0"/>
              <a:t> </a:t>
            </a:r>
            <a:r>
              <a:rPr lang="ru-RU" dirty="0" err="1"/>
              <a:t>під</a:t>
            </a:r>
            <a:r>
              <a:rPr lang="ru-RU" dirty="0"/>
              <a:t> </a:t>
            </a:r>
            <a:r>
              <a:rPr lang="ru-RU" dirty="0" err="1"/>
              <a:t>впливом</a:t>
            </a:r>
            <a:r>
              <a:rPr lang="ru-RU" dirty="0"/>
              <a:t> </a:t>
            </a:r>
            <a:r>
              <a:rPr lang="ru-RU" dirty="0" err="1"/>
              <a:t>центральної</a:t>
            </a:r>
            <a:r>
              <a:rPr lang="ru-RU" dirty="0"/>
              <a:t> </a:t>
            </a:r>
            <a:r>
              <a:rPr lang="ru-RU" dirty="0" err="1"/>
              <a:t>нервової</a:t>
            </a:r>
            <a:r>
              <a:rPr lang="ru-RU" dirty="0"/>
              <a:t> </a:t>
            </a:r>
            <a:r>
              <a:rPr lang="ru-RU" dirty="0" err="1"/>
              <a:t>системи</a:t>
            </a:r>
            <a:r>
              <a:rPr lang="ru-RU" dirty="0"/>
              <a:t>, </a:t>
            </a:r>
            <a:r>
              <a:rPr lang="ru-RU" dirty="0" err="1"/>
              <a:t>зокрема</a:t>
            </a:r>
            <a:r>
              <a:rPr lang="ru-RU" dirty="0"/>
              <a:t> кори головного </a:t>
            </a:r>
            <a:r>
              <a:rPr lang="ru-RU" dirty="0" err="1"/>
              <a:t>мозку</a:t>
            </a:r>
            <a:r>
              <a:rPr lang="ru-RU" dirty="0"/>
              <a:t>. </a:t>
            </a:r>
            <a:r>
              <a:rPr lang="ru-RU" dirty="0" err="1"/>
              <a:t>Видалення</a:t>
            </a:r>
            <a:r>
              <a:rPr lang="ru-RU" dirty="0"/>
              <a:t> кори </a:t>
            </a:r>
            <a:r>
              <a:rPr lang="ru-RU" dirty="0" err="1"/>
              <a:t>викликає</a:t>
            </a:r>
            <a:r>
              <a:rPr lang="ru-RU" dirty="0"/>
              <a:t> </a:t>
            </a:r>
            <a:r>
              <a:rPr lang="ru-RU" dirty="0" err="1"/>
              <a:t>структурні</a:t>
            </a:r>
            <a:r>
              <a:rPr lang="ru-RU" dirty="0"/>
              <a:t> </a:t>
            </a:r>
            <a:r>
              <a:rPr lang="ru-RU" dirty="0" err="1"/>
              <a:t>зміни</a:t>
            </a:r>
            <a:r>
              <a:rPr lang="ru-RU" dirty="0"/>
              <a:t> в </a:t>
            </a:r>
            <a:r>
              <a:rPr lang="ru-RU" dirty="0" err="1"/>
              <a:t>щитовидній</a:t>
            </a:r>
            <a:r>
              <a:rPr lang="ru-RU" dirty="0"/>
              <a:t> </a:t>
            </a:r>
            <a:r>
              <a:rPr lang="ru-RU" dirty="0" err="1"/>
              <a:t>залозі</a:t>
            </a:r>
            <a:r>
              <a:rPr lang="ru-RU" dirty="0"/>
              <a:t>. </a:t>
            </a:r>
            <a:r>
              <a:rPr lang="ru-RU" dirty="0" err="1"/>
              <a:t>Однак</a:t>
            </a:r>
            <a:r>
              <a:rPr lang="ru-RU" dirty="0"/>
              <a:t> </a:t>
            </a:r>
            <a:r>
              <a:rPr lang="ru-RU" dirty="0" err="1"/>
              <a:t>механізм</a:t>
            </a:r>
            <a:r>
              <a:rPr lang="ru-RU" dirty="0"/>
              <a:t> </a:t>
            </a:r>
            <a:r>
              <a:rPr lang="ru-RU" dirty="0" err="1"/>
              <a:t>передачі</a:t>
            </a:r>
            <a:r>
              <a:rPr lang="ru-RU" dirty="0"/>
              <a:t> </a:t>
            </a:r>
            <a:r>
              <a:rPr lang="ru-RU" dirty="0" err="1"/>
              <a:t>впливів</a:t>
            </a:r>
            <a:r>
              <a:rPr lang="ru-RU" dirty="0"/>
              <a:t> кори </a:t>
            </a:r>
            <a:r>
              <a:rPr lang="ru-RU" dirty="0" err="1"/>
              <a:t>невідомий</a:t>
            </a:r>
            <a:r>
              <a:rPr lang="ru-RU" dirty="0"/>
              <a:t>. </a:t>
            </a:r>
            <a:r>
              <a:rPr lang="ru-RU" dirty="0" err="1"/>
              <a:t>Усі</a:t>
            </a:r>
            <a:r>
              <a:rPr lang="ru-RU" dirty="0"/>
              <a:t> </a:t>
            </a:r>
            <a:r>
              <a:rPr lang="ru-RU" dirty="0" err="1"/>
              <a:t>клінічні</a:t>
            </a:r>
            <a:r>
              <a:rPr lang="ru-RU" dirty="0"/>
              <a:t> </a:t>
            </a:r>
            <a:r>
              <a:rPr lang="ru-RU" dirty="0" err="1"/>
              <a:t>спостереження</a:t>
            </a:r>
            <a:r>
              <a:rPr lang="ru-RU" dirty="0"/>
              <a:t> </a:t>
            </a:r>
            <a:r>
              <a:rPr lang="ru-RU" dirty="0" err="1"/>
              <a:t>говорять</a:t>
            </a:r>
            <a:r>
              <a:rPr lang="ru-RU" dirty="0"/>
              <a:t> про </a:t>
            </a:r>
            <a:r>
              <a:rPr lang="ru-RU" dirty="0" err="1"/>
              <a:t>тісний</a:t>
            </a:r>
            <a:r>
              <a:rPr lang="ru-RU" dirty="0"/>
              <a:t> </a:t>
            </a:r>
            <a:r>
              <a:rPr lang="ru-RU" dirty="0" err="1"/>
              <a:t>зв’язок</a:t>
            </a:r>
            <a:r>
              <a:rPr lang="ru-RU" dirty="0"/>
              <a:t> </a:t>
            </a:r>
            <a:r>
              <a:rPr lang="ru-RU" dirty="0" err="1"/>
              <a:t>функції</a:t>
            </a:r>
            <a:r>
              <a:rPr lang="ru-RU" dirty="0"/>
              <a:t> </a:t>
            </a:r>
            <a:r>
              <a:rPr lang="ru-RU" dirty="0" err="1"/>
              <a:t>симпатичної</a:t>
            </a:r>
            <a:r>
              <a:rPr lang="ru-RU" dirty="0"/>
              <a:t> </a:t>
            </a:r>
            <a:r>
              <a:rPr lang="ru-RU" dirty="0" err="1"/>
              <a:t>системи</a:t>
            </a:r>
            <a:r>
              <a:rPr lang="ru-RU" dirty="0"/>
              <a:t> і </a:t>
            </a:r>
            <a:r>
              <a:rPr lang="ru-RU" dirty="0" err="1"/>
              <a:t>щитовидної</a:t>
            </a:r>
            <a:r>
              <a:rPr lang="ru-RU" dirty="0"/>
              <a:t> </a:t>
            </a:r>
            <a:r>
              <a:rPr lang="ru-RU" dirty="0" err="1"/>
              <a:t>залози</a:t>
            </a:r>
            <a:r>
              <a:rPr lang="ru-RU" dirty="0"/>
              <a:t>, але </a:t>
            </a:r>
            <a:r>
              <a:rPr lang="ru-RU" dirty="0" err="1"/>
              <a:t>з’ясувати</a:t>
            </a:r>
            <a:r>
              <a:rPr lang="ru-RU" dirty="0"/>
              <a:t> </a:t>
            </a:r>
            <a:r>
              <a:rPr lang="ru-RU" dirty="0" err="1"/>
              <a:t>експериментально</a:t>
            </a:r>
            <a:r>
              <a:rPr lang="ru-RU" dirty="0"/>
              <a:t> </a:t>
            </a:r>
            <a:r>
              <a:rPr lang="ru-RU" dirty="0" err="1"/>
              <a:t>механізм</a:t>
            </a:r>
            <a:r>
              <a:rPr lang="ru-RU" dirty="0"/>
              <a:t> </a:t>
            </a:r>
            <a:r>
              <a:rPr lang="ru-RU" dirty="0" err="1"/>
              <a:t>цих</a:t>
            </a:r>
            <a:r>
              <a:rPr lang="ru-RU" dirty="0"/>
              <a:t> </a:t>
            </a:r>
            <a:r>
              <a:rPr lang="ru-RU" dirty="0" err="1"/>
              <a:t>взаємодій</a:t>
            </a:r>
            <a:r>
              <a:rPr lang="ru-RU" dirty="0"/>
              <a:t> </a:t>
            </a:r>
            <a:r>
              <a:rPr lang="ru-RU" dirty="0" err="1"/>
              <a:t>дотепер</a:t>
            </a:r>
            <a:r>
              <a:rPr lang="ru-RU" dirty="0"/>
              <a:t> не </a:t>
            </a:r>
            <a:r>
              <a:rPr lang="ru-RU" dirty="0" err="1"/>
              <a:t>вдалося</a:t>
            </a:r>
            <a:r>
              <a:rPr lang="ru-RU" dirty="0"/>
              <a:t>. </a:t>
            </a:r>
            <a:r>
              <a:rPr lang="ru-RU" dirty="0" err="1"/>
              <a:t>Цілий</a:t>
            </a:r>
            <a:r>
              <a:rPr lang="ru-RU" dirty="0"/>
              <a:t> ряд </a:t>
            </a:r>
            <a:r>
              <a:rPr lang="ru-RU" dirty="0" err="1"/>
              <a:t>речовин</a:t>
            </a:r>
            <a:r>
              <a:rPr lang="ru-RU" dirty="0"/>
              <a:t> </a:t>
            </a:r>
            <a:r>
              <a:rPr lang="ru-RU" dirty="0" err="1"/>
              <a:t>пригнічує</a:t>
            </a:r>
            <a:r>
              <a:rPr lang="ru-RU" dirty="0"/>
              <a:t> </a:t>
            </a:r>
            <a:r>
              <a:rPr lang="ru-RU" dirty="0" err="1"/>
              <a:t>функцію</a:t>
            </a:r>
            <a:r>
              <a:rPr lang="ru-RU" dirty="0"/>
              <a:t> </a:t>
            </a:r>
            <a:r>
              <a:rPr lang="ru-RU" dirty="0" err="1"/>
              <a:t>щитовидної</a:t>
            </a:r>
            <a:r>
              <a:rPr lang="ru-RU" dirty="0"/>
              <a:t> </a:t>
            </a:r>
            <a:r>
              <a:rPr lang="ru-RU" dirty="0" err="1"/>
              <a:t>залози</a:t>
            </a:r>
            <a:r>
              <a:rPr lang="ru-RU" dirty="0"/>
              <a:t>. До них </a:t>
            </a:r>
            <a:r>
              <a:rPr lang="ru-RU" dirty="0" err="1"/>
              <a:t>відносяться</a:t>
            </a:r>
            <a:r>
              <a:rPr lang="ru-RU" dirty="0"/>
              <a:t> </a:t>
            </a:r>
            <a:r>
              <a:rPr lang="ru-RU" dirty="0" err="1"/>
              <a:t>такі</a:t>
            </a:r>
            <a:r>
              <a:rPr lang="ru-RU" dirty="0"/>
              <a:t> </a:t>
            </a:r>
            <a:r>
              <a:rPr lang="ru-RU" dirty="0" err="1"/>
              <a:t>харчові</a:t>
            </a:r>
            <a:r>
              <a:rPr lang="ru-RU" dirty="0"/>
              <a:t> </a:t>
            </a:r>
            <a:r>
              <a:rPr lang="ru-RU" dirty="0" err="1"/>
              <a:t>речовини</a:t>
            </a:r>
            <a:r>
              <a:rPr lang="ru-RU" dirty="0"/>
              <a:t>, як капуста, </a:t>
            </a:r>
            <a:r>
              <a:rPr lang="ru-RU" dirty="0" err="1"/>
              <a:t>бруква</a:t>
            </a:r>
            <a:r>
              <a:rPr lang="ru-RU" dirty="0"/>
              <a:t>, турнепс. </a:t>
            </a:r>
            <a:r>
              <a:rPr lang="ru-RU" dirty="0" err="1"/>
              <a:t>Антитиреоїдними</a:t>
            </a:r>
            <a:r>
              <a:rPr lang="ru-RU" dirty="0"/>
              <a:t> </a:t>
            </a:r>
            <a:r>
              <a:rPr lang="ru-RU" dirty="0" err="1"/>
              <a:t>властивостями</a:t>
            </a:r>
            <a:r>
              <a:rPr lang="ru-RU" dirty="0"/>
              <a:t> </a:t>
            </a:r>
            <a:r>
              <a:rPr lang="ru-RU" dirty="0" err="1"/>
              <a:t>володіють</a:t>
            </a:r>
            <a:r>
              <a:rPr lang="ru-RU" dirty="0"/>
              <a:t> </a:t>
            </a:r>
            <a:r>
              <a:rPr lang="ru-RU" dirty="0" err="1"/>
              <a:t>різні</a:t>
            </a:r>
            <a:r>
              <a:rPr lang="ru-RU" dirty="0"/>
              <a:t> </a:t>
            </a:r>
            <a:r>
              <a:rPr lang="ru-RU" dirty="0" err="1"/>
              <a:t>лікарські</a:t>
            </a:r>
            <a:r>
              <a:rPr lang="ru-RU" dirty="0"/>
              <a:t> </a:t>
            </a:r>
            <a:r>
              <a:rPr lang="ru-RU" dirty="0" err="1"/>
              <a:t>речовини</a:t>
            </a:r>
            <a:r>
              <a:rPr lang="ru-RU" dirty="0"/>
              <a:t>: </a:t>
            </a:r>
            <a:r>
              <a:rPr lang="ru-RU" dirty="0" err="1"/>
              <a:t>саліцилати</a:t>
            </a:r>
            <a:r>
              <a:rPr lang="ru-RU" dirty="0"/>
              <a:t>, </a:t>
            </a:r>
            <a:r>
              <a:rPr lang="ru-RU" dirty="0" err="1"/>
              <a:t>сульфамідні</a:t>
            </a:r>
            <a:r>
              <a:rPr lang="ru-RU" dirty="0"/>
              <a:t> </a:t>
            </a:r>
            <a:r>
              <a:rPr lang="ru-RU" dirty="0" err="1"/>
              <a:t>препарати</a:t>
            </a:r>
            <a:r>
              <a:rPr lang="ru-RU" dirty="0"/>
              <a:t> та </a:t>
            </a:r>
            <a:r>
              <a:rPr lang="ru-RU" dirty="0" err="1"/>
              <a:t>ін</a:t>
            </a:r>
            <a:r>
              <a:rPr lang="ru-RU" dirty="0"/>
              <a:t>. </a:t>
            </a:r>
            <a:r>
              <a:rPr lang="ru-RU" dirty="0" err="1"/>
              <a:t>Усі</a:t>
            </a:r>
            <a:r>
              <a:rPr lang="ru-RU" dirty="0"/>
              <a:t> </a:t>
            </a:r>
            <a:r>
              <a:rPr lang="ru-RU" dirty="0" err="1"/>
              <a:t>ці</a:t>
            </a:r>
            <a:r>
              <a:rPr lang="ru-RU" dirty="0"/>
              <a:t> </a:t>
            </a:r>
            <a:r>
              <a:rPr lang="ru-RU" dirty="0" err="1"/>
              <a:t>речовини</a:t>
            </a:r>
            <a:r>
              <a:rPr lang="ru-RU" dirty="0"/>
              <a:t> </a:t>
            </a:r>
            <a:r>
              <a:rPr lang="ru-RU" dirty="0" err="1"/>
              <a:t>перешкоджають</a:t>
            </a:r>
            <a:r>
              <a:rPr lang="ru-RU" dirty="0"/>
              <a:t> </a:t>
            </a:r>
            <a:r>
              <a:rPr lang="ru-RU" dirty="0" err="1"/>
              <a:t>або</a:t>
            </a:r>
            <a:r>
              <a:rPr lang="ru-RU" dirty="0"/>
              <a:t> </a:t>
            </a:r>
            <a:r>
              <a:rPr lang="ru-RU" dirty="0" err="1"/>
              <a:t>поглинанню</a:t>
            </a:r>
            <a:r>
              <a:rPr lang="ru-RU" dirty="0"/>
              <a:t> йоду, </a:t>
            </a:r>
            <a:r>
              <a:rPr lang="ru-RU" dirty="0" err="1"/>
              <a:t>або</a:t>
            </a:r>
            <a:r>
              <a:rPr lang="ru-RU" dirty="0"/>
              <a:t> синтезу з </a:t>
            </a:r>
            <a:r>
              <a:rPr lang="ru-RU" dirty="0" err="1"/>
              <a:t>нього</a:t>
            </a:r>
            <a:r>
              <a:rPr lang="ru-RU" dirty="0"/>
              <a:t> </a:t>
            </a:r>
            <a:r>
              <a:rPr lang="ru-RU" dirty="0" err="1"/>
              <a:t>гормонів</a:t>
            </a:r>
            <a:r>
              <a:rPr lang="ru-RU" dirty="0"/>
              <a:t>.</a:t>
            </a:r>
          </a:p>
          <a:p>
            <a:pPr algn="just"/>
            <a:r>
              <a:rPr lang="ru-RU" b="1" dirty="0" err="1"/>
              <a:t>Вплив</a:t>
            </a:r>
            <a:r>
              <a:rPr lang="ru-RU" b="1" dirty="0"/>
              <a:t> </a:t>
            </a:r>
            <a:r>
              <a:rPr lang="ru-RU" b="1" dirty="0" err="1"/>
              <a:t>гормонів</a:t>
            </a:r>
            <a:r>
              <a:rPr lang="ru-RU" b="1" dirty="0"/>
              <a:t> </a:t>
            </a:r>
            <a:r>
              <a:rPr lang="ru-RU" b="1" dirty="0" err="1"/>
              <a:t>щитовидної</a:t>
            </a:r>
            <a:r>
              <a:rPr lang="ru-RU" b="1" dirty="0"/>
              <a:t> </a:t>
            </a:r>
            <a:r>
              <a:rPr lang="ru-RU" b="1" dirty="0" err="1"/>
              <a:t>залози</a:t>
            </a:r>
            <a:r>
              <a:rPr lang="ru-RU" b="1" dirty="0"/>
              <a:t> на </a:t>
            </a:r>
            <a:r>
              <a:rPr lang="ru-RU" b="1" dirty="0" err="1"/>
              <a:t>функції</a:t>
            </a:r>
            <a:r>
              <a:rPr lang="ru-RU" b="1" dirty="0"/>
              <a:t> </a:t>
            </a:r>
            <a:r>
              <a:rPr lang="ru-RU" b="1" dirty="0" err="1"/>
              <a:t>організму</a:t>
            </a:r>
            <a:r>
              <a:rPr lang="ru-RU" b="1" dirty="0"/>
              <a:t>. </a:t>
            </a:r>
            <a:r>
              <a:rPr lang="ru-RU" dirty="0" err="1"/>
              <a:t>Гормони</a:t>
            </a:r>
            <a:r>
              <a:rPr lang="ru-RU" dirty="0"/>
              <a:t> </a:t>
            </a:r>
            <a:r>
              <a:rPr lang="ru-RU" dirty="0" err="1"/>
              <a:t>щитовидної</a:t>
            </a:r>
            <a:r>
              <a:rPr lang="ru-RU" dirty="0"/>
              <a:t> </a:t>
            </a:r>
            <a:r>
              <a:rPr lang="ru-RU" dirty="0" err="1"/>
              <a:t>залози</a:t>
            </a:r>
            <a:r>
              <a:rPr lang="ru-RU" dirty="0"/>
              <a:t> </a:t>
            </a:r>
            <a:r>
              <a:rPr lang="ru-RU" dirty="0" err="1"/>
              <a:t>роблять</a:t>
            </a:r>
            <a:r>
              <a:rPr lang="ru-RU" dirty="0"/>
              <a:t> той </a:t>
            </a:r>
            <a:r>
              <a:rPr lang="ru-RU" dirty="0" err="1"/>
              <a:t>чи</a:t>
            </a:r>
            <a:r>
              <a:rPr lang="ru-RU" dirty="0"/>
              <a:t> </a:t>
            </a:r>
            <a:r>
              <a:rPr lang="ru-RU" dirty="0" err="1"/>
              <a:t>інший</a:t>
            </a:r>
            <a:r>
              <a:rPr lang="ru-RU" dirty="0"/>
              <a:t> </a:t>
            </a:r>
            <a:r>
              <a:rPr lang="ru-RU" dirty="0" err="1"/>
              <a:t>вплив</a:t>
            </a:r>
            <a:r>
              <a:rPr lang="ru-RU" dirty="0"/>
              <a:t> на </a:t>
            </a:r>
            <a:r>
              <a:rPr lang="ru-RU" dirty="0" err="1"/>
              <a:t>діяльність</a:t>
            </a:r>
            <a:r>
              <a:rPr lang="ru-RU" dirty="0"/>
              <a:t> </a:t>
            </a:r>
            <a:r>
              <a:rPr lang="ru-RU" dirty="0" err="1"/>
              <a:t>всіх</a:t>
            </a:r>
            <a:r>
              <a:rPr lang="ru-RU" dirty="0"/>
              <a:t> </a:t>
            </a:r>
            <a:r>
              <a:rPr lang="ru-RU" dirty="0" err="1"/>
              <a:t>органів</a:t>
            </a:r>
            <a:r>
              <a:rPr lang="ru-RU" dirty="0"/>
              <a:t> </a:t>
            </a:r>
            <a:r>
              <a:rPr lang="ru-RU" dirty="0" err="1"/>
              <a:t>організму</a:t>
            </a:r>
            <a:r>
              <a:rPr lang="ru-RU" dirty="0"/>
              <a:t>.</a:t>
            </a:r>
          </a:p>
          <a:p>
            <a:pPr algn="just"/>
            <a:r>
              <a:rPr lang="ru-RU" dirty="0"/>
              <a:t>Одним з </a:t>
            </a:r>
            <a:r>
              <a:rPr lang="ru-RU" dirty="0" err="1"/>
              <a:t>найбільш</a:t>
            </a:r>
            <a:r>
              <a:rPr lang="ru-RU" dirty="0"/>
              <a:t> </a:t>
            </a:r>
            <a:r>
              <a:rPr lang="ru-RU" dirty="0" err="1"/>
              <a:t>яскравих</a:t>
            </a:r>
            <a:r>
              <a:rPr lang="ru-RU" dirty="0"/>
              <a:t> </a:t>
            </a:r>
            <a:r>
              <a:rPr lang="ru-RU" dirty="0" err="1"/>
              <a:t>ефектів</a:t>
            </a:r>
            <a:r>
              <a:rPr lang="ru-RU" dirty="0"/>
              <a:t> </a:t>
            </a:r>
            <a:r>
              <a:rPr lang="ru-RU" dirty="0" err="1"/>
              <a:t>дії</a:t>
            </a:r>
            <a:r>
              <a:rPr lang="ru-RU" dirty="0"/>
              <a:t> </a:t>
            </a:r>
            <a:r>
              <a:rPr lang="ru-RU" dirty="0" err="1"/>
              <a:t>гормонів</a:t>
            </a:r>
            <a:r>
              <a:rPr lang="ru-RU" dirty="0"/>
              <a:t> </a:t>
            </a:r>
            <a:r>
              <a:rPr lang="ru-RU" dirty="0" err="1"/>
              <a:t>щитовидної</a:t>
            </a:r>
            <a:r>
              <a:rPr lang="ru-RU" dirty="0"/>
              <a:t> </a:t>
            </a:r>
            <a:r>
              <a:rPr lang="ru-RU" dirty="0" err="1"/>
              <a:t>залози</a:t>
            </a:r>
            <a:r>
              <a:rPr lang="ru-RU" dirty="0"/>
              <a:t> є </a:t>
            </a:r>
            <a:r>
              <a:rPr lang="ru-RU" dirty="0" err="1"/>
              <a:t>їх</a:t>
            </a:r>
            <a:r>
              <a:rPr lang="ru-RU" dirty="0"/>
              <a:t> </a:t>
            </a:r>
            <a:r>
              <a:rPr lang="ru-RU" dirty="0" err="1"/>
              <a:t>вплив</a:t>
            </a:r>
            <a:r>
              <a:rPr lang="ru-RU" dirty="0"/>
              <a:t> на </a:t>
            </a:r>
            <a:r>
              <a:rPr lang="ru-RU" dirty="0" err="1"/>
              <a:t>обмін</a:t>
            </a:r>
            <a:r>
              <a:rPr lang="ru-RU" dirty="0"/>
              <a:t> </a:t>
            </a:r>
            <a:r>
              <a:rPr lang="ru-RU" dirty="0" err="1"/>
              <a:t>речовин</a:t>
            </a:r>
            <a:r>
              <a:rPr lang="ru-RU" dirty="0"/>
              <a:t>. </a:t>
            </a:r>
            <a:r>
              <a:rPr lang="ru-RU" dirty="0" err="1"/>
              <a:t>Уведення</a:t>
            </a:r>
            <a:r>
              <a:rPr lang="ru-RU" dirty="0"/>
              <a:t> гормону </a:t>
            </a:r>
            <a:r>
              <a:rPr lang="ru-RU" dirty="0" err="1"/>
              <a:t>завжди</a:t>
            </a:r>
            <a:r>
              <a:rPr lang="ru-RU" dirty="0"/>
              <a:t> </a:t>
            </a:r>
            <a:r>
              <a:rPr lang="ru-RU" dirty="0" err="1"/>
              <a:t>супроводжується</a:t>
            </a:r>
            <a:r>
              <a:rPr lang="ru-RU" dirty="0"/>
              <a:t> </a:t>
            </a:r>
            <a:r>
              <a:rPr lang="ru-RU" dirty="0" err="1"/>
              <a:t>збільшенням</a:t>
            </a:r>
            <a:r>
              <a:rPr lang="ru-RU" dirty="0"/>
              <a:t> </a:t>
            </a:r>
            <a:r>
              <a:rPr lang="ru-RU" dirty="0" err="1"/>
              <a:t>споживання</a:t>
            </a:r>
            <a:r>
              <a:rPr lang="ru-RU" dirty="0"/>
              <a:t> </a:t>
            </a:r>
            <a:r>
              <a:rPr lang="ru-RU" dirty="0" err="1"/>
              <a:t>кисню</a:t>
            </a:r>
            <a:r>
              <a:rPr lang="ru-RU" dirty="0"/>
              <a:t>, а </a:t>
            </a:r>
            <a:r>
              <a:rPr lang="ru-RU" dirty="0" err="1"/>
              <a:t>видалення</a:t>
            </a:r>
            <a:r>
              <a:rPr lang="ru-RU" dirty="0"/>
              <a:t> </a:t>
            </a:r>
            <a:r>
              <a:rPr lang="ru-RU" dirty="0" err="1"/>
              <a:t>щитовидної</a:t>
            </a:r>
            <a:r>
              <a:rPr lang="ru-RU" dirty="0"/>
              <a:t> </a:t>
            </a:r>
            <a:r>
              <a:rPr lang="ru-RU" dirty="0" err="1"/>
              <a:t>залози</a:t>
            </a:r>
            <a:r>
              <a:rPr lang="ru-RU" dirty="0"/>
              <a:t> – </a:t>
            </a:r>
            <a:r>
              <a:rPr lang="ru-RU" dirty="0" err="1"/>
              <a:t>його</a:t>
            </a:r>
            <a:r>
              <a:rPr lang="ru-RU" dirty="0"/>
              <a:t> </a:t>
            </a:r>
            <a:r>
              <a:rPr lang="ru-RU" dirty="0" err="1"/>
              <a:t>зниженням</a:t>
            </a:r>
            <a:r>
              <a:rPr lang="ru-RU" dirty="0"/>
              <a:t>. </a:t>
            </a:r>
            <a:r>
              <a:rPr lang="ru-RU" dirty="0" err="1"/>
              <a:t>Відповідно</a:t>
            </a:r>
            <a:r>
              <a:rPr lang="ru-RU" dirty="0"/>
              <a:t>, у </a:t>
            </a:r>
            <a:r>
              <a:rPr lang="ru-RU" dirty="0" err="1"/>
              <a:t>першому</a:t>
            </a:r>
            <a:r>
              <a:rPr lang="ru-RU" dirty="0"/>
              <a:t> </a:t>
            </a:r>
            <a:r>
              <a:rPr lang="ru-RU" dirty="0" err="1"/>
              <a:t>випадку</a:t>
            </a:r>
            <a:r>
              <a:rPr lang="ru-RU" dirty="0"/>
              <a:t> </a:t>
            </a:r>
            <a:r>
              <a:rPr lang="ru-RU" dirty="0" err="1"/>
              <a:t>підвищується</a:t>
            </a:r>
            <a:r>
              <a:rPr lang="ru-RU" dirty="0"/>
              <a:t>, а в другому </a:t>
            </a:r>
            <a:r>
              <a:rPr lang="ru-RU" dirty="0" err="1"/>
              <a:t>знижується</a:t>
            </a:r>
            <a:r>
              <a:rPr lang="ru-RU" dirty="0"/>
              <a:t> </a:t>
            </a:r>
            <a:r>
              <a:rPr lang="ru-RU" dirty="0" err="1"/>
              <a:t>основний</a:t>
            </a:r>
            <a:r>
              <a:rPr lang="ru-RU" dirty="0"/>
              <a:t> </a:t>
            </a:r>
            <a:r>
              <a:rPr lang="ru-RU" dirty="0" err="1"/>
              <a:t>обмін</a:t>
            </a:r>
            <a:r>
              <a:rPr lang="ru-RU" dirty="0"/>
              <a:t>. Через 10 </a:t>
            </a:r>
            <a:r>
              <a:rPr lang="ru-RU" dirty="0" err="1"/>
              <a:t>тижнів</a:t>
            </a:r>
            <a:r>
              <a:rPr lang="ru-RU" dirty="0"/>
              <a:t> </a:t>
            </a:r>
            <a:r>
              <a:rPr lang="ru-RU" dirty="0" err="1"/>
              <a:t>після</a:t>
            </a:r>
            <a:r>
              <a:rPr lang="ru-RU" dirty="0"/>
              <a:t> </a:t>
            </a:r>
            <a:r>
              <a:rPr lang="ru-RU" dirty="0" err="1"/>
              <a:t>видалення</a:t>
            </a:r>
            <a:r>
              <a:rPr lang="ru-RU" dirty="0"/>
              <a:t> </a:t>
            </a:r>
            <a:r>
              <a:rPr lang="ru-RU" dirty="0" err="1"/>
              <a:t>щитовидної</a:t>
            </a:r>
            <a:r>
              <a:rPr lang="ru-RU" dirty="0"/>
              <a:t> </a:t>
            </a:r>
            <a:r>
              <a:rPr lang="ru-RU" dirty="0" err="1"/>
              <a:t>залози</a:t>
            </a:r>
            <a:r>
              <a:rPr lang="ru-RU" dirty="0"/>
              <a:t> </a:t>
            </a:r>
            <a:r>
              <a:rPr lang="ru-RU" dirty="0" err="1"/>
              <a:t>основний</a:t>
            </a:r>
            <a:r>
              <a:rPr lang="ru-RU" dirty="0"/>
              <a:t> </a:t>
            </a:r>
            <a:r>
              <a:rPr lang="ru-RU" dirty="0" err="1"/>
              <a:t>обмін</a:t>
            </a:r>
            <a:r>
              <a:rPr lang="ru-RU" dirty="0"/>
              <a:t> </a:t>
            </a:r>
            <a:r>
              <a:rPr lang="ru-RU" dirty="0" err="1"/>
              <a:t>падає</a:t>
            </a:r>
            <a:r>
              <a:rPr lang="ru-RU" dirty="0"/>
              <a:t> на 25-40%. При </a:t>
            </a:r>
            <a:r>
              <a:rPr lang="ru-RU" dirty="0" err="1"/>
              <a:t>введенні</a:t>
            </a:r>
            <a:r>
              <a:rPr lang="ru-RU" dirty="0"/>
              <a:t> гормону </a:t>
            </a:r>
            <a:r>
              <a:rPr lang="ru-RU" dirty="0" err="1"/>
              <a:t>підвищується</a:t>
            </a:r>
            <a:r>
              <a:rPr lang="ru-RU" dirty="0"/>
              <a:t> </a:t>
            </a:r>
            <a:r>
              <a:rPr lang="ru-RU" dirty="0" err="1"/>
              <a:t>обмін</a:t>
            </a:r>
            <a:r>
              <a:rPr lang="ru-RU" dirty="0"/>
              <a:t>, </a:t>
            </a:r>
            <a:r>
              <a:rPr lang="ru-RU" dirty="0" err="1"/>
              <a:t>збільшується</a:t>
            </a:r>
            <a:r>
              <a:rPr lang="ru-RU" dirty="0"/>
              <a:t> </a:t>
            </a:r>
            <a:r>
              <a:rPr lang="ru-RU" dirty="0" err="1"/>
              <a:t>кількість</a:t>
            </a:r>
            <a:r>
              <a:rPr lang="ru-RU" dirty="0"/>
              <a:t> </a:t>
            </a:r>
            <a:r>
              <a:rPr lang="ru-RU" dirty="0" err="1"/>
              <a:t>енергії</a:t>
            </a:r>
            <a:r>
              <a:rPr lang="ru-RU" dirty="0"/>
              <a:t>, </a:t>
            </a:r>
            <a:r>
              <a:rPr lang="ru-RU" dirty="0" err="1"/>
              <a:t>що</a:t>
            </a:r>
            <a:r>
              <a:rPr lang="ru-RU" dirty="0"/>
              <a:t> </a:t>
            </a:r>
            <a:r>
              <a:rPr lang="ru-RU" dirty="0" err="1"/>
              <a:t>звільняється</a:t>
            </a:r>
            <a:r>
              <a:rPr lang="ru-RU" dirty="0"/>
              <a:t>, </a:t>
            </a:r>
            <a:r>
              <a:rPr lang="ru-RU" dirty="0" err="1"/>
              <a:t>підвищується</a:t>
            </a:r>
            <a:r>
              <a:rPr lang="ru-RU" dirty="0"/>
              <a:t> температура </a:t>
            </a:r>
            <a:r>
              <a:rPr lang="ru-RU" dirty="0" err="1"/>
              <a:t>тіла</a:t>
            </a:r>
            <a:r>
              <a:rPr lang="ru-RU" dirty="0"/>
              <a:t>. Гормон </a:t>
            </a:r>
            <a:r>
              <a:rPr lang="ru-RU" dirty="0" err="1"/>
              <a:t>щитовидної</a:t>
            </a:r>
            <a:r>
              <a:rPr lang="ru-RU" dirty="0"/>
              <a:t> </a:t>
            </a:r>
            <a:r>
              <a:rPr lang="ru-RU" dirty="0" err="1"/>
              <a:t>залози</a:t>
            </a:r>
            <a:r>
              <a:rPr lang="ru-RU" dirty="0"/>
              <a:t> </a:t>
            </a:r>
            <a:r>
              <a:rPr lang="ru-RU" dirty="0" err="1"/>
              <a:t>збільшує</a:t>
            </a:r>
            <a:r>
              <a:rPr lang="ru-RU" dirty="0"/>
              <a:t> </a:t>
            </a:r>
            <a:r>
              <a:rPr lang="ru-RU" dirty="0" err="1"/>
              <a:t>швидкість</a:t>
            </a:r>
            <a:r>
              <a:rPr lang="ru-RU" dirty="0"/>
              <a:t> </a:t>
            </a:r>
            <a:r>
              <a:rPr lang="ru-RU" dirty="0" err="1"/>
              <a:t>засвоєння</a:t>
            </a:r>
            <a:r>
              <a:rPr lang="ru-RU" dirty="0"/>
              <a:t> </a:t>
            </a:r>
            <a:r>
              <a:rPr lang="ru-RU" dirty="0" err="1"/>
              <a:t>вуглеводів</a:t>
            </a:r>
            <a:r>
              <a:rPr lang="ru-RU" dirty="0"/>
              <a:t> – </a:t>
            </a:r>
            <a:r>
              <a:rPr lang="ru-RU" dirty="0" err="1"/>
              <a:t>глікогену</a:t>
            </a:r>
            <a:r>
              <a:rPr lang="ru-RU" dirty="0"/>
              <a:t> і </a:t>
            </a:r>
            <a:r>
              <a:rPr lang="ru-RU" dirty="0" err="1"/>
              <a:t>зменшує</a:t>
            </a:r>
            <a:r>
              <a:rPr lang="ru-RU" dirty="0"/>
              <a:t> </a:t>
            </a:r>
            <a:r>
              <a:rPr lang="ru-RU" dirty="0" err="1"/>
              <a:t>глікогеноутворюючу</a:t>
            </a:r>
            <a:r>
              <a:rPr lang="ru-RU" dirty="0"/>
              <a:t> </a:t>
            </a:r>
            <a:r>
              <a:rPr lang="ru-RU" dirty="0" err="1"/>
              <a:t>функцію</a:t>
            </a:r>
            <a:r>
              <a:rPr lang="ru-RU" dirty="0"/>
              <a:t> </a:t>
            </a:r>
            <a:r>
              <a:rPr lang="ru-RU" dirty="0" err="1"/>
              <a:t>печінки</a:t>
            </a:r>
            <a:r>
              <a:rPr lang="ru-RU" dirty="0"/>
              <a:t>. </a:t>
            </a:r>
            <a:r>
              <a:rPr lang="ru-RU" dirty="0" err="1"/>
              <a:t>Підсилюється</a:t>
            </a:r>
            <a:r>
              <a:rPr lang="ru-RU" dirty="0"/>
              <a:t> </a:t>
            </a:r>
            <a:r>
              <a:rPr lang="ru-RU" dirty="0" err="1"/>
              <a:t>мобілізація</a:t>
            </a:r>
            <a:r>
              <a:rPr lang="ru-RU" dirty="0"/>
              <a:t> </a:t>
            </a:r>
            <a:r>
              <a:rPr lang="ru-RU" dirty="0" err="1"/>
              <a:t>амінокислот</a:t>
            </a:r>
            <a:r>
              <a:rPr lang="ru-RU" dirty="0"/>
              <a:t>. </a:t>
            </a:r>
            <a:r>
              <a:rPr lang="ru-RU" dirty="0" err="1"/>
              <a:t>Знижуються</a:t>
            </a:r>
            <a:r>
              <a:rPr lang="ru-RU" dirty="0"/>
              <a:t> запаси </a:t>
            </a:r>
            <a:r>
              <a:rPr lang="ru-RU" dirty="0" err="1"/>
              <a:t>ліпідів</a:t>
            </a:r>
            <a:r>
              <a:rPr lang="ru-RU" dirty="0"/>
              <a:t> у </a:t>
            </a:r>
            <a:r>
              <a:rPr lang="ru-RU" dirty="0" err="1"/>
              <a:t>печінці</a:t>
            </a:r>
            <a:r>
              <a:rPr lang="ru-RU" dirty="0"/>
              <a:t>, </a:t>
            </a:r>
            <a:r>
              <a:rPr lang="ru-RU" dirty="0" err="1"/>
              <a:t>зменшується</a:t>
            </a:r>
            <a:r>
              <a:rPr lang="ru-RU" dirty="0"/>
              <a:t> </a:t>
            </a:r>
            <a:r>
              <a:rPr lang="ru-RU" dirty="0" err="1"/>
              <a:t>кількість</a:t>
            </a:r>
            <a:r>
              <a:rPr lang="ru-RU" dirty="0"/>
              <a:t> холестерину в </a:t>
            </a:r>
            <a:r>
              <a:rPr lang="ru-RU" dirty="0" err="1"/>
              <a:t>крові</a:t>
            </a:r>
            <a:r>
              <a:rPr lang="ru-RU" dirty="0"/>
              <a:t>. </a:t>
            </a:r>
            <a:r>
              <a:rPr lang="ru-RU" dirty="0" err="1"/>
              <a:t>Збільшується</a:t>
            </a:r>
            <a:r>
              <a:rPr lang="ru-RU" dirty="0"/>
              <a:t> </a:t>
            </a:r>
            <a:r>
              <a:rPr lang="ru-RU" dirty="0" err="1"/>
              <a:t>виведення</a:t>
            </a:r>
            <a:r>
              <a:rPr lang="ru-RU" dirty="0"/>
              <a:t> води, </a:t>
            </a:r>
            <a:r>
              <a:rPr lang="ru-RU" dirty="0" err="1"/>
              <a:t>кальцію</a:t>
            </a:r>
            <a:r>
              <a:rPr lang="ru-RU" dirty="0"/>
              <a:t> і фосфору.</a:t>
            </a:r>
          </a:p>
          <a:p>
            <a:pPr algn="just"/>
            <a:r>
              <a:rPr lang="ru-RU" dirty="0" err="1"/>
              <a:t>Гормони</a:t>
            </a:r>
            <a:r>
              <a:rPr lang="ru-RU" dirty="0"/>
              <a:t> </a:t>
            </a:r>
            <a:r>
              <a:rPr lang="ru-RU" dirty="0" err="1"/>
              <a:t>щитовидної</a:t>
            </a:r>
            <a:r>
              <a:rPr lang="ru-RU" dirty="0"/>
              <a:t> </a:t>
            </a:r>
            <a:r>
              <a:rPr lang="ru-RU" dirty="0" err="1"/>
              <a:t>залози</a:t>
            </a:r>
            <a:r>
              <a:rPr lang="ru-RU" dirty="0"/>
              <a:t> </a:t>
            </a:r>
            <a:r>
              <a:rPr lang="ru-RU" dirty="0" err="1"/>
              <a:t>викликають</a:t>
            </a:r>
            <a:r>
              <a:rPr lang="ru-RU" dirty="0"/>
              <a:t> </a:t>
            </a:r>
            <a:r>
              <a:rPr lang="ru-RU" dirty="0" err="1"/>
              <a:t>підвищену</a:t>
            </a:r>
            <a:r>
              <a:rPr lang="ru-RU" dirty="0"/>
              <a:t> </a:t>
            </a:r>
            <a:r>
              <a:rPr lang="ru-RU" dirty="0" err="1"/>
              <a:t>збудливість</a:t>
            </a:r>
            <a:r>
              <a:rPr lang="ru-RU" dirty="0"/>
              <a:t>, </a:t>
            </a:r>
            <a:r>
              <a:rPr lang="ru-RU" dirty="0" err="1"/>
              <a:t>дратівливість</a:t>
            </a:r>
            <a:r>
              <a:rPr lang="ru-RU" dirty="0"/>
              <a:t>, </a:t>
            </a:r>
            <a:r>
              <a:rPr lang="ru-RU" dirty="0" err="1"/>
              <a:t>безсоння</a:t>
            </a:r>
            <a:r>
              <a:rPr lang="ru-RU" dirty="0"/>
              <a:t>, </a:t>
            </a:r>
            <a:r>
              <a:rPr lang="ru-RU" dirty="0" err="1"/>
              <a:t>емоційну</a:t>
            </a:r>
            <a:r>
              <a:rPr lang="ru-RU" dirty="0"/>
              <a:t> </a:t>
            </a:r>
            <a:r>
              <a:rPr lang="ru-RU" dirty="0" err="1"/>
              <a:t>неврівноваженість</a:t>
            </a:r>
            <a:r>
              <a:rPr lang="ru-RU" dirty="0"/>
              <a:t>.</a:t>
            </a:r>
          </a:p>
          <a:p>
            <a:pPr algn="just"/>
            <a:r>
              <a:rPr lang="ru-RU" dirty="0" err="1"/>
              <a:t>Виражені</a:t>
            </a:r>
            <a:r>
              <a:rPr lang="ru-RU" dirty="0"/>
              <a:t> </a:t>
            </a:r>
            <a:r>
              <a:rPr lang="ru-RU" dirty="0" err="1"/>
              <a:t>зміни</a:t>
            </a:r>
            <a:r>
              <a:rPr lang="ru-RU" dirty="0"/>
              <a:t> </a:t>
            </a:r>
            <a:r>
              <a:rPr lang="ru-RU" dirty="0" err="1"/>
              <a:t>спостерігаються</a:t>
            </a:r>
            <a:r>
              <a:rPr lang="ru-RU" dirty="0"/>
              <a:t> в </a:t>
            </a:r>
            <a:r>
              <a:rPr lang="ru-RU" dirty="0" err="1"/>
              <a:t>системі</a:t>
            </a:r>
            <a:r>
              <a:rPr lang="ru-RU" dirty="0"/>
              <a:t> </a:t>
            </a:r>
            <a:r>
              <a:rPr lang="ru-RU" dirty="0" err="1"/>
              <a:t>органів</a:t>
            </a:r>
            <a:r>
              <a:rPr lang="ru-RU" dirty="0"/>
              <a:t> </a:t>
            </a:r>
            <a:r>
              <a:rPr lang="ru-RU" dirty="0" err="1"/>
              <a:t>кровообігу</a:t>
            </a:r>
            <a:r>
              <a:rPr lang="ru-RU" dirty="0"/>
              <a:t>: </a:t>
            </a:r>
            <a:r>
              <a:rPr lang="ru-RU" dirty="0" err="1"/>
              <a:t>збільшуються</a:t>
            </a:r>
            <a:r>
              <a:rPr lang="ru-RU" dirty="0"/>
              <a:t> </a:t>
            </a:r>
            <a:r>
              <a:rPr lang="ru-RU" dirty="0" err="1"/>
              <a:t>хвилинний</a:t>
            </a:r>
            <a:r>
              <a:rPr lang="ru-RU" dirty="0"/>
              <a:t> </a:t>
            </a:r>
            <a:r>
              <a:rPr lang="ru-RU" dirty="0" err="1"/>
              <a:t>об’єм</a:t>
            </a:r>
            <a:r>
              <a:rPr lang="ru-RU" dirty="0"/>
              <a:t>, </a:t>
            </a:r>
            <a:r>
              <a:rPr lang="ru-RU" dirty="0" err="1"/>
              <a:t>кровотік</a:t>
            </a:r>
            <a:r>
              <a:rPr lang="ru-RU" dirty="0"/>
              <a:t>, частота </a:t>
            </a:r>
            <a:r>
              <a:rPr lang="ru-RU" dirty="0" err="1"/>
              <a:t>серцебиття</a:t>
            </a:r>
            <a:r>
              <a:rPr lang="ru-RU" dirty="0"/>
              <a:t>. </a:t>
            </a:r>
            <a:r>
              <a:rPr lang="ru-RU" dirty="0" err="1"/>
              <a:t>Тиреоїдний</a:t>
            </a:r>
            <a:r>
              <a:rPr lang="ru-RU" dirty="0"/>
              <a:t> гормон </a:t>
            </a:r>
            <a:r>
              <a:rPr lang="ru-RU" dirty="0" err="1"/>
              <a:t>необхідний</a:t>
            </a:r>
            <a:r>
              <a:rPr lang="ru-RU" dirty="0"/>
              <a:t> для </a:t>
            </a:r>
            <a:r>
              <a:rPr lang="ru-RU" dirty="0" err="1"/>
              <a:t>овуляції</a:t>
            </a:r>
            <a:r>
              <a:rPr lang="ru-RU" dirty="0"/>
              <a:t>, </a:t>
            </a:r>
            <a:r>
              <a:rPr lang="ru-RU" dirty="0" err="1"/>
              <a:t>він</a:t>
            </a:r>
            <a:r>
              <a:rPr lang="ru-RU" dirty="0"/>
              <a:t> </a:t>
            </a:r>
            <a:r>
              <a:rPr lang="ru-RU" dirty="0" err="1"/>
              <a:t>сприяє</a:t>
            </a:r>
            <a:r>
              <a:rPr lang="ru-RU" dirty="0"/>
              <a:t> </a:t>
            </a:r>
            <a:r>
              <a:rPr lang="ru-RU" dirty="0" err="1"/>
              <a:t>збереженню</a:t>
            </a:r>
            <a:r>
              <a:rPr lang="ru-RU" dirty="0"/>
              <a:t> </a:t>
            </a:r>
            <a:r>
              <a:rPr lang="ru-RU" dirty="0" err="1"/>
              <a:t>вагітності</a:t>
            </a:r>
            <a:r>
              <a:rPr lang="ru-RU" dirty="0"/>
              <a:t>, </a:t>
            </a:r>
            <a:r>
              <a:rPr lang="ru-RU" dirty="0" err="1"/>
              <a:t>регулює</a:t>
            </a:r>
            <a:r>
              <a:rPr lang="ru-RU" dirty="0"/>
              <a:t> </a:t>
            </a:r>
            <a:r>
              <a:rPr lang="ru-RU" dirty="0" err="1"/>
              <a:t>функцію</a:t>
            </a:r>
            <a:r>
              <a:rPr lang="ru-RU" dirty="0"/>
              <a:t> </a:t>
            </a:r>
            <a:r>
              <a:rPr lang="ru-RU" dirty="0" err="1"/>
              <a:t>молочних</a:t>
            </a:r>
            <a:r>
              <a:rPr lang="ru-RU" dirty="0"/>
              <a:t> </a:t>
            </a:r>
            <a:r>
              <a:rPr lang="ru-RU" dirty="0" err="1"/>
              <a:t>залоз</a:t>
            </a:r>
            <a:r>
              <a:rPr lang="ru-RU" dirty="0"/>
              <a:t>.</a:t>
            </a:r>
          </a:p>
          <a:p>
            <a:pPr algn="just"/>
            <a:r>
              <a:rPr lang="ru-RU" dirty="0" err="1"/>
              <a:t>Ріст</a:t>
            </a:r>
            <a:r>
              <a:rPr lang="ru-RU" dirty="0"/>
              <a:t> і </a:t>
            </a:r>
            <a:r>
              <a:rPr lang="ru-RU" dirty="0" err="1"/>
              <a:t>розвиток</a:t>
            </a:r>
            <a:r>
              <a:rPr lang="ru-RU" dirty="0"/>
              <a:t> </a:t>
            </a:r>
            <a:r>
              <a:rPr lang="ru-RU" dirty="0" err="1"/>
              <a:t>організму</a:t>
            </a:r>
            <a:r>
              <a:rPr lang="ru-RU" dirty="0"/>
              <a:t> </a:t>
            </a:r>
            <a:r>
              <a:rPr lang="ru-RU" dirty="0" err="1"/>
              <a:t>також</a:t>
            </a:r>
            <a:r>
              <a:rPr lang="ru-RU" dirty="0"/>
              <a:t> </a:t>
            </a:r>
            <a:r>
              <a:rPr lang="ru-RU" dirty="0" err="1"/>
              <a:t>регулюються</a:t>
            </a:r>
            <a:r>
              <a:rPr lang="ru-RU" dirty="0"/>
              <a:t> щитовидною </a:t>
            </a:r>
            <a:r>
              <a:rPr lang="ru-RU" dirty="0" err="1"/>
              <a:t>залозою</a:t>
            </a:r>
            <a:r>
              <a:rPr lang="ru-RU" dirty="0"/>
              <a:t>: </a:t>
            </a:r>
            <a:r>
              <a:rPr lang="ru-RU" dirty="0" err="1"/>
              <a:t>зменшення</a:t>
            </a:r>
            <a:r>
              <a:rPr lang="ru-RU" dirty="0"/>
              <a:t> </a:t>
            </a:r>
            <a:r>
              <a:rPr lang="ru-RU" dirty="0" err="1"/>
              <a:t>її</a:t>
            </a:r>
            <a:r>
              <a:rPr lang="ru-RU" dirty="0"/>
              <a:t> </a:t>
            </a:r>
            <a:r>
              <a:rPr lang="ru-RU" dirty="0" err="1"/>
              <a:t>функції</a:t>
            </a:r>
            <a:r>
              <a:rPr lang="ru-RU" dirty="0"/>
              <a:t> </a:t>
            </a:r>
            <a:r>
              <a:rPr lang="ru-RU" dirty="0" err="1"/>
              <a:t>викликає</a:t>
            </a:r>
            <a:r>
              <a:rPr lang="ru-RU" dirty="0"/>
              <a:t> </a:t>
            </a:r>
            <a:r>
              <a:rPr lang="ru-RU" dirty="0" err="1"/>
              <a:t>зупинку</a:t>
            </a:r>
            <a:r>
              <a:rPr lang="ru-RU" dirty="0"/>
              <a:t> росту. </a:t>
            </a:r>
            <a:r>
              <a:rPr lang="ru-RU" dirty="0" err="1"/>
              <a:t>Тиреоїдний</a:t>
            </a:r>
            <a:r>
              <a:rPr lang="ru-RU" dirty="0"/>
              <a:t> гормон </a:t>
            </a:r>
            <a:r>
              <a:rPr lang="ru-RU" dirty="0" err="1"/>
              <a:t>стимулює</a:t>
            </a:r>
            <a:r>
              <a:rPr lang="ru-RU" dirty="0"/>
              <a:t> </a:t>
            </a:r>
            <a:r>
              <a:rPr lang="ru-RU" dirty="0" err="1"/>
              <a:t>кровотворення</a:t>
            </a:r>
            <a:r>
              <a:rPr lang="ru-RU" dirty="0"/>
              <a:t>, </a:t>
            </a:r>
            <a:r>
              <a:rPr lang="ru-RU" dirty="0" err="1"/>
              <a:t>збільшує</a:t>
            </a:r>
            <a:r>
              <a:rPr lang="ru-RU" dirty="0"/>
              <a:t> </a:t>
            </a:r>
            <a:r>
              <a:rPr lang="ru-RU" dirty="0" err="1"/>
              <a:t>секрецію</a:t>
            </a:r>
            <a:r>
              <a:rPr lang="ru-RU" dirty="0"/>
              <a:t> </a:t>
            </a:r>
            <a:r>
              <a:rPr lang="ru-RU" dirty="0" err="1"/>
              <a:t>шлунка</a:t>
            </a:r>
            <a:r>
              <a:rPr lang="ru-RU" dirty="0"/>
              <a:t>, </a:t>
            </a:r>
            <a:r>
              <a:rPr lang="ru-RU" dirty="0" err="1"/>
              <a:t>кишковика</a:t>
            </a:r>
            <a:r>
              <a:rPr lang="ru-RU" dirty="0"/>
              <a:t> і </a:t>
            </a:r>
            <a:r>
              <a:rPr lang="ru-RU" dirty="0" err="1"/>
              <a:t>секрецію</a:t>
            </a:r>
            <a:r>
              <a:rPr lang="ru-RU" dirty="0"/>
              <a:t> молока у </a:t>
            </a:r>
            <a:r>
              <a:rPr lang="ru-RU" dirty="0" err="1"/>
              <a:t>тварин</a:t>
            </a:r>
            <a:r>
              <a:rPr lang="ru-RU" dirty="0"/>
              <a:t>.</a:t>
            </a:r>
          </a:p>
          <a:p>
            <a:pPr algn="just"/>
            <a:endParaRPr lang="ru-RU" dirty="0"/>
          </a:p>
        </p:txBody>
      </p:sp>
    </p:spTree>
    <p:extLst>
      <p:ext uri="{BB962C8B-B14F-4D97-AF65-F5344CB8AC3E}">
        <p14:creationId xmlns:p14="http://schemas.microsoft.com/office/powerpoint/2010/main" val="204053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496" y="0"/>
            <a:ext cx="8928992" cy="6858000"/>
          </a:xfrm>
        </p:spPr>
        <p:txBody>
          <a:bodyPr>
            <a:normAutofit fontScale="55000" lnSpcReduction="20000"/>
          </a:bodyPr>
          <a:lstStyle/>
          <a:p>
            <a:pPr algn="just"/>
            <a:r>
              <a:rPr lang="ru-RU" b="1" dirty="0" err="1"/>
              <a:t>Гипер</a:t>
            </a:r>
            <a:r>
              <a:rPr lang="ru-RU" b="1" dirty="0"/>
              <a:t>- і </a:t>
            </a:r>
            <a:r>
              <a:rPr lang="ru-RU" b="1" dirty="0" err="1"/>
              <a:t>гіпофункції</a:t>
            </a:r>
            <a:r>
              <a:rPr lang="ru-RU" b="1" dirty="0"/>
              <a:t> </a:t>
            </a:r>
            <a:r>
              <a:rPr lang="ru-RU" b="1" dirty="0" err="1"/>
              <a:t>щитовидної</a:t>
            </a:r>
            <a:r>
              <a:rPr lang="ru-RU" b="1" dirty="0"/>
              <a:t> </a:t>
            </a:r>
            <a:r>
              <a:rPr lang="ru-RU" b="1" dirty="0" err="1"/>
              <a:t>залози</a:t>
            </a:r>
            <a:r>
              <a:rPr lang="ru-RU" b="1" dirty="0"/>
              <a:t>.</a:t>
            </a:r>
            <a:r>
              <a:rPr lang="ru-RU" dirty="0"/>
              <a:t> </a:t>
            </a:r>
            <a:r>
              <a:rPr lang="ru-RU" dirty="0" err="1"/>
              <a:t>Гіперфункція</a:t>
            </a:r>
            <a:r>
              <a:rPr lang="ru-RU" dirty="0"/>
              <a:t> служить причиною </a:t>
            </a:r>
            <a:r>
              <a:rPr lang="ru-RU" dirty="0" err="1"/>
              <a:t>захворювання</a:t>
            </a:r>
            <a:r>
              <a:rPr lang="ru-RU" dirty="0"/>
              <a:t>, </a:t>
            </a:r>
            <a:r>
              <a:rPr lang="ru-RU" dirty="0" err="1"/>
              <a:t>називаного</a:t>
            </a:r>
            <a:r>
              <a:rPr lang="ru-RU" dirty="0"/>
              <a:t> </a:t>
            </a:r>
            <a:r>
              <a:rPr lang="ru-RU" i="1" dirty="0" err="1"/>
              <a:t>экзофтальмічним</a:t>
            </a:r>
            <a:r>
              <a:rPr lang="ru-RU" i="1" dirty="0"/>
              <a:t> зобом.</a:t>
            </a:r>
            <a:r>
              <a:rPr lang="ru-RU" dirty="0"/>
              <a:t> У </a:t>
            </a:r>
            <a:r>
              <a:rPr lang="ru-RU" dirty="0" err="1"/>
              <a:t>континентальній</a:t>
            </a:r>
            <a:r>
              <a:rPr lang="ru-RU" dirty="0"/>
              <a:t> </a:t>
            </a:r>
            <a:r>
              <a:rPr lang="ru-RU" dirty="0" err="1"/>
              <a:t>Європі</a:t>
            </a:r>
            <a:r>
              <a:rPr lang="ru-RU" dirty="0"/>
              <a:t> </a:t>
            </a:r>
            <a:r>
              <a:rPr lang="ru-RU" dirty="0" err="1"/>
              <a:t>її</a:t>
            </a:r>
            <a:r>
              <a:rPr lang="ru-RU" dirty="0"/>
              <a:t> </a:t>
            </a:r>
            <a:r>
              <a:rPr lang="ru-RU" dirty="0" err="1"/>
              <a:t>називають</a:t>
            </a:r>
            <a:r>
              <a:rPr lang="ru-RU" dirty="0"/>
              <a:t> </a:t>
            </a:r>
            <a:r>
              <a:rPr lang="ru-RU" i="1" dirty="0"/>
              <a:t>хворобою Базедова. </a:t>
            </a:r>
            <a:r>
              <a:rPr lang="ru-RU" dirty="0"/>
              <a:t>У </a:t>
            </a:r>
            <a:r>
              <a:rPr lang="ru-RU" dirty="0" err="1"/>
              <a:t>жінок</a:t>
            </a:r>
            <a:r>
              <a:rPr lang="ru-RU" dirty="0"/>
              <a:t> вона </a:t>
            </a:r>
            <a:r>
              <a:rPr lang="ru-RU" dirty="0" err="1"/>
              <a:t>зустрічається</a:t>
            </a:r>
            <a:r>
              <a:rPr lang="ru-RU" dirty="0"/>
              <a:t> в 6-15 </a:t>
            </a:r>
            <a:r>
              <a:rPr lang="ru-RU" dirty="0" err="1"/>
              <a:t>разів</a:t>
            </a:r>
            <a:r>
              <a:rPr lang="ru-RU" dirty="0"/>
              <a:t> </a:t>
            </a:r>
            <a:r>
              <a:rPr lang="ru-RU" dirty="0" err="1"/>
              <a:t>частіше</a:t>
            </a:r>
            <a:r>
              <a:rPr lang="ru-RU" dirty="0"/>
              <a:t>, </a:t>
            </a:r>
            <a:r>
              <a:rPr lang="ru-RU" dirty="0" err="1"/>
              <a:t>ніж</a:t>
            </a:r>
            <a:r>
              <a:rPr lang="ru-RU" dirty="0"/>
              <a:t> у </a:t>
            </a:r>
            <a:r>
              <a:rPr lang="ru-RU" dirty="0" err="1"/>
              <a:t>чоловіків</a:t>
            </a:r>
            <a:r>
              <a:rPr lang="ru-RU" dirty="0"/>
              <a:t>.</a:t>
            </a:r>
          </a:p>
          <a:p>
            <a:pPr algn="just"/>
            <a:r>
              <a:rPr lang="ru-RU" dirty="0" err="1"/>
              <a:t>Припускають</a:t>
            </a:r>
            <a:r>
              <a:rPr lang="ru-RU" dirty="0"/>
              <a:t>, </a:t>
            </a:r>
            <a:r>
              <a:rPr lang="ru-RU" dirty="0" err="1"/>
              <a:t>що</a:t>
            </a:r>
            <a:r>
              <a:rPr lang="ru-RU" dirty="0"/>
              <a:t> </a:t>
            </a:r>
            <a:r>
              <a:rPr lang="ru-RU" dirty="0" err="1"/>
              <a:t>підвищена</a:t>
            </a:r>
            <a:r>
              <a:rPr lang="ru-RU" dirty="0"/>
              <a:t> </a:t>
            </a:r>
            <a:r>
              <a:rPr lang="ru-RU" dirty="0" err="1"/>
              <a:t>кількість</a:t>
            </a:r>
            <a:r>
              <a:rPr lang="ru-RU" dirty="0"/>
              <a:t> </a:t>
            </a:r>
            <a:r>
              <a:rPr lang="ru-RU" dirty="0" err="1"/>
              <a:t>гормонів</a:t>
            </a:r>
            <a:r>
              <a:rPr lang="ru-RU" dirty="0"/>
              <a:t> </a:t>
            </a:r>
            <a:r>
              <a:rPr lang="ru-RU" dirty="0" err="1"/>
              <a:t>щитовидної</a:t>
            </a:r>
            <a:r>
              <a:rPr lang="ru-RU" dirty="0"/>
              <a:t> </a:t>
            </a:r>
            <a:r>
              <a:rPr lang="ru-RU" dirty="0" err="1"/>
              <a:t>залози</a:t>
            </a:r>
            <a:r>
              <a:rPr lang="ru-RU" dirty="0"/>
              <a:t> </a:t>
            </a:r>
            <a:r>
              <a:rPr lang="ru-RU" dirty="0" err="1"/>
              <a:t>підсилює</a:t>
            </a:r>
            <a:r>
              <a:rPr lang="ru-RU" dirty="0"/>
              <a:t> </a:t>
            </a:r>
            <a:r>
              <a:rPr lang="ru-RU" dirty="0" err="1"/>
              <a:t>дію</a:t>
            </a:r>
            <a:r>
              <a:rPr lang="ru-RU" dirty="0"/>
              <a:t> </a:t>
            </a:r>
            <a:r>
              <a:rPr lang="ru-RU" dirty="0" err="1"/>
              <a:t>норадреналіна</a:t>
            </a:r>
            <a:r>
              <a:rPr lang="ru-RU" dirty="0"/>
              <a:t>, </a:t>
            </a:r>
            <a:r>
              <a:rPr lang="ru-RU" dirty="0" err="1"/>
              <a:t>виділюваного</a:t>
            </a:r>
            <a:r>
              <a:rPr lang="ru-RU" dirty="0"/>
              <a:t> </a:t>
            </a:r>
            <a:r>
              <a:rPr lang="ru-RU" dirty="0" err="1"/>
              <a:t>закінченнями</a:t>
            </a:r>
            <a:r>
              <a:rPr lang="ru-RU" dirty="0"/>
              <a:t> </a:t>
            </a:r>
            <a:r>
              <a:rPr lang="ru-RU" dirty="0" err="1"/>
              <a:t>симпатичної</a:t>
            </a:r>
            <a:r>
              <a:rPr lang="ru-RU" dirty="0"/>
              <a:t> </a:t>
            </a:r>
            <a:r>
              <a:rPr lang="ru-RU" dirty="0" err="1"/>
              <a:t>нервової</a:t>
            </a:r>
            <a:r>
              <a:rPr lang="ru-RU" dirty="0"/>
              <a:t> </a:t>
            </a:r>
            <a:r>
              <a:rPr lang="ru-RU" dirty="0" err="1"/>
              <a:t>системи</a:t>
            </a:r>
            <a:r>
              <a:rPr lang="ru-RU" dirty="0"/>
              <a:t>.</a:t>
            </a:r>
          </a:p>
          <a:p>
            <a:pPr algn="just"/>
            <a:r>
              <a:rPr lang="ru-RU" dirty="0" err="1"/>
              <a:t>Основні</a:t>
            </a:r>
            <a:r>
              <a:rPr lang="ru-RU" dirty="0"/>
              <a:t> </a:t>
            </a:r>
            <a:r>
              <a:rPr lang="ru-RU" dirty="0" err="1"/>
              <a:t>симптоми</a:t>
            </a:r>
            <a:r>
              <a:rPr lang="ru-RU" dirty="0"/>
              <a:t> </a:t>
            </a:r>
            <a:r>
              <a:rPr lang="ru-RU" dirty="0" err="1"/>
              <a:t>захворювання</a:t>
            </a:r>
            <a:r>
              <a:rPr lang="ru-RU" dirty="0"/>
              <a:t> – зоб, </a:t>
            </a:r>
            <a:r>
              <a:rPr lang="ru-RU" dirty="0" err="1"/>
              <a:t>екзофтальм</a:t>
            </a:r>
            <a:r>
              <a:rPr lang="ru-RU" dirty="0"/>
              <a:t>, </a:t>
            </a:r>
            <a:r>
              <a:rPr lang="ru-RU" dirty="0" err="1"/>
              <a:t>збільшення</a:t>
            </a:r>
            <a:r>
              <a:rPr lang="ru-RU" dirty="0"/>
              <a:t> </a:t>
            </a:r>
            <a:r>
              <a:rPr lang="ru-RU" dirty="0" err="1"/>
              <a:t>обміну</a:t>
            </a:r>
            <a:r>
              <a:rPr lang="ru-RU" dirty="0"/>
              <a:t> </a:t>
            </a:r>
            <a:r>
              <a:rPr lang="ru-RU" dirty="0" err="1"/>
              <a:t>речовин</a:t>
            </a:r>
            <a:r>
              <a:rPr lang="ru-RU" dirty="0"/>
              <a:t>, </a:t>
            </a:r>
            <a:r>
              <a:rPr lang="ru-RU" dirty="0" err="1"/>
              <a:t>частоти</a:t>
            </a:r>
            <a:r>
              <a:rPr lang="ru-RU" dirty="0"/>
              <a:t> </a:t>
            </a:r>
            <a:r>
              <a:rPr lang="ru-RU" dirty="0" err="1"/>
              <a:t>скорочень</a:t>
            </a:r>
            <a:r>
              <a:rPr lang="ru-RU" dirty="0"/>
              <a:t> </a:t>
            </a:r>
            <a:r>
              <a:rPr lang="ru-RU" dirty="0" err="1"/>
              <a:t>серця</a:t>
            </a:r>
            <a:r>
              <a:rPr lang="ru-RU" dirty="0"/>
              <a:t>, </a:t>
            </a:r>
            <a:r>
              <a:rPr lang="ru-RU" dirty="0" err="1"/>
              <a:t>підвищена</a:t>
            </a:r>
            <a:r>
              <a:rPr lang="ru-RU" dirty="0"/>
              <a:t> </a:t>
            </a:r>
            <a:r>
              <a:rPr lang="ru-RU" dirty="0" err="1"/>
              <a:t>пітливість</a:t>
            </a:r>
            <a:r>
              <a:rPr lang="ru-RU" dirty="0"/>
              <a:t>, </a:t>
            </a:r>
            <a:r>
              <a:rPr lang="ru-RU" dirty="0" err="1"/>
              <a:t>рухова</a:t>
            </a:r>
            <a:r>
              <a:rPr lang="ru-RU" dirty="0"/>
              <a:t> </a:t>
            </a:r>
            <a:r>
              <a:rPr lang="ru-RU" dirty="0" err="1"/>
              <a:t>активність</a:t>
            </a:r>
            <a:r>
              <a:rPr lang="ru-RU" dirty="0"/>
              <a:t>, </a:t>
            </a:r>
            <a:r>
              <a:rPr lang="ru-RU" dirty="0" err="1"/>
              <a:t>дратівливість</a:t>
            </a:r>
            <a:r>
              <a:rPr lang="ru-RU" dirty="0"/>
              <a:t>, </a:t>
            </a:r>
            <a:r>
              <a:rPr lang="ru-RU" dirty="0" err="1"/>
              <a:t>швидка</a:t>
            </a:r>
            <a:r>
              <a:rPr lang="ru-RU" dirty="0"/>
              <a:t> </a:t>
            </a:r>
            <a:r>
              <a:rPr lang="ru-RU" dirty="0" err="1"/>
              <a:t>стомлюваність</a:t>
            </a:r>
            <a:r>
              <a:rPr lang="ru-RU" dirty="0"/>
              <a:t>. Зоб </a:t>
            </a:r>
            <a:r>
              <a:rPr lang="ru-RU" dirty="0" err="1"/>
              <a:t>утвориться</a:t>
            </a:r>
            <a:r>
              <a:rPr lang="ru-RU" dirty="0"/>
              <a:t> за </a:t>
            </a:r>
            <a:r>
              <a:rPr lang="ru-RU" dirty="0" err="1"/>
              <a:t>рахунок</a:t>
            </a:r>
            <a:r>
              <a:rPr lang="ru-RU" dirty="0"/>
              <a:t> </a:t>
            </a:r>
            <a:r>
              <a:rPr lang="ru-RU" dirty="0" err="1"/>
              <a:t>дифузійного</a:t>
            </a:r>
            <a:r>
              <a:rPr lang="ru-RU" dirty="0"/>
              <a:t> </a:t>
            </a:r>
            <a:r>
              <a:rPr lang="ru-RU" dirty="0" err="1"/>
              <a:t>збільшення</a:t>
            </a:r>
            <a:r>
              <a:rPr lang="ru-RU" dirty="0"/>
              <a:t> </a:t>
            </a:r>
            <a:r>
              <a:rPr lang="ru-RU" dirty="0" err="1"/>
              <a:t>щитовидної</a:t>
            </a:r>
            <a:r>
              <a:rPr lang="ru-RU" dirty="0"/>
              <a:t> </a:t>
            </a:r>
            <a:r>
              <a:rPr lang="ru-RU" dirty="0" err="1"/>
              <a:t>залози</a:t>
            </a:r>
            <a:r>
              <a:rPr lang="ru-RU" dirty="0"/>
              <a:t>. </a:t>
            </a:r>
            <a:r>
              <a:rPr lang="ru-RU" dirty="0" err="1"/>
              <a:t>Очні</a:t>
            </a:r>
            <a:r>
              <a:rPr lang="ru-RU" dirty="0"/>
              <a:t> </a:t>
            </a:r>
            <a:r>
              <a:rPr lang="ru-RU" dirty="0" err="1"/>
              <a:t>яблука</a:t>
            </a:r>
            <a:r>
              <a:rPr lang="ru-RU" dirty="0"/>
              <a:t> </a:t>
            </a:r>
            <a:r>
              <a:rPr lang="ru-RU" dirty="0" err="1"/>
              <a:t>виступають</a:t>
            </a:r>
            <a:r>
              <a:rPr lang="ru-RU" dirty="0"/>
              <a:t> з </a:t>
            </a:r>
            <a:r>
              <a:rPr lang="ru-RU" dirty="0" err="1"/>
              <a:t>орбіт</a:t>
            </a:r>
            <a:r>
              <a:rPr lang="ru-RU" dirty="0"/>
              <a:t>, </a:t>
            </a:r>
            <a:r>
              <a:rPr lang="ru-RU" dirty="0" err="1"/>
              <a:t>що</a:t>
            </a:r>
            <a:r>
              <a:rPr lang="ru-RU" dirty="0"/>
              <a:t> </a:t>
            </a:r>
            <a:r>
              <a:rPr lang="ru-RU" dirty="0" err="1"/>
              <a:t>називають</a:t>
            </a:r>
            <a:r>
              <a:rPr lang="ru-RU" dirty="0"/>
              <a:t> </a:t>
            </a:r>
            <a:r>
              <a:rPr lang="ru-RU" dirty="0" err="1"/>
              <a:t>е</a:t>
            </a:r>
            <a:r>
              <a:rPr lang="ru-RU" i="1" dirty="0" err="1"/>
              <a:t>кзофтальмом</a:t>
            </a:r>
            <a:r>
              <a:rPr lang="ru-RU" i="1" dirty="0"/>
              <a:t>.</a:t>
            </a:r>
            <a:r>
              <a:rPr lang="ru-RU" dirty="0"/>
              <a:t> </a:t>
            </a:r>
            <a:r>
              <a:rPr lang="ru-RU" dirty="0" err="1"/>
              <a:t>Іноді</a:t>
            </a:r>
            <a:r>
              <a:rPr lang="ru-RU" dirty="0"/>
              <a:t> </a:t>
            </a:r>
            <a:r>
              <a:rPr lang="ru-RU" dirty="0" err="1"/>
              <a:t>очні</a:t>
            </a:r>
            <a:r>
              <a:rPr lang="ru-RU" dirty="0"/>
              <a:t> </a:t>
            </a:r>
            <a:r>
              <a:rPr lang="ru-RU" dirty="0" err="1"/>
              <a:t>яблука</a:t>
            </a:r>
            <a:r>
              <a:rPr lang="ru-RU" dirty="0"/>
              <a:t> </a:t>
            </a:r>
            <a:r>
              <a:rPr lang="ru-RU" dirty="0" err="1"/>
              <a:t>знаходяться</a:t>
            </a:r>
            <a:r>
              <a:rPr lang="ru-RU" dirty="0"/>
              <a:t> </a:t>
            </a:r>
            <a:r>
              <a:rPr lang="ru-RU" dirty="0" err="1"/>
              <a:t>навіть</a:t>
            </a:r>
            <a:r>
              <a:rPr lang="ru-RU" dirty="0"/>
              <a:t> у </a:t>
            </a:r>
            <a:r>
              <a:rPr lang="ru-RU" dirty="0" err="1"/>
              <a:t>стані</a:t>
            </a:r>
            <a:r>
              <a:rPr lang="ru-RU" dirty="0"/>
              <a:t> </a:t>
            </a:r>
            <a:r>
              <a:rPr lang="ru-RU" dirty="0" err="1"/>
              <a:t>підвивиху</a:t>
            </a:r>
            <a:r>
              <a:rPr lang="ru-RU" dirty="0"/>
              <a:t>. Для </a:t>
            </a:r>
            <a:r>
              <a:rPr lang="ru-RU" dirty="0" err="1"/>
              <a:t>хворих</a:t>
            </a:r>
            <a:r>
              <a:rPr lang="ru-RU" dirty="0"/>
              <a:t> </a:t>
            </a:r>
            <a:r>
              <a:rPr lang="ru-RU" dirty="0" err="1"/>
              <a:t>характерні</a:t>
            </a:r>
            <a:r>
              <a:rPr lang="ru-RU" dirty="0"/>
              <a:t> </a:t>
            </a:r>
            <a:r>
              <a:rPr lang="ru-RU" dirty="0" err="1"/>
              <a:t>швидкі</a:t>
            </a:r>
            <a:r>
              <a:rPr lang="ru-RU" dirty="0"/>
              <a:t> </a:t>
            </a:r>
            <a:r>
              <a:rPr lang="ru-RU" dirty="0" err="1"/>
              <a:t>реакції</a:t>
            </a:r>
            <a:r>
              <a:rPr lang="ru-RU" dirty="0"/>
              <a:t>, </a:t>
            </a:r>
            <a:r>
              <a:rPr lang="ru-RU" dirty="0" err="1"/>
              <a:t>що</a:t>
            </a:r>
            <a:r>
              <a:rPr lang="ru-RU" dirty="0"/>
              <a:t> на короткий </a:t>
            </a:r>
            <a:r>
              <a:rPr lang="ru-RU" dirty="0" err="1"/>
              <a:t>проміжок</a:t>
            </a:r>
            <a:r>
              <a:rPr lang="ru-RU" dirty="0"/>
              <a:t> часу </a:t>
            </a:r>
            <a:r>
              <a:rPr lang="ru-RU" dirty="0" err="1"/>
              <a:t>сприяє</a:t>
            </a:r>
            <a:r>
              <a:rPr lang="ru-RU" dirty="0"/>
              <a:t> </a:t>
            </a:r>
            <a:r>
              <a:rPr lang="ru-RU" dirty="0" err="1"/>
              <a:t>прояву</a:t>
            </a:r>
            <a:r>
              <a:rPr lang="ru-RU" dirty="0"/>
              <a:t> </a:t>
            </a:r>
            <a:r>
              <a:rPr lang="ru-RU" dirty="0" err="1"/>
              <a:t>творчої</a:t>
            </a:r>
            <a:r>
              <a:rPr lang="ru-RU" dirty="0"/>
              <a:t> </a:t>
            </a:r>
            <a:r>
              <a:rPr lang="ru-RU" dirty="0" err="1"/>
              <a:t>активності</a:t>
            </a:r>
            <a:r>
              <a:rPr lang="ru-RU" dirty="0"/>
              <a:t>. </a:t>
            </a:r>
            <a:r>
              <a:rPr lang="ru-RU" dirty="0" err="1"/>
              <a:t>Однак</a:t>
            </a:r>
            <a:r>
              <a:rPr lang="ru-RU" dirty="0"/>
              <a:t> через </a:t>
            </a:r>
            <a:r>
              <a:rPr lang="ru-RU" dirty="0" err="1"/>
              <a:t>швидку</a:t>
            </a:r>
            <a:r>
              <a:rPr lang="ru-RU" dirty="0"/>
              <a:t> </a:t>
            </a:r>
            <a:r>
              <a:rPr lang="ru-RU" dirty="0" err="1"/>
              <a:t>стомлюваність</a:t>
            </a:r>
            <a:r>
              <a:rPr lang="ru-RU" dirty="0"/>
              <a:t> </a:t>
            </a:r>
            <a:r>
              <a:rPr lang="ru-RU" dirty="0" err="1"/>
              <a:t>їх</a:t>
            </a:r>
            <a:r>
              <a:rPr lang="ru-RU" dirty="0"/>
              <a:t> </a:t>
            </a:r>
            <a:r>
              <a:rPr lang="ru-RU" dirty="0" err="1"/>
              <a:t>робочі</a:t>
            </a:r>
            <a:r>
              <a:rPr lang="ru-RU" dirty="0"/>
              <a:t> </a:t>
            </a:r>
            <a:r>
              <a:rPr lang="ru-RU" dirty="0" err="1"/>
              <a:t>можливості</a:t>
            </a:r>
            <a:r>
              <a:rPr lang="ru-RU" dirty="0"/>
              <a:t> </a:t>
            </a:r>
            <a:r>
              <a:rPr lang="ru-RU" dirty="0" err="1"/>
              <a:t>невеликі</a:t>
            </a:r>
            <a:r>
              <a:rPr lang="ru-RU" dirty="0"/>
              <a:t>. </a:t>
            </a:r>
            <a:r>
              <a:rPr lang="ru-RU" dirty="0" err="1"/>
              <a:t>Існують</a:t>
            </a:r>
            <a:r>
              <a:rPr lang="ru-RU" dirty="0"/>
              <a:t> </a:t>
            </a:r>
            <a:r>
              <a:rPr lang="ru-RU" dirty="0" err="1"/>
              <a:t>різні</a:t>
            </a:r>
            <a:r>
              <a:rPr lang="ru-RU" dirty="0"/>
              <a:t> </a:t>
            </a:r>
            <a:r>
              <a:rPr lang="ru-RU" dirty="0" err="1"/>
              <a:t>способи</a:t>
            </a:r>
            <a:r>
              <a:rPr lang="ru-RU" dirty="0"/>
              <a:t> </a:t>
            </a:r>
            <a:r>
              <a:rPr lang="ru-RU" dirty="0" err="1"/>
              <a:t>лікування</a:t>
            </a:r>
            <a:r>
              <a:rPr lang="ru-RU" dirty="0"/>
              <a:t> людей, </a:t>
            </a:r>
            <a:r>
              <a:rPr lang="ru-RU" dirty="0" err="1"/>
              <a:t>що</a:t>
            </a:r>
            <a:r>
              <a:rPr lang="ru-RU" dirty="0"/>
              <a:t> </a:t>
            </a:r>
            <a:r>
              <a:rPr lang="ru-RU" dirty="0" err="1"/>
              <a:t>страждають</a:t>
            </a:r>
            <a:r>
              <a:rPr lang="ru-RU" dirty="0"/>
              <a:t> базедовою хворобою. Зараз </a:t>
            </a:r>
            <a:r>
              <a:rPr lang="ru-RU" dirty="0" err="1"/>
              <a:t>методи</a:t>
            </a:r>
            <a:r>
              <a:rPr lang="ru-RU" dirty="0"/>
              <a:t> </a:t>
            </a:r>
            <a:r>
              <a:rPr lang="ru-RU" dirty="0" err="1"/>
              <a:t>лікування</a:t>
            </a:r>
            <a:r>
              <a:rPr lang="ru-RU" dirty="0"/>
              <a:t> </a:t>
            </a:r>
            <a:r>
              <a:rPr lang="ru-RU" dirty="0" err="1"/>
              <a:t>настільки</a:t>
            </a:r>
            <a:r>
              <a:rPr lang="ru-RU" dirty="0"/>
              <a:t> </a:t>
            </a:r>
            <a:r>
              <a:rPr lang="ru-RU" dirty="0" err="1"/>
              <a:t>ефективні</a:t>
            </a:r>
            <a:r>
              <a:rPr lang="ru-RU" dirty="0"/>
              <a:t>, </a:t>
            </a:r>
            <a:r>
              <a:rPr lang="ru-RU" dirty="0" err="1"/>
              <a:t>що</a:t>
            </a:r>
            <a:r>
              <a:rPr lang="ru-RU" dirty="0"/>
              <a:t> </a:t>
            </a:r>
            <a:r>
              <a:rPr lang="ru-RU" dirty="0" err="1"/>
              <a:t>важкі</a:t>
            </a:r>
            <a:r>
              <a:rPr lang="ru-RU" dirty="0"/>
              <a:t> </a:t>
            </a:r>
            <a:r>
              <a:rPr lang="ru-RU" dirty="0" err="1"/>
              <a:t>випадки</a:t>
            </a:r>
            <a:r>
              <a:rPr lang="ru-RU" dirty="0"/>
              <a:t> </a:t>
            </a:r>
            <a:r>
              <a:rPr lang="ru-RU" dirty="0" err="1"/>
              <a:t>захворювання</a:t>
            </a:r>
            <a:r>
              <a:rPr lang="ru-RU" dirty="0"/>
              <a:t> </a:t>
            </a:r>
            <a:r>
              <a:rPr lang="ru-RU" dirty="0" err="1"/>
              <a:t>зустрічаються</a:t>
            </a:r>
            <a:r>
              <a:rPr lang="ru-RU" dirty="0"/>
              <a:t> </a:t>
            </a:r>
            <a:r>
              <a:rPr lang="ru-RU" dirty="0" err="1"/>
              <a:t>досить</a:t>
            </a:r>
            <a:r>
              <a:rPr lang="ru-RU" dirty="0"/>
              <a:t> </a:t>
            </a:r>
            <a:r>
              <a:rPr lang="ru-RU" dirty="0" err="1"/>
              <a:t>рідко</a:t>
            </a:r>
            <a:r>
              <a:rPr lang="ru-RU" dirty="0"/>
              <a:t>.</a:t>
            </a:r>
          </a:p>
          <a:p>
            <a:pPr algn="just"/>
            <a:r>
              <a:rPr lang="ru-RU" dirty="0" err="1"/>
              <a:t>Гіпофункція</a:t>
            </a:r>
            <a:r>
              <a:rPr lang="ru-RU" dirty="0"/>
              <a:t> </a:t>
            </a:r>
            <a:r>
              <a:rPr lang="ru-RU" dirty="0" err="1"/>
              <a:t>щитовидної</a:t>
            </a:r>
            <a:r>
              <a:rPr lang="ru-RU" dirty="0"/>
              <a:t> </a:t>
            </a:r>
            <a:r>
              <a:rPr lang="ru-RU" dirty="0" err="1"/>
              <a:t>залози</a:t>
            </a:r>
            <a:r>
              <a:rPr lang="ru-RU" dirty="0"/>
              <a:t>, </a:t>
            </a:r>
            <a:r>
              <a:rPr lang="ru-RU" dirty="0" err="1"/>
              <a:t>що</a:t>
            </a:r>
            <a:r>
              <a:rPr lang="ru-RU" dirty="0"/>
              <a:t> </a:t>
            </a:r>
            <a:r>
              <a:rPr lang="ru-RU" dirty="0" err="1"/>
              <a:t>виникає</a:t>
            </a:r>
            <a:r>
              <a:rPr lang="ru-RU" dirty="0"/>
              <a:t> в </a:t>
            </a:r>
            <a:r>
              <a:rPr lang="ru-RU" dirty="0" err="1"/>
              <a:t>ранньому</a:t>
            </a:r>
            <a:r>
              <a:rPr lang="ru-RU" dirty="0"/>
              <a:t> </a:t>
            </a:r>
            <a:r>
              <a:rPr lang="ru-RU" dirty="0" err="1"/>
              <a:t>віці</a:t>
            </a:r>
            <a:r>
              <a:rPr lang="ru-RU" dirty="0"/>
              <a:t>, до 3-4 </a:t>
            </a:r>
            <a:r>
              <a:rPr lang="ru-RU" dirty="0" err="1"/>
              <a:t>років</a:t>
            </a:r>
            <a:r>
              <a:rPr lang="ru-RU" dirty="0"/>
              <a:t>, </a:t>
            </a:r>
            <a:r>
              <a:rPr lang="ru-RU" dirty="0" err="1"/>
              <a:t>викликає</a:t>
            </a:r>
            <a:r>
              <a:rPr lang="ru-RU" dirty="0"/>
              <a:t> </a:t>
            </a:r>
            <a:r>
              <a:rPr lang="ru-RU" dirty="0" err="1"/>
              <a:t>розвиток</a:t>
            </a:r>
            <a:r>
              <a:rPr lang="ru-RU" dirty="0"/>
              <a:t> </a:t>
            </a:r>
            <a:r>
              <a:rPr lang="ru-RU" dirty="0" err="1"/>
              <a:t>симптомів</a:t>
            </a:r>
            <a:r>
              <a:rPr lang="ru-RU" i="1" dirty="0" err="1"/>
              <a:t>кретинізму</a:t>
            </a:r>
            <a:r>
              <a:rPr lang="ru-RU" dirty="0"/>
              <a:t>. </a:t>
            </a:r>
            <a:r>
              <a:rPr lang="ru-RU" dirty="0" err="1"/>
              <a:t>Це</a:t>
            </a:r>
            <a:r>
              <a:rPr lang="ru-RU" dirty="0"/>
              <a:t> </a:t>
            </a:r>
            <a:r>
              <a:rPr lang="ru-RU" dirty="0" err="1"/>
              <a:t>захворювання</a:t>
            </a:r>
            <a:r>
              <a:rPr lang="ru-RU" dirty="0"/>
              <a:t> </a:t>
            </a:r>
            <a:r>
              <a:rPr lang="ru-RU" dirty="0" err="1"/>
              <a:t>має</a:t>
            </a:r>
            <a:r>
              <a:rPr lang="ru-RU" dirty="0"/>
              <a:t> </a:t>
            </a:r>
            <a:r>
              <a:rPr lang="ru-RU" dirty="0" err="1"/>
              <a:t>різну</a:t>
            </a:r>
            <a:r>
              <a:rPr lang="ru-RU" dirty="0"/>
              <a:t> природу. </a:t>
            </a:r>
            <a:r>
              <a:rPr lang="ru-RU" dirty="0" err="1"/>
              <a:t>Найчастіше</a:t>
            </a:r>
            <a:r>
              <a:rPr lang="ru-RU" dirty="0"/>
              <a:t> </a:t>
            </a:r>
            <a:r>
              <a:rPr lang="ru-RU" dirty="0" err="1"/>
              <a:t>воно</a:t>
            </a:r>
            <a:r>
              <a:rPr lang="ru-RU" dirty="0"/>
              <a:t> </a:t>
            </a:r>
            <a:r>
              <a:rPr lang="ru-RU" dirty="0" err="1"/>
              <a:t>зустрічається</a:t>
            </a:r>
            <a:r>
              <a:rPr lang="ru-RU" dirty="0"/>
              <a:t> в районах, де в </a:t>
            </a:r>
            <a:r>
              <a:rPr lang="ru-RU" dirty="0" err="1"/>
              <a:t>їжі</a:t>
            </a:r>
            <a:r>
              <a:rPr lang="ru-RU" dirty="0"/>
              <a:t> мало </a:t>
            </a:r>
            <a:r>
              <a:rPr lang="ru-RU" dirty="0" err="1"/>
              <a:t>міститься</a:t>
            </a:r>
            <a:r>
              <a:rPr lang="ru-RU" dirty="0"/>
              <a:t> йоду. </a:t>
            </a:r>
            <a:r>
              <a:rPr lang="ru-RU" dirty="0" err="1"/>
              <a:t>Однак</a:t>
            </a:r>
            <a:r>
              <a:rPr lang="ru-RU" dirty="0"/>
              <a:t> </a:t>
            </a:r>
            <a:r>
              <a:rPr lang="ru-RU" dirty="0" err="1"/>
              <a:t>одиничні</a:t>
            </a:r>
            <a:r>
              <a:rPr lang="ru-RU" dirty="0"/>
              <a:t> </a:t>
            </a:r>
            <a:r>
              <a:rPr lang="ru-RU" dirty="0" err="1"/>
              <a:t>захворювання</a:t>
            </a:r>
            <a:r>
              <a:rPr lang="ru-RU" dirty="0"/>
              <a:t> </a:t>
            </a:r>
            <a:r>
              <a:rPr lang="ru-RU" dirty="0" err="1"/>
              <a:t>відзначаються</a:t>
            </a:r>
            <a:r>
              <a:rPr lang="ru-RU" dirty="0"/>
              <a:t> й у районах, </a:t>
            </a:r>
            <a:r>
              <a:rPr lang="ru-RU" dirty="0" err="1"/>
              <a:t>благополучних</a:t>
            </a:r>
            <a:r>
              <a:rPr lang="ru-RU" dirty="0"/>
              <a:t> по йоду. </a:t>
            </a:r>
            <a:r>
              <a:rPr lang="ru-RU" dirty="0" err="1"/>
              <a:t>З’ясовано</a:t>
            </a:r>
            <a:r>
              <a:rPr lang="ru-RU" dirty="0"/>
              <a:t>, </a:t>
            </a:r>
            <a:r>
              <a:rPr lang="ru-RU" dirty="0" err="1"/>
              <a:t>що</a:t>
            </a:r>
            <a:r>
              <a:rPr lang="ru-RU" dirty="0"/>
              <a:t> в </a:t>
            </a:r>
            <a:r>
              <a:rPr lang="ru-RU" dirty="0" err="1"/>
              <a:t>цих</a:t>
            </a:r>
            <a:r>
              <a:rPr lang="ru-RU" dirty="0"/>
              <a:t> </a:t>
            </a:r>
            <a:r>
              <a:rPr lang="ru-RU" dirty="0" err="1"/>
              <a:t>випадках</a:t>
            </a:r>
            <a:r>
              <a:rPr lang="ru-RU" dirty="0"/>
              <a:t> </a:t>
            </a:r>
            <a:r>
              <a:rPr lang="ru-RU" dirty="0" err="1"/>
              <a:t>мають</a:t>
            </a:r>
            <a:r>
              <a:rPr lang="ru-RU" dirty="0"/>
              <a:t> </a:t>
            </a:r>
            <a:r>
              <a:rPr lang="ru-RU" dirty="0" err="1"/>
              <a:t>місце</a:t>
            </a:r>
            <a:r>
              <a:rPr lang="ru-RU" dirty="0"/>
              <a:t> </a:t>
            </a:r>
            <a:r>
              <a:rPr lang="ru-RU" dirty="0" err="1"/>
              <a:t>генетичні</a:t>
            </a:r>
            <a:r>
              <a:rPr lang="ru-RU" dirty="0"/>
              <a:t> </a:t>
            </a:r>
            <a:r>
              <a:rPr lang="ru-RU" dirty="0" err="1"/>
              <a:t>дефекти</a:t>
            </a:r>
            <a:r>
              <a:rPr lang="ru-RU" dirty="0"/>
              <a:t>. При </a:t>
            </a:r>
            <a:r>
              <a:rPr lang="ru-RU" dirty="0" err="1"/>
              <a:t>цьому</a:t>
            </a:r>
            <a:r>
              <a:rPr lang="ru-RU" dirty="0"/>
              <a:t> </a:t>
            </a:r>
            <a:r>
              <a:rPr lang="ru-RU" dirty="0" err="1"/>
              <a:t>відповідно</a:t>
            </a:r>
            <a:r>
              <a:rPr lang="ru-RU" dirty="0"/>
              <a:t> типу генного </a:t>
            </a:r>
            <a:r>
              <a:rPr lang="ru-RU" dirty="0" err="1"/>
              <a:t>порушення</a:t>
            </a:r>
            <a:r>
              <a:rPr lang="ru-RU" dirty="0"/>
              <a:t> </a:t>
            </a:r>
            <a:r>
              <a:rPr lang="ru-RU" dirty="0" err="1"/>
              <a:t>блокується</a:t>
            </a:r>
            <a:r>
              <a:rPr lang="ru-RU" dirty="0"/>
              <a:t> </a:t>
            </a:r>
            <a:r>
              <a:rPr lang="ru-RU" dirty="0" err="1"/>
              <a:t>утворення</a:t>
            </a:r>
            <a:r>
              <a:rPr lang="ru-RU" dirty="0"/>
              <a:t> гормону на тому </a:t>
            </a:r>
            <a:r>
              <a:rPr lang="ru-RU" dirty="0" err="1"/>
              <a:t>чи</a:t>
            </a:r>
            <a:r>
              <a:rPr lang="ru-RU" dirty="0"/>
              <a:t> </a:t>
            </a:r>
            <a:r>
              <a:rPr lang="ru-RU" dirty="0" err="1"/>
              <a:t>іншому</a:t>
            </a:r>
            <a:r>
              <a:rPr lang="ru-RU" dirty="0"/>
              <a:t> </a:t>
            </a:r>
            <a:r>
              <a:rPr lang="ru-RU" dirty="0" err="1"/>
              <a:t>етапі</a:t>
            </a:r>
            <a:r>
              <a:rPr lang="ru-RU" dirty="0"/>
              <a:t> </a:t>
            </a:r>
            <a:r>
              <a:rPr lang="ru-RU" dirty="0" err="1"/>
              <a:t>його</a:t>
            </a:r>
            <a:r>
              <a:rPr lang="ru-RU" dirty="0"/>
              <a:t> </a:t>
            </a:r>
            <a:r>
              <a:rPr lang="ru-RU" dirty="0" err="1"/>
              <a:t>формування</a:t>
            </a:r>
            <a:r>
              <a:rPr lang="ru-RU" dirty="0"/>
              <a:t>: </a:t>
            </a:r>
            <a:r>
              <a:rPr lang="ru-RU" dirty="0" err="1"/>
              <a:t>може</a:t>
            </a:r>
            <a:r>
              <a:rPr lang="ru-RU" dirty="0"/>
              <a:t> бути дефект </a:t>
            </a:r>
            <a:r>
              <a:rPr lang="ru-RU" dirty="0" err="1"/>
              <a:t>йодзахоплюючої</a:t>
            </a:r>
            <a:r>
              <a:rPr lang="ru-RU" dirty="0"/>
              <a:t> </a:t>
            </a:r>
            <a:r>
              <a:rPr lang="ru-RU" dirty="0" err="1"/>
              <a:t>системи</a:t>
            </a:r>
            <a:r>
              <a:rPr lang="ru-RU" dirty="0"/>
              <a:t>, </a:t>
            </a:r>
            <a:r>
              <a:rPr lang="ru-RU" dirty="0" err="1"/>
              <a:t>чи</a:t>
            </a:r>
            <a:r>
              <a:rPr lang="ru-RU" dirty="0"/>
              <a:t> </a:t>
            </a:r>
            <a:r>
              <a:rPr lang="ru-RU" dirty="0" err="1"/>
              <a:t>порушене</a:t>
            </a:r>
            <a:r>
              <a:rPr lang="ru-RU" dirty="0"/>
              <a:t> </a:t>
            </a:r>
            <a:r>
              <a:rPr lang="ru-RU" dirty="0" err="1"/>
              <a:t>перетворення</a:t>
            </a:r>
            <a:r>
              <a:rPr lang="ru-RU" dirty="0"/>
              <a:t> </a:t>
            </a:r>
            <a:r>
              <a:rPr lang="ru-RU" dirty="0" err="1"/>
              <a:t>йодидів</a:t>
            </a:r>
            <a:r>
              <a:rPr lang="ru-RU" dirty="0"/>
              <a:t> в </a:t>
            </a:r>
            <a:r>
              <a:rPr lang="ru-RU" dirty="0" err="1"/>
              <a:t>органічну</a:t>
            </a:r>
            <a:r>
              <a:rPr lang="ru-RU" dirty="0"/>
              <a:t> форму, </a:t>
            </a:r>
            <a:r>
              <a:rPr lang="ru-RU" dirty="0" err="1"/>
              <a:t>чи</a:t>
            </a:r>
            <a:r>
              <a:rPr lang="ru-RU" dirty="0"/>
              <a:t> не </a:t>
            </a:r>
            <a:r>
              <a:rPr lang="ru-RU" dirty="0" err="1"/>
              <a:t>може</a:t>
            </a:r>
            <a:r>
              <a:rPr lang="ru-RU" dirty="0"/>
              <a:t> </a:t>
            </a:r>
            <a:r>
              <a:rPr lang="ru-RU" dirty="0" err="1"/>
              <a:t>здійснюватися</a:t>
            </a:r>
            <a:r>
              <a:rPr lang="ru-RU" dirty="0"/>
              <a:t> </a:t>
            </a:r>
            <a:r>
              <a:rPr lang="ru-RU" dirty="0" err="1"/>
              <a:t>конденсація</a:t>
            </a:r>
            <a:r>
              <a:rPr lang="ru-RU" dirty="0"/>
              <a:t> </a:t>
            </a:r>
            <a:r>
              <a:rPr lang="ru-RU" dirty="0" err="1"/>
              <a:t>йодтирозинів</a:t>
            </a:r>
            <a:r>
              <a:rPr lang="ru-RU" dirty="0"/>
              <a:t>. В </a:t>
            </a:r>
            <a:r>
              <a:rPr lang="ru-RU" dirty="0" err="1"/>
              <a:t>усіх</a:t>
            </a:r>
            <a:r>
              <a:rPr lang="ru-RU" dirty="0"/>
              <a:t> </a:t>
            </a:r>
            <a:r>
              <a:rPr lang="ru-RU" dirty="0" err="1"/>
              <a:t>цих</a:t>
            </a:r>
            <a:r>
              <a:rPr lang="ru-RU" dirty="0"/>
              <a:t> </a:t>
            </a:r>
            <a:r>
              <a:rPr lang="ru-RU" dirty="0" err="1"/>
              <a:t>випадках</a:t>
            </a:r>
            <a:r>
              <a:rPr lang="ru-RU" dirty="0"/>
              <a:t> </a:t>
            </a:r>
            <a:r>
              <a:rPr lang="ru-RU" dirty="0" err="1"/>
              <a:t>збудження</a:t>
            </a:r>
            <a:r>
              <a:rPr lang="ru-RU" dirty="0"/>
              <a:t> </a:t>
            </a:r>
            <a:r>
              <a:rPr lang="ru-RU" dirty="0" err="1"/>
              <a:t>пов’язане</a:t>
            </a:r>
            <a:r>
              <a:rPr lang="ru-RU" dirty="0"/>
              <a:t> з </a:t>
            </a:r>
            <a:r>
              <a:rPr lang="ru-RU" dirty="0" err="1"/>
              <a:t>відсутністю</a:t>
            </a:r>
            <a:r>
              <a:rPr lang="ru-RU" dirty="0"/>
              <a:t> синтезу </a:t>
            </a:r>
            <a:r>
              <a:rPr lang="ru-RU" dirty="0" err="1"/>
              <a:t>відповідних</a:t>
            </a:r>
            <a:r>
              <a:rPr lang="ru-RU" dirty="0"/>
              <a:t> </a:t>
            </a:r>
            <a:r>
              <a:rPr lang="ru-RU" dirty="0" err="1"/>
              <a:t>ферментів</a:t>
            </a:r>
            <a:r>
              <a:rPr lang="ru-RU" dirty="0"/>
              <a:t>.</a:t>
            </a:r>
          </a:p>
          <a:p>
            <a:pPr algn="just"/>
            <a:r>
              <a:rPr lang="ru-RU" dirty="0" err="1"/>
              <a:t>Кретини</a:t>
            </a:r>
            <a:r>
              <a:rPr lang="ru-RU" dirty="0"/>
              <a:t> </a:t>
            </a:r>
            <a:r>
              <a:rPr lang="ru-RU" dirty="0" err="1"/>
              <a:t>відстають</a:t>
            </a:r>
            <a:r>
              <a:rPr lang="ru-RU" dirty="0"/>
              <a:t> і у </a:t>
            </a:r>
            <a:r>
              <a:rPr lang="ru-RU" dirty="0" err="1"/>
              <a:t>фізичному</a:t>
            </a:r>
            <a:r>
              <a:rPr lang="ru-RU" dirty="0"/>
              <a:t> й у </a:t>
            </a:r>
            <a:r>
              <a:rPr lang="ru-RU" dirty="0" err="1"/>
              <a:t>розумовому</a:t>
            </a:r>
            <a:r>
              <a:rPr lang="ru-RU" dirty="0"/>
              <a:t> </a:t>
            </a:r>
            <a:r>
              <a:rPr lang="ru-RU" dirty="0" err="1"/>
              <a:t>розвитку</a:t>
            </a:r>
            <a:r>
              <a:rPr lang="ru-RU" dirty="0"/>
              <a:t>.</a:t>
            </a:r>
            <a:r>
              <a:rPr lang="ru-RU" b="1" dirty="0"/>
              <a:t> </a:t>
            </a:r>
            <a:r>
              <a:rPr lang="ru-RU" dirty="0"/>
              <a:t>Вони</a:t>
            </a:r>
            <a:r>
              <a:rPr lang="ru-RU" b="1" dirty="0"/>
              <a:t> </a:t>
            </a:r>
            <a:r>
              <a:rPr lang="ru-RU" dirty="0" err="1"/>
              <a:t>мають</a:t>
            </a:r>
            <a:r>
              <a:rPr lang="ru-RU" dirty="0"/>
              <a:t> </a:t>
            </a:r>
            <a:r>
              <a:rPr lang="ru-RU" dirty="0" err="1"/>
              <a:t>надзвичайно</a:t>
            </a:r>
            <a:r>
              <a:rPr lang="ru-RU" dirty="0"/>
              <a:t> </a:t>
            </a:r>
            <a:r>
              <a:rPr lang="ru-RU" dirty="0" err="1"/>
              <a:t>характерний</a:t>
            </a:r>
            <a:r>
              <a:rPr lang="ru-RU" dirty="0"/>
              <a:t> </a:t>
            </a:r>
            <a:r>
              <a:rPr lang="ru-RU" dirty="0" err="1"/>
              <a:t>зовнішній</a:t>
            </a:r>
            <a:r>
              <a:rPr lang="ru-RU" dirty="0"/>
              <a:t> </a:t>
            </a:r>
            <a:r>
              <a:rPr lang="ru-RU" dirty="0" err="1"/>
              <a:t>вигляд</a:t>
            </a:r>
            <a:r>
              <a:rPr lang="ru-RU" dirty="0"/>
              <a:t>: </a:t>
            </a:r>
            <a:r>
              <a:rPr lang="ru-RU" dirty="0" err="1"/>
              <a:t>карликовий</a:t>
            </a:r>
            <a:r>
              <a:rPr lang="ru-RU" dirty="0"/>
              <a:t> </a:t>
            </a:r>
            <a:r>
              <a:rPr lang="ru-RU" dirty="0" err="1"/>
              <a:t>зріст</a:t>
            </a:r>
            <a:r>
              <a:rPr lang="ru-RU" dirty="0"/>
              <a:t>, </a:t>
            </a:r>
            <a:r>
              <a:rPr lang="ru-RU" dirty="0" err="1"/>
              <a:t>широке</a:t>
            </a:r>
            <a:r>
              <a:rPr lang="ru-RU" dirty="0"/>
              <a:t>, </a:t>
            </a:r>
            <a:r>
              <a:rPr lang="ru-RU" dirty="0" err="1"/>
              <a:t>глибоко</a:t>
            </a:r>
            <a:r>
              <a:rPr lang="ru-RU" dirty="0"/>
              <a:t> запале </a:t>
            </a:r>
            <a:r>
              <a:rPr lang="ru-RU" dirty="0" err="1"/>
              <a:t>перенісся</a:t>
            </a:r>
            <a:r>
              <a:rPr lang="ru-RU" dirty="0"/>
              <a:t>, широко </a:t>
            </a:r>
            <a:r>
              <a:rPr lang="ru-RU" dirty="0" err="1"/>
              <a:t>розставлені</a:t>
            </a:r>
            <a:r>
              <a:rPr lang="ru-RU" dirty="0"/>
              <a:t> </a:t>
            </a:r>
            <a:r>
              <a:rPr lang="ru-RU" dirty="0" err="1"/>
              <a:t>очі</a:t>
            </a:r>
            <a:r>
              <a:rPr lang="ru-RU" dirty="0"/>
              <a:t>, з </a:t>
            </a:r>
            <a:r>
              <a:rPr lang="ru-RU" dirty="0" err="1"/>
              <a:t>напіввідчиненого</a:t>
            </a:r>
            <a:r>
              <a:rPr lang="ru-RU" dirty="0"/>
              <a:t> рота </a:t>
            </a:r>
            <a:r>
              <a:rPr lang="ru-RU" dirty="0" err="1"/>
              <a:t>тече</a:t>
            </a:r>
            <a:r>
              <a:rPr lang="ru-RU" dirty="0"/>
              <a:t> </a:t>
            </a:r>
            <a:r>
              <a:rPr lang="ru-RU" dirty="0" err="1"/>
              <a:t>слина</a:t>
            </a:r>
            <a:r>
              <a:rPr lang="ru-RU" dirty="0"/>
              <a:t>, </a:t>
            </a:r>
            <a:r>
              <a:rPr lang="ru-RU" dirty="0" err="1"/>
              <a:t>зуби</a:t>
            </a:r>
            <a:r>
              <a:rPr lang="ru-RU" dirty="0"/>
              <a:t> </a:t>
            </a:r>
            <a:r>
              <a:rPr lang="ru-RU" dirty="0" err="1"/>
              <a:t>погані</a:t>
            </a:r>
            <a:r>
              <a:rPr lang="ru-RU" dirty="0"/>
              <a:t>, </a:t>
            </a:r>
            <a:r>
              <a:rPr lang="ru-RU" dirty="0" err="1"/>
              <a:t>чоло</a:t>
            </a:r>
            <a:r>
              <a:rPr lang="ru-RU" dirty="0"/>
              <a:t> </a:t>
            </a:r>
            <a:r>
              <a:rPr lang="ru-RU" dirty="0" err="1"/>
              <a:t>низьке</a:t>
            </a:r>
            <a:r>
              <a:rPr lang="ru-RU" dirty="0"/>
              <a:t>, </a:t>
            </a:r>
            <a:r>
              <a:rPr lang="ru-RU" dirty="0" err="1"/>
              <a:t>шкірні</a:t>
            </a:r>
            <a:r>
              <a:rPr lang="ru-RU" dirty="0"/>
              <a:t> покриви </a:t>
            </a:r>
            <a:r>
              <a:rPr lang="ru-RU" dirty="0" err="1"/>
              <a:t>блідо</a:t>
            </a:r>
            <a:r>
              <a:rPr lang="ru-RU" dirty="0"/>
              <a:t> </a:t>
            </a:r>
            <a:r>
              <a:rPr lang="ru-RU" dirty="0" err="1"/>
              <a:t>пофарбовані</a:t>
            </a:r>
            <a:r>
              <a:rPr lang="ru-RU" dirty="0"/>
              <a:t>, </a:t>
            </a:r>
            <a:r>
              <a:rPr lang="ru-RU" dirty="0" err="1"/>
              <a:t>кінцівки</a:t>
            </a:r>
            <a:r>
              <a:rPr lang="ru-RU" dirty="0"/>
              <a:t> короткий, </a:t>
            </a:r>
            <a:r>
              <a:rPr lang="ru-RU" dirty="0" err="1"/>
              <a:t>вигнуті</a:t>
            </a:r>
            <a:r>
              <a:rPr lang="ru-RU" dirty="0"/>
              <a:t>, </a:t>
            </a:r>
            <a:r>
              <a:rPr lang="ru-RU" dirty="0" err="1"/>
              <a:t>живіт</a:t>
            </a:r>
            <a:r>
              <a:rPr lang="ru-RU" dirty="0"/>
              <a:t> </a:t>
            </a:r>
            <a:r>
              <a:rPr lang="ru-RU" dirty="0" err="1"/>
              <a:t>роздутий</a:t>
            </a:r>
            <a:r>
              <a:rPr lang="ru-RU" dirty="0"/>
              <a:t>, </a:t>
            </a:r>
            <a:r>
              <a:rPr lang="ru-RU" dirty="0" err="1"/>
              <a:t>тупий</a:t>
            </a:r>
            <a:r>
              <a:rPr lang="ru-RU" dirty="0"/>
              <a:t> </a:t>
            </a:r>
            <a:r>
              <a:rPr lang="ru-RU" dirty="0" err="1"/>
              <a:t>вираз</a:t>
            </a:r>
            <a:r>
              <a:rPr lang="ru-RU" dirty="0"/>
              <a:t> </a:t>
            </a:r>
            <a:r>
              <a:rPr lang="ru-RU" dirty="0" err="1"/>
              <a:t>обличчя</a:t>
            </a:r>
            <a:r>
              <a:rPr lang="ru-RU" dirty="0"/>
              <a:t>. </a:t>
            </a:r>
            <a:r>
              <a:rPr lang="ru-RU" dirty="0" err="1"/>
              <a:t>Тривалість</a:t>
            </a:r>
            <a:r>
              <a:rPr lang="ru-RU" dirty="0"/>
              <a:t> </a:t>
            </a:r>
            <a:r>
              <a:rPr lang="ru-RU" dirty="0" err="1"/>
              <a:t>життя</a:t>
            </a:r>
            <a:r>
              <a:rPr lang="ru-RU" dirty="0"/>
              <a:t> </a:t>
            </a:r>
            <a:r>
              <a:rPr lang="ru-RU" dirty="0" err="1"/>
              <a:t>звичайно</a:t>
            </a:r>
            <a:r>
              <a:rPr lang="ru-RU" dirty="0"/>
              <a:t> не </a:t>
            </a:r>
            <a:r>
              <a:rPr lang="ru-RU" dirty="0" err="1"/>
              <a:t>перевищує</a:t>
            </a:r>
            <a:r>
              <a:rPr lang="ru-RU" dirty="0"/>
              <a:t> 30-40 </a:t>
            </a:r>
            <a:r>
              <a:rPr lang="ru-RU" dirty="0" err="1"/>
              <a:t>років</a:t>
            </a:r>
            <a:r>
              <a:rPr lang="ru-RU" dirty="0"/>
              <a:t>. </a:t>
            </a:r>
            <a:r>
              <a:rPr lang="ru-RU" dirty="0" err="1"/>
              <a:t>Лікування</a:t>
            </a:r>
            <a:r>
              <a:rPr lang="ru-RU" dirty="0"/>
              <a:t> особливо </a:t>
            </a:r>
            <a:r>
              <a:rPr lang="ru-RU" dirty="0" err="1"/>
              <a:t>ефективне</a:t>
            </a:r>
            <a:r>
              <a:rPr lang="ru-RU" dirty="0"/>
              <a:t> в </a:t>
            </a:r>
            <a:r>
              <a:rPr lang="ru-RU" dirty="0" err="1"/>
              <a:t>перші</a:t>
            </a:r>
            <a:r>
              <a:rPr lang="ru-RU" dirty="0"/>
              <a:t> 2–3 </a:t>
            </a:r>
            <a:r>
              <a:rPr lang="ru-RU" dirty="0" err="1"/>
              <a:t>місяці</a:t>
            </a:r>
            <a:r>
              <a:rPr lang="ru-RU" dirty="0"/>
              <a:t> </a:t>
            </a:r>
            <a:r>
              <a:rPr lang="ru-RU" dirty="0" err="1"/>
              <a:t>життя</a:t>
            </a:r>
            <a:r>
              <a:rPr lang="ru-RU" dirty="0"/>
              <a:t>. У </a:t>
            </a:r>
            <a:r>
              <a:rPr lang="ru-RU" dirty="0" err="1"/>
              <a:t>цьому</a:t>
            </a:r>
            <a:r>
              <a:rPr lang="ru-RU" dirty="0"/>
              <a:t> </a:t>
            </a:r>
            <a:r>
              <a:rPr lang="ru-RU" dirty="0" err="1"/>
              <a:t>випадку</a:t>
            </a:r>
            <a:r>
              <a:rPr lang="ru-RU" dirty="0"/>
              <a:t> </a:t>
            </a:r>
            <a:r>
              <a:rPr lang="ru-RU" dirty="0" err="1"/>
              <a:t>можна</a:t>
            </a:r>
            <a:r>
              <a:rPr lang="ru-RU" dirty="0"/>
              <a:t> </a:t>
            </a:r>
            <a:r>
              <a:rPr lang="ru-RU" dirty="0" err="1"/>
              <a:t>домогтися</a:t>
            </a:r>
            <a:r>
              <a:rPr lang="ru-RU" dirty="0"/>
              <a:t> </a:t>
            </a:r>
            <a:r>
              <a:rPr lang="ru-RU" dirty="0" err="1"/>
              <a:t>наступного</a:t>
            </a:r>
            <a:r>
              <a:rPr lang="ru-RU" dirty="0"/>
              <a:t> нормального </a:t>
            </a:r>
            <a:r>
              <a:rPr lang="ru-RU" dirty="0" err="1"/>
              <a:t>психічного</a:t>
            </a:r>
            <a:r>
              <a:rPr lang="ru-RU" dirty="0"/>
              <a:t> </a:t>
            </a:r>
            <a:r>
              <a:rPr lang="ru-RU" dirty="0" err="1"/>
              <a:t>розвитку</a:t>
            </a:r>
            <a:r>
              <a:rPr lang="ru-RU" dirty="0"/>
              <a:t>. </a:t>
            </a:r>
            <a:r>
              <a:rPr lang="ru-RU" dirty="0" err="1"/>
              <a:t>Якщо</a:t>
            </a:r>
            <a:r>
              <a:rPr lang="ru-RU" dirty="0"/>
              <a:t> </a:t>
            </a:r>
            <a:r>
              <a:rPr lang="ru-RU" dirty="0" err="1"/>
              <a:t>лікування</a:t>
            </a:r>
            <a:r>
              <a:rPr lang="ru-RU" dirty="0"/>
              <a:t> </a:t>
            </a:r>
            <a:r>
              <a:rPr lang="ru-RU" dirty="0" err="1"/>
              <a:t>починається</a:t>
            </a:r>
            <a:r>
              <a:rPr lang="ru-RU" dirty="0"/>
              <a:t> в </a:t>
            </a:r>
            <a:r>
              <a:rPr lang="ru-RU" dirty="0" err="1"/>
              <a:t>однорічному</a:t>
            </a:r>
            <a:r>
              <a:rPr lang="ru-RU" dirty="0"/>
              <a:t> </a:t>
            </a:r>
            <a:r>
              <a:rPr lang="ru-RU" dirty="0" err="1"/>
              <a:t>віці</a:t>
            </a:r>
            <a:r>
              <a:rPr lang="ru-RU" dirty="0"/>
              <a:t>, то 40% </a:t>
            </a:r>
            <a:r>
              <a:rPr lang="ru-RU" dirty="0" err="1"/>
              <a:t>вражених</a:t>
            </a:r>
            <a:r>
              <a:rPr lang="ru-RU" dirty="0"/>
              <a:t> </a:t>
            </a:r>
            <a:r>
              <a:rPr lang="ru-RU" dirty="0" err="1"/>
              <a:t>дітей</a:t>
            </a:r>
            <a:r>
              <a:rPr lang="ru-RU" dirty="0"/>
              <a:t> </a:t>
            </a:r>
            <a:r>
              <a:rPr lang="ru-RU" dirty="0" err="1"/>
              <a:t>залишаються</a:t>
            </a:r>
            <a:r>
              <a:rPr lang="ru-RU" dirty="0"/>
              <a:t> на </a:t>
            </a:r>
            <a:r>
              <a:rPr lang="ru-RU" dirty="0" err="1"/>
              <a:t>дуже</a:t>
            </a:r>
            <a:r>
              <a:rPr lang="ru-RU" dirty="0"/>
              <a:t> </a:t>
            </a:r>
            <a:r>
              <a:rPr lang="ru-RU" dirty="0" err="1"/>
              <a:t>низькому</a:t>
            </a:r>
            <a:r>
              <a:rPr lang="ru-RU" dirty="0"/>
              <a:t> </a:t>
            </a:r>
            <a:r>
              <a:rPr lang="ru-RU" dirty="0" err="1"/>
              <a:t>рівні</a:t>
            </a:r>
            <a:r>
              <a:rPr lang="ru-RU" dirty="0"/>
              <a:t> </a:t>
            </a:r>
            <a:r>
              <a:rPr lang="ru-RU" dirty="0" err="1"/>
              <a:t>психічного</a:t>
            </a:r>
            <a:r>
              <a:rPr lang="ru-RU" dirty="0"/>
              <a:t> </a:t>
            </a:r>
            <a:r>
              <a:rPr lang="ru-RU" dirty="0" err="1"/>
              <a:t>розвитку</a:t>
            </a:r>
            <a:r>
              <a:rPr lang="ru-RU" dirty="0"/>
              <a:t>.</a:t>
            </a:r>
          </a:p>
          <a:p>
            <a:pPr algn="just"/>
            <a:r>
              <a:rPr lang="ru-RU" dirty="0" err="1"/>
              <a:t>Гіпофункція</a:t>
            </a:r>
            <a:r>
              <a:rPr lang="ru-RU" dirty="0"/>
              <a:t> </a:t>
            </a:r>
            <a:r>
              <a:rPr lang="ru-RU" dirty="0" err="1"/>
              <a:t>щитовидної</a:t>
            </a:r>
            <a:r>
              <a:rPr lang="ru-RU" dirty="0"/>
              <a:t> </a:t>
            </a:r>
            <a:r>
              <a:rPr lang="ru-RU" dirty="0" err="1"/>
              <a:t>залози</a:t>
            </a:r>
            <a:r>
              <a:rPr lang="ru-RU" dirty="0"/>
              <a:t>, </a:t>
            </a:r>
            <a:r>
              <a:rPr lang="ru-RU" dirty="0" err="1"/>
              <a:t>що</a:t>
            </a:r>
            <a:r>
              <a:rPr lang="ru-RU" dirty="0"/>
              <a:t> </a:t>
            </a:r>
            <a:r>
              <a:rPr lang="ru-RU" dirty="0" err="1"/>
              <a:t>виникає</a:t>
            </a:r>
            <a:r>
              <a:rPr lang="ru-RU" dirty="0"/>
              <a:t> в </a:t>
            </a:r>
            <a:r>
              <a:rPr lang="ru-RU" dirty="0" err="1"/>
              <a:t>дорослому</a:t>
            </a:r>
            <a:r>
              <a:rPr lang="ru-RU" dirty="0"/>
              <a:t> </a:t>
            </a:r>
            <a:r>
              <a:rPr lang="ru-RU" dirty="0" err="1"/>
              <a:t>організмі</a:t>
            </a:r>
            <a:r>
              <a:rPr lang="ru-RU" dirty="0"/>
              <a:t>, приводить до </a:t>
            </a:r>
            <a:r>
              <a:rPr lang="ru-RU" dirty="0" err="1"/>
              <a:t>виникнення</a:t>
            </a:r>
            <a:r>
              <a:rPr lang="ru-RU" dirty="0"/>
              <a:t> </a:t>
            </a:r>
            <a:r>
              <a:rPr lang="ru-RU" dirty="0" err="1"/>
              <a:t>захворювання</a:t>
            </a:r>
            <a:r>
              <a:rPr lang="ru-RU" dirty="0"/>
              <a:t>, </a:t>
            </a:r>
            <a:r>
              <a:rPr lang="ru-RU" dirty="0" err="1"/>
              <a:t>називаного</a:t>
            </a:r>
            <a:r>
              <a:rPr lang="ru-RU" dirty="0"/>
              <a:t> </a:t>
            </a:r>
            <a:r>
              <a:rPr lang="ru-RU" dirty="0" err="1"/>
              <a:t>мікседемою</a:t>
            </a:r>
            <a:r>
              <a:rPr lang="ru-RU" dirty="0"/>
              <a:t>. При </a:t>
            </a:r>
            <a:r>
              <a:rPr lang="ru-RU" dirty="0" err="1"/>
              <a:t>цьому</a:t>
            </a:r>
            <a:r>
              <a:rPr lang="ru-RU" dirty="0"/>
              <a:t> </a:t>
            </a:r>
            <a:r>
              <a:rPr lang="ru-RU" dirty="0" err="1"/>
              <a:t>захворюванні</a:t>
            </a:r>
            <a:r>
              <a:rPr lang="ru-RU" dirty="0"/>
              <a:t> </a:t>
            </a:r>
            <a:r>
              <a:rPr lang="ru-RU" dirty="0" err="1"/>
              <a:t>знижується</a:t>
            </a:r>
            <a:r>
              <a:rPr lang="ru-RU" dirty="0"/>
              <a:t> </a:t>
            </a:r>
            <a:r>
              <a:rPr lang="ru-RU" dirty="0" err="1"/>
              <a:t>інтенсивність</a:t>
            </a:r>
            <a:r>
              <a:rPr lang="ru-RU" dirty="0"/>
              <a:t> </a:t>
            </a:r>
            <a:r>
              <a:rPr lang="ru-RU" dirty="0" err="1"/>
              <a:t>обмінних</a:t>
            </a:r>
            <a:r>
              <a:rPr lang="ru-RU" dirty="0"/>
              <a:t> </a:t>
            </a:r>
            <a:r>
              <a:rPr lang="ru-RU" dirty="0" err="1"/>
              <a:t>процесів</a:t>
            </a:r>
            <a:r>
              <a:rPr lang="ru-RU" dirty="0"/>
              <a:t> (на 15-40%), </a:t>
            </a:r>
            <a:r>
              <a:rPr lang="ru-RU" dirty="0" err="1"/>
              <a:t>знижується</a:t>
            </a:r>
            <a:r>
              <a:rPr lang="ru-RU" dirty="0"/>
              <a:t> температура </a:t>
            </a:r>
            <a:r>
              <a:rPr lang="ru-RU" dirty="0" err="1"/>
              <a:t>тіла</a:t>
            </a:r>
            <a:r>
              <a:rPr lang="ru-RU" dirty="0"/>
              <a:t>, </a:t>
            </a:r>
            <a:r>
              <a:rPr lang="ru-RU" dirty="0" err="1"/>
              <a:t>рідше</a:t>
            </a:r>
            <a:r>
              <a:rPr lang="ru-RU" dirty="0"/>
              <a:t> </a:t>
            </a:r>
            <a:r>
              <a:rPr lang="ru-RU" dirty="0" err="1"/>
              <a:t>стає</a:t>
            </a:r>
            <a:r>
              <a:rPr lang="ru-RU" dirty="0"/>
              <a:t> пульс, </a:t>
            </a:r>
            <a:r>
              <a:rPr lang="ru-RU" dirty="0" err="1"/>
              <a:t>падає</a:t>
            </a:r>
            <a:r>
              <a:rPr lang="ru-RU" dirty="0"/>
              <a:t> </a:t>
            </a:r>
            <a:r>
              <a:rPr lang="ru-RU" dirty="0" err="1"/>
              <a:t>кров’яний</a:t>
            </a:r>
            <a:r>
              <a:rPr lang="ru-RU" dirty="0"/>
              <a:t> </a:t>
            </a:r>
            <a:r>
              <a:rPr lang="ru-RU" dirty="0" err="1"/>
              <a:t>тиск</a:t>
            </a:r>
            <a:r>
              <a:rPr lang="ru-RU" dirty="0"/>
              <a:t>, </a:t>
            </a:r>
            <a:r>
              <a:rPr lang="ru-RU" dirty="0" err="1"/>
              <a:t>шкіра</a:t>
            </a:r>
            <a:r>
              <a:rPr lang="ru-RU" dirty="0"/>
              <a:t> </a:t>
            </a:r>
            <a:r>
              <a:rPr lang="ru-RU" dirty="0" err="1"/>
              <a:t>стає</a:t>
            </a:r>
            <a:r>
              <a:rPr lang="ru-RU" dirty="0"/>
              <a:t> сухою, </a:t>
            </a:r>
            <a:r>
              <a:rPr lang="ru-RU" dirty="0" err="1"/>
              <a:t>з’являється</a:t>
            </a:r>
            <a:r>
              <a:rPr lang="ru-RU" dirty="0"/>
              <a:t> </a:t>
            </a:r>
            <a:r>
              <a:rPr lang="ru-RU" dirty="0" err="1"/>
              <a:t>набряклість</a:t>
            </a:r>
            <a:r>
              <a:rPr lang="ru-RU" dirty="0"/>
              <a:t>, </a:t>
            </a:r>
            <a:r>
              <a:rPr lang="ru-RU" dirty="0" err="1"/>
              <a:t>волосся</a:t>
            </a:r>
            <a:r>
              <a:rPr lang="ru-RU" dirty="0"/>
              <a:t> </a:t>
            </a:r>
            <a:r>
              <a:rPr lang="ru-RU" dirty="0" err="1"/>
              <a:t>випадає</a:t>
            </a:r>
            <a:r>
              <a:rPr lang="ru-RU" dirty="0"/>
              <a:t>, </a:t>
            </a:r>
            <a:r>
              <a:rPr lang="ru-RU" dirty="0" err="1"/>
              <a:t>нігті</a:t>
            </a:r>
            <a:r>
              <a:rPr lang="ru-RU" dirty="0"/>
              <a:t> </a:t>
            </a:r>
            <a:r>
              <a:rPr lang="ru-RU" dirty="0" err="1"/>
              <a:t>ламаються</a:t>
            </a:r>
            <a:r>
              <a:rPr lang="ru-RU" dirty="0"/>
              <a:t>, </a:t>
            </a:r>
            <a:r>
              <a:rPr lang="ru-RU" dirty="0" err="1"/>
              <a:t>обличчя</a:t>
            </a:r>
            <a:r>
              <a:rPr lang="ru-RU" dirty="0"/>
              <a:t> в </a:t>
            </a:r>
            <a:r>
              <a:rPr lang="ru-RU" dirty="0" err="1"/>
              <a:t>хворих</a:t>
            </a:r>
            <a:r>
              <a:rPr lang="ru-RU" dirty="0"/>
              <a:t> </a:t>
            </a:r>
            <a:r>
              <a:rPr lang="ru-RU" dirty="0" err="1"/>
              <a:t>мікседемою</a:t>
            </a:r>
            <a:r>
              <a:rPr lang="ru-RU" dirty="0"/>
              <a:t> </a:t>
            </a:r>
            <a:r>
              <a:rPr lang="ru-RU" dirty="0" err="1"/>
              <a:t>бліде</a:t>
            </a:r>
            <a:r>
              <a:rPr lang="ru-RU" dirty="0"/>
              <a:t>, </a:t>
            </a:r>
            <a:r>
              <a:rPr lang="ru-RU" dirty="0" err="1"/>
              <a:t>безжиттєве</a:t>
            </a:r>
            <a:r>
              <a:rPr lang="ru-RU" dirty="0"/>
              <a:t>, </a:t>
            </a:r>
            <a:r>
              <a:rPr lang="ru-RU" dirty="0" err="1"/>
              <a:t>маскоподібне</a:t>
            </a:r>
            <a:r>
              <a:rPr lang="ru-RU" dirty="0"/>
              <a:t>. </a:t>
            </a:r>
            <a:r>
              <a:rPr lang="ru-RU" dirty="0" err="1"/>
              <a:t>Хворі</a:t>
            </a:r>
            <a:r>
              <a:rPr lang="ru-RU" dirty="0"/>
              <a:t> </a:t>
            </a:r>
            <a:r>
              <a:rPr lang="ru-RU" dirty="0" err="1"/>
              <a:t>відрізняються</a:t>
            </a:r>
            <a:r>
              <a:rPr lang="ru-RU" dirty="0"/>
              <a:t> </a:t>
            </a:r>
            <a:r>
              <a:rPr lang="ru-RU" dirty="0" err="1"/>
              <a:t>повільністю</a:t>
            </a:r>
            <a:r>
              <a:rPr lang="ru-RU" dirty="0"/>
              <a:t>, </a:t>
            </a:r>
            <a:r>
              <a:rPr lang="ru-RU" dirty="0" err="1"/>
              <a:t>сонливістю</a:t>
            </a:r>
            <a:r>
              <a:rPr lang="ru-RU" dirty="0"/>
              <a:t>, поганою </a:t>
            </a:r>
            <a:r>
              <a:rPr lang="ru-RU" dirty="0" err="1"/>
              <a:t>пам’яттю</a:t>
            </a:r>
            <a:r>
              <a:rPr lang="ru-RU" dirty="0"/>
              <a:t>. </a:t>
            </a:r>
            <a:r>
              <a:rPr lang="ru-RU" dirty="0" err="1"/>
              <a:t>Повільно</a:t>
            </a:r>
            <a:r>
              <a:rPr lang="ru-RU" dirty="0"/>
              <a:t> </a:t>
            </a:r>
            <a:r>
              <a:rPr lang="ru-RU" dirty="0" err="1"/>
              <a:t>прогресуюче</a:t>
            </a:r>
            <a:r>
              <a:rPr lang="ru-RU" dirty="0"/>
              <a:t> </a:t>
            </a:r>
            <a:r>
              <a:rPr lang="ru-RU" dirty="0" err="1"/>
              <a:t>захворювання</a:t>
            </a:r>
            <a:r>
              <a:rPr lang="ru-RU" dirty="0"/>
              <a:t>, </a:t>
            </a:r>
            <a:r>
              <a:rPr lang="ru-RU" dirty="0" err="1"/>
              <a:t>що</a:t>
            </a:r>
            <a:r>
              <a:rPr lang="ru-RU" dirty="0"/>
              <a:t> при </a:t>
            </a:r>
            <a:r>
              <a:rPr lang="ru-RU" dirty="0" err="1"/>
              <a:t>відсутності</a:t>
            </a:r>
            <a:r>
              <a:rPr lang="ru-RU" dirty="0"/>
              <a:t> </a:t>
            </a:r>
            <a:r>
              <a:rPr lang="ru-RU" dirty="0" err="1"/>
              <a:t>лікування</a:t>
            </a:r>
            <a:r>
              <a:rPr lang="ru-RU" dirty="0"/>
              <a:t> приводить до </a:t>
            </a:r>
            <a:r>
              <a:rPr lang="ru-RU" dirty="0" err="1"/>
              <a:t>повної</a:t>
            </a:r>
            <a:r>
              <a:rPr lang="ru-RU" dirty="0"/>
              <a:t> </a:t>
            </a:r>
            <a:r>
              <a:rPr lang="ru-RU" dirty="0" err="1"/>
              <a:t>інвалідності</a:t>
            </a:r>
            <a:r>
              <a:rPr lang="ru-RU" dirty="0"/>
              <a:t>.</a:t>
            </a:r>
          </a:p>
          <a:p>
            <a:pPr algn="just"/>
            <a:endParaRPr lang="ru-RU" dirty="0"/>
          </a:p>
        </p:txBody>
      </p:sp>
    </p:spTree>
    <p:extLst>
      <p:ext uri="{BB962C8B-B14F-4D97-AF65-F5344CB8AC3E}">
        <p14:creationId xmlns:p14="http://schemas.microsoft.com/office/powerpoint/2010/main" val="271690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496" y="36712"/>
            <a:ext cx="8784976" cy="7064696"/>
          </a:xfrm>
        </p:spPr>
        <p:txBody>
          <a:bodyPr>
            <a:normAutofit fontScale="47500" lnSpcReduction="20000"/>
          </a:bodyPr>
          <a:lstStyle/>
          <a:p>
            <a:pPr algn="just"/>
            <a:r>
              <a:rPr lang="ru-RU" b="1" dirty="0" err="1"/>
              <a:t>Вікові</a:t>
            </a:r>
            <a:r>
              <a:rPr lang="ru-RU" b="1" dirty="0"/>
              <a:t> </a:t>
            </a:r>
            <a:r>
              <a:rPr lang="ru-RU" b="1" dirty="0" err="1"/>
              <a:t>особливості</a:t>
            </a:r>
            <a:r>
              <a:rPr lang="ru-RU" b="1" dirty="0"/>
              <a:t> </a:t>
            </a:r>
            <a:r>
              <a:rPr lang="ru-RU" b="1" dirty="0" err="1"/>
              <a:t>щитовидної</a:t>
            </a:r>
            <a:r>
              <a:rPr lang="ru-RU" b="1" dirty="0"/>
              <a:t> </a:t>
            </a:r>
            <a:r>
              <a:rPr lang="ru-RU" b="1" dirty="0" err="1"/>
              <a:t>залози</a:t>
            </a:r>
            <a:endParaRPr lang="ru-RU" dirty="0"/>
          </a:p>
          <a:p>
            <a:pPr algn="just"/>
            <a:r>
              <a:rPr lang="ru-RU" dirty="0"/>
              <a:t>Щитовидна </a:t>
            </a:r>
            <a:r>
              <a:rPr lang="ru-RU" dirty="0" err="1"/>
              <a:t>залоза</a:t>
            </a:r>
            <a:r>
              <a:rPr lang="ru-RU" dirty="0"/>
              <a:t> є одним з перших </a:t>
            </a:r>
            <a:r>
              <a:rPr lang="ru-RU" dirty="0" err="1"/>
              <a:t>органів</a:t>
            </a:r>
            <a:r>
              <a:rPr lang="ru-RU" dirty="0"/>
              <a:t>, </a:t>
            </a:r>
            <a:r>
              <a:rPr lang="ru-RU" dirty="0" err="1"/>
              <a:t>що</a:t>
            </a:r>
            <a:r>
              <a:rPr lang="ru-RU" dirty="0"/>
              <a:t> </a:t>
            </a:r>
            <a:r>
              <a:rPr lang="ru-RU" dirty="0" err="1"/>
              <a:t>вдається</a:t>
            </a:r>
            <a:r>
              <a:rPr lang="ru-RU" dirty="0"/>
              <a:t> </a:t>
            </a:r>
            <a:r>
              <a:rPr lang="ru-RU" dirty="0" err="1"/>
              <a:t>розрізнити</a:t>
            </a:r>
            <a:r>
              <a:rPr lang="ru-RU" dirty="0"/>
              <a:t> в </a:t>
            </a:r>
            <a:r>
              <a:rPr lang="ru-RU" dirty="0" err="1"/>
              <a:t>людського</a:t>
            </a:r>
            <a:r>
              <a:rPr lang="ru-RU" dirty="0"/>
              <a:t> </a:t>
            </a:r>
            <a:r>
              <a:rPr lang="ru-RU" dirty="0" err="1"/>
              <a:t>ембріона</a:t>
            </a:r>
            <a:r>
              <a:rPr lang="ru-RU" dirty="0"/>
              <a:t>. Зачаток </a:t>
            </a:r>
            <a:r>
              <a:rPr lang="ru-RU" dirty="0" err="1"/>
              <a:t>її</a:t>
            </a:r>
            <a:r>
              <a:rPr lang="ru-RU" dirty="0"/>
              <a:t> </a:t>
            </a:r>
            <a:r>
              <a:rPr lang="ru-RU" dirty="0" err="1"/>
              <a:t>з’являється</a:t>
            </a:r>
            <a:r>
              <a:rPr lang="ru-RU" dirty="0"/>
              <a:t> на 3-й </a:t>
            </a:r>
            <a:r>
              <a:rPr lang="ru-RU" dirty="0" err="1"/>
              <a:t>тиждень</a:t>
            </a:r>
            <a:r>
              <a:rPr lang="ru-RU" dirty="0"/>
              <a:t> </a:t>
            </a:r>
            <a:r>
              <a:rPr lang="ru-RU" dirty="0" err="1"/>
              <a:t>ембріонального</a:t>
            </a:r>
            <a:r>
              <a:rPr lang="ru-RU" dirty="0"/>
              <a:t> </a:t>
            </a:r>
            <a:r>
              <a:rPr lang="ru-RU" dirty="0" err="1"/>
              <a:t>розвитку</a:t>
            </a:r>
            <a:r>
              <a:rPr lang="ru-RU" dirty="0"/>
              <a:t> у </a:t>
            </a:r>
            <a:r>
              <a:rPr lang="ru-RU" dirty="0" err="1"/>
              <a:t>виді</a:t>
            </a:r>
            <a:r>
              <a:rPr lang="ru-RU" dirty="0"/>
              <a:t> </a:t>
            </a:r>
            <a:r>
              <a:rPr lang="ru-RU" dirty="0" err="1"/>
              <a:t>стовщення</a:t>
            </a:r>
            <a:r>
              <a:rPr lang="ru-RU" dirty="0"/>
              <a:t> </a:t>
            </a:r>
            <a:r>
              <a:rPr lang="ru-RU" dirty="0" err="1"/>
              <a:t>ентодерми</a:t>
            </a:r>
            <a:r>
              <a:rPr lang="ru-RU" dirty="0"/>
              <a:t>, </a:t>
            </a:r>
            <a:r>
              <a:rPr lang="ru-RU" dirty="0" err="1"/>
              <a:t>що</a:t>
            </a:r>
            <a:r>
              <a:rPr lang="ru-RU" dirty="0"/>
              <a:t> </a:t>
            </a:r>
            <a:r>
              <a:rPr lang="ru-RU" dirty="0" err="1"/>
              <a:t>вистілає</a:t>
            </a:r>
            <a:r>
              <a:rPr lang="ru-RU" dirty="0"/>
              <a:t> дно глотки. У </a:t>
            </a:r>
            <a:r>
              <a:rPr lang="ru-RU" dirty="0" err="1"/>
              <a:t>зародка</a:t>
            </a:r>
            <a:r>
              <a:rPr lang="ru-RU" dirty="0"/>
              <a:t> </a:t>
            </a:r>
            <a:r>
              <a:rPr lang="ru-RU" dirty="0" err="1"/>
              <a:t>довжиною</a:t>
            </a:r>
            <a:r>
              <a:rPr lang="ru-RU" dirty="0"/>
              <a:t> </a:t>
            </a:r>
            <a:r>
              <a:rPr lang="ru-RU" i="1" dirty="0"/>
              <a:t>23мм </a:t>
            </a:r>
            <a:r>
              <a:rPr lang="ru-RU" dirty="0"/>
              <a:t>щитовидна </a:t>
            </a:r>
            <a:r>
              <a:rPr lang="ru-RU" dirty="0" err="1"/>
              <a:t>залоза</a:t>
            </a:r>
            <a:r>
              <a:rPr lang="ru-RU" dirty="0"/>
              <a:t> </a:t>
            </a:r>
            <a:r>
              <a:rPr lang="ru-RU" dirty="0" err="1"/>
              <a:t>втрачає</a:t>
            </a:r>
            <a:r>
              <a:rPr lang="ru-RU" dirty="0"/>
              <a:t> </a:t>
            </a:r>
            <a:r>
              <a:rPr lang="ru-RU" dirty="0" err="1"/>
              <a:t>свій</a:t>
            </a:r>
            <a:r>
              <a:rPr lang="ru-RU" dirty="0"/>
              <a:t> </a:t>
            </a:r>
            <a:r>
              <a:rPr lang="ru-RU" dirty="0" err="1"/>
              <a:t>зв’язок</a:t>
            </a:r>
            <a:r>
              <a:rPr lang="ru-RU" dirty="0"/>
              <a:t> </a:t>
            </a:r>
            <a:r>
              <a:rPr lang="ru-RU" dirty="0" err="1"/>
              <a:t>із</a:t>
            </a:r>
            <a:r>
              <a:rPr lang="ru-RU" dirty="0"/>
              <a:t> </a:t>
            </a:r>
            <a:r>
              <a:rPr lang="ru-RU" dirty="0" err="1"/>
              <a:t>глоткою</a:t>
            </a:r>
            <a:r>
              <a:rPr lang="ru-RU" dirty="0"/>
              <a:t>.</a:t>
            </a:r>
          </a:p>
          <a:p>
            <a:pPr algn="just"/>
            <a:r>
              <a:rPr lang="ru-RU" dirty="0"/>
              <a:t>У </a:t>
            </a:r>
            <a:r>
              <a:rPr lang="ru-RU" dirty="0" err="1"/>
              <a:t>немовляти</a:t>
            </a:r>
            <a:r>
              <a:rPr lang="ru-RU" dirty="0"/>
              <a:t> </a:t>
            </a:r>
            <a:r>
              <a:rPr lang="ru-RU" dirty="0" err="1"/>
              <a:t>маса</a:t>
            </a:r>
            <a:r>
              <a:rPr lang="ru-RU" dirty="0"/>
              <a:t> </a:t>
            </a:r>
            <a:r>
              <a:rPr lang="ru-RU" dirty="0" err="1"/>
              <a:t>щитовидної</a:t>
            </a:r>
            <a:r>
              <a:rPr lang="ru-RU" dirty="0"/>
              <a:t> </a:t>
            </a:r>
            <a:r>
              <a:rPr lang="ru-RU" dirty="0" err="1"/>
              <a:t>залози</a:t>
            </a:r>
            <a:r>
              <a:rPr lang="ru-RU" dirty="0"/>
              <a:t> </a:t>
            </a:r>
            <a:r>
              <a:rPr lang="ru-RU" dirty="0" err="1"/>
              <a:t>коливається</a:t>
            </a:r>
            <a:r>
              <a:rPr lang="ru-RU" dirty="0"/>
              <a:t> </a:t>
            </a:r>
            <a:r>
              <a:rPr lang="ru-RU" dirty="0" err="1"/>
              <a:t>від</a:t>
            </a:r>
            <a:r>
              <a:rPr lang="ru-RU" dirty="0"/>
              <a:t> 1 до 5 </a:t>
            </a:r>
            <a:r>
              <a:rPr lang="ru-RU" i="1" dirty="0"/>
              <a:t>г</a:t>
            </a:r>
            <a:r>
              <a:rPr lang="ru-RU" dirty="0"/>
              <a:t>. Вона </a:t>
            </a:r>
            <a:r>
              <a:rPr lang="ru-RU" dirty="0" err="1"/>
              <a:t>трохи</a:t>
            </a:r>
            <a:r>
              <a:rPr lang="ru-RU" dirty="0"/>
              <a:t> </a:t>
            </a:r>
            <a:r>
              <a:rPr lang="ru-RU" dirty="0" err="1"/>
              <a:t>зменшується</a:t>
            </a:r>
            <a:r>
              <a:rPr lang="ru-RU" dirty="0"/>
              <a:t> до 6 </a:t>
            </a:r>
            <a:r>
              <a:rPr lang="ru-RU" dirty="0" err="1"/>
              <a:t>місяців</a:t>
            </a:r>
            <a:r>
              <a:rPr lang="ru-RU" dirty="0"/>
              <a:t>, а </a:t>
            </a:r>
            <a:r>
              <a:rPr lang="ru-RU" dirty="0" err="1"/>
              <a:t>потім</a:t>
            </a:r>
            <a:r>
              <a:rPr lang="ru-RU" dirty="0"/>
              <a:t> </a:t>
            </a:r>
            <a:r>
              <a:rPr lang="ru-RU" dirty="0" err="1"/>
              <a:t>починається</a:t>
            </a:r>
            <a:r>
              <a:rPr lang="ru-RU" dirty="0"/>
              <a:t> </a:t>
            </a:r>
            <a:r>
              <a:rPr lang="ru-RU" dirty="0" err="1"/>
              <a:t>період</a:t>
            </a:r>
            <a:r>
              <a:rPr lang="ru-RU" dirty="0"/>
              <a:t> </a:t>
            </a:r>
            <a:r>
              <a:rPr lang="ru-RU" dirty="0" err="1"/>
              <a:t>швидкого</a:t>
            </a:r>
            <a:r>
              <a:rPr lang="ru-RU" dirty="0"/>
              <a:t> </a:t>
            </a:r>
            <a:r>
              <a:rPr lang="ru-RU" dirty="0" err="1"/>
              <a:t>її</a:t>
            </a:r>
            <a:r>
              <a:rPr lang="ru-RU" dirty="0"/>
              <a:t> </a:t>
            </a:r>
            <a:r>
              <a:rPr lang="ru-RU" dirty="0" err="1"/>
              <a:t>збільшення</a:t>
            </a:r>
            <a:r>
              <a:rPr lang="ru-RU" dirty="0"/>
              <a:t>, </a:t>
            </a:r>
            <a:r>
              <a:rPr lang="ru-RU" dirty="0" err="1"/>
              <a:t>що</a:t>
            </a:r>
            <a:r>
              <a:rPr lang="ru-RU" dirty="0"/>
              <a:t> </a:t>
            </a:r>
            <a:r>
              <a:rPr lang="ru-RU" dirty="0" err="1"/>
              <a:t>продовжується</a:t>
            </a:r>
            <a:r>
              <a:rPr lang="ru-RU" dirty="0"/>
              <a:t> до 5 </a:t>
            </a:r>
            <a:r>
              <a:rPr lang="ru-RU" dirty="0" err="1"/>
              <a:t>років</a:t>
            </a:r>
            <a:r>
              <a:rPr lang="ru-RU" dirty="0"/>
              <a:t>. З 6-7 </a:t>
            </a:r>
            <a:r>
              <a:rPr lang="ru-RU" dirty="0" err="1"/>
              <a:t>років</a:t>
            </a:r>
            <a:r>
              <a:rPr lang="ru-RU" dirty="0"/>
              <a:t> </a:t>
            </a:r>
            <a:r>
              <a:rPr lang="ru-RU" dirty="0" err="1"/>
              <a:t>період</a:t>
            </a:r>
            <a:r>
              <a:rPr lang="ru-RU" dirty="0"/>
              <a:t> </a:t>
            </a:r>
            <a:r>
              <a:rPr lang="ru-RU" dirty="0" err="1"/>
              <a:t>швидкого</a:t>
            </a:r>
            <a:r>
              <a:rPr lang="ru-RU" dirty="0"/>
              <a:t> </a:t>
            </a:r>
            <a:r>
              <a:rPr lang="ru-RU" dirty="0" err="1"/>
              <a:t>збільшення</a:t>
            </a:r>
            <a:r>
              <a:rPr lang="ru-RU" dirty="0"/>
              <a:t> </a:t>
            </a:r>
            <a:r>
              <a:rPr lang="ru-RU" dirty="0" err="1"/>
              <a:t>маси</a:t>
            </a:r>
            <a:r>
              <a:rPr lang="ru-RU" dirty="0"/>
              <a:t> </a:t>
            </a:r>
            <a:r>
              <a:rPr lang="ru-RU" dirty="0" err="1"/>
              <a:t>щитовидної</a:t>
            </a:r>
            <a:r>
              <a:rPr lang="ru-RU" dirty="0"/>
              <a:t> </a:t>
            </a:r>
            <a:r>
              <a:rPr lang="ru-RU" dirty="0" err="1"/>
              <a:t>залози</a:t>
            </a:r>
            <a:r>
              <a:rPr lang="ru-RU" dirty="0"/>
              <a:t> </a:t>
            </a:r>
            <a:r>
              <a:rPr lang="ru-RU" dirty="0" err="1"/>
              <a:t>змінюється</a:t>
            </a:r>
            <a:r>
              <a:rPr lang="ru-RU" dirty="0"/>
              <a:t> </a:t>
            </a:r>
            <a:r>
              <a:rPr lang="ru-RU" dirty="0" err="1"/>
              <a:t>повільним</a:t>
            </a:r>
            <a:r>
              <a:rPr lang="ru-RU" dirty="0"/>
              <a:t>. У </a:t>
            </a:r>
            <a:r>
              <a:rPr lang="ru-RU" dirty="0" err="1"/>
              <a:t>період</a:t>
            </a:r>
            <a:r>
              <a:rPr lang="ru-RU" dirty="0"/>
              <a:t> </a:t>
            </a:r>
            <a:r>
              <a:rPr lang="ru-RU" dirty="0" err="1"/>
              <a:t>статевого</a:t>
            </a:r>
            <a:r>
              <a:rPr lang="ru-RU" dirty="0"/>
              <a:t> </a:t>
            </a:r>
            <a:r>
              <a:rPr lang="ru-RU" dirty="0" err="1"/>
              <a:t>дозрівання</a:t>
            </a:r>
            <a:r>
              <a:rPr lang="ru-RU" dirty="0"/>
              <a:t> </a:t>
            </a:r>
            <a:r>
              <a:rPr lang="ru-RU" dirty="0" err="1"/>
              <a:t>знову</a:t>
            </a:r>
            <a:r>
              <a:rPr lang="ru-RU" dirty="0"/>
              <a:t> </a:t>
            </a:r>
            <a:r>
              <a:rPr lang="ru-RU" dirty="0" err="1"/>
              <a:t>відзначається</a:t>
            </a:r>
            <a:r>
              <a:rPr lang="ru-RU" dirty="0"/>
              <a:t> </a:t>
            </a:r>
            <a:r>
              <a:rPr lang="ru-RU" dirty="0" err="1"/>
              <a:t>швидке</a:t>
            </a:r>
            <a:r>
              <a:rPr lang="ru-RU" dirty="0"/>
              <a:t> </a:t>
            </a:r>
            <a:r>
              <a:rPr lang="ru-RU" dirty="0" err="1"/>
              <a:t>збільшення</a:t>
            </a:r>
            <a:r>
              <a:rPr lang="ru-RU" dirty="0"/>
              <a:t> </a:t>
            </a:r>
            <a:r>
              <a:rPr lang="ru-RU" dirty="0" err="1"/>
              <a:t>маси</a:t>
            </a:r>
            <a:r>
              <a:rPr lang="ru-RU" dirty="0"/>
              <a:t> </a:t>
            </a:r>
            <a:r>
              <a:rPr lang="ru-RU" dirty="0" err="1"/>
              <a:t>щитовидної</a:t>
            </a:r>
            <a:r>
              <a:rPr lang="ru-RU" dirty="0"/>
              <a:t> </a:t>
            </a:r>
            <a:r>
              <a:rPr lang="ru-RU" dirty="0" err="1"/>
              <a:t>залози</a:t>
            </a:r>
            <a:r>
              <a:rPr lang="ru-RU" dirty="0"/>
              <a:t>, </a:t>
            </a:r>
            <a:r>
              <a:rPr lang="ru-RU" dirty="0" err="1"/>
              <a:t>що</a:t>
            </a:r>
            <a:r>
              <a:rPr lang="ru-RU" dirty="0"/>
              <a:t> </a:t>
            </a:r>
            <a:r>
              <a:rPr lang="ru-RU" dirty="0" err="1"/>
              <a:t>досягає</a:t>
            </a:r>
            <a:r>
              <a:rPr lang="ru-RU" dirty="0"/>
              <a:t> </a:t>
            </a:r>
            <a:r>
              <a:rPr lang="ru-RU" dirty="0" err="1"/>
              <a:t>маси</a:t>
            </a:r>
            <a:r>
              <a:rPr lang="ru-RU" dirty="0"/>
              <a:t> </a:t>
            </a:r>
            <a:r>
              <a:rPr lang="ru-RU" dirty="0" err="1"/>
              <a:t>залози</a:t>
            </a:r>
            <a:r>
              <a:rPr lang="ru-RU" dirty="0"/>
              <a:t> </a:t>
            </a:r>
            <a:r>
              <a:rPr lang="ru-RU" dirty="0" err="1"/>
              <a:t>дорослої</a:t>
            </a:r>
            <a:r>
              <a:rPr lang="ru-RU" dirty="0"/>
              <a:t> </a:t>
            </a:r>
            <a:r>
              <a:rPr lang="ru-RU" dirty="0" err="1"/>
              <a:t>людини</a:t>
            </a:r>
            <a:r>
              <a:rPr lang="ru-RU" dirty="0"/>
              <a:t>.</a:t>
            </a:r>
          </a:p>
          <a:p>
            <a:pPr algn="just"/>
            <a:r>
              <a:rPr lang="ru-RU" dirty="0" err="1"/>
              <a:t>Кількість</a:t>
            </a:r>
            <a:r>
              <a:rPr lang="ru-RU" dirty="0"/>
              <a:t> </a:t>
            </a:r>
            <a:r>
              <a:rPr lang="ru-RU" dirty="0" err="1"/>
              <a:t>фолікулів</a:t>
            </a:r>
            <a:r>
              <a:rPr lang="ru-RU" dirty="0"/>
              <a:t>, </a:t>
            </a:r>
            <a:r>
              <a:rPr lang="ru-RU" dirty="0" err="1"/>
              <a:t>що</a:t>
            </a:r>
            <a:r>
              <a:rPr lang="ru-RU" dirty="0"/>
              <a:t> </a:t>
            </a:r>
            <a:r>
              <a:rPr lang="ru-RU" dirty="0" err="1"/>
              <a:t>формують</a:t>
            </a:r>
            <a:r>
              <a:rPr lang="ru-RU" dirty="0"/>
              <a:t> </a:t>
            </a:r>
            <a:r>
              <a:rPr lang="ru-RU" dirty="0" err="1"/>
              <a:t>щитовидну</a:t>
            </a:r>
            <a:r>
              <a:rPr lang="ru-RU" dirty="0"/>
              <a:t> </a:t>
            </a:r>
            <a:r>
              <a:rPr lang="ru-RU" dirty="0" err="1"/>
              <a:t>залозу</a:t>
            </a:r>
            <a:r>
              <a:rPr lang="ru-RU" dirty="0"/>
              <a:t>, і </a:t>
            </a:r>
            <a:r>
              <a:rPr lang="ru-RU" dirty="0" err="1"/>
              <a:t>їх</a:t>
            </a:r>
            <a:r>
              <a:rPr lang="ru-RU" dirty="0"/>
              <a:t> </a:t>
            </a:r>
            <a:r>
              <a:rPr lang="ru-RU" dirty="0" err="1"/>
              <a:t>розмір</a:t>
            </a:r>
            <a:r>
              <a:rPr lang="ru-RU" dirty="0"/>
              <a:t> з </a:t>
            </a:r>
            <a:r>
              <a:rPr lang="ru-RU" dirty="0" err="1"/>
              <a:t>віком</a:t>
            </a:r>
            <a:r>
              <a:rPr lang="ru-RU" dirty="0"/>
              <a:t> </a:t>
            </a:r>
            <a:r>
              <a:rPr lang="ru-RU" dirty="0" err="1"/>
              <a:t>збільшуються</a:t>
            </a:r>
            <a:r>
              <a:rPr lang="ru-RU" dirty="0"/>
              <a:t>. Так, у </a:t>
            </a:r>
            <a:r>
              <a:rPr lang="ru-RU" dirty="0" err="1"/>
              <a:t>новонароджених</a:t>
            </a:r>
            <a:r>
              <a:rPr lang="ru-RU" dirty="0"/>
              <a:t> </a:t>
            </a:r>
            <a:r>
              <a:rPr lang="ru-RU" dirty="0" err="1"/>
              <a:t>діаметр</a:t>
            </a:r>
            <a:r>
              <a:rPr lang="ru-RU" dirty="0"/>
              <a:t> </a:t>
            </a:r>
            <a:r>
              <a:rPr lang="ru-RU" dirty="0" err="1"/>
              <a:t>фолікула</a:t>
            </a:r>
            <a:r>
              <a:rPr lang="ru-RU" dirty="0"/>
              <a:t> </a:t>
            </a:r>
            <a:r>
              <a:rPr lang="ru-RU" dirty="0" err="1"/>
              <a:t>складає</a:t>
            </a:r>
            <a:r>
              <a:rPr lang="ru-RU" dirty="0"/>
              <a:t> 60-70</a:t>
            </a:r>
            <a:r>
              <a:rPr lang="ru-RU" i="1" dirty="0"/>
              <a:t>мкм,</a:t>
            </a:r>
            <a:r>
              <a:rPr lang="ru-RU" dirty="0"/>
              <a:t> у </a:t>
            </a:r>
            <a:r>
              <a:rPr lang="ru-RU" dirty="0" err="1"/>
              <a:t>віці</a:t>
            </a:r>
            <a:r>
              <a:rPr lang="ru-RU" dirty="0"/>
              <a:t> одного року – 100 </a:t>
            </a:r>
            <a:r>
              <a:rPr lang="ru-RU" i="1" dirty="0"/>
              <a:t>мкм,</a:t>
            </a:r>
            <a:r>
              <a:rPr lang="ru-RU" dirty="0"/>
              <a:t> 3 </a:t>
            </a:r>
            <a:r>
              <a:rPr lang="ru-RU" dirty="0" err="1"/>
              <a:t>років</a:t>
            </a:r>
            <a:r>
              <a:rPr lang="ru-RU" dirty="0"/>
              <a:t> – 120-150 </a:t>
            </a:r>
            <a:r>
              <a:rPr lang="ru-RU" i="1" dirty="0"/>
              <a:t>мкм,</a:t>
            </a:r>
            <a:r>
              <a:rPr lang="ru-RU" dirty="0"/>
              <a:t> 6 </a:t>
            </a:r>
            <a:r>
              <a:rPr lang="ru-RU" dirty="0" err="1"/>
              <a:t>років</a:t>
            </a:r>
            <a:r>
              <a:rPr lang="ru-RU" dirty="0"/>
              <a:t> – 200 </a:t>
            </a:r>
            <a:r>
              <a:rPr lang="ru-RU" i="1" dirty="0"/>
              <a:t>мкм,</a:t>
            </a:r>
            <a:r>
              <a:rPr lang="ru-RU" dirty="0"/>
              <a:t> 12-15 </a:t>
            </a:r>
            <a:r>
              <a:rPr lang="ru-RU" dirty="0" err="1"/>
              <a:t>років</a:t>
            </a:r>
            <a:r>
              <a:rPr lang="ru-RU" dirty="0"/>
              <a:t> – 250 </a:t>
            </a:r>
            <a:r>
              <a:rPr lang="ru-RU" i="1" dirty="0"/>
              <a:t>мкм.</a:t>
            </a:r>
            <a:r>
              <a:rPr lang="ru-RU" dirty="0"/>
              <a:t> </a:t>
            </a:r>
            <a:r>
              <a:rPr lang="ru-RU" dirty="0" err="1"/>
              <a:t>Збільшення</a:t>
            </a:r>
            <a:r>
              <a:rPr lang="ru-RU" dirty="0"/>
              <a:t> </a:t>
            </a:r>
            <a:r>
              <a:rPr lang="ru-RU" dirty="0" err="1"/>
              <a:t>кількості</a:t>
            </a:r>
            <a:r>
              <a:rPr lang="ru-RU" dirty="0"/>
              <a:t> </a:t>
            </a:r>
            <a:r>
              <a:rPr lang="ru-RU" dirty="0" err="1"/>
              <a:t>фолікулів</a:t>
            </a:r>
            <a:r>
              <a:rPr lang="ru-RU" dirty="0"/>
              <a:t> </a:t>
            </a:r>
            <a:r>
              <a:rPr lang="ru-RU" dirty="0" err="1"/>
              <a:t>відбувається</a:t>
            </a:r>
            <a:r>
              <a:rPr lang="ru-RU" dirty="0"/>
              <a:t> шляхом </a:t>
            </a:r>
            <a:r>
              <a:rPr lang="ru-RU" dirty="0" err="1"/>
              <a:t>їх</a:t>
            </a:r>
            <a:r>
              <a:rPr lang="ru-RU" dirty="0"/>
              <a:t> </a:t>
            </a:r>
            <a:r>
              <a:rPr lang="ru-RU" dirty="0" err="1"/>
              <a:t>брунькування</a:t>
            </a:r>
            <a:r>
              <a:rPr lang="ru-RU" dirty="0"/>
              <a:t>. За </a:t>
            </a:r>
            <a:r>
              <a:rPr lang="ru-RU" dirty="0" err="1"/>
              <a:t>рахунок</a:t>
            </a:r>
            <a:r>
              <a:rPr lang="ru-RU" dirty="0"/>
              <a:t> </a:t>
            </a:r>
            <a:r>
              <a:rPr lang="ru-RU" dirty="0" err="1"/>
              <a:t>розподілу</a:t>
            </a:r>
            <a:r>
              <a:rPr lang="ru-RU" dirty="0"/>
              <a:t> </a:t>
            </a:r>
            <a:r>
              <a:rPr lang="ru-RU" dirty="0" err="1"/>
              <a:t>клітин</a:t>
            </a:r>
            <a:r>
              <a:rPr lang="ru-RU" dirty="0"/>
              <a:t> </a:t>
            </a:r>
            <a:r>
              <a:rPr lang="ru-RU" dirty="0" err="1"/>
              <a:t>стінка</a:t>
            </a:r>
            <a:r>
              <a:rPr lang="ru-RU" dirty="0"/>
              <a:t> </a:t>
            </a:r>
            <a:r>
              <a:rPr lang="ru-RU" dirty="0" err="1"/>
              <a:t>фолікула</a:t>
            </a:r>
            <a:r>
              <a:rPr lang="ru-RU" dirty="0"/>
              <a:t> </a:t>
            </a:r>
            <a:r>
              <a:rPr lang="ru-RU" dirty="0" err="1"/>
              <a:t>товщає</a:t>
            </a:r>
            <a:r>
              <a:rPr lang="ru-RU" dirty="0"/>
              <a:t> в </a:t>
            </a:r>
            <a:r>
              <a:rPr lang="ru-RU" dirty="0" err="1"/>
              <a:t>якійсь</a:t>
            </a:r>
            <a:r>
              <a:rPr lang="ru-RU" dirty="0"/>
              <a:t> </a:t>
            </a:r>
            <a:r>
              <a:rPr lang="ru-RU" dirty="0" err="1"/>
              <a:t>її</a:t>
            </a:r>
            <a:r>
              <a:rPr lang="ru-RU" dirty="0"/>
              <a:t> </a:t>
            </a:r>
            <a:r>
              <a:rPr lang="ru-RU" dirty="0" err="1"/>
              <a:t>ділянці</a:t>
            </a:r>
            <a:r>
              <a:rPr lang="ru-RU" dirty="0"/>
              <a:t>, у </a:t>
            </a:r>
            <a:r>
              <a:rPr lang="ru-RU" dirty="0" err="1"/>
              <a:t>місці</a:t>
            </a:r>
            <a:r>
              <a:rPr lang="ru-RU" dirty="0"/>
              <a:t> </a:t>
            </a:r>
            <a:r>
              <a:rPr lang="ru-RU" dirty="0" err="1"/>
              <a:t>стовщення</a:t>
            </a:r>
            <a:r>
              <a:rPr lang="ru-RU" dirty="0"/>
              <a:t> </a:t>
            </a:r>
            <a:r>
              <a:rPr lang="ru-RU" dirty="0" err="1"/>
              <a:t>утвориться</a:t>
            </a:r>
            <a:r>
              <a:rPr lang="ru-RU" dirty="0"/>
              <a:t> </a:t>
            </a:r>
            <a:r>
              <a:rPr lang="ru-RU" dirty="0" err="1"/>
              <a:t>порожнина</a:t>
            </a:r>
            <a:r>
              <a:rPr lang="ru-RU" dirty="0"/>
              <a:t>, і </a:t>
            </a:r>
            <a:r>
              <a:rPr lang="ru-RU" dirty="0" err="1"/>
              <a:t>сформований</a:t>
            </a:r>
            <a:r>
              <a:rPr lang="ru-RU" dirty="0"/>
              <a:t> у </a:t>
            </a:r>
            <a:r>
              <a:rPr lang="ru-RU" dirty="0" err="1"/>
              <a:t>такий</a:t>
            </a:r>
            <a:r>
              <a:rPr lang="ru-RU" dirty="0"/>
              <a:t> </a:t>
            </a:r>
            <a:r>
              <a:rPr lang="ru-RU" dirty="0" err="1"/>
              <a:t>спосіб</a:t>
            </a:r>
            <a:r>
              <a:rPr lang="ru-RU" dirty="0"/>
              <a:t> </a:t>
            </a:r>
            <a:r>
              <a:rPr lang="ru-RU" dirty="0" err="1"/>
              <a:t>новий</a:t>
            </a:r>
            <a:r>
              <a:rPr lang="ru-RU" dirty="0"/>
              <a:t> </a:t>
            </a:r>
            <a:r>
              <a:rPr lang="ru-RU" dirty="0" err="1"/>
              <a:t>дочірній</a:t>
            </a:r>
            <a:r>
              <a:rPr lang="ru-RU" dirty="0"/>
              <a:t> </a:t>
            </a:r>
            <a:r>
              <a:rPr lang="ru-RU" dirty="0" err="1"/>
              <a:t>фолікул</a:t>
            </a:r>
            <a:r>
              <a:rPr lang="ru-RU" dirty="0"/>
              <a:t> </a:t>
            </a:r>
            <a:r>
              <a:rPr lang="ru-RU" dirty="0" err="1"/>
              <a:t>відокремлюється</a:t>
            </a:r>
            <a:r>
              <a:rPr lang="ru-RU" dirty="0"/>
              <a:t> </a:t>
            </a:r>
            <a:r>
              <a:rPr lang="ru-RU" dirty="0" err="1"/>
              <a:t>від</a:t>
            </a:r>
            <a:r>
              <a:rPr lang="ru-RU" dirty="0"/>
              <a:t> основного. </a:t>
            </a:r>
            <a:r>
              <a:rPr lang="ru-RU" dirty="0" err="1"/>
              <a:t>Після</a:t>
            </a:r>
            <a:r>
              <a:rPr lang="ru-RU" dirty="0"/>
              <a:t> </a:t>
            </a:r>
            <a:r>
              <a:rPr lang="ru-RU" dirty="0" err="1"/>
              <a:t>відділення</a:t>
            </a:r>
            <a:r>
              <a:rPr lang="ru-RU" dirty="0"/>
              <a:t> </a:t>
            </a:r>
            <a:r>
              <a:rPr lang="ru-RU" dirty="0" err="1"/>
              <a:t>фолікул</a:t>
            </a:r>
            <a:r>
              <a:rPr lang="ru-RU" dirty="0"/>
              <a:t> </a:t>
            </a:r>
            <a:r>
              <a:rPr lang="ru-RU" dirty="0" err="1"/>
              <a:t>покривається</a:t>
            </a:r>
            <a:r>
              <a:rPr lang="ru-RU" dirty="0"/>
              <a:t> </a:t>
            </a:r>
            <a:r>
              <a:rPr lang="ru-RU" dirty="0" err="1"/>
              <a:t>сполучнотканинною</a:t>
            </a:r>
            <a:r>
              <a:rPr lang="ru-RU" dirty="0"/>
              <a:t> капсулою. </a:t>
            </a:r>
            <a:r>
              <a:rPr lang="ru-RU" dirty="0" err="1"/>
              <a:t>Фолікулярний</a:t>
            </a:r>
            <a:r>
              <a:rPr lang="ru-RU" dirty="0"/>
              <a:t> </a:t>
            </a:r>
            <a:r>
              <a:rPr lang="ru-RU" dirty="0" err="1"/>
              <a:t>епітелій</a:t>
            </a:r>
            <a:r>
              <a:rPr lang="ru-RU" dirty="0"/>
              <a:t> </a:t>
            </a:r>
            <a:r>
              <a:rPr lang="ru-RU" dirty="0" err="1"/>
              <a:t>щитовидної</a:t>
            </a:r>
            <a:r>
              <a:rPr lang="ru-RU" dirty="0"/>
              <a:t> </a:t>
            </a:r>
            <a:r>
              <a:rPr lang="ru-RU" dirty="0" err="1"/>
              <a:t>залози</a:t>
            </a:r>
            <a:r>
              <a:rPr lang="ru-RU" dirty="0"/>
              <a:t> у </a:t>
            </a:r>
            <a:r>
              <a:rPr lang="ru-RU" dirty="0" err="1"/>
              <a:t>немовляти</a:t>
            </a:r>
            <a:r>
              <a:rPr lang="ru-RU" dirty="0"/>
              <a:t> </a:t>
            </a:r>
            <a:r>
              <a:rPr lang="ru-RU" dirty="0" err="1"/>
              <a:t>кубічний</a:t>
            </a:r>
            <a:r>
              <a:rPr lang="ru-RU" dirty="0"/>
              <a:t> </a:t>
            </a:r>
            <a:r>
              <a:rPr lang="ru-RU" dirty="0" err="1"/>
              <a:t>чи</a:t>
            </a:r>
            <a:r>
              <a:rPr lang="ru-RU" dirty="0"/>
              <a:t> </a:t>
            </a:r>
            <a:r>
              <a:rPr lang="ru-RU" dirty="0" err="1"/>
              <a:t>циліндричний</a:t>
            </a:r>
            <a:r>
              <a:rPr lang="ru-RU" dirty="0"/>
              <a:t>. В </a:t>
            </a:r>
            <a:r>
              <a:rPr lang="ru-RU" dirty="0" err="1"/>
              <a:t>міру</a:t>
            </a:r>
            <a:r>
              <a:rPr lang="ru-RU" dirty="0"/>
              <a:t> росту </a:t>
            </a:r>
            <a:r>
              <a:rPr lang="ru-RU" dirty="0" err="1"/>
              <a:t>організму</a:t>
            </a:r>
            <a:r>
              <a:rPr lang="ru-RU" dirty="0"/>
              <a:t> </a:t>
            </a:r>
            <a:r>
              <a:rPr lang="ru-RU" dirty="0" err="1"/>
              <a:t>він</a:t>
            </a:r>
            <a:r>
              <a:rPr lang="ru-RU" dirty="0"/>
              <a:t> </a:t>
            </a:r>
            <a:r>
              <a:rPr lang="ru-RU" dirty="0" err="1"/>
              <a:t>заміняється</a:t>
            </a:r>
            <a:r>
              <a:rPr lang="ru-RU" dirty="0"/>
              <a:t> на </a:t>
            </a:r>
            <a:r>
              <a:rPr lang="ru-RU" dirty="0" err="1"/>
              <a:t>кубічний</a:t>
            </a:r>
            <a:r>
              <a:rPr lang="ru-RU" dirty="0"/>
              <a:t> і плоский, </a:t>
            </a:r>
            <a:r>
              <a:rPr lang="ru-RU" dirty="0" err="1"/>
              <a:t>котрий</a:t>
            </a:r>
            <a:r>
              <a:rPr lang="ru-RU" dirty="0"/>
              <a:t> </a:t>
            </a:r>
            <a:r>
              <a:rPr lang="ru-RU" dirty="0" err="1"/>
              <a:t>характерний</a:t>
            </a:r>
            <a:r>
              <a:rPr lang="ru-RU" dirty="0"/>
              <a:t> для </a:t>
            </a:r>
            <a:r>
              <a:rPr lang="ru-RU" dirty="0" err="1"/>
              <a:t>фолікулів</a:t>
            </a:r>
            <a:r>
              <a:rPr lang="ru-RU" dirty="0"/>
              <a:t> </a:t>
            </a:r>
            <a:r>
              <a:rPr lang="ru-RU" dirty="0" err="1"/>
              <a:t>щитовидної</a:t>
            </a:r>
            <a:r>
              <a:rPr lang="ru-RU" dirty="0"/>
              <a:t> </a:t>
            </a:r>
            <a:r>
              <a:rPr lang="ru-RU" dirty="0" err="1"/>
              <a:t>залози</a:t>
            </a:r>
            <a:r>
              <a:rPr lang="ru-RU" dirty="0"/>
              <a:t> </a:t>
            </a:r>
            <a:r>
              <a:rPr lang="ru-RU" dirty="0" err="1"/>
              <a:t>дорослої</a:t>
            </a:r>
            <a:r>
              <a:rPr lang="ru-RU" dirty="0"/>
              <a:t> </a:t>
            </a:r>
            <a:r>
              <a:rPr lang="ru-RU" dirty="0" err="1"/>
              <a:t>людини</a:t>
            </a:r>
            <a:r>
              <a:rPr lang="ru-RU" dirty="0"/>
              <a:t>. До 15 </a:t>
            </a:r>
            <a:r>
              <a:rPr lang="ru-RU" dirty="0" err="1"/>
              <a:t>років</a:t>
            </a:r>
            <a:r>
              <a:rPr lang="ru-RU" dirty="0"/>
              <a:t> </a:t>
            </a:r>
            <a:r>
              <a:rPr lang="ru-RU" dirty="0" err="1"/>
              <a:t>маса</a:t>
            </a:r>
            <a:r>
              <a:rPr lang="ru-RU" dirty="0"/>
              <a:t> і структура </a:t>
            </a:r>
            <a:r>
              <a:rPr lang="ru-RU" dirty="0" err="1"/>
              <a:t>щитовидної</a:t>
            </a:r>
            <a:r>
              <a:rPr lang="ru-RU" dirty="0"/>
              <a:t> </a:t>
            </a:r>
            <a:r>
              <a:rPr lang="ru-RU" dirty="0" err="1"/>
              <a:t>залози</a:t>
            </a:r>
            <a:r>
              <a:rPr lang="ru-RU" dirty="0"/>
              <a:t> </a:t>
            </a:r>
            <a:r>
              <a:rPr lang="ru-RU" dirty="0" err="1"/>
              <a:t>стають</a:t>
            </a:r>
            <a:r>
              <a:rPr lang="ru-RU" dirty="0"/>
              <a:t> такими ж, як у </a:t>
            </a:r>
            <a:r>
              <a:rPr lang="ru-RU" dirty="0" err="1"/>
              <a:t>дорослої</a:t>
            </a:r>
            <a:r>
              <a:rPr lang="ru-RU" dirty="0"/>
              <a:t> </a:t>
            </a:r>
            <a:r>
              <a:rPr lang="ru-RU" dirty="0" err="1"/>
              <a:t>людини</a:t>
            </a:r>
            <a:r>
              <a:rPr lang="ru-RU" dirty="0"/>
              <a:t>.</a:t>
            </a:r>
          </a:p>
          <a:p>
            <a:pPr algn="just"/>
            <a:r>
              <a:rPr lang="ru-RU" dirty="0"/>
              <a:t>Уже на другому-</a:t>
            </a:r>
            <a:r>
              <a:rPr lang="ru-RU" dirty="0" err="1"/>
              <a:t>третьому</a:t>
            </a:r>
            <a:r>
              <a:rPr lang="ru-RU" dirty="0"/>
              <a:t> </a:t>
            </a:r>
            <a:r>
              <a:rPr lang="ru-RU" dirty="0" err="1"/>
              <a:t>місяцях</a:t>
            </a:r>
            <a:r>
              <a:rPr lang="ru-RU" dirty="0"/>
              <a:t> </a:t>
            </a:r>
            <a:r>
              <a:rPr lang="ru-RU" dirty="0" err="1"/>
              <a:t>внутрішньоутробного</a:t>
            </a:r>
            <a:r>
              <a:rPr lang="ru-RU" dirty="0"/>
              <a:t> </a:t>
            </a:r>
            <a:r>
              <a:rPr lang="ru-RU" dirty="0" err="1"/>
              <a:t>розвитку</a:t>
            </a:r>
            <a:r>
              <a:rPr lang="ru-RU" dirty="0"/>
              <a:t> в </a:t>
            </a:r>
            <a:r>
              <a:rPr lang="ru-RU" dirty="0" err="1"/>
              <a:t>центрі</a:t>
            </a:r>
            <a:r>
              <a:rPr lang="ru-RU" dirty="0"/>
              <a:t> </a:t>
            </a:r>
            <a:r>
              <a:rPr lang="ru-RU" dirty="0" err="1"/>
              <a:t>фолікула</a:t>
            </a:r>
            <a:r>
              <a:rPr lang="ru-RU" dirty="0"/>
              <a:t> </a:t>
            </a:r>
            <a:r>
              <a:rPr lang="ru-RU" dirty="0" err="1"/>
              <a:t>з’являється</a:t>
            </a:r>
            <a:r>
              <a:rPr lang="ru-RU" dirty="0"/>
              <a:t> </a:t>
            </a:r>
            <a:r>
              <a:rPr lang="ru-RU" dirty="0" err="1"/>
              <a:t>колоїд</a:t>
            </a:r>
            <a:r>
              <a:rPr lang="ru-RU" dirty="0"/>
              <a:t>. На 14-15-й </a:t>
            </a:r>
            <a:r>
              <a:rPr lang="ru-RU" dirty="0" err="1"/>
              <a:t>тиждень</a:t>
            </a:r>
            <a:r>
              <a:rPr lang="ru-RU" dirty="0"/>
              <a:t> щитовидна </a:t>
            </a:r>
            <a:r>
              <a:rPr lang="ru-RU" dirty="0" err="1"/>
              <a:t>залоза</a:t>
            </a:r>
            <a:r>
              <a:rPr lang="ru-RU" dirty="0"/>
              <a:t> </a:t>
            </a:r>
            <a:r>
              <a:rPr lang="ru-RU" dirty="0" err="1"/>
              <a:t>починає</a:t>
            </a:r>
            <a:endParaRPr lang="ru-RU" dirty="0"/>
          </a:p>
          <a:p>
            <a:pPr algn="just"/>
            <a:r>
              <a:rPr lang="ru-RU" dirty="0" err="1"/>
              <a:t>виявляти</a:t>
            </a:r>
            <a:r>
              <a:rPr lang="ru-RU" dirty="0"/>
              <a:t> свою </a:t>
            </a:r>
            <a:r>
              <a:rPr lang="ru-RU" dirty="0" err="1"/>
              <a:t>секреторну</a:t>
            </a:r>
            <a:r>
              <a:rPr lang="ru-RU" dirty="0"/>
              <a:t> </a:t>
            </a:r>
            <a:r>
              <a:rPr lang="ru-RU" dirty="0" err="1"/>
              <a:t>активність</a:t>
            </a:r>
            <a:r>
              <a:rPr lang="ru-RU" dirty="0"/>
              <a:t>. </a:t>
            </a:r>
            <a:r>
              <a:rPr lang="ru-RU" dirty="0" err="1"/>
              <a:t>Здатність</a:t>
            </a:r>
            <a:r>
              <a:rPr lang="ru-RU" dirty="0"/>
              <a:t> до </a:t>
            </a:r>
            <a:r>
              <a:rPr lang="ru-RU" dirty="0" err="1"/>
              <a:t>концентрації</a:t>
            </a:r>
            <a:r>
              <a:rPr lang="ru-RU" dirty="0"/>
              <a:t> йоду в </a:t>
            </a:r>
            <a:r>
              <a:rPr lang="ru-RU" dirty="0" err="1"/>
              <a:t>щитовидній</a:t>
            </a:r>
            <a:r>
              <a:rPr lang="ru-RU" dirty="0"/>
              <a:t> </a:t>
            </a:r>
            <a:r>
              <a:rPr lang="ru-RU" dirty="0" err="1"/>
              <a:t>залозі</a:t>
            </a:r>
            <a:r>
              <a:rPr lang="ru-RU" dirty="0"/>
              <a:t> </a:t>
            </a:r>
            <a:r>
              <a:rPr lang="ru-RU" dirty="0" err="1"/>
              <a:t>з’являється</a:t>
            </a:r>
            <a:r>
              <a:rPr lang="ru-RU" dirty="0"/>
              <a:t> на 14-й </a:t>
            </a:r>
            <a:r>
              <a:rPr lang="ru-RU" dirty="0" err="1"/>
              <a:t>тиждень</a:t>
            </a:r>
            <a:r>
              <a:rPr lang="ru-RU" dirty="0"/>
              <a:t>, а </a:t>
            </a:r>
            <a:r>
              <a:rPr lang="ru-RU" dirty="0" err="1"/>
              <a:t>зв’язування</a:t>
            </a:r>
            <a:r>
              <a:rPr lang="ru-RU" dirty="0"/>
              <a:t> </a:t>
            </a:r>
            <a:r>
              <a:rPr lang="ru-RU" dirty="0" err="1"/>
              <a:t>його</a:t>
            </a:r>
            <a:r>
              <a:rPr lang="ru-RU" dirty="0"/>
              <a:t> в </a:t>
            </a:r>
            <a:r>
              <a:rPr lang="ru-RU" dirty="0" err="1"/>
              <a:t>органічну</a:t>
            </a:r>
            <a:r>
              <a:rPr lang="ru-RU" dirty="0"/>
              <a:t> форму </a:t>
            </a:r>
            <a:r>
              <a:rPr lang="ru-RU" dirty="0" err="1"/>
              <a:t>відзначається</a:t>
            </a:r>
            <a:r>
              <a:rPr lang="ru-RU" dirty="0"/>
              <a:t> </a:t>
            </a:r>
            <a:r>
              <a:rPr lang="ru-RU" dirty="0" err="1"/>
              <a:t>від</a:t>
            </a:r>
            <a:r>
              <a:rPr lang="ru-RU" dirty="0"/>
              <a:t> 15-го до 19-го </a:t>
            </a:r>
            <a:r>
              <a:rPr lang="ru-RU" dirty="0" err="1"/>
              <a:t>тижня</a:t>
            </a:r>
            <a:r>
              <a:rPr lang="ru-RU" dirty="0"/>
              <a:t> </a:t>
            </a:r>
            <a:r>
              <a:rPr lang="ru-RU" dirty="0" err="1"/>
              <a:t>ембріонального</a:t>
            </a:r>
            <a:r>
              <a:rPr lang="ru-RU" dirty="0"/>
              <a:t> </a:t>
            </a:r>
            <a:r>
              <a:rPr lang="ru-RU" dirty="0" err="1"/>
              <a:t>розвитку</a:t>
            </a:r>
            <a:r>
              <a:rPr lang="ru-RU" dirty="0"/>
              <a:t>.</a:t>
            </a:r>
          </a:p>
          <a:p>
            <a:pPr algn="just"/>
            <a:r>
              <a:rPr lang="ru-RU" dirty="0"/>
              <a:t>До моменту </a:t>
            </a:r>
            <a:r>
              <a:rPr lang="ru-RU" dirty="0" err="1"/>
              <a:t>народження</a:t>
            </a:r>
            <a:r>
              <a:rPr lang="ru-RU" dirty="0"/>
              <a:t> щитовидна </a:t>
            </a:r>
            <a:r>
              <a:rPr lang="ru-RU" dirty="0" err="1"/>
              <a:t>залоза</a:t>
            </a:r>
            <a:r>
              <a:rPr lang="ru-RU" dirty="0"/>
              <a:t> є </a:t>
            </a:r>
            <a:r>
              <a:rPr lang="ru-RU" dirty="0" err="1"/>
              <a:t>функціонально</a:t>
            </a:r>
            <a:r>
              <a:rPr lang="ru-RU" dirty="0"/>
              <a:t> активною, </a:t>
            </a:r>
            <a:r>
              <a:rPr lang="ru-RU" dirty="0" err="1"/>
              <a:t>однак</a:t>
            </a:r>
            <a:r>
              <a:rPr lang="ru-RU" dirty="0"/>
              <a:t> і в постнатальному </a:t>
            </a:r>
            <a:r>
              <a:rPr lang="ru-RU" dirty="0" err="1"/>
              <a:t>розвитку</a:t>
            </a:r>
            <a:r>
              <a:rPr lang="ru-RU" dirty="0"/>
              <a:t> </a:t>
            </a:r>
            <a:r>
              <a:rPr lang="ru-RU" dirty="0" err="1"/>
              <a:t>відповідно</a:t>
            </a:r>
            <a:r>
              <a:rPr lang="ru-RU" dirty="0"/>
              <a:t> до </a:t>
            </a:r>
            <a:r>
              <a:rPr lang="ru-RU" dirty="0" err="1"/>
              <a:t>триваючого</a:t>
            </a:r>
            <a:r>
              <a:rPr lang="ru-RU" dirty="0"/>
              <a:t> </a:t>
            </a:r>
            <a:r>
              <a:rPr lang="ru-RU" dirty="0" err="1"/>
              <a:t>морфологічного</a:t>
            </a:r>
            <a:r>
              <a:rPr lang="ru-RU" dirty="0"/>
              <a:t> </a:t>
            </a:r>
            <a:r>
              <a:rPr lang="ru-RU" dirty="0" err="1"/>
              <a:t>дозрівання</a:t>
            </a:r>
            <a:r>
              <a:rPr lang="ru-RU" dirty="0"/>
              <a:t> </a:t>
            </a:r>
            <a:r>
              <a:rPr lang="ru-RU" dirty="0" err="1"/>
              <a:t>відбувається</a:t>
            </a:r>
            <a:r>
              <a:rPr lang="ru-RU" dirty="0"/>
              <a:t> </a:t>
            </a:r>
            <a:r>
              <a:rPr lang="ru-RU" dirty="0" err="1"/>
              <a:t>удосконалення</a:t>
            </a:r>
            <a:r>
              <a:rPr lang="ru-RU" b="1" dirty="0"/>
              <a:t> </a:t>
            </a:r>
            <a:r>
              <a:rPr lang="ru-RU" dirty="0" err="1"/>
              <a:t>її</a:t>
            </a:r>
            <a:r>
              <a:rPr lang="ru-RU" b="1" dirty="0"/>
              <a:t> </a:t>
            </a:r>
            <a:r>
              <a:rPr lang="ru-RU" dirty="0" err="1"/>
              <a:t>функції</a:t>
            </a:r>
            <a:r>
              <a:rPr lang="ru-RU" dirty="0"/>
              <a:t>.</a:t>
            </a:r>
          </a:p>
          <a:p>
            <a:pPr algn="just"/>
            <a:r>
              <a:rPr lang="ru-RU" dirty="0" err="1"/>
              <a:t>Обивдва</a:t>
            </a:r>
            <a:r>
              <a:rPr lang="ru-RU" dirty="0"/>
              <a:t> </a:t>
            </a:r>
            <a:r>
              <a:rPr lang="ru-RU" dirty="0" err="1"/>
              <a:t>цих</a:t>
            </a:r>
            <a:r>
              <a:rPr lang="ru-RU" dirty="0"/>
              <a:t> </a:t>
            </a:r>
            <a:r>
              <a:rPr lang="ru-RU" dirty="0" err="1"/>
              <a:t>процеси</a:t>
            </a:r>
            <a:r>
              <a:rPr lang="ru-RU" dirty="0"/>
              <a:t>, і </a:t>
            </a:r>
            <a:r>
              <a:rPr lang="ru-RU" dirty="0" err="1"/>
              <a:t>морфологічне</a:t>
            </a:r>
            <a:r>
              <a:rPr lang="ru-RU" dirty="0"/>
              <a:t> і </a:t>
            </a:r>
            <a:r>
              <a:rPr lang="ru-RU" dirty="0" err="1"/>
              <a:t>функціональне</a:t>
            </a:r>
            <a:r>
              <a:rPr lang="ru-RU" dirty="0"/>
              <a:t> </a:t>
            </a:r>
            <a:r>
              <a:rPr lang="ru-RU" dirty="0" err="1"/>
              <a:t>дозрівання</a:t>
            </a:r>
            <a:r>
              <a:rPr lang="ru-RU" dirty="0"/>
              <a:t>, </a:t>
            </a:r>
            <a:r>
              <a:rPr lang="ru-RU" dirty="0" err="1"/>
              <a:t>направляються</a:t>
            </a:r>
            <a:r>
              <a:rPr lang="ru-RU" dirty="0"/>
              <a:t> ТТГ </a:t>
            </a:r>
            <a:r>
              <a:rPr lang="ru-RU" dirty="0" err="1"/>
              <a:t>гіпофіза</a:t>
            </a:r>
            <a:r>
              <a:rPr lang="ru-RU" dirty="0"/>
              <a:t>. Тому </a:t>
            </a:r>
            <a:r>
              <a:rPr lang="ru-RU" dirty="0" err="1"/>
              <a:t>коливання</a:t>
            </a:r>
            <a:r>
              <a:rPr lang="ru-RU" dirty="0"/>
              <a:t> в </a:t>
            </a:r>
            <a:r>
              <a:rPr lang="ru-RU" dirty="0" err="1"/>
              <a:t>інтенсивності</a:t>
            </a:r>
            <a:r>
              <a:rPr lang="ru-RU" dirty="0"/>
              <a:t> </a:t>
            </a:r>
            <a:r>
              <a:rPr lang="ru-RU" dirty="0" err="1"/>
              <a:t>виділення</a:t>
            </a:r>
            <a:r>
              <a:rPr lang="ru-RU" dirty="0"/>
              <a:t> </a:t>
            </a:r>
            <a:r>
              <a:rPr lang="ru-RU" dirty="0" err="1"/>
              <a:t>гормонів</a:t>
            </a:r>
            <a:r>
              <a:rPr lang="ru-RU" dirty="0"/>
              <a:t> щитовидною </a:t>
            </a:r>
            <a:r>
              <a:rPr lang="ru-RU" dirty="0" err="1"/>
              <a:t>залозою</a:t>
            </a:r>
            <a:r>
              <a:rPr lang="ru-RU" dirty="0"/>
              <a:t> </a:t>
            </a:r>
            <a:r>
              <a:rPr lang="ru-RU" dirty="0" err="1"/>
              <a:t>цілком</a:t>
            </a:r>
            <a:r>
              <a:rPr lang="ru-RU" dirty="0"/>
              <a:t> </a:t>
            </a:r>
            <a:r>
              <a:rPr lang="ru-RU" dirty="0" err="1"/>
              <a:t>відповідають</a:t>
            </a:r>
            <a:r>
              <a:rPr lang="ru-RU" dirty="0"/>
              <a:t> </a:t>
            </a:r>
            <a:r>
              <a:rPr lang="ru-RU" dirty="0" err="1"/>
              <a:t>коливанням</a:t>
            </a:r>
            <a:r>
              <a:rPr lang="ru-RU" dirty="0"/>
              <a:t> у </a:t>
            </a:r>
            <a:r>
              <a:rPr lang="ru-RU" dirty="0" err="1"/>
              <a:t>секреції</a:t>
            </a:r>
            <a:r>
              <a:rPr lang="ru-RU" dirty="0"/>
              <a:t> ТТГ </a:t>
            </a:r>
            <a:r>
              <a:rPr lang="ru-RU" dirty="0" err="1"/>
              <a:t>гіпофіза</a:t>
            </a:r>
            <a:r>
              <a:rPr lang="ru-RU" dirty="0"/>
              <a:t>.</a:t>
            </a:r>
          </a:p>
          <a:p>
            <a:pPr algn="just"/>
            <a:r>
              <a:rPr lang="ru-RU" dirty="0" err="1"/>
              <a:t>Найбільше</a:t>
            </a:r>
            <a:r>
              <a:rPr lang="ru-RU" dirty="0"/>
              <a:t> </a:t>
            </a:r>
            <a:r>
              <a:rPr lang="ru-RU" dirty="0" err="1"/>
              <a:t>збільшення</a:t>
            </a:r>
            <a:r>
              <a:rPr lang="ru-RU" dirty="0"/>
              <a:t> </a:t>
            </a:r>
            <a:r>
              <a:rPr lang="ru-RU" dirty="0" err="1"/>
              <a:t>секреції</a:t>
            </a:r>
            <a:r>
              <a:rPr lang="ru-RU" dirty="0"/>
              <a:t> </a:t>
            </a:r>
            <a:r>
              <a:rPr lang="ru-RU" dirty="0" err="1"/>
              <a:t>відзначається</a:t>
            </a:r>
            <a:r>
              <a:rPr lang="ru-RU" dirty="0"/>
              <a:t> в </a:t>
            </a:r>
            <a:r>
              <a:rPr lang="ru-RU" dirty="0" err="1"/>
              <a:t>періоди</a:t>
            </a:r>
            <a:r>
              <a:rPr lang="ru-RU" dirty="0"/>
              <a:t> </a:t>
            </a:r>
            <a:r>
              <a:rPr lang="ru-RU" dirty="0" err="1"/>
              <a:t>раннього</a:t>
            </a:r>
            <a:r>
              <a:rPr lang="ru-RU" dirty="0"/>
              <a:t> </a:t>
            </a:r>
            <a:r>
              <a:rPr lang="ru-RU" dirty="0" err="1"/>
              <a:t>дитинства</a:t>
            </a:r>
            <a:r>
              <a:rPr lang="ru-RU" dirty="0"/>
              <a:t> і </a:t>
            </a:r>
            <a:r>
              <a:rPr lang="ru-RU" dirty="0" err="1"/>
              <a:t>статевого</a:t>
            </a:r>
            <a:r>
              <a:rPr lang="ru-RU" dirty="0"/>
              <a:t> </a:t>
            </a:r>
            <a:r>
              <a:rPr lang="ru-RU" dirty="0" err="1"/>
              <a:t>дозрівання</a:t>
            </a:r>
            <a:r>
              <a:rPr lang="ru-RU" dirty="0"/>
              <a:t>. Максимум </a:t>
            </a:r>
            <a:r>
              <a:rPr lang="ru-RU" dirty="0" err="1"/>
              <a:t>активності</a:t>
            </a:r>
            <a:r>
              <a:rPr lang="ru-RU" dirty="0"/>
              <a:t> </a:t>
            </a:r>
            <a:r>
              <a:rPr lang="ru-RU" dirty="0" err="1"/>
              <a:t>щитовидної</a:t>
            </a:r>
            <a:r>
              <a:rPr lang="ru-RU" dirty="0"/>
              <a:t> </a:t>
            </a:r>
            <a:r>
              <a:rPr lang="ru-RU" dirty="0" err="1"/>
              <a:t>залози</a:t>
            </a:r>
            <a:r>
              <a:rPr lang="ru-RU" dirty="0"/>
              <a:t> </a:t>
            </a:r>
            <a:r>
              <a:rPr lang="ru-RU" dirty="0" err="1"/>
              <a:t>досягається</a:t>
            </a:r>
            <a:r>
              <a:rPr lang="ru-RU" dirty="0"/>
              <a:t> в 21-30 </a:t>
            </a:r>
            <a:r>
              <a:rPr lang="ru-RU" dirty="0" err="1"/>
              <a:t>років</a:t>
            </a:r>
            <a:r>
              <a:rPr lang="ru-RU" dirty="0"/>
              <a:t>, </a:t>
            </a:r>
            <a:r>
              <a:rPr lang="ru-RU" dirty="0" err="1"/>
              <a:t>після</a:t>
            </a:r>
            <a:r>
              <a:rPr lang="ru-RU" dirty="0"/>
              <a:t> </a:t>
            </a:r>
            <a:r>
              <a:rPr lang="ru-RU" dirty="0" err="1"/>
              <a:t>чого</a:t>
            </a:r>
            <a:r>
              <a:rPr lang="ru-RU" dirty="0"/>
              <a:t> </a:t>
            </a:r>
            <a:r>
              <a:rPr lang="ru-RU" dirty="0" err="1"/>
              <a:t>починається</a:t>
            </a:r>
            <a:r>
              <a:rPr lang="ru-RU" dirty="0"/>
              <a:t> </a:t>
            </a:r>
            <a:r>
              <a:rPr lang="ru-RU" dirty="0" err="1"/>
              <a:t>поступове</a:t>
            </a:r>
            <a:r>
              <a:rPr lang="ru-RU" dirty="0"/>
              <a:t> </a:t>
            </a:r>
            <a:r>
              <a:rPr lang="ru-RU" dirty="0" err="1"/>
              <a:t>зменшення</a:t>
            </a:r>
            <a:r>
              <a:rPr lang="ru-RU" dirty="0"/>
              <a:t> </a:t>
            </a:r>
            <a:r>
              <a:rPr lang="ru-RU" dirty="0" err="1"/>
              <a:t>інтенсивності</a:t>
            </a:r>
            <a:r>
              <a:rPr lang="ru-RU" dirty="0"/>
              <a:t> </a:t>
            </a:r>
            <a:r>
              <a:rPr lang="ru-RU" dirty="0" err="1"/>
              <a:t>її</a:t>
            </a:r>
            <a:r>
              <a:rPr lang="ru-RU" dirty="0"/>
              <a:t> </a:t>
            </a:r>
            <a:r>
              <a:rPr lang="ru-RU" dirty="0" err="1"/>
              <a:t>функціонування</a:t>
            </a:r>
            <a:r>
              <a:rPr lang="ru-RU" dirty="0"/>
              <a:t>. </a:t>
            </a:r>
            <a:r>
              <a:rPr lang="ru-RU" dirty="0" err="1"/>
              <a:t>Воно</a:t>
            </a:r>
            <a:r>
              <a:rPr lang="ru-RU" dirty="0"/>
              <a:t> </a:t>
            </a:r>
            <a:r>
              <a:rPr lang="ru-RU" dirty="0" err="1"/>
              <a:t>обумовлюється</a:t>
            </a:r>
            <a:r>
              <a:rPr lang="ru-RU" dirty="0"/>
              <a:t> не </a:t>
            </a:r>
            <a:r>
              <a:rPr lang="ru-RU" dirty="0" err="1"/>
              <a:t>тільки</a:t>
            </a:r>
            <a:r>
              <a:rPr lang="ru-RU" dirty="0"/>
              <a:t> </a:t>
            </a:r>
            <a:r>
              <a:rPr lang="ru-RU" dirty="0" err="1"/>
              <a:t>падінням</a:t>
            </a:r>
            <a:r>
              <a:rPr lang="ru-RU" dirty="0"/>
              <a:t> </a:t>
            </a:r>
            <a:r>
              <a:rPr lang="ru-RU" dirty="0" err="1"/>
              <a:t>кількості</a:t>
            </a:r>
            <a:r>
              <a:rPr lang="ru-RU" dirty="0"/>
              <a:t> ТТГ </a:t>
            </a:r>
            <a:r>
              <a:rPr lang="ru-RU" dirty="0" err="1"/>
              <a:t>гіпофіза</a:t>
            </a:r>
            <a:r>
              <a:rPr lang="ru-RU" dirty="0"/>
              <a:t>, але і </a:t>
            </a:r>
            <a:r>
              <a:rPr lang="ru-RU" dirty="0" err="1"/>
              <a:t>зниженням</a:t>
            </a:r>
            <a:r>
              <a:rPr lang="ru-RU" dirty="0"/>
              <a:t> з </a:t>
            </a:r>
            <a:r>
              <a:rPr lang="ru-RU" dirty="0" err="1"/>
              <a:t>віком</a:t>
            </a:r>
            <a:r>
              <a:rPr lang="ru-RU" dirty="0"/>
              <a:t> </a:t>
            </a:r>
            <a:r>
              <a:rPr lang="ru-RU" dirty="0" err="1"/>
              <a:t>чутливості</a:t>
            </a:r>
            <a:r>
              <a:rPr lang="ru-RU" dirty="0"/>
              <a:t> до </a:t>
            </a:r>
            <a:r>
              <a:rPr lang="ru-RU" dirty="0" err="1"/>
              <a:t>нього</a:t>
            </a:r>
            <a:r>
              <a:rPr lang="ru-RU" dirty="0"/>
              <a:t> </a:t>
            </a:r>
            <a:r>
              <a:rPr lang="ru-RU" dirty="0" err="1"/>
              <a:t>щитовидної</a:t>
            </a:r>
            <a:r>
              <a:rPr lang="ru-RU" dirty="0"/>
              <a:t> </a:t>
            </a:r>
            <a:r>
              <a:rPr lang="ru-RU" dirty="0" err="1"/>
              <a:t>залози</a:t>
            </a:r>
            <a:r>
              <a:rPr lang="ru-RU" dirty="0"/>
              <a:t>.</a:t>
            </a:r>
          </a:p>
          <a:p>
            <a:pPr algn="just"/>
            <a:r>
              <a:rPr lang="ru-RU" dirty="0" err="1"/>
              <a:t>Чутливість</a:t>
            </a:r>
            <a:r>
              <a:rPr lang="ru-RU" dirty="0"/>
              <a:t> тканин до </a:t>
            </a:r>
            <a:r>
              <a:rPr lang="ru-RU" dirty="0" err="1"/>
              <a:t>граничної</a:t>
            </a:r>
            <a:r>
              <a:rPr lang="ru-RU" dirty="0"/>
              <a:t> </a:t>
            </a:r>
            <a:r>
              <a:rPr lang="ru-RU" dirty="0" err="1"/>
              <a:t>величини</a:t>
            </a:r>
            <a:r>
              <a:rPr lang="ru-RU" dirty="0"/>
              <a:t> гормону </a:t>
            </a:r>
            <a:r>
              <a:rPr lang="ru-RU" dirty="0" err="1"/>
              <a:t>щитовидної</a:t>
            </a:r>
            <a:r>
              <a:rPr lang="ru-RU" dirty="0"/>
              <a:t> </a:t>
            </a:r>
            <a:r>
              <a:rPr lang="ru-RU" dirty="0" err="1"/>
              <a:t>залози</a:t>
            </a:r>
            <a:r>
              <a:rPr lang="ru-RU" dirty="0"/>
              <a:t> з </a:t>
            </a:r>
            <a:r>
              <a:rPr lang="ru-RU" dirty="0" err="1"/>
              <a:t>віком</a:t>
            </a:r>
            <a:r>
              <a:rPr lang="ru-RU" dirty="0"/>
              <a:t> </a:t>
            </a:r>
            <a:r>
              <a:rPr lang="ru-RU" dirty="0" err="1"/>
              <a:t>збільшується</a:t>
            </a:r>
            <a:r>
              <a:rPr lang="ru-RU" dirty="0"/>
              <a:t>. У той же час </a:t>
            </a:r>
            <a:r>
              <a:rPr lang="ru-RU" dirty="0" err="1"/>
              <a:t>інтенсивність</a:t>
            </a:r>
            <a:r>
              <a:rPr lang="ru-RU" dirty="0"/>
              <a:t> уже </a:t>
            </a:r>
            <a:r>
              <a:rPr lang="ru-RU" dirty="0" err="1"/>
              <a:t>виниклої</a:t>
            </a:r>
            <a:r>
              <a:rPr lang="ru-RU" dirty="0"/>
              <a:t> </a:t>
            </a:r>
            <a:r>
              <a:rPr lang="ru-RU" dirty="0" err="1"/>
              <a:t>реакції</a:t>
            </a:r>
            <a:r>
              <a:rPr lang="ru-RU" dirty="0"/>
              <a:t> в </a:t>
            </a:r>
            <a:r>
              <a:rPr lang="ru-RU" dirty="0" err="1"/>
              <a:t>дітей</a:t>
            </a:r>
            <a:r>
              <a:rPr lang="ru-RU" dirty="0"/>
              <a:t> </a:t>
            </a:r>
            <a:r>
              <a:rPr lang="ru-RU" dirty="0" err="1"/>
              <a:t>більше</a:t>
            </a:r>
            <a:r>
              <a:rPr lang="ru-RU" dirty="0"/>
              <a:t>, </a:t>
            </a:r>
            <a:r>
              <a:rPr lang="ru-RU" dirty="0" err="1"/>
              <a:t>ніж</a:t>
            </a:r>
            <a:r>
              <a:rPr lang="ru-RU" dirty="0"/>
              <a:t> у </a:t>
            </a:r>
            <a:r>
              <a:rPr lang="ru-RU" dirty="0" err="1"/>
              <a:t>дорослих</a:t>
            </a:r>
            <a:r>
              <a:rPr lang="ru-RU" dirty="0"/>
              <a:t>, </a:t>
            </a:r>
            <a:r>
              <a:rPr lang="ru-RU" dirty="0" err="1"/>
              <a:t>що</a:t>
            </a:r>
            <a:r>
              <a:rPr lang="ru-RU" dirty="0"/>
              <a:t> говорить про </a:t>
            </a:r>
            <a:r>
              <a:rPr lang="ru-RU" dirty="0" err="1"/>
              <a:t>більшу</a:t>
            </a:r>
            <a:r>
              <a:rPr lang="ru-RU" dirty="0"/>
              <a:t> </a:t>
            </a:r>
            <a:r>
              <a:rPr lang="ru-RU" dirty="0" err="1"/>
              <a:t>реактивність</a:t>
            </a:r>
            <a:r>
              <a:rPr lang="ru-RU" dirty="0"/>
              <a:t> </a:t>
            </a:r>
            <a:r>
              <a:rPr lang="ru-RU" dirty="0" err="1"/>
              <a:t>їх</a:t>
            </a:r>
            <a:r>
              <a:rPr lang="ru-RU" dirty="0"/>
              <a:t> тканин по </a:t>
            </a:r>
            <a:r>
              <a:rPr lang="ru-RU" dirty="0" err="1"/>
              <a:t>відношенню</a:t>
            </a:r>
            <a:r>
              <a:rPr lang="ru-RU" dirty="0"/>
              <a:t> до </a:t>
            </a:r>
            <a:r>
              <a:rPr lang="ru-RU" dirty="0" err="1"/>
              <a:t>гормонів</a:t>
            </a:r>
            <a:r>
              <a:rPr lang="ru-RU" dirty="0"/>
              <a:t> </a:t>
            </a:r>
            <a:r>
              <a:rPr lang="ru-RU" dirty="0" err="1"/>
              <a:t>щитовидної</a:t>
            </a:r>
            <a:r>
              <a:rPr lang="ru-RU" dirty="0"/>
              <a:t> </a:t>
            </a:r>
            <a:r>
              <a:rPr lang="ru-RU" dirty="0" err="1"/>
              <a:t>залози</a:t>
            </a:r>
            <a:r>
              <a:rPr lang="ru-RU" dirty="0"/>
              <a:t>.</a:t>
            </a:r>
          </a:p>
          <a:p>
            <a:pPr algn="just"/>
            <a:r>
              <a:rPr lang="uk-UA" dirty="0"/>
              <a:t> </a:t>
            </a:r>
            <a:endParaRPr lang="ru-RU" dirty="0"/>
          </a:p>
          <a:p>
            <a:pPr algn="just"/>
            <a:endParaRPr lang="ru-RU" dirty="0"/>
          </a:p>
        </p:txBody>
      </p:sp>
    </p:spTree>
    <p:extLst>
      <p:ext uri="{BB962C8B-B14F-4D97-AF65-F5344CB8AC3E}">
        <p14:creationId xmlns:p14="http://schemas.microsoft.com/office/powerpoint/2010/main" val="194930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76672"/>
            <a:ext cx="8640960" cy="5544616"/>
          </a:xfrm>
        </p:spPr>
        <p:txBody>
          <a:bodyPr>
            <a:normAutofit fontScale="62500" lnSpcReduction="20000"/>
          </a:bodyPr>
          <a:lstStyle/>
          <a:p>
            <a:pPr algn="just"/>
            <a:r>
              <a:rPr lang="ru-RU" b="1" u="sng" dirty="0" err="1"/>
              <a:t>Паращитовидні</a:t>
            </a:r>
            <a:r>
              <a:rPr lang="ru-RU" b="1" u="sng" dirty="0"/>
              <a:t> </a:t>
            </a:r>
            <a:r>
              <a:rPr lang="ru-RU" b="1" u="sng" dirty="0" err="1"/>
              <a:t>залози</a:t>
            </a:r>
            <a:endParaRPr lang="ru-RU" dirty="0"/>
          </a:p>
          <a:p>
            <a:pPr algn="just"/>
            <a:r>
              <a:rPr lang="ru-RU" dirty="0"/>
              <a:t>У </a:t>
            </a:r>
            <a:r>
              <a:rPr lang="ru-RU" dirty="0" err="1"/>
              <a:t>людини</a:t>
            </a:r>
            <a:r>
              <a:rPr lang="ru-RU" dirty="0"/>
              <a:t> є </a:t>
            </a:r>
            <a:r>
              <a:rPr lang="ru-RU" dirty="0" err="1"/>
              <a:t>чотири</a:t>
            </a:r>
            <a:r>
              <a:rPr lang="ru-RU" dirty="0"/>
              <a:t> </a:t>
            </a:r>
            <a:r>
              <a:rPr lang="ru-RU" dirty="0" err="1"/>
              <a:t>паращитовидні</a:t>
            </a:r>
            <a:r>
              <a:rPr lang="ru-RU" dirty="0"/>
              <a:t> </a:t>
            </a:r>
            <a:r>
              <a:rPr lang="ru-RU" dirty="0" err="1"/>
              <a:t>залози</a:t>
            </a:r>
            <a:r>
              <a:rPr lang="ru-RU" dirty="0"/>
              <a:t>, </a:t>
            </a:r>
            <a:r>
              <a:rPr lang="ru-RU" dirty="0" err="1"/>
              <a:t>розташовані</a:t>
            </a:r>
            <a:r>
              <a:rPr lang="ru-RU" dirty="0"/>
              <a:t> на </a:t>
            </a:r>
            <a:r>
              <a:rPr lang="ru-RU" dirty="0" err="1"/>
              <a:t>задній</a:t>
            </a:r>
            <a:r>
              <a:rPr lang="ru-RU" dirty="0"/>
              <a:t> </a:t>
            </a:r>
            <a:r>
              <a:rPr lang="ru-RU" dirty="0" err="1"/>
              <a:t>стінці</a:t>
            </a:r>
            <a:r>
              <a:rPr lang="ru-RU" dirty="0"/>
              <a:t> </a:t>
            </a:r>
            <a:r>
              <a:rPr lang="ru-RU" dirty="0" err="1"/>
              <a:t>бічних</a:t>
            </a:r>
            <a:r>
              <a:rPr lang="ru-RU" dirty="0"/>
              <a:t> </a:t>
            </a:r>
            <a:r>
              <a:rPr lang="ru-RU" dirty="0" err="1"/>
              <a:t>часток</a:t>
            </a:r>
            <a:r>
              <a:rPr lang="ru-RU" dirty="0"/>
              <a:t> </a:t>
            </a:r>
            <a:r>
              <a:rPr lang="ru-RU" dirty="0" err="1"/>
              <a:t>щитовидної</a:t>
            </a:r>
            <a:r>
              <a:rPr lang="ru-RU" dirty="0"/>
              <a:t> </a:t>
            </a:r>
            <a:r>
              <a:rPr lang="ru-RU" dirty="0" err="1"/>
              <a:t>залози</a:t>
            </a:r>
            <a:r>
              <a:rPr lang="ru-RU" dirty="0"/>
              <a:t>. </a:t>
            </a:r>
            <a:r>
              <a:rPr lang="ru-RU" dirty="0" err="1"/>
              <a:t>Кожна</a:t>
            </a:r>
            <a:r>
              <a:rPr lang="ru-RU" dirty="0"/>
              <a:t> </a:t>
            </a:r>
            <a:r>
              <a:rPr lang="ru-RU" dirty="0" err="1"/>
              <a:t>паращитовидна</a:t>
            </a:r>
            <a:r>
              <a:rPr lang="ru-RU" dirty="0"/>
              <a:t> </a:t>
            </a:r>
            <a:r>
              <a:rPr lang="ru-RU" dirty="0" err="1"/>
              <a:t>залоза</a:t>
            </a:r>
            <a:r>
              <a:rPr lang="ru-RU" dirty="0"/>
              <a:t> </a:t>
            </a:r>
            <a:r>
              <a:rPr lang="ru-RU" dirty="0" err="1"/>
              <a:t>має</a:t>
            </a:r>
            <a:r>
              <a:rPr lang="ru-RU" dirty="0"/>
              <a:t> </a:t>
            </a:r>
            <a:r>
              <a:rPr lang="ru-RU" dirty="0" err="1"/>
              <a:t>довжину</a:t>
            </a:r>
            <a:r>
              <a:rPr lang="ru-RU" dirty="0"/>
              <a:t> 6-8 </a:t>
            </a:r>
            <a:r>
              <a:rPr lang="ru-RU" i="1" dirty="0"/>
              <a:t>мм,</a:t>
            </a:r>
            <a:r>
              <a:rPr lang="ru-RU" dirty="0"/>
              <a:t> ширину 3-1 </a:t>
            </a:r>
            <a:r>
              <a:rPr lang="ru-RU" i="1" dirty="0"/>
              <a:t>мм,</a:t>
            </a:r>
            <a:r>
              <a:rPr lang="ru-RU" dirty="0"/>
              <a:t> </a:t>
            </a:r>
            <a:r>
              <a:rPr lang="ru-RU" dirty="0" err="1"/>
              <a:t>товщину</a:t>
            </a:r>
            <a:r>
              <a:rPr lang="ru-RU" dirty="0"/>
              <a:t> 1,5-2 </a:t>
            </a:r>
            <a:r>
              <a:rPr lang="ru-RU" i="1" dirty="0"/>
              <a:t>мм</a:t>
            </a:r>
            <a:r>
              <a:rPr lang="ru-RU" dirty="0"/>
              <a:t> і </a:t>
            </a:r>
            <a:r>
              <a:rPr lang="ru-RU" dirty="0" err="1"/>
              <a:t>масу</a:t>
            </a:r>
            <a:r>
              <a:rPr lang="ru-RU" dirty="0"/>
              <a:t> 0,1-0,15г. </a:t>
            </a:r>
            <a:r>
              <a:rPr lang="ru-RU" dirty="0" err="1"/>
              <a:t>Зовні</a:t>
            </a:r>
            <a:r>
              <a:rPr lang="ru-RU" dirty="0"/>
              <a:t> вона </a:t>
            </a:r>
            <a:r>
              <a:rPr lang="ru-RU" dirty="0" err="1"/>
              <a:t>вкрита</a:t>
            </a:r>
            <a:r>
              <a:rPr lang="ru-RU" dirty="0"/>
              <a:t> </a:t>
            </a:r>
            <a:r>
              <a:rPr lang="ru-RU" dirty="0" err="1"/>
              <a:t>сполучнотканинною</a:t>
            </a:r>
            <a:r>
              <a:rPr lang="ru-RU" dirty="0"/>
              <a:t> капсулою. </a:t>
            </a:r>
            <a:r>
              <a:rPr lang="ru-RU" dirty="0" err="1"/>
              <a:t>Залоза</a:t>
            </a:r>
            <a:r>
              <a:rPr lang="ru-RU" dirty="0"/>
              <a:t> </a:t>
            </a:r>
            <a:r>
              <a:rPr lang="ru-RU" dirty="0" err="1"/>
              <a:t>утворена</a:t>
            </a:r>
            <a:r>
              <a:rPr lang="ru-RU" dirty="0"/>
              <a:t> тяжами </a:t>
            </a:r>
            <a:r>
              <a:rPr lang="ru-RU" dirty="0" err="1"/>
              <a:t>епітеліальних</a:t>
            </a:r>
            <a:r>
              <a:rPr lang="ru-RU" dirty="0"/>
              <a:t> </a:t>
            </a:r>
            <a:r>
              <a:rPr lang="ru-RU" dirty="0" err="1"/>
              <a:t>клітин</a:t>
            </a:r>
            <a:r>
              <a:rPr lang="ru-RU" dirty="0"/>
              <a:t> і </a:t>
            </a:r>
            <a:r>
              <a:rPr lang="ru-RU" dirty="0" err="1"/>
              <a:t>скупченнями</a:t>
            </a:r>
            <a:r>
              <a:rPr lang="ru-RU" dirty="0"/>
              <a:t> </a:t>
            </a:r>
            <a:r>
              <a:rPr lang="ru-RU" dirty="0" err="1"/>
              <a:t>залозистих</a:t>
            </a:r>
            <a:r>
              <a:rPr lang="ru-RU" dirty="0"/>
              <a:t> </a:t>
            </a:r>
            <a:r>
              <a:rPr lang="ru-RU" dirty="0" err="1"/>
              <a:t>клітин</a:t>
            </a:r>
            <a:r>
              <a:rPr lang="ru-RU" dirty="0"/>
              <a:t> – </a:t>
            </a:r>
            <a:r>
              <a:rPr lang="ru-RU" i="1" dirty="0" err="1"/>
              <a:t>паратиреоцитів</a:t>
            </a:r>
            <a:r>
              <a:rPr lang="ru-RU" i="1" dirty="0"/>
              <a:t>,</a:t>
            </a:r>
            <a:r>
              <a:rPr lang="ru-RU" dirty="0"/>
              <a:t> </a:t>
            </a:r>
            <a:r>
              <a:rPr lang="ru-RU" dirty="0" err="1"/>
              <a:t>що</a:t>
            </a:r>
            <a:r>
              <a:rPr lang="ru-RU" dirty="0"/>
              <a:t> </a:t>
            </a:r>
            <a:r>
              <a:rPr lang="ru-RU" dirty="0" err="1"/>
              <a:t>поділяються</a:t>
            </a:r>
            <a:r>
              <a:rPr lang="ru-RU" dirty="0"/>
              <a:t> на </a:t>
            </a:r>
            <a:r>
              <a:rPr lang="ru-RU" i="1" dirty="0" err="1"/>
              <a:t>головні</a:t>
            </a:r>
            <a:r>
              <a:rPr lang="ru-RU" i="1" dirty="0"/>
              <a:t> </a:t>
            </a:r>
            <a:r>
              <a:rPr lang="ru-RU" i="1" dirty="0" err="1"/>
              <a:t>клітини</a:t>
            </a:r>
            <a:r>
              <a:rPr lang="ru-RU" dirty="0"/>
              <a:t> </a:t>
            </a:r>
            <a:r>
              <a:rPr lang="ru-RU" dirty="0" err="1"/>
              <a:t>зі</a:t>
            </a:r>
            <a:r>
              <a:rPr lang="ru-RU" dirty="0"/>
              <a:t> </a:t>
            </a:r>
            <a:r>
              <a:rPr lang="ru-RU" dirty="0" err="1"/>
              <a:t>світлою</a:t>
            </a:r>
            <a:r>
              <a:rPr lang="ru-RU" dirty="0"/>
              <a:t> цитоплазмою, </a:t>
            </a:r>
            <a:r>
              <a:rPr lang="ru-RU" i="1" dirty="0" err="1"/>
              <a:t>темні</a:t>
            </a:r>
            <a:r>
              <a:rPr lang="ru-RU" dirty="0"/>
              <a:t> й </a:t>
            </a:r>
            <a:r>
              <a:rPr lang="ru-RU" i="1" dirty="0" err="1"/>
              <a:t>ацидофільні</a:t>
            </a:r>
            <a:r>
              <a:rPr lang="ru-RU" i="1" dirty="0"/>
              <a:t>.</a:t>
            </a:r>
            <a:r>
              <a:rPr lang="ru-RU" dirty="0"/>
              <a:t> Як </a:t>
            </a:r>
            <a:r>
              <a:rPr lang="ru-RU" dirty="0" err="1"/>
              <a:t>темні</a:t>
            </a:r>
            <a:r>
              <a:rPr lang="ru-RU" dirty="0"/>
              <a:t>, так і </a:t>
            </a:r>
            <a:r>
              <a:rPr lang="ru-RU" dirty="0" err="1"/>
              <a:t>ацидофільні</a:t>
            </a:r>
            <a:r>
              <a:rPr lang="ru-RU" dirty="0"/>
              <a:t> </a:t>
            </a:r>
            <a:r>
              <a:rPr lang="ru-RU" dirty="0" err="1"/>
              <a:t>клітини</a:t>
            </a:r>
            <a:r>
              <a:rPr lang="ru-RU" dirty="0"/>
              <a:t> </a:t>
            </a:r>
            <a:r>
              <a:rPr lang="ru-RU" dirty="0" err="1"/>
              <a:t>утворяться</a:t>
            </a:r>
            <a:r>
              <a:rPr lang="ru-RU" dirty="0"/>
              <a:t> з </a:t>
            </a:r>
            <a:r>
              <a:rPr lang="ru-RU" dirty="0" err="1"/>
              <a:t>головних</a:t>
            </a:r>
            <a:r>
              <a:rPr lang="ru-RU" dirty="0"/>
              <a:t> у </a:t>
            </a:r>
            <a:r>
              <a:rPr lang="ru-RU" dirty="0" err="1"/>
              <a:t>процесі</a:t>
            </a:r>
            <a:r>
              <a:rPr lang="ru-RU" dirty="0"/>
              <a:t> </a:t>
            </a:r>
            <a:r>
              <a:rPr lang="ru-RU" dirty="0" err="1"/>
              <a:t>їхнього</a:t>
            </a:r>
            <a:r>
              <a:rPr lang="ru-RU" dirty="0"/>
              <a:t> </a:t>
            </a:r>
            <a:r>
              <a:rPr lang="ru-RU" dirty="0" err="1"/>
              <a:t>старіння</a:t>
            </a:r>
            <a:r>
              <a:rPr lang="ru-RU" dirty="0"/>
              <a:t>, </a:t>
            </a:r>
            <a:r>
              <a:rPr lang="ru-RU" dirty="0" err="1"/>
              <a:t>причому</a:t>
            </a:r>
            <a:r>
              <a:rPr lang="ru-RU" dirty="0"/>
              <a:t> </a:t>
            </a:r>
            <a:r>
              <a:rPr lang="ru-RU" dirty="0" err="1"/>
              <a:t>темні</a:t>
            </a:r>
            <a:r>
              <a:rPr lang="ru-RU" dirty="0"/>
              <a:t> </a:t>
            </a:r>
            <a:r>
              <a:rPr lang="ru-RU" dirty="0" err="1"/>
              <a:t>клітини</a:t>
            </a:r>
            <a:r>
              <a:rPr lang="ru-RU" dirty="0"/>
              <a:t> </a:t>
            </a:r>
            <a:r>
              <a:rPr lang="ru-RU" dirty="0" err="1"/>
              <a:t>являють</a:t>
            </a:r>
            <a:r>
              <a:rPr lang="ru-RU" dirty="0"/>
              <a:t> собою </a:t>
            </a:r>
            <a:r>
              <a:rPr lang="ru-RU" dirty="0" err="1"/>
              <a:t>більш</a:t>
            </a:r>
            <a:r>
              <a:rPr lang="ru-RU" dirty="0"/>
              <a:t> </a:t>
            </a:r>
            <a:r>
              <a:rPr lang="ru-RU" dirty="0" err="1"/>
              <a:t>ранню</a:t>
            </a:r>
            <a:r>
              <a:rPr lang="ru-RU" dirty="0"/>
              <a:t> </a:t>
            </a:r>
            <a:r>
              <a:rPr lang="ru-RU" dirty="0" err="1"/>
              <a:t>стадію</a:t>
            </a:r>
            <a:r>
              <a:rPr lang="ru-RU" dirty="0"/>
              <a:t> </a:t>
            </a:r>
            <a:r>
              <a:rPr lang="ru-RU" dirty="0" err="1"/>
              <a:t>старіння</a:t>
            </a:r>
            <a:r>
              <a:rPr lang="ru-RU" dirty="0"/>
              <a:t>.</a:t>
            </a:r>
          </a:p>
          <a:p>
            <a:pPr algn="just"/>
            <a:r>
              <a:rPr lang="ru-RU" dirty="0" err="1"/>
              <a:t>Трабекули</a:t>
            </a:r>
            <a:r>
              <a:rPr lang="ru-RU" dirty="0"/>
              <a:t> в </a:t>
            </a:r>
            <a:r>
              <a:rPr lang="ru-RU" dirty="0" err="1"/>
              <a:t>залізі</a:t>
            </a:r>
            <a:r>
              <a:rPr lang="ru-RU" dirty="0"/>
              <a:t> </a:t>
            </a:r>
            <a:r>
              <a:rPr lang="ru-RU" dirty="0" err="1"/>
              <a:t>розділені</a:t>
            </a:r>
            <a:r>
              <a:rPr lang="ru-RU" dirty="0"/>
              <a:t> </a:t>
            </a:r>
            <a:r>
              <a:rPr lang="ru-RU" dirty="0" err="1"/>
              <a:t>пухкою</a:t>
            </a:r>
            <a:r>
              <a:rPr lang="ru-RU" dirty="0"/>
              <a:t> волокнистою </a:t>
            </a:r>
            <a:r>
              <a:rPr lang="ru-RU" dirty="0" err="1"/>
              <a:t>неоформленою</a:t>
            </a:r>
            <a:r>
              <a:rPr lang="ru-RU" dirty="0"/>
              <a:t> </a:t>
            </a:r>
            <a:r>
              <a:rPr lang="ru-RU" dirty="0" err="1"/>
              <a:t>сполучною</a:t>
            </a:r>
            <a:r>
              <a:rPr lang="ru-RU" dirty="0"/>
              <a:t> тканиною.</a:t>
            </a:r>
          </a:p>
          <a:p>
            <a:pPr algn="just"/>
            <a:r>
              <a:rPr lang="ru-RU" b="1" dirty="0"/>
              <a:t>Гормон </a:t>
            </a:r>
            <a:r>
              <a:rPr lang="ru-RU" b="1" dirty="0" err="1"/>
              <a:t>паращитовидних</a:t>
            </a:r>
            <a:r>
              <a:rPr lang="ru-RU" b="1" dirty="0"/>
              <a:t> </a:t>
            </a:r>
            <a:r>
              <a:rPr lang="ru-RU" b="1" dirty="0" err="1"/>
              <a:t>залоз</a:t>
            </a:r>
            <a:r>
              <a:rPr lang="ru-RU" b="1" dirty="0"/>
              <a:t>.</a:t>
            </a:r>
            <a:endParaRPr lang="ru-RU" dirty="0"/>
          </a:p>
          <a:p>
            <a:pPr algn="just"/>
            <a:r>
              <a:rPr lang="ru-RU" dirty="0" err="1"/>
              <a:t>Клітини</a:t>
            </a:r>
            <a:r>
              <a:rPr lang="ru-RU" dirty="0"/>
              <a:t> </a:t>
            </a:r>
            <a:r>
              <a:rPr lang="ru-RU" dirty="0" err="1"/>
              <a:t>паращитовидної</a:t>
            </a:r>
            <a:r>
              <a:rPr lang="ru-RU" dirty="0"/>
              <a:t> </a:t>
            </a:r>
            <a:r>
              <a:rPr lang="ru-RU" dirty="0" err="1"/>
              <a:t>залози</a:t>
            </a:r>
            <a:r>
              <a:rPr lang="ru-RU" dirty="0"/>
              <a:t> </a:t>
            </a:r>
            <a:r>
              <a:rPr lang="ru-RU" dirty="0" err="1"/>
              <a:t>безперервно</a:t>
            </a:r>
            <a:r>
              <a:rPr lang="ru-RU" dirty="0"/>
              <a:t> </a:t>
            </a:r>
            <a:r>
              <a:rPr lang="ru-RU" dirty="0" err="1"/>
              <a:t>секретиують</a:t>
            </a:r>
            <a:r>
              <a:rPr lang="ru-RU" dirty="0"/>
              <a:t> </a:t>
            </a:r>
            <a:r>
              <a:rPr lang="ru-RU" i="1" dirty="0" err="1"/>
              <a:t>паратгормон</a:t>
            </a:r>
            <a:r>
              <a:rPr lang="ru-RU" i="1" dirty="0"/>
              <a:t>, </a:t>
            </a:r>
            <a:r>
              <a:rPr lang="ru-RU" dirty="0" err="1"/>
              <a:t>який</a:t>
            </a:r>
            <a:r>
              <a:rPr lang="ru-RU" i="1" dirty="0"/>
              <a:t> </a:t>
            </a:r>
            <a:r>
              <a:rPr lang="ru-RU" dirty="0" err="1"/>
              <a:t>являє</a:t>
            </a:r>
            <a:r>
              <a:rPr lang="ru-RU" dirty="0"/>
              <a:t> собою </a:t>
            </a:r>
            <a:r>
              <a:rPr lang="ru-RU" dirty="0" err="1"/>
              <a:t>білок</a:t>
            </a:r>
            <a:r>
              <a:rPr lang="ru-RU" dirty="0"/>
              <a:t>, </a:t>
            </a:r>
            <a:r>
              <a:rPr lang="ru-RU" dirty="0" err="1"/>
              <a:t>що</a:t>
            </a:r>
            <a:r>
              <a:rPr lang="ru-RU" dirty="0"/>
              <a:t> </a:t>
            </a:r>
            <a:r>
              <a:rPr lang="ru-RU" dirty="0" err="1"/>
              <a:t>складається</a:t>
            </a:r>
            <a:r>
              <a:rPr lang="ru-RU" dirty="0"/>
              <a:t> з 80 </a:t>
            </a:r>
            <a:r>
              <a:rPr lang="ru-RU" dirty="0" err="1"/>
              <a:t>амінокислот</a:t>
            </a:r>
            <a:r>
              <a:rPr lang="ru-RU" dirty="0"/>
              <a:t>. </a:t>
            </a:r>
            <a:r>
              <a:rPr lang="ru-RU" dirty="0" err="1"/>
              <a:t>Паратгормон</a:t>
            </a:r>
            <a:r>
              <a:rPr lang="ru-RU" dirty="0"/>
              <a:t> </a:t>
            </a:r>
            <a:r>
              <a:rPr lang="ru-RU" dirty="0" err="1"/>
              <a:t>регулює</a:t>
            </a:r>
            <a:r>
              <a:rPr lang="ru-RU" dirty="0"/>
              <a:t> </a:t>
            </a:r>
            <a:r>
              <a:rPr lang="ru-RU" dirty="0" err="1"/>
              <a:t>обмін</a:t>
            </a:r>
            <a:r>
              <a:rPr lang="ru-RU" dirty="0"/>
              <a:t> </a:t>
            </a:r>
            <a:r>
              <a:rPr lang="ru-RU" dirty="0" err="1"/>
              <a:t>кальцію</a:t>
            </a:r>
            <a:r>
              <a:rPr lang="ru-RU" dirty="0"/>
              <a:t> і фосфору. В </a:t>
            </a:r>
            <a:r>
              <a:rPr lang="ru-RU" dirty="0" err="1"/>
              <a:t>організмі</a:t>
            </a:r>
            <a:r>
              <a:rPr lang="ru-RU" dirty="0"/>
              <a:t> </a:t>
            </a:r>
            <a:r>
              <a:rPr lang="ru-RU" dirty="0" err="1"/>
              <a:t>дорослої</a:t>
            </a:r>
            <a:r>
              <a:rPr lang="ru-RU" dirty="0"/>
              <a:t> </a:t>
            </a:r>
            <a:r>
              <a:rPr lang="ru-RU" dirty="0" err="1"/>
              <a:t>людини</a:t>
            </a:r>
            <a:r>
              <a:rPr lang="ru-RU" dirty="0"/>
              <a:t> </a:t>
            </a:r>
            <a:r>
              <a:rPr lang="ru-RU" dirty="0" err="1"/>
              <a:t>міститься</a:t>
            </a:r>
            <a:r>
              <a:rPr lang="ru-RU" dirty="0"/>
              <a:t> </a:t>
            </a:r>
            <a:r>
              <a:rPr lang="ru-RU" dirty="0" err="1"/>
              <a:t>близько</a:t>
            </a:r>
            <a:r>
              <a:rPr lang="ru-RU" dirty="0"/>
              <a:t> 1 </a:t>
            </a:r>
            <a:r>
              <a:rPr lang="ru-RU" i="1" dirty="0"/>
              <a:t>кг</a:t>
            </a:r>
            <a:r>
              <a:rPr lang="ru-RU" dirty="0"/>
              <a:t> </a:t>
            </a:r>
            <a:r>
              <a:rPr lang="ru-RU" dirty="0" err="1"/>
              <a:t>кальцію</a:t>
            </a:r>
            <a:r>
              <a:rPr lang="ru-RU" dirty="0"/>
              <a:t>, 99% </a:t>
            </a:r>
            <a:r>
              <a:rPr lang="ru-RU" dirty="0" err="1"/>
              <a:t>цієї</a:t>
            </a:r>
            <a:r>
              <a:rPr lang="ru-RU" dirty="0"/>
              <a:t> </a:t>
            </a:r>
            <a:r>
              <a:rPr lang="ru-RU" dirty="0" err="1"/>
              <a:t>кількості</a:t>
            </a:r>
            <a:r>
              <a:rPr lang="ru-RU" dirty="0"/>
              <a:t> входить до складу скелету. У </a:t>
            </a:r>
            <a:r>
              <a:rPr lang="ru-RU" dirty="0" err="1"/>
              <a:t>крові</a:t>
            </a:r>
            <a:r>
              <a:rPr lang="ru-RU" dirty="0"/>
              <a:t> </a:t>
            </a:r>
            <a:r>
              <a:rPr lang="ru-RU" dirty="0" err="1"/>
              <a:t>концентрація</a:t>
            </a:r>
            <a:r>
              <a:rPr lang="ru-RU" dirty="0"/>
              <a:t> </a:t>
            </a:r>
            <a:r>
              <a:rPr lang="ru-RU" dirty="0" err="1"/>
              <a:t>кальцію</a:t>
            </a:r>
            <a:r>
              <a:rPr lang="ru-RU" dirty="0"/>
              <a:t> </a:t>
            </a:r>
            <a:r>
              <a:rPr lang="ru-RU" dirty="0" err="1"/>
              <a:t>досягає</a:t>
            </a:r>
            <a:r>
              <a:rPr lang="ru-RU" dirty="0"/>
              <a:t> 10 </a:t>
            </a:r>
            <a:r>
              <a:rPr lang="ru-RU" i="1" dirty="0"/>
              <a:t>мг%,</a:t>
            </a:r>
            <a:r>
              <a:rPr lang="ru-RU" dirty="0"/>
              <a:t> одна половина </a:t>
            </a:r>
            <a:r>
              <a:rPr lang="ru-RU" dirty="0" err="1"/>
              <a:t>його</a:t>
            </a:r>
            <a:r>
              <a:rPr lang="ru-RU" dirty="0"/>
              <a:t> </a:t>
            </a:r>
            <a:r>
              <a:rPr lang="ru-RU" dirty="0" err="1"/>
              <a:t>знаходиться</a:t>
            </a:r>
            <a:r>
              <a:rPr lang="ru-RU" dirty="0"/>
              <a:t> в </a:t>
            </a:r>
            <a:r>
              <a:rPr lang="ru-RU" dirty="0" err="1"/>
              <a:t>з’єднанні</a:t>
            </a:r>
            <a:r>
              <a:rPr lang="ru-RU" dirty="0"/>
              <a:t> з белками, </a:t>
            </a:r>
            <a:r>
              <a:rPr lang="ru-RU" dirty="0" err="1"/>
              <a:t>інша</a:t>
            </a:r>
            <a:r>
              <a:rPr lang="ru-RU" dirty="0"/>
              <a:t> – в </a:t>
            </a:r>
            <a:r>
              <a:rPr lang="ru-RU" dirty="0" err="1"/>
              <a:t>іонізованому</a:t>
            </a:r>
            <a:r>
              <a:rPr lang="ru-RU" dirty="0"/>
              <a:t> </a:t>
            </a:r>
            <a:r>
              <a:rPr lang="ru-RU" dirty="0" err="1"/>
              <a:t>стані</a:t>
            </a:r>
            <a:r>
              <a:rPr lang="ru-RU" dirty="0"/>
              <a:t> й у </a:t>
            </a:r>
            <a:r>
              <a:rPr lang="ru-RU" dirty="0" err="1"/>
              <a:t>вигляді</a:t>
            </a:r>
            <a:r>
              <a:rPr lang="ru-RU" dirty="0"/>
              <a:t> солей </a:t>
            </a:r>
            <a:r>
              <a:rPr lang="ru-RU" dirty="0" err="1"/>
              <a:t>недисоційованих</a:t>
            </a:r>
            <a:r>
              <a:rPr lang="ru-RU" dirty="0"/>
              <a:t> на </a:t>
            </a:r>
            <a:r>
              <a:rPr lang="ru-RU" dirty="0" err="1"/>
              <a:t>іони</a:t>
            </a:r>
            <a:r>
              <a:rPr lang="ru-RU" dirty="0"/>
              <a:t>. </a:t>
            </a:r>
            <a:r>
              <a:rPr lang="ru-RU" dirty="0" err="1"/>
              <a:t>Існує</a:t>
            </a:r>
            <a:r>
              <a:rPr lang="ru-RU" dirty="0"/>
              <a:t> </a:t>
            </a:r>
            <a:r>
              <a:rPr lang="ru-RU" dirty="0" err="1"/>
              <a:t>пропорційність</a:t>
            </a:r>
            <a:r>
              <a:rPr lang="ru-RU" dirty="0"/>
              <a:t> </a:t>
            </a:r>
            <a:r>
              <a:rPr lang="ru-RU" dirty="0" err="1"/>
              <a:t>між</a:t>
            </a:r>
            <a:r>
              <a:rPr lang="ru-RU" dirty="0"/>
              <a:t> </a:t>
            </a:r>
            <a:r>
              <a:rPr lang="ru-RU" dirty="0" err="1"/>
              <a:t>концентрацією</a:t>
            </a:r>
            <a:r>
              <a:rPr lang="ru-RU" dirty="0"/>
              <a:t> </a:t>
            </a:r>
            <a:r>
              <a:rPr lang="ru-RU" dirty="0" err="1"/>
              <a:t>іонів</a:t>
            </a:r>
            <a:r>
              <a:rPr lang="ru-RU" dirty="0"/>
              <a:t> </a:t>
            </a:r>
            <a:r>
              <a:rPr lang="ru-RU" dirty="0" err="1"/>
              <a:t>кальцію</a:t>
            </a:r>
            <a:r>
              <a:rPr lang="ru-RU" dirty="0"/>
              <a:t> і фосфору. </a:t>
            </a:r>
            <a:r>
              <a:rPr lang="ru-RU" dirty="0" err="1"/>
              <a:t>Їх</a:t>
            </a:r>
            <a:r>
              <a:rPr lang="ru-RU" dirty="0"/>
              <a:t> </a:t>
            </a:r>
            <a:r>
              <a:rPr lang="ru-RU" dirty="0" err="1"/>
              <a:t>добуток</a:t>
            </a:r>
            <a:r>
              <a:rPr lang="ru-RU" dirty="0"/>
              <a:t> є </a:t>
            </a:r>
            <a:r>
              <a:rPr lang="ru-RU" dirty="0" err="1"/>
              <a:t>постійною</a:t>
            </a:r>
            <a:r>
              <a:rPr lang="ru-RU" dirty="0"/>
              <a:t> величиною. </a:t>
            </a:r>
            <a:r>
              <a:rPr lang="ru-RU" dirty="0" err="1"/>
              <a:t>Звідси</a:t>
            </a:r>
            <a:r>
              <a:rPr lang="ru-RU" dirty="0"/>
              <a:t> </a:t>
            </a:r>
            <a:r>
              <a:rPr lang="ru-RU" dirty="0" err="1"/>
              <a:t>випливає</a:t>
            </a:r>
            <a:r>
              <a:rPr lang="ru-RU" dirty="0"/>
              <a:t>, </a:t>
            </a:r>
            <a:r>
              <a:rPr lang="ru-RU" dirty="0" err="1"/>
              <a:t>що</a:t>
            </a:r>
            <a:r>
              <a:rPr lang="ru-RU" dirty="0"/>
              <a:t> </a:t>
            </a:r>
            <a:r>
              <a:rPr lang="ru-RU" dirty="0" err="1"/>
              <a:t>збільшення</a:t>
            </a:r>
            <a:r>
              <a:rPr lang="ru-RU" dirty="0"/>
              <a:t> </a:t>
            </a:r>
            <a:r>
              <a:rPr lang="ru-RU" dirty="0" err="1"/>
              <a:t>змісту</a:t>
            </a:r>
            <a:r>
              <a:rPr lang="ru-RU" dirty="0"/>
              <a:t> в </a:t>
            </a:r>
            <a:r>
              <a:rPr lang="ru-RU" dirty="0" err="1"/>
              <a:t>крові</a:t>
            </a:r>
            <a:r>
              <a:rPr lang="ru-RU" dirty="0"/>
              <a:t> </a:t>
            </a:r>
            <a:r>
              <a:rPr lang="ru-RU" dirty="0" err="1"/>
              <a:t>кальцію</a:t>
            </a:r>
            <a:r>
              <a:rPr lang="ru-RU" dirty="0"/>
              <a:t> </a:t>
            </a:r>
            <a:r>
              <a:rPr lang="ru-RU" dirty="0" err="1"/>
              <a:t>повинне</a:t>
            </a:r>
            <a:r>
              <a:rPr lang="ru-RU" dirty="0"/>
              <a:t> </a:t>
            </a:r>
            <a:r>
              <a:rPr lang="ru-RU" dirty="0" err="1"/>
              <a:t>супроводжуватися</a:t>
            </a:r>
            <a:r>
              <a:rPr lang="ru-RU" dirty="0"/>
              <a:t> </a:t>
            </a:r>
            <a:r>
              <a:rPr lang="ru-RU" dirty="0" err="1"/>
              <a:t>падінням</a:t>
            </a:r>
            <a:r>
              <a:rPr lang="ru-RU" dirty="0"/>
              <a:t> </a:t>
            </a:r>
            <a:r>
              <a:rPr lang="ru-RU" dirty="0" err="1"/>
              <a:t>кількості</a:t>
            </a:r>
            <a:r>
              <a:rPr lang="ru-RU" dirty="0"/>
              <a:t> фосфору.</a:t>
            </a:r>
          </a:p>
          <a:p>
            <a:pPr algn="just"/>
            <a:endParaRPr lang="ru-RU" dirty="0"/>
          </a:p>
        </p:txBody>
      </p:sp>
    </p:spTree>
    <p:extLst>
      <p:ext uri="{BB962C8B-B14F-4D97-AF65-F5344CB8AC3E}">
        <p14:creationId xmlns:p14="http://schemas.microsoft.com/office/powerpoint/2010/main" val="1054757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TotalTime>
  <Words>1142</Words>
  <Application>Microsoft Office PowerPoint</Application>
  <PresentationFormat>Экран (4:3)</PresentationFormat>
  <Paragraphs>99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  Лекція на тему  Вади розвитку та хвороби вилочкової,  щитоподібної та паращитовидних залоз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на тему</dc:title>
  <dc:creator>User 90</dc:creator>
  <cp:lastModifiedBy>Сервис</cp:lastModifiedBy>
  <cp:revision>5</cp:revision>
  <dcterms:created xsi:type="dcterms:W3CDTF">2020-06-02T07:30:59Z</dcterms:created>
  <dcterms:modified xsi:type="dcterms:W3CDTF">2020-06-04T14:20:27Z</dcterms:modified>
</cp:coreProperties>
</file>