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3" autoAdjust="0"/>
    <p:restoredTop sz="94697" autoAdjust="0"/>
  </p:normalViewPr>
  <p:slideViewPr>
    <p:cSldViewPr>
      <p:cViewPr varScale="1">
        <p:scale>
          <a:sx n="70" d="100"/>
          <a:sy n="70" d="100"/>
        </p:scale>
        <p:origin x="-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cat>
            <c:strRef>
              <c:f>Лист1!$A$2:$A$5</c:f>
              <c:strCache>
                <c:ptCount val="4"/>
                <c:pt idx="0">
                  <c:v>кровотеча</c:v>
                </c:pt>
                <c:pt idx="1">
                  <c:v>стеноз</c:v>
                </c:pt>
                <c:pt idx="2">
                  <c:v>перфорація</c:v>
                </c:pt>
                <c:pt idx="3">
                  <c:v>пенетрація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11</c:v>
                </c:pt>
                <c:pt idx="2">
                  <c:v>8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2520279"/>
          </a:xfrm>
        </p:spPr>
        <p:txBody>
          <a:bodyPr>
            <a:normAutofit/>
          </a:bodyPr>
          <a:lstStyle/>
          <a:p>
            <a:r>
              <a:rPr lang="ru-RU" sz="1800" b="1"/>
              <a:t>МІНІСТЕРСТВО ОХОРОНИ ЗДОРОВ'Я УКРАЇНИ 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УКРАЇНСЬКА МЕДИЧНА СТОМАТОЛОГІЧНА АКАДЕМІ</a:t>
            </a:r>
            <a:r>
              <a:rPr lang="ru-RU" sz="1800"/>
              <a:t/>
            </a:r>
            <a:br>
              <a:rPr lang="ru-RU" sz="1800"/>
            </a:br>
            <a:r>
              <a:rPr lang="uk-UA" sz="1800" b="1"/>
              <a:t> </a:t>
            </a:r>
            <a:r>
              <a:rPr lang="ru-RU" sz="1800"/>
              <a:t/>
            </a:r>
            <a:br>
              <a:rPr lang="ru-RU" sz="1800"/>
            </a:br>
            <a:r>
              <a:rPr lang="uk-UA" sz="1800" b="1"/>
              <a:t>Кафедра дитячої хірургії з травматологією та ортопедією</a:t>
            </a:r>
            <a:endParaRPr lang="ru-RU" sz="18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fontScale="77500" lnSpcReduction="20000"/>
          </a:bodyPr>
          <a:lstStyle/>
          <a:p>
            <a:r>
              <a:rPr lang="uk-UA">
                <a:solidFill>
                  <a:schemeClr val="tx1"/>
                </a:solidFill>
              </a:rPr>
              <a:t>ТЕМА ЛЕКЦІЇ: Виразкова хвороба шлунку і дванадцятипалої кишки.</a:t>
            </a:r>
            <a:endParaRPr lang="ru-RU">
              <a:solidFill>
                <a:schemeClr val="tx1"/>
              </a:solidFill>
            </a:endParaRPr>
          </a:p>
          <a:p>
            <a:r>
              <a:rPr lang="uk-UA">
                <a:solidFill>
                  <a:schemeClr val="tx1"/>
                </a:solidFill>
              </a:rPr>
              <a:t>            Ускладнення виразкової хвороби шлунка і дванадцятипалої кишки </a:t>
            </a:r>
            <a:endParaRPr lang="uk-UA" smtClean="0">
              <a:solidFill>
                <a:schemeClr val="tx1"/>
              </a:solidFill>
            </a:endParaRPr>
          </a:p>
          <a:p>
            <a:endParaRPr lang="uk-UA">
              <a:solidFill>
                <a:schemeClr val="tx1"/>
              </a:solidFill>
            </a:endParaRPr>
          </a:p>
          <a:p>
            <a:r>
              <a:rPr lang="uk-UA" b="1">
                <a:solidFill>
                  <a:srgbClr val="FF0000"/>
                </a:solidFill>
              </a:rPr>
              <a:t>Полтава 2020 р.</a:t>
            </a:r>
            <a:endParaRPr lang="ru-RU">
              <a:solidFill>
                <a:srgbClr val="FF0000"/>
              </a:solidFill>
            </a:endParaRPr>
          </a:p>
          <a:p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26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12845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     </a:t>
            </a:r>
            <a:r>
              <a:rPr lang="ru-RU" sz="2400" b="1" err="1"/>
              <a:t>Нудота</a:t>
            </a:r>
            <a:r>
              <a:rPr lang="ru-RU" sz="2400" b="1"/>
              <a:t> </a:t>
            </a:r>
            <a:r>
              <a:rPr lang="ru-RU" sz="2400" b="1" err="1"/>
              <a:t>рiдко</a:t>
            </a:r>
            <a:r>
              <a:rPr lang="ru-RU" sz="2400" b="1"/>
              <a:t> </a:t>
            </a:r>
            <a:r>
              <a:rPr lang="ru-RU" sz="2400" b="1" err="1"/>
              <a:t>зустрiчається</a:t>
            </a:r>
            <a:r>
              <a:rPr lang="ru-RU" sz="2400" b="1"/>
              <a:t> при </a:t>
            </a:r>
            <a:r>
              <a:rPr lang="ru-RU" sz="2400" b="1" err="1"/>
              <a:t>виразковiй</a:t>
            </a:r>
            <a:r>
              <a:rPr lang="ru-RU" sz="2400" b="1"/>
              <a:t> </a:t>
            </a:r>
            <a:r>
              <a:rPr lang="ru-RU" sz="2400" b="1" err="1"/>
              <a:t>хворобi</a:t>
            </a:r>
            <a:r>
              <a:rPr lang="ru-RU" sz="2400" b="1"/>
              <a:t> як </a:t>
            </a:r>
            <a:r>
              <a:rPr lang="ru-RU" sz="2400" b="1" err="1"/>
              <a:t>самостiйний</a:t>
            </a:r>
            <a:r>
              <a:rPr lang="ru-RU" sz="2400" b="1"/>
              <a:t> симптом, </a:t>
            </a:r>
            <a:r>
              <a:rPr lang="ru-RU" sz="2400" b="1" err="1"/>
              <a:t>частiше</a:t>
            </a:r>
            <a:r>
              <a:rPr lang="ru-RU" sz="2400" b="1"/>
              <a:t> вона </a:t>
            </a:r>
            <a:r>
              <a:rPr lang="ru-RU" sz="2400" b="1" err="1"/>
              <a:t>передує</a:t>
            </a:r>
            <a:r>
              <a:rPr lang="ru-RU" sz="2400" b="1"/>
              <a:t> </a:t>
            </a:r>
            <a:r>
              <a:rPr lang="ru-RU" sz="2400" b="1" err="1"/>
              <a:t>блювотi</a:t>
            </a:r>
            <a:r>
              <a:rPr lang="ru-RU" sz="2400" b="1"/>
              <a:t>. При </a:t>
            </a:r>
            <a:r>
              <a:rPr lang="ru-RU" sz="2400" b="1" err="1"/>
              <a:t>вiдсутностi</a:t>
            </a:r>
            <a:r>
              <a:rPr lang="ru-RU" sz="2400" b="1"/>
              <a:t> </a:t>
            </a:r>
            <a:r>
              <a:rPr lang="ru-RU" sz="2400" b="1" err="1"/>
              <a:t>ускладнень</a:t>
            </a:r>
            <a:r>
              <a:rPr lang="ru-RU" sz="2400" b="1"/>
              <a:t> </a:t>
            </a:r>
            <a:r>
              <a:rPr lang="ru-RU" sz="2400" b="1" err="1"/>
              <a:t>виразкової</a:t>
            </a:r>
            <a:r>
              <a:rPr lang="ru-RU" sz="2400" b="1"/>
              <a:t> </a:t>
            </a:r>
            <a:r>
              <a:rPr lang="ru-RU" sz="2400" b="1" err="1"/>
              <a:t>хвороби</a:t>
            </a:r>
            <a:r>
              <a:rPr lang="ru-RU" sz="2400" b="1"/>
              <a:t> </a:t>
            </a:r>
            <a:r>
              <a:rPr lang="ru-RU" sz="2400" b="1" err="1"/>
              <a:t>рiдко</a:t>
            </a:r>
            <a:r>
              <a:rPr lang="ru-RU" sz="2400" b="1"/>
              <a:t> </a:t>
            </a:r>
            <a:r>
              <a:rPr lang="ru-RU" sz="2400" b="1" err="1"/>
              <a:t>може</a:t>
            </a:r>
            <a:r>
              <a:rPr lang="ru-RU" sz="2400" b="1"/>
              <a:t> бути </a:t>
            </a:r>
            <a:r>
              <a:rPr lang="ru-RU" sz="2400" b="1" err="1"/>
              <a:t>блювота</a:t>
            </a:r>
            <a:r>
              <a:rPr lang="ru-RU" sz="2400" b="1"/>
              <a:t> </a:t>
            </a:r>
            <a:r>
              <a:rPr lang="ru-RU" sz="2400" b="1" err="1"/>
              <a:t>переважно</a:t>
            </a:r>
            <a:r>
              <a:rPr lang="ru-RU" sz="2400" b="1"/>
              <a:t> кислим </a:t>
            </a:r>
            <a:r>
              <a:rPr lang="ru-RU" sz="2400" b="1" err="1"/>
              <a:t>шлунковим</a:t>
            </a:r>
            <a:r>
              <a:rPr lang="ru-RU" sz="2400" b="1"/>
              <a:t> </a:t>
            </a:r>
            <a:r>
              <a:rPr lang="ru-RU" sz="2400" b="1" err="1"/>
              <a:t>вмiстом</a:t>
            </a:r>
            <a:r>
              <a:rPr lang="ru-RU" sz="2400" b="1"/>
              <a:t> </a:t>
            </a:r>
            <a:r>
              <a:rPr lang="ru-RU" sz="2400" b="1" err="1"/>
              <a:t>iз</a:t>
            </a:r>
            <a:r>
              <a:rPr lang="ru-RU" sz="2400" b="1"/>
              <a:t> </a:t>
            </a:r>
            <a:r>
              <a:rPr lang="ru-RU" sz="2400" b="1" err="1"/>
              <a:t>домiшками</a:t>
            </a:r>
            <a:r>
              <a:rPr lang="ru-RU" sz="2400" b="1"/>
              <a:t> </a:t>
            </a:r>
            <a:r>
              <a:rPr lang="ru-RU" sz="2400" b="1" err="1"/>
              <a:t>тiльки</a:t>
            </a:r>
            <a:r>
              <a:rPr lang="ru-RU" sz="2400" b="1"/>
              <a:t> </a:t>
            </a:r>
            <a:r>
              <a:rPr lang="ru-RU" sz="2400" b="1" err="1"/>
              <a:t>що</a:t>
            </a:r>
            <a:r>
              <a:rPr lang="ru-RU" sz="2400" b="1"/>
              <a:t> </a:t>
            </a:r>
            <a:r>
              <a:rPr lang="ru-RU" sz="2400" b="1" err="1"/>
              <a:t>прийнятої</a:t>
            </a:r>
            <a:r>
              <a:rPr lang="ru-RU" sz="2400" b="1"/>
              <a:t> </a:t>
            </a:r>
            <a:r>
              <a:rPr lang="ru-RU" sz="2400" b="1" err="1"/>
              <a:t>їжi</a:t>
            </a:r>
            <a:r>
              <a:rPr lang="ru-RU" sz="2400" b="1"/>
              <a:t>, яка приносить </a:t>
            </a:r>
            <a:r>
              <a:rPr lang="ru-RU" sz="2400" b="1" err="1"/>
              <a:t>полегшення</a:t>
            </a:r>
            <a:r>
              <a:rPr lang="ru-RU" sz="2400" b="1"/>
              <a:t>. Для </a:t>
            </a:r>
            <a:r>
              <a:rPr lang="ru-RU" sz="2400" b="1" err="1"/>
              <a:t>хворих</a:t>
            </a:r>
            <a:r>
              <a:rPr lang="ru-RU" sz="2400" b="1"/>
              <a:t> </a:t>
            </a:r>
            <a:r>
              <a:rPr lang="ru-RU" sz="2400" b="1" err="1"/>
              <a:t>iз</a:t>
            </a:r>
            <a:r>
              <a:rPr lang="ru-RU" sz="2400" b="1"/>
              <a:t> </a:t>
            </a:r>
            <a:r>
              <a:rPr lang="ru-RU" sz="2400" b="1" err="1"/>
              <a:t>пiлоро-дуоденальними</a:t>
            </a:r>
            <a:r>
              <a:rPr lang="ru-RU" sz="2400" b="1"/>
              <a:t> </a:t>
            </a:r>
            <a:r>
              <a:rPr lang="ru-RU" sz="2400" b="1" err="1"/>
              <a:t>виразками</a:t>
            </a:r>
            <a:r>
              <a:rPr lang="ru-RU" sz="2400" b="1"/>
              <a:t> характерна </a:t>
            </a:r>
            <a:r>
              <a:rPr lang="ru-RU" sz="2400" b="1" err="1"/>
              <a:t>пiзня</a:t>
            </a:r>
            <a:r>
              <a:rPr lang="ru-RU" sz="2400" b="1"/>
              <a:t> </a:t>
            </a:r>
            <a:r>
              <a:rPr lang="ru-RU" sz="2400" b="1" err="1"/>
              <a:t>блювота</a:t>
            </a:r>
            <a:r>
              <a:rPr lang="ru-RU" sz="2400" b="1"/>
              <a:t>, яка </a:t>
            </a:r>
            <a:r>
              <a:rPr lang="ru-RU" sz="2400" b="1" err="1"/>
              <a:t>виникає</a:t>
            </a:r>
            <a:r>
              <a:rPr lang="ru-RU" sz="2400" b="1"/>
              <a:t> через 2-2,5 годин </a:t>
            </a:r>
            <a:r>
              <a:rPr lang="ru-RU" sz="2400" b="1" err="1"/>
              <a:t>пiсля</a:t>
            </a:r>
            <a:r>
              <a:rPr lang="ru-RU" sz="2400" b="1"/>
              <a:t> </a:t>
            </a:r>
            <a:r>
              <a:rPr lang="ru-RU" sz="2400" b="1" err="1"/>
              <a:t>їди</a:t>
            </a:r>
            <a:r>
              <a:rPr lang="ru-RU" sz="2400" b="1"/>
              <a:t>.</a:t>
            </a:r>
          </a:p>
          <a:p>
            <a:r>
              <a:rPr lang="ru-RU" sz="2400" b="1"/>
              <a:t>     </a:t>
            </a:r>
            <a:r>
              <a:rPr lang="ru-RU" sz="2400" b="1" err="1"/>
              <a:t>Апетит</a:t>
            </a:r>
            <a:r>
              <a:rPr lang="ru-RU" sz="2400" b="1"/>
              <a:t> у </a:t>
            </a:r>
            <a:r>
              <a:rPr lang="ru-RU" sz="2400" b="1" err="1"/>
              <a:t>хворих</a:t>
            </a:r>
            <a:r>
              <a:rPr lang="ru-RU" sz="2400" b="1"/>
              <a:t> </a:t>
            </a:r>
            <a:r>
              <a:rPr lang="ru-RU" sz="2400" b="1" err="1"/>
              <a:t>iз</a:t>
            </a:r>
            <a:r>
              <a:rPr lang="ru-RU" sz="2400" b="1"/>
              <a:t> </a:t>
            </a:r>
            <a:r>
              <a:rPr lang="ru-RU" sz="2400" b="1" err="1"/>
              <a:t>неускладненим</a:t>
            </a:r>
            <a:r>
              <a:rPr lang="ru-RU" sz="2400" b="1"/>
              <a:t> </a:t>
            </a:r>
            <a:r>
              <a:rPr lang="ru-RU" sz="2400" b="1" err="1"/>
              <a:t>перебiгом</a:t>
            </a:r>
            <a:r>
              <a:rPr lang="ru-RU" sz="2400" b="1"/>
              <a:t> не </a:t>
            </a:r>
            <a:r>
              <a:rPr lang="ru-RU" sz="2400" b="1" err="1"/>
              <a:t>змiнюється</a:t>
            </a:r>
            <a:r>
              <a:rPr lang="ru-RU" sz="2400" b="1"/>
              <a:t>, але при </a:t>
            </a:r>
            <a:r>
              <a:rPr lang="ru-RU" sz="2400" b="1" err="1"/>
              <a:t>локалiзацiї</a:t>
            </a:r>
            <a:r>
              <a:rPr lang="ru-RU" sz="2400" b="1"/>
              <a:t> </a:t>
            </a:r>
            <a:r>
              <a:rPr lang="ru-RU" sz="2400" b="1" err="1"/>
              <a:t>виразки</a:t>
            </a:r>
            <a:r>
              <a:rPr lang="ru-RU" sz="2400" b="1"/>
              <a:t> у </a:t>
            </a:r>
            <a:r>
              <a:rPr lang="ru-RU" sz="2400" b="1" err="1"/>
              <a:t>дуоденальнiй</a:t>
            </a:r>
            <a:r>
              <a:rPr lang="ru-RU" sz="2400" b="1"/>
              <a:t> </a:t>
            </a:r>
            <a:r>
              <a:rPr lang="ru-RU" sz="2400" b="1" err="1"/>
              <a:t>зонi</a:t>
            </a:r>
            <a:r>
              <a:rPr lang="ru-RU" sz="2400" b="1"/>
              <a:t> </a:t>
            </a:r>
            <a:r>
              <a:rPr lang="ru-RU" sz="2400" b="1" err="1"/>
              <a:t>може</a:t>
            </a:r>
            <a:r>
              <a:rPr lang="ru-RU" sz="2400" b="1"/>
              <a:t> </a:t>
            </a:r>
            <a:r>
              <a:rPr lang="ru-RU" sz="2400" b="1" err="1"/>
              <a:t>пiдвищуватися</a:t>
            </a:r>
            <a:r>
              <a:rPr lang="ru-RU" sz="2400" b="1"/>
              <a:t>. У </a:t>
            </a:r>
            <a:r>
              <a:rPr lang="ru-RU" sz="2400" b="1" err="1"/>
              <a:t>частини</a:t>
            </a:r>
            <a:r>
              <a:rPr lang="ru-RU" sz="2400" b="1"/>
              <a:t> </a:t>
            </a:r>
            <a:r>
              <a:rPr lang="ru-RU" sz="2400" b="1" err="1"/>
              <a:t>дiтей</a:t>
            </a:r>
            <a:r>
              <a:rPr lang="ru-RU" sz="2400" b="1"/>
              <a:t> </a:t>
            </a:r>
            <a:r>
              <a:rPr lang="ru-RU" sz="2400" b="1" err="1"/>
              <a:t>вiдмiчаються</a:t>
            </a:r>
            <a:r>
              <a:rPr lang="ru-RU" sz="2400" b="1"/>
              <a:t> закрепи, </a:t>
            </a:r>
            <a:r>
              <a:rPr lang="ru-RU" sz="2400" b="1" err="1"/>
              <a:t>що</a:t>
            </a:r>
            <a:r>
              <a:rPr lang="ru-RU" sz="2400" b="1"/>
              <a:t> </a:t>
            </a:r>
            <a:r>
              <a:rPr lang="ru-RU" sz="2400" b="1" err="1"/>
              <a:t>пов’язано</a:t>
            </a:r>
            <a:r>
              <a:rPr lang="ru-RU" sz="2400" b="1"/>
              <a:t> </a:t>
            </a:r>
            <a:r>
              <a:rPr lang="ru-RU" sz="2400" b="1" err="1"/>
              <a:t>iз</a:t>
            </a:r>
            <a:r>
              <a:rPr lang="ru-RU" sz="2400" b="1"/>
              <a:t> </a:t>
            </a:r>
            <a:r>
              <a:rPr lang="ru-RU" sz="2400" b="1" err="1"/>
              <a:t>пiдвищеним</a:t>
            </a:r>
            <a:r>
              <a:rPr lang="ru-RU" sz="2400" b="1"/>
              <a:t> тонусом </a:t>
            </a:r>
            <a:r>
              <a:rPr lang="ru-RU" sz="2400" b="1" err="1"/>
              <a:t>блукаючого</a:t>
            </a:r>
            <a:r>
              <a:rPr lang="ru-RU" sz="2400" b="1"/>
              <a:t> нерва, </a:t>
            </a:r>
            <a:r>
              <a:rPr lang="ru-RU" sz="2400" b="1" err="1"/>
              <a:t>зниженням</a:t>
            </a:r>
            <a:r>
              <a:rPr lang="ru-RU" sz="2400" b="1"/>
              <a:t> </a:t>
            </a:r>
            <a:r>
              <a:rPr lang="ru-RU" sz="2400" b="1" err="1"/>
              <a:t>моторної</a:t>
            </a:r>
            <a:r>
              <a:rPr lang="ru-RU" sz="2400" b="1"/>
              <a:t> </a:t>
            </a:r>
            <a:r>
              <a:rPr lang="ru-RU" sz="2400" b="1" err="1"/>
              <a:t>функцiї</a:t>
            </a:r>
            <a:r>
              <a:rPr lang="ru-RU" sz="2400" b="1"/>
              <a:t> кишечника, </a:t>
            </a:r>
            <a:r>
              <a:rPr lang="ru-RU" sz="2400" b="1" err="1"/>
              <a:t>щадним</a:t>
            </a:r>
            <a:r>
              <a:rPr lang="ru-RU" sz="2400" b="1"/>
              <a:t> </a:t>
            </a:r>
            <a:r>
              <a:rPr lang="ru-RU" sz="2400" b="1" err="1"/>
              <a:t>харчуванням</a:t>
            </a:r>
            <a:r>
              <a:rPr lang="ru-RU" sz="2400" b="1"/>
              <a:t>, </a:t>
            </a:r>
            <a:r>
              <a:rPr lang="ru-RU" sz="2400" b="1" err="1"/>
              <a:t>обмеженням</a:t>
            </a:r>
            <a:r>
              <a:rPr lang="ru-RU" sz="2400" b="1"/>
              <a:t> </a:t>
            </a:r>
            <a:r>
              <a:rPr lang="ru-RU" sz="2400" b="1" err="1"/>
              <a:t>рухового</a:t>
            </a:r>
            <a:r>
              <a:rPr lang="ru-RU" sz="2400" b="1"/>
              <a:t> режиму. </a:t>
            </a:r>
            <a:r>
              <a:rPr lang="ru-RU" sz="2400" b="1" err="1"/>
              <a:t>Язик</a:t>
            </a:r>
            <a:r>
              <a:rPr lang="ru-RU" sz="2400" b="1"/>
              <a:t> </a:t>
            </a:r>
            <a:r>
              <a:rPr lang="ru-RU" sz="2400" b="1" err="1"/>
              <a:t>бiля</a:t>
            </a:r>
            <a:r>
              <a:rPr lang="ru-RU" sz="2400" b="1"/>
              <a:t> </a:t>
            </a:r>
            <a:r>
              <a:rPr lang="ru-RU" sz="2400" b="1" err="1"/>
              <a:t>кореня</a:t>
            </a:r>
            <a:r>
              <a:rPr lang="ru-RU" sz="2400" b="1"/>
              <a:t> </a:t>
            </a:r>
            <a:r>
              <a:rPr lang="ru-RU" sz="2400" b="1" err="1"/>
              <a:t>обкладений</a:t>
            </a:r>
            <a:r>
              <a:rPr lang="ru-RU" sz="2400" b="1"/>
              <a:t> </a:t>
            </a:r>
            <a:r>
              <a:rPr lang="ru-RU" sz="2400" b="1" err="1"/>
              <a:t>бiлою</a:t>
            </a:r>
            <a:r>
              <a:rPr lang="ru-RU" sz="2400" b="1"/>
              <a:t> </a:t>
            </a:r>
            <a:r>
              <a:rPr lang="ru-RU" sz="2400" b="1" err="1"/>
              <a:t>чи</a:t>
            </a:r>
            <a:r>
              <a:rPr lang="ru-RU" sz="2400" b="1"/>
              <a:t> </a:t>
            </a:r>
            <a:r>
              <a:rPr lang="ru-RU" sz="2400" b="1" err="1"/>
              <a:t>жовтою</a:t>
            </a:r>
            <a:r>
              <a:rPr lang="ru-RU" sz="2400" b="1"/>
              <a:t> </a:t>
            </a:r>
            <a:r>
              <a:rPr lang="ru-RU" sz="2400" b="1" err="1"/>
              <a:t>осугою</a:t>
            </a:r>
            <a:r>
              <a:rPr lang="ru-RU" sz="24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455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err="1"/>
              <a:t>Iнтоксикацiйний</a:t>
            </a:r>
            <a:r>
              <a:rPr lang="ru-RU" b="1"/>
              <a:t> синдром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err="1" smtClean="0"/>
              <a:t>Тако</a:t>
            </a:r>
            <a:r>
              <a:rPr lang="ru-RU" smtClean="0"/>
              <a:t> ж </a:t>
            </a:r>
            <a:r>
              <a:rPr lang="ru-RU"/>
              <a:t>не </a:t>
            </a:r>
            <a:r>
              <a:rPr lang="ru-RU" err="1" smtClean="0"/>
              <a:t>специфiчний</a:t>
            </a:r>
            <a:r>
              <a:rPr lang="ru-RU" smtClean="0"/>
              <a:t>, </a:t>
            </a:r>
            <a:r>
              <a:rPr lang="ru-RU"/>
              <a:t>але </a:t>
            </a:r>
            <a:r>
              <a:rPr lang="ru-RU" err="1"/>
              <a:t>займає</a:t>
            </a:r>
            <a:r>
              <a:rPr lang="ru-RU"/>
              <a:t> не </a:t>
            </a:r>
            <a:r>
              <a:rPr lang="ru-RU" err="1"/>
              <a:t>абияке</a:t>
            </a:r>
            <a:r>
              <a:rPr lang="ru-RU"/>
              <a:t> </a:t>
            </a:r>
            <a:r>
              <a:rPr lang="ru-RU" err="1"/>
              <a:t>значення</a:t>
            </a:r>
            <a:r>
              <a:rPr lang="ru-RU"/>
              <a:t> в </a:t>
            </a:r>
            <a:r>
              <a:rPr lang="ru-RU" err="1"/>
              <a:t>клiнiцi</a:t>
            </a:r>
            <a:r>
              <a:rPr lang="ru-RU"/>
              <a:t> </a:t>
            </a:r>
            <a:r>
              <a:rPr lang="ru-RU" err="1"/>
              <a:t>виразкової</a:t>
            </a:r>
            <a:r>
              <a:rPr lang="ru-RU"/>
              <a:t> </a:t>
            </a:r>
            <a:r>
              <a:rPr lang="ru-RU" err="1"/>
              <a:t>хвороби</a:t>
            </a:r>
            <a:r>
              <a:rPr lang="ru-RU"/>
              <a:t>. Прояви </a:t>
            </a:r>
            <a:r>
              <a:rPr lang="ru-RU" err="1"/>
              <a:t>цього</a:t>
            </a:r>
            <a:r>
              <a:rPr lang="ru-RU"/>
              <a:t> синдрому </a:t>
            </a:r>
            <a:r>
              <a:rPr lang="ru-RU" err="1"/>
              <a:t>залежать</a:t>
            </a:r>
            <a:r>
              <a:rPr lang="ru-RU"/>
              <a:t> </a:t>
            </a:r>
            <a:r>
              <a:rPr lang="ru-RU" err="1"/>
              <a:t>вiд</a:t>
            </a:r>
            <a:r>
              <a:rPr lang="ru-RU"/>
              <a:t> </a:t>
            </a:r>
            <a:r>
              <a:rPr lang="ru-RU" err="1"/>
              <a:t>фази</a:t>
            </a:r>
            <a:r>
              <a:rPr lang="ru-RU"/>
              <a:t> захворювання, </a:t>
            </a:r>
            <a:r>
              <a:rPr lang="ru-RU" err="1"/>
              <a:t>вiку</a:t>
            </a:r>
            <a:r>
              <a:rPr lang="ru-RU"/>
              <a:t> </a:t>
            </a:r>
            <a:r>
              <a:rPr lang="ru-RU" err="1"/>
              <a:t>дитини</a:t>
            </a:r>
            <a:r>
              <a:rPr lang="ru-RU"/>
              <a:t>, </a:t>
            </a:r>
            <a:r>
              <a:rPr lang="ru-RU" err="1"/>
              <a:t>тяжкостi</a:t>
            </a:r>
            <a:r>
              <a:rPr lang="ru-RU"/>
              <a:t> </a:t>
            </a:r>
            <a:r>
              <a:rPr lang="ru-RU" err="1"/>
              <a:t>патологiчного</a:t>
            </a:r>
            <a:r>
              <a:rPr lang="ru-RU"/>
              <a:t> </a:t>
            </a:r>
            <a:r>
              <a:rPr lang="ru-RU" err="1"/>
              <a:t>процесу</a:t>
            </a:r>
            <a:r>
              <a:rPr lang="ru-RU"/>
              <a:t>. </a:t>
            </a:r>
            <a:r>
              <a:rPr lang="ru-RU" err="1"/>
              <a:t>Основними</a:t>
            </a:r>
            <a:r>
              <a:rPr lang="ru-RU"/>
              <a:t> </a:t>
            </a:r>
            <a:r>
              <a:rPr lang="ru-RU" err="1"/>
              <a:t>проявами</a:t>
            </a:r>
            <a:r>
              <a:rPr lang="ru-RU"/>
              <a:t> є: </a:t>
            </a:r>
            <a:r>
              <a:rPr lang="ru-RU" err="1"/>
              <a:t>головнi</a:t>
            </a:r>
            <a:r>
              <a:rPr lang="ru-RU"/>
              <a:t> </a:t>
            </a:r>
            <a:r>
              <a:rPr lang="ru-RU" err="1"/>
              <a:t>болi</a:t>
            </a:r>
            <a:r>
              <a:rPr lang="ru-RU"/>
              <a:t>, </a:t>
            </a:r>
            <a:r>
              <a:rPr lang="ru-RU" err="1"/>
              <a:t>дратiвливiсть</a:t>
            </a:r>
            <a:r>
              <a:rPr lang="ru-RU"/>
              <a:t> </a:t>
            </a:r>
            <a:r>
              <a:rPr lang="ru-RU" err="1"/>
              <a:t>емоцiйна</a:t>
            </a:r>
            <a:r>
              <a:rPr lang="ru-RU"/>
              <a:t> </a:t>
            </a:r>
            <a:r>
              <a:rPr lang="ru-RU" err="1"/>
              <a:t>лабiльнiсть</a:t>
            </a:r>
            <a:r>
              <a:rPr lang="ru-RU"/>
              <a:t>, </a:t>
            </a:r>
            <a:r>
              <a:rPr lang="ru-RU" err="1"/>
              <a:t>слабiсть</a:t>
            </a:r>
            <a:r>
              <a:rPr lang="ru-RU"/>
              <a:t>, </a:t>
            </a:r>
            <a:r>
              <a:rPr lang="ru-RU" err="1"/>
              <a:t>швидка</a:t>
            </a:r>
            <a:r>
              <a:rPr lang="ru-RU"/>
              <a:t> </a:t>
            </a:r>
            <a:r>
              <a:rPr lang="ru-RU" err="1"/>
              <a:t>втомлюванiсть</a:t>
            </a:r>
            <a:r>
              <a:rPr lang="ru-RU"/>
              <a:t>, </a:t>
            </a:r>
            <a:r>
              <a:rPr lang="ru-RU" err="1"/>
              <a:t>розлади</a:t>
            </a:r>
            <a:r>
              <a:rPr lang="ru-RU"/>
              <a:t> сну, </a:t>
            </a:r>
            <a:r>
              <a:rPr lang="ru-RU" err="1"/>
              <a:t>зниження</a:t>
            </a:r>
            <a:r>
              <a:rPr lang="ru-RU"/>
              <a:t> </a:t>
            </a:r>
            <a:r>
              <a:rPr lang="ru-RU" err="1"/>
              <a:t>уваги</a:t>
            </a:r>
            <a:r>
              <a:rPr lang="ru-RU"/>
              <a:t> i </a:t>
            </a:r>
            <a:r>
              <a:rPr lang="ru-RU" err="1"/>
              <a:t>пам’ятi</a:t>
            </a:r>
            <a:r>
              <a:rPr lang="ru-RU"/>
              <a:t>, </a:t>
            </a:r>
            <a:r>
              <a:rPr lang="ru-RU" err="1"/>
              <a:t>запаморочення</a:t>
            </a:r>
            <a:r>
              <a:rPr lang="ru-RU"/>
              <a:t>, </a:t>
            </a:r>
            <a:r>
              <a:rPr lang="ru-RU" err="1"/>
              <a:t>вогкiсть</a:t>
            </a:r>
            <a:r>
              <a:rPr lang="ru-RU"/>
              <a:t> </a:t>
            </a:r>
            <a:r>
              <a:rPr lang="ru-RU" err="1"/>
              <a:t>долонь</a:t>
            </a:r>
            <a:r>
              <a:rPr lang="ru-RU"/>
              <a:t>, </a:t>
            </a:r>
            <a:r>
              <a:rPr lang="ru-RU" err="1"/>
              <a:t>пiтливiсть</a:t>
            </a:r>
            <a:r>
              <a:rPr lang="ru-RU"/>
              <a:t>. При </a:t>
            </a:r>
            <a:r>
              <a:rPr lang="ru-RU" err="1"/>
              <a:t>оглядi</a:t>
            </a:r>
            <a:r>
              <a:rPr lang="ru-RU"/>
              <a:t> </a:t>
            </a:r>
            <a:r>
              <a:rPr lang="ru-RU" err="1"/>
              <a:t>шкiри</a:t>
            </a:r>
            <a:r>
              <a:rPr lang="ru-RU"/>
              <a:t> </a:t>
            </a:r>
            <a:r>
              <a:rPr lang="ru-RU" err="1"/>
              <a:t>спостерiгається</a:t>
            </a:r>
            <a:r>
              <a:rPr lang="ru-RU"/>
              <a:t> </a:t>
            </a:r>
            <a:r>
              <a:rPr lang="ru-RU" err="1"/>
              <a:t>блiдiсть</a:t>
            </a:r>
            <a:r>
              <a:rPr lang="ru-RU"/>
              <a:t>, яка не </a:t>
            </a:r>
            <a:r>
              <a:rPr lang="ru-RU" err="1"/>
              <a:t>вiдповiдає</a:t>
            </a:r>
            <a:r>
              <a:rPr lang="ru-RU"/>
              <a:t> </a:t>
            </a:r>
            <a:r>
              <a:rPr lang="ru-RU" err="1"/>
              <a:t>гемодинамiцi</a:t>
            </a:r>
            <a:r>
              <a:rPr lang="ru-RU"/>
              <a:t>, «</a:t>
            </a:r>
            <a:r>
              <a:rPr lang="ru-RU" err="1"/>
              <a:t>тiнi</a:t>
            </a:r>
            <a:r>
              <a:rPr lang="ru-RU"/>
              <a:t>» </a:t>
            </a:r>
            <a:r>
              <a:rPr lang="ru-RU" err="1"/>
              <a:t>або</a:t>
            </a:r>
            <a:r>
              <a:rPr lang="ru-RU"/>
              <a:t> «</a:t>
            </a:r>
            <a:r>
              <a:rPr lang="ru-RU" err="1"/>
              <a:t>синцi</a:t>
            </a:r>
            <a:r>
              <a:rPr lang="ru-RU"/>
              <a:t>» </a:t>
            </a:r>
            <a:r>
              <a:rPr lang="ru-RU" err="1"/>
              <a:t>пiд</a:t>
            </a:r>
            <a:r>
              <a:rPr lang="ru-RU"/>
              <a:t> </a:t>
            </a:r>
            <a:r>
              <a:rPr lang="ru-RU" err="1"/>
              <a:t>очима</a:t>
            </a:r>
            <a:r>
              <a:rPr lang="ru-RU"/>
              <a:t>, </a:t>
            </a:r>
            <a:r>
              <a:rPr lang="ru-RU" err="1"/>
              <a:t>периорбiтальна</a:t>
            </a:r>
            <a:r>
              <a:rPr lang="ru-RU"/>
              <a:t> </a:t>
            </a:r>
            <a:r>
              <a:rPr lang="ru-RU" err="1"/>
              <a:t>чи</a:t>
            </a:r>
            <a:r>
              <a:rPr lang="ru-RU"/>
              <a:t> </a:t>
            </a:r>
            <a:r>
              <a:rPr lang="ru-RU" err="1"/>
              <a:t>периоральна</a:t>
            </a:r>
            <a:r>
              <a:rPr lang="ru-RU"/>
              <a:t> </a:t>
            </a:r>
            <a:r>
              <a:rPr lang="ru-RU" err="1"/>
              <a:t>блiдiсть</a:t>
            </a:r>
            <a:r>
              <a:rPr lang="ru-RU"/>
              <a:t>, </a:t>
            </a:r>
            <a:r>
              <a:rPr lang="ru-RU" err="1"/>
              <a:t>сiрiсть</a:t>
            </a:r>
            <a:r>
              <a:rPr lang="ru-RU"/>
              <a:t> </a:t>
            </a:r>
            <a:r>
              <a:rPr lang="ru-RU" err="1"/>
              <a:t>чи</a:t>
            </a:r>
            <a:r>
              <a:rPr lang="ru-RU"/>
              <a:t> </a:t>
            </a:r>
            <a:r>
              <a:rPr lang="ru-RU" err="1"/>
              <a:t>жовтушнiсть</a:t>
            </a:r>
            <a:r>
              <a:rPr lang="ru-RU"/>
              <a:t>. При </a:t>
            </a:r>
            <a:r>
              <a:rPr lang="ru-RU" err="1"/>
              <a:t>супутнiй</a:t>
            </a:r>
            <a:r>
              <a:rPr lang="ru-RU"/>
              <a:t> </a:t>
            </a:r>
            <a:r>
              <a:rPr lang="ru-RU" err="1"/>
              <a:t>патологiї</a:t>
            </a:r>
            <a:r>
              <a:rPr lang="ru-RU"/>
              <a:t> </a:t>
            </a:r>
            <a:r>
              <a:rPr lang="ru-RU" err="1"/>
              <a:t>печiнки</a:t>
            </a:r>
            <a:r>
              <a:rPr lang="ru-RU"/>
              <a:t> i </a:t>
            </a:r>
            <a:r>
              <a:rPr lang="ru-RU" err="1"/>
              <a:t>жовчевих</a:t>
            </a:r>
            <a:r>
              <a:rPr lang="ru-RU"/>
              <a:t> </a:t>
            </a:r>
            <a:r>
              <a:rPr lang="ru-RU" err="1"/>
              <a:t>шляхiв</a:t>
            </a:r>
            <a:r>
              <a:rPr lang="ru-RU"/>
              <a:t> на </a:t>
            </a:r>
            <a:r>
              <a:rPr lang="ru-RU" err="1"/>
              <a:t>шкiрi</a:t>
            </a:r>
            <a:r>
              <a:rPr lang="ru-RU"/>
              <a:t> </a:t>
            </a:r>
            <a:r>
              <a:rPr lang="ru-RU" err="1"/>
              <a:t>обличчя</a:t>
            </a:r>
            <a:r>
              <a:rPr lang="ru-RU"/>
              <a:t>, кистей, </a:t>
            </a:r>
            <a:r>
              <a:rPr lang="ru-RU" err="1"/>
              <a:t>передплiч</a:t>
            </a:r>
            <a:r>
              <a:rPr lang="ru-RU"/>
              <a:t> </a:t>
            </a:r>
            <a:r>
              <a:rPr lang="ru-RU" err="1"/>
              <a:t>вiдмiчаються</a:t>
            </a:r>
            <a:r>
              <a:rPr lang="ru-RU"/>
              <a:t> «</a:t>
            </a:r>
            <a:r>
              <a:rPr lang="ru-RU" err="1"/>
              <a:t>судиннi</a:t>
            </a:r>
            <a:r>
              <a:rPr lang="ru-RU"/>
              <a:t> </a:t>
            </a:r>
            <a:r>
              <a:rPr lang="ru-RU" err="1"/>
              <a:t>зiрочки</a:t>
            </a:r>
            <a:r>
              <a:rPr lang="ru-RU"/>
              <a:t>» (</a:t>
            </a:r>
            <a:r>
              <a:rPr lang="ru-RU" err="1"/>
              <a:t>телеангiоектазiї</a:t>
            </a:r>
            <a:r>
              <a:rPr lang="ru-RU"/>
              <a:t>), у </a:t>
            </a:r>
            <a:r>
              <a:rPr lang="ru-RU" err="1"/>
              <a:t>мiжлопатковiй</a:t>
            </a:r>
            <a:r>
              <a:rPr lang="ru-RU"/>
              <a:t> </a:t>
            </a:r>
            <a:r>
              <a:rPr lang="ru-RU" err="1"/>
              <a:t>дiлянцi</a:t>
            </a:r>
            <a:r>
              <a:rPr lang="ru-RU"/>
              <a:t> </a:t>
            </a:r>
            <a:r>
              <a:rPr lang="ru-RU" err="1"/>
              <a:t>можна</a:t>
            </a:r>
            <a:r>
              <a:rPr lang="ru-RU"/>
              <a:t> </a:t>
            </a:r>
            <a:r>
              <a:rPr lang="ru-RU" err="1"/>
              <a:t>знайти</a:t>
            </a:r>
            <a:r>
              <a:rPr lang="ru-RU"/>
              <a:t> </a:t>
            </a:r>
            <a:r>
              <a:rPr lang="ru-RU" err="1"/>
              <a:t>розширену</a:t>
            </a:r>
            <a:r>
              <a:rPr lang="ru-RU"/>
              <a:t> </a:t>
            </a:r>
            <a:r>
              <a:rPr lang="ru-RU" err="1"/>
              <a:t>капiлярну</a:t>
            </a:r>
            <a:r>
              <a:rPr lang="ru-RU"/>
              <a:t> </a:t>
            </a:r>
            <a:r>
              <a:rPr lang="ru-RU" err="1"/>
              <a:t>сiтку</a:t>
            </a:r>
            <a:r>
              <a:rPr lang="ru-RU"/>
              <a:t>. Часто </a:t>
            </a:r>
            <a:r>
              <a:rPr lang="ru-RU" err="1"/>
              <a:t>визначається</a:t>
            </a:r>
            <a:r>
              <a:rPr lang="ru-RU"/>
              <a:t> </a:t>
            </a:r>
            <a:r>
              <a:rPr lang="ru-RU" err="1"/>
              <a:t>артерiальна</a:t>
            </a:r>
            <a:r>
              <a:rPr lang="ru-RU"/>
              <a:t> </a:t>
            </a:r>
            <a:r>
              <a:rPr lang="ru-RU" err="1"/>
              <a:t>гiпотонiя</a:t>
            </a:r>
            <a:r>
              <a:rPr lang="ru-RU"/>
              <a:t>. Тони </a:t>
            </a:r>
            <a:r>
              <a:rPr lang="ru-RU" err="1"/>
              <a:t>серця</a:t>
            </a:r>
            <a:r>
              <a:rPr lang="ru-RU"/>
              <a:t> </a:t>
            </a:r>
            <a:r>
              <a:rPr lang="ru-RU" err="1"/>
              <a:t>ослабленi</a:t>
            </a:r>
            <a:r>
              <a:rPr lang="ru-RU"/>
              <a:t>, часто </a:t>
            </a:r>
            <a:r>
              <a:rPr lang="ru-RU" err="1"/>
              <a:t>можна</a:t>
            </a:r>
            <a:r>
              <a:rPr lang="ru-RU"/>
              <a:t> </a:t>
            </a:r>
            <a:r>
              <a:rPr lang="ru-RU" err="1"/>
              <a:t>вислухати</a:t>
            </a:r>
            <a:r>
              <a:rPr lang="ru-RU"/>
              <a:t> </a:t>
            </a:r>
            <a:r>
              <a:rPr lang="ru-RU" err="1"/>
              <a:t>функцiональний</a:t>
            </a:r>
            <a:r>
              <a:rPr lang="ru-RU"/>
              <a:t> </a:t>
            </a:r>
            <a:r>
              <a:rPr lang="ru-RU" err="1"/>
              <a:t>систолiчний</a:t>
            </a:r>
            <a:r>
              <a:rPr lang="ru-RU"/>
              <a:t> шум на </a:t>
            </a:r>
            <a:r>
              <a:rPr lang="ru-RU" err="1"/>
              <a:t>верхiвцi</a:t>
            </a:r>
            <a:r>
              <a:rPr lang="ru-RU"/>
              <a:t> i в V </a:t>
            </a:r>
            <a:r>
              <a:rPr lang="ru-RU" err="1"/>
              <a:t>точцi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8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/>
              <a:t> </a:t>
            </a:r>
            <a:r>
              <a:rPr lang="ru-RU" err="1"/>
              <a:t>Ускладнення</a:t>
            </a:r>
            <a:r>
              <a:rPr lang="ru-RU"/>
              <a:t> </a:t>
            </a:r>
            <a:r>
              <a:rPr lang="ru-RU" err="1"/>
              <a:t>спостерiгаються</a:t>
            </a:r>
            <a:r>
              <a:rPr lang="ru-RU"/>
              <a:t> в 15 — 20% </a:t>
            </a:r>
            <a:r>
              <a:rPr lang="ru-RU" err="1"/>
              <a:t>хворих</a:t>
            </a:r>
            <a:r>
              <a:rPr lang="ru-RU"/>
              <a:t> з </a:t>
            </a:r>
            <a:r>
              <a:rPr lang="ru-RU" err="1"/>
              <a:t>виразковою</a:t>
            </a:r>
            <a:r>
              <a:rPr lang="ru-RU"/>
              <a:t> хворобою, </a:t>
            </a:r>
            <a:r>
              <a:rPr lang="ru-RU" err="1"/>
              <a:t>удвiчi</a:t>
            </a:r>
            <a:r>
              <a:rPr lang="ru-RU"/>
              <a:t> </a:t>
            </a:r>
            <a:r>
              <a:rPr lang="ru-RU" err="1"/>
              <a:t>частiше</a:t>
            </a:r>
            <a:r>
              <a:rPr lang="ru-RU"/>
              <a:t> в </a:t>
            </a:r>
            <a:r>
              <a:rPr lang="ru-RU" err="1"/>
              <a:t>хлопчикiв</a:t>
            </a:r>
            <a:r>
              <a:rPr lang="ru-RU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269034"/>
              </p:ext>
            </p:extLst>
          </p:nvPr>
        </p:nvGraphicFramePr>
        <p:xfrm>
          <a:off x="323528" y="2264129"/>
          <a:ext cx="822960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77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34" y="332656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Найбiльш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частим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ускладненням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шлунково-кишковi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кровотечi,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спостерiгатися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початку захворювання i бути одним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перших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проявiв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захворювання. Початку кровотечi нерiдко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передує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виражений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больовий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синдром.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спостерiгається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кровава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блювота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i мелена.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Хворi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скаржаться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головокружiння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слабiсть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сонливiсть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появляється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блiдiсть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шкiри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слизових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кал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набувати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темного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   Стеноз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пiлоруса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частих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ускладнень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дiтей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певнiй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мiрi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пов’язане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пiдвищеними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регенеративними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тканин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органiзму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Про стеноз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подумати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вiдчуття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повноти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грудиною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вiдразу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їди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блювання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полегшення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апетиту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тiла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Дiагноз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пiдтверджує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рентгенологiчне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   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Кинджальний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локалiзується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епiгастрiї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дошкоподiбним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напруженням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м'язiв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черевної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стiнки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симптомами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очеревини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зниженням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печiнкової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тупостi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брадикардiєю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блiдiстю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свiдчить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перфорацiї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Нерiдко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ускладненнi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передує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фiзичне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переповнення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алкоголь. Через 6- 8 годин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перитонiт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Перфорацiя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пiдтверджується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наявнiстю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газу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черевнiй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порожнинi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постiйного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iнтенсивного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болю,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втрачає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прийманням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їжi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вживаннi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антацидiв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нудоти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блювоти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запалення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лихоманки, лейкоцитозу,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збiльшення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ШОЄ  -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припустити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ускладнення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виразкової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пенетрацiя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278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5846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Пенетрацiя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межi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стiнки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кишки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зовнiшнi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фiброзних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спайок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задньої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бiчної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стiнки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цибулини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кишки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частiше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пенетрують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головку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пiдшлункової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залози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жовчевi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печiнку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кишку 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брижу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сальник 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тiло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пiдшлункової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залози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Дiагноз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пiдтверджується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рентгенологiчно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глибока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нiша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мала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рухомiсть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ендоскопiчно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глибокi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стiмкий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катер,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край).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Перивiсцерит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тодi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перiульцирозне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захоплює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серозну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оболонку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Клiнiчно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посиленням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невдовзi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їжi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фiзичного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вiбрацiї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пальпацiї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локальне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м’язове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796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100" b="1" dirty="0" err="1"/>
              <a:t>Диференцiйна</a:t>
            </a:r>
            <a:r>
              <a:rPr lang="ru-RU" sz="3100" b="1" dirty="0"/>
              <a:t> </a:t>
            </a:r>
            <a:r>
              <a:rPr lang="ru-RU" sz="3100" b="1" dirty="0" err="1"/>
              <a:t>дiагностика</a:t>
            </a:r>
            <a:r>
              <a:rPr lang="ru-RU" sz="3100" b="1" dirty="0"/>
              <a:t> ВХ </a:t>
            </a:r>
            <a:r>
              <a:rPr lang="ru-RU" sz="3100" b="1" dirty="0" err="1"/>
              <a:t>шлунка</a:t>
            </a:r>
            <a:r>
              <a:rPr lang="ru-RU" sz="3100" b="1" dirty="0"/>
              <a:t> </a:t>
            </a:r>
            <a:r>
              <a:rPr lang="uk-UA" sz="3100" b="1" dirty="0"/>
              <a:t>та</a:t>
            </a:r>
            <a:r>
              <a:rPr lang="ru-RU" sz="3100" b="1" dirty="0"/>
              <a:t> ДПК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05770"/>
              </p:ext>
            </p:extLst>
          </p:nvPr>
        </p:nvGraphicFramePr>
        <p:xfrm>
          <a:off x="251519" y="773996"/>
          <a:ext cx="8640961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789"/>
                <a:gridCol w="4424172"/>
              </a:tblGrid>
              <a:tr h="1530882">
                <a:tc>
                  <a:txBody>
                    <a:bodyPr/>
                    <a:lstStyle/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Бiль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ниючий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 у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верхнiй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половинi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живота, за грудиною;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 зразу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пiсля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їжі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рiдко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нiчнi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болi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Бiль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голоднi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нiчнi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iнтенсивнi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у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верхньому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правому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квадрантi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живота;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iррадiюють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спину, хребет</a:t>
                      </a:r>
                      <a:endParaRPr lang="ru-RU" sz="1600" dirty="0"/>
                    </a:p>
                  </a:txBody>
                  <a:tcPr/>
                </a:tc>
              </a:tr>
              <a:tr h="1771021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Диспептичний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синдром: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нудота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вiдрижка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печiя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гiркота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ротi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зниження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апетиту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анорексiї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метеоризм.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Диспептичний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синдром: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печiя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гiркота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ротi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нудота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144083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Пальпаторно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локальна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болючiсть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епiгастрiї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нечасто –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пiлородуоденальнiй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зонi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-        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ознаки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локальної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напруги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м’язiв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Пальпаторно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-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завжди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мiсце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локальна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напруга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м’язiв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-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епiгастрiї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-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позитивний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симптом Менделя.</a:t>
                      </a:r>
                      <a:endParaRPr lang="ru-RU" dirty="0"/>
                    </a:p>
                  </a:txBody>
                  <a:tcPr/>
                </a:tc>
              </a:tr>
              <a:tr h="3602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2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2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04664"/>
            <a:ext cx="3202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  <a:r>
              <a:rPr lang="ru-RU" sz="2000" dirty="0" err="1"/>
              <a:t>Виразкова</a:t>
            </a:r>
            <a:r>
              <a:rPr lang="ru-RU" sz="2000" dirty="0"/>
              <a:t> хвороба </a:t>
            </a:r>
            <a:r>
              <a:rPr lang="ru-RU" sz="2000" dirty="0" err="1"/>
              <a:t>шлунка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404664"/>
            <a:ext cx="2810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    </a:t>
            </a:r>
            <a:r>
              <a:rPr lang="ru-RU" dirty="0" err="1"/>
              <a:t>Виразкова</a:t>
            </a:r>
            <a:r>
              <a:rPr lang="ru-RU" dirty="0"/>
              <a:t> хвороба ДПК</a:t>
            </a:r>
          </a:p>
        </p:txBody>
      </p:sp>
    </p:spTree>
    <p:extLst>
      <p:ext uri="{BB962C8B-B14F-4D97-AF65-F5344CB8AC3E}">
        <p14:creationId xmlns:p14="http://schemas.microsoft.com/office/powerpoint/2010/main" val="925523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Для </a:t>
            </a:r>
            <a:r>
              <a:rPr lang="ru-RU" b="1" dirty="0" err="1"/>
              <a:t>сучасного</a:t>
            </a:r>
            <a:r>
              <a:rPr lang="ru-RU" b="1" dirty="0"/>
              <a:t> </a:t>
            </a:r>
            <a:r>
              <a:rPr lang="ru-RU" b="1" dirty="0" err="1"/>
              <a:t>перебiгу</a:t>
            </a:r>
            <a:r>
              <a:rPr lang="ru-RU" b="1" dirty="0"/>
              <a:t> ВХ ДПК характерно:</a:t>
            </a:r>
            <a:r>
              <a:rPr lang="ru-RU" dirty="0"/>
              <a:t>     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омолодження</a:t>
            </a:r>
            <a:r>
              <a:rPr lang="ru-RU" dirty="0"/>
              <a:t> (</a:t>
            </a:r>
            <a:r>
              <a:rPr lang="ru-RU" dirty="0" err="1"/>
              <a:t>манiфестацiя</a:t>
            </a:r>
            <a:r>
              <a:rPr lang="ru-RU" dirty="0"/>
              <a:t> захворювання в 7 - 9 </a:t>
            </a:r>
            <a:r>
              <a:rPr lang="ru-RU" dirty="0" err="1"/>
              <a:t>рокiв</a:t>
            </a:r>
            <a:r>
              <a:rPr lang="ru-RU" dirty="0"/>
              <a:t>);  </a:t>
            </a:r>
          </a:p>
          <a:p>
            <a:r>
              <a:rPr lang="ru-RU" dirty="0" err="1" smtClean="0"/>
              <a:t>атиповий</a:t>
            </a:r>
            <a:r>
              <a:rPr lang="ru-RU" dirty="0" smtClean="0"/>
              <a:t> </a:t>
            </a:r>
            <a:r>
              <a:rPr lang="ru-RU" dirty="0" err="1"/>
              <a:t>перебiг</a:t>
            </a:r>
            <a:r>
              <a:rPr lang="ru-RU" dirty="0"/>
              <a:t> (</a:t>
            </a:r>
            <a:r>
              <a:rPr lang="ru-RU" dirty="0" err="1"/>
              <a:t>скритий</a:t>
            </a:r>
            <a:r>
              <a:rPr lang="ru-RU" dirty="0"/>
              <a:t>, </a:t>
            </a:r>
            <a:r>
              <a:rPr lang="ru-RU" dirty="0" err="1"/>
              <a:t>безболiсний</a:t>
            </a:r>
            <a:r>
              <a:rPr lang="ru-RU" dirty="0"/>
              <a:t> </a:t>
            </a:r>
            <a:r>
              <a:rPr lang="ru-RU" dirty="0" err="1"/>
              <a:t>варiант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у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);      </a:t>
            </a:r>
          </a:p>
          <a:p>
            <a:r>
              <a:rPr lang="ru-RU" dirty="0" err="1" smtClean="0"/>
              <a:t>збiльшення</a:t>
            </a:r>
            <a:r>
              <a:rPr lang="ru-RU" dirty="0" smtClean="0"/>
              <a:t> </a:t>
            </a:r>
            <a:r>
              <a:rPr lang="ru-RU" dirty="0" err="1"/>
              <a:t>випадкiв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i тяжких </a:t>
            </a:r>
            <a:r>
              <a:rPr lang="ru-RU" dirty="0" err="1"/>
              <a:t>варiантiв</a:t>
            </a:r>
            <a:r>
              <a:rPr lang="ru-RU" dirty="0"/>
              <a:t> </a:t>
            </a:r>
            <a:r>
              <a:rPr lang="ru-RU" dirty="0" err="1"/>
              <a:t>перебiгу</a:t>
            </a:r>
            <a:r>
              <a:rPr lang="ru-RU" dirty="0"/>
              <a:t>;      </a:t>
            </a:r>
          </a:p>
          <a:p>
            <a:r>
              <a:rPr lang="ru-RU" dirty="0" err="1" smtClean="0"/>
              <a:t>резистентнiсть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лiкування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проводиться;      </a:t>
            </a:r>
          </a:p>
          <a:p>
            <a:r>
              <a:rPr lang="ru-RU" dirty="0" err="1" smtClean="0"/>
              <a:t>нiвелювання</a:t>
            </a:r>
            <a:r>
              <a:rPr lang="ru-RU" dirty="0" smtClean="0"/>
              <a:t> </a:t>
            </a:r>
            <a:r>
              <a:rPr lang="ru-RU" dirty="0" err="1"/>
              <a:t>сезонностi</a:t>
            </a:r>
            <a:r>
              <a:rPr lang="ru-RU" dirty="0"/>
              <a:t> </a:t>
            </a:r>
            <a:r>
              <a:rPr lang="ru-RU" dirty="0" err="1"/>
              <a:t>загострень</a:t>
            </a:r>
            <a:r>
              <a:rPr lang="ru-RU" dirty="0"/>
              <a:t>.      </a:t>
            </a:r>
            <a:r>
              <a:rPr lang="ru-RU" b="1" dirty="0"/>
              <a:t> </a:t>
            </a:r>
            <a:endParaRPr lang="ru-RU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60381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Класифiкацiя</a:t>
            </a:r>
            <a:r>
              <a:rPr lang="ru-RU" sz="2400" b="1" dirty="0"/>
              <a:t> </a:t>
            </a:r>
            <a:r>
              <a:rPr lang="ru-RU" sz="2400" b="1" dirty="0" err="1"/>
              <a:t>виразкової</a:t>
            </a:r>
            <a:r>
              <a:rPr lang="ru-RU" sz="2400" b="1" dirty="0"/>
              <a:t> </a:t>
            </a:r>
            <a:r>
              <a:rPr lang="ru-RU" sz="2400" b="1" dirty="0" err="1"/>
              <a:t>хвороби</a:t>
            </a:r>
            <a:r>
              <a:rPr lang="ru-RU" sz="2400" b="1" dirty="0"/>
              <a:t> (А.В. </a:t>
            </a:r>
            <a:r>
              <a:rPr lang="ru-RU" sz="2400" b="1" dirty="0" err="1"/>
              <a:t>Мазурiн</a:t>
            </a:r>
            <a:r>
              <a:rPr lang="ru-RU" sz="2400" b="1" dirty="0"/>
              <a:t>, 1984)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687946"/>
              </p:ext>
            </p:extLst>
          </p:nvPr>
        </p:nvGraphicFramePr>
        <p:xfrm>
          <a:off x="395536" y="865740"/>
          <a:ext cx="8229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1.Клiнiко-ендоскопiчна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свiжа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початок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епiтелiзацiї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виразкового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дефекту;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загострення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виразкового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дефекту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слизової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оболонки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наявностi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дуоденiту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2.Фаза захворювання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загострення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неповна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клiнiчна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ремiсiя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клiнiчна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ремiсiя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клiнiко-ендосопiчна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ремiсiя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3.Локалiзацiя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процесу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шлунка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(мала кривизна,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кардiальний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вiддiл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антральний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вiддiл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дванадцятипалої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кишки (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цибулина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постбульбарний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вiддiл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подвiйна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локалiзацiя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шлунка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дванадцятипала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кишка).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4.Форма захворювання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неускладнена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ускладнена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а)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кровотеча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б)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пенетрацiя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в)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перфорацiя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г) стеноз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пiлоруса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д)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перивiсцерит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5.Фунцiональна характеристика –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кислотнiсть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шлункового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соку i моторика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пiдвищена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знижена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 - нормальна.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6.Супутнi захворювання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панкреатит;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гепатит;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ентероколiт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езофагiт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холецистохолангiт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482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Класифiкацiя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виразкової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кишки (за О. О.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Барановим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1996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019098"/>
              </p:ext>
            </p:extLst>
          </p:nvPr>
        </p:nvGraphicFramePr>
        <p:xfrm>
          <a:off x="395536" y="1124744"/>
          <a:ext cx="8229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1.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Локалiзацiя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виразки</a:t>
                      </a:r>
                      <a:endParaRPr lang="ru-RU" sz="1400" b="1" kern="1200" dirty="0" smtClean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 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в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шлунку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медiагастральна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пiлороантральна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в ДПК – в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цибулинi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зацибулинно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в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шлунку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ДПК.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Клiнiчна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ендоскопiчна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стадiї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Загострення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I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свiжа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II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(початок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епiтелiзацiї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2) Початок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ремiсiї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     III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загоєння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виразки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): без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утворення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рубця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з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формуванням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рубця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рубцевовиразкова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деформацiя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3)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Ремiсiя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 IV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вiдсутнiсть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ознак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стiйкий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рубець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3.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Тяжкiсть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перебiгу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        легкий;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       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середньої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тяжкостi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       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важкий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4.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Ускладнення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кровотеча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 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перфорацiя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пенетрацiя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стеноз;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   -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перивiсцерит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599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    </a:t>
            </a:r>
            <a:r>
              <a:rPr lang="ru-RU" b="1" dirty="0"/>
              <a:t>За </a:t>
            </a:r>
            <a:r>
              <a:rPr lang="ru-RU" b="1" dirty="0" err="1"/>
              <a:t>тяжкiстю</a:t>
            </a:r>
            <a:r>
              <a:rPr lang="ru-RU" b="1" dirty="0"/>
              <a:t> </a:t>
            </a:r>
            <a:r>
              <a:rPr lang="ru-RU" b="1" dirty="0" err="1"/>
              <a:t>перебiгу</a:t>
            </a:r>
            <a:r>
              <a:rPr lang="ru-RU" b="1" dirty="0"/>
              <a:t> ВХ </a:t>
            </a:r>
            <a:r>
              <a:rPr lang="ru-RU" b="1" dirty="0" err="1"/>
              <a:t>видiляють</a:t>
            </a:r>
            <a:r>
              <a:rPr lang="ru-RU" b="1" dirty="0"/>
              <a:t>:</a:t>
            </a:r>
            <a:r>
              <a:rPr lang="ru-RU" dirty="0"/>
              <a:t>     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легкий </a:t>
            </a:r>
            <a:r>
              <a:rPr lang="ru-RU" dirty="0" err="1"/>
              <a:t>перебiг</a:t>
            </a:r>
            <a:r>
              <a:rPr lang="ru-RU" dirty="0"/>
              <a:t>: строк </a:t>
            </a:r>
            <a:r>
              <a:rPr lang="ru-RU" dirty="0" err="1"/>
              <a:t>епiтелiзацiї</a:t>
            </a:r>
            <a:r>
              <a:rPr lang="ru-RU" dirty="0"/>
              <a:t> </a:t>
            </a:r>
            <a:r>
              <a:rPr lang="ru-RU" dirty="0" err="1"/>
              <a:t>виразки</a:t>
            </a:r>
            <a:r>
              <a:rPr lang="ru-RU" dirty="0"/>
              <a:t> - 4 </a:t>
            </a:r>
            <a:r>
              <a:rPr lang="ru-RU" dirty="0" err="1"/>
              <a:t>тижнi</a:t>
            </a:r>
            <a:r>
              <a:rPr lang="ru-RU" dirty="0"/>
              <a:t> для ВХ ДПК та 6 </a:t>
            </a:r>
            <a:r>
              <a:rPr lang="ru-RU" dirty="0" err="1"/>
              <a:t>тижнiв</a:t>
            </a:r>
            <a:r>
              <a:rPr lang="ru-RU" dirty="0"/>
              <a:t> для ВХШ; </a:t>
            </a:r>
            <a:r>
              <a:rPr lang="ru-RU" dirty="0" err="1"/>
              <a:t>ремiсiя</a:t>
            </a:r>
            <a:r>
              <a:rPr lang="ru-RU" dirty="0"/>
              <a:t> - </a:t>
            </a:r>
            <a:r>
              <a:rPr lang="ru-RU" dirty="0" err="1"/>
              <a:t>понад</a:t>
            </a:r>
            <a:r>
              <a:rPr lang="ru-RU" dirty="0"/>
              <a:t> 1 </a:t>
            </a:r>
            <a:r>
              <a:rPr lang="ru-RU" dirty="0" err="1"/>
              <a:t>рiк</a:t>
            </a:r>
            <a:r>
              <a:rPr lang="ru-RU" dirty="0"/>
              <a:t>; </a:t>
            </a:r>
            <a:r>
              <a:rPr lang="ru-RU" dirty="0" err="1"/>
              <a:t>вiдсутнiсть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(27 - 30% </a:t>
            </a:r>
            <a:r>
              <a:rPr lang="ru-RU" dirty="0" err="1"/>
              <a:t>хворих</a:t>
            </a:r>
            <a:r>
              <a:rPr lang="ru-RU" dirty="0"/>
              <a:t>);      </a:t>
            </a:r>
          </a:p>
          <a:p>
            <a:r>
              <a:rPr lang="ru-RU" dirty="0" err="1" smtClean="0"/>
              <a:t>перебiг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тяжкостi</a:t>
            </a:r>
            <a:r>
              <a:rPr lang="ru-RU" dirty="0"/>
              <a:t>: строк </a:t>
            </a:r>
            <a:r>
              <a:rPr lang="ru-RU" dirty="0" err="1"/>
              <a:t>загоєння</a:t>
            </a:r>
            <a:r>
              <a:rPr lang="ru-RU" dirty="0"/>
              <a:t> </a:t>
            </a:r>
            <a:r>
              <a:rPr lang="ru-RU" dirty="0" err="1"/>
              <a:t>виразки</a:t>
            </a:r>
            <a:r>
              <a:rPr lang="ru-RU" dirty="0"/>
              <a:t> - </a:t>
            </a:r>
            <a:r>
              <a:rPr lang="ru-RU" dirty="0" err="1"/>
              <a:t>вiд</a:t>
            </a:r>
            <a:r>
              <a:rPr lang="ru-RU" dirty="0"/>
              <a:t> 1 до 2 </a:t>
            </a:r>
            <a:r>
              <a:rPr lang="ru-RU" dirty="0" err="1"/>
              <a:t>мiсяцiв</a:t>
            </a:r>
            <a:r>
              <a:rPr lang="ru-RU" dirty="0"/>
              <a:t>; </a:t>
            </a:r>
            <a:r>
              <a:rPr lang="ru-RU" dirty="0" err="1"/>
              <a:t>ремiсiя</a:t>
            </a:r>
            <a:r>
              <a:rPr lang="ru-RU" dirty="0"/>
              <a:t> — </a:t>
            </a:r>
            <a:r>
              <a:rPr lang="ru-RU" dirty="0" err="1"/>
              <a:t>менше</a:t>
            </a:r>
            <a:r>
              <a:rPr lang="ru-RU" dirty="0"/>
              <a:t> року; </a:t>
            </a:r>
            <a:r>
              <a:rPr lang="ru-RU" dirty="0" err="1"/>
              <a:t>вiдсутнiсть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(25% </a:t>
            </a:r>
            <a:r>
              <a:rPr lang="ru-RU" dirty="0" err="1"/>
              <a:t>хворих</a:t>
            </a:r>
            <a:r>
              <a:rPr lang="ru-RU" dirty="0"/>
              <a:t>);      </a:t>
            </a:r>
          </a:p>
          <a:p>
            <a:r>
              <a:rPr lang="ru-RU" dirty="0" smtClean="0"/>
              <a:t>тяжкий </a:t>
            </a:r>
            <a:r>
              <a:rPr lang="ru-RU" dirty="0" err="1"/>
              <a:t>перебiг</a:t>
            </a:r>
            <a:r>
              <a:rPr lang="ru-RU" dirty="0"/>
              <a:t>: </a:t>
            </a:r>
            <a:r>
              <a:rPr lang="ru-RU" dirty="0" err="1"/>
              <a:t>нетипова</a:t>
            </a:r>
            <a:r>
              <a:rPr lang="ru-RU" dirty="0"/>
              <a:t> </a:t>
            </a:r>
            <a:r>
              <a:rPr lang="ru-RU" dirty="0" err="1"/>
              <a:t>локалiзацiя</a:t>
            </a:r>
            <a:r>
              <a:rPr lang="ru-RU" dirty="0"/>
              <a:t> </a:t>
            </a:r>
            <a:r>
              <a:rPr lang="ru-RU" dirty="0" err="1"/>
              <a:t>виразок</a:t>
            </a:r>
            <a:r>
              <a:rPr lang="ru-RU" dirty="0"/>
              <a:t>, </a:t>
            </a:r>
            <a:r>
              <a:rPr lang="ru-RU" dirty="0" err="1"/>
              <a:t>численнi</a:t>
            </a:r>
            <a:r>
              <a:rPr lang="ru-RU" dirty="0"/>
              <a:t> </a:t>
            </a:r>
            <a:r>
              <a:rPr lang="ru-RU" dirty="0" err="1"/>
              <a:t>дефекти</a:t>
            </a:r>
            <a:r>
              <a:rPr lang="ru-RU" dirty="0"/>
              <a:t> (3 та </a:t>
            </a:r>
            <a:r>
              <a:rPr lang="ru-RU" dirty="0" err="1"/>
              <a:t>бiльше</a:t>
            </a:r>
            <a:r>
              <a:rPr lang="ru-RU" dirty="0"/>
              <a:t>), строк </a:t>
            </a:r>
            <a:r>
              <a:rPr lang="ru-RU" dirty="0" err="1"/>
              <a:t>загоєння</a:t>
            </a:r>
            <a:r>
              <a:rPr lang="ru-RU" dirty="0"/>
              <a:t> - </a:t>
            </a:r>
            <a:r>
              <a:rPr lang="ru-RU" dirty="0" err="1"/>
              <a:t>понад</a:t>
            </a:r>
            <a:r>
              <a:rPr lang="ru-RU" dirty="0"/>
              <a:t> 2 </a:t>
            </a:r>
            <a:r>
              <a:rPr lang="ru-RU" dirty="0" err="1"/>
              <a:t>мiсяцi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вiдсутнiй</a:t>
            </a:r>
            <a:r>
              <a:rPr lang="ru-RU" dirty="0"/>
              <a:t>, </a:t>
            </a:r>
            <a:r>
              <a:rPr lang="ru-RU" dirty="0" err="1"/>
              <a:t>частi</a:t>
            </a:r>
            <a:r>
              <a:rPr lang="ru-RU" dirty="0"/>
              <a:t> </a:t>
            </a:r>
            <a:r>
              <a:rPr lang="ru-RU" dirty="0" err="1"/>
              <a:t>рецидиви</a:t>
            </a:r>
            <a:r>
              <a:rPr lang="ru-RU" dirty="0"/>
              <a:t> - </a:t>
            </a:r>
            <a:r>
              <a:rPr lang="ru-RU" dirty="0" err="1"/>
              <a:t>бiльше</a:t>
            </a:r>
            <a:r>
              <a:rPr lang="ru-RU" dirty="0"/>
              <a:t> </a:t>
            </a:r>
            <a:r>
              <a:rPr lang="ru-RU" dirty="0" err="1"/>
              <a:t>нiж</a:t>
            </a:r>
            <a:r>
              <a:rPr lang="ru-RU" dirty="0"/>
              <a:t> 2 рази на </a:t>
            </a:r>
            <a:r>
              <a:rPr lang="ru-RU" dirty="0" err="1"/>
              <a:t>рiк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рецидивуючий</a:t>
            </a:r>
            <a:r>
              <a:rPr lang="ru-RU" dirty="0"/>
              <a:t> тип </a:t>
            </a:r>
            <a:r>
              <a:rPr lang="ru-RU" dirty="0" err="1"/>
              <a:t>перебiгу</a:t>
            </a:r>
            <a:r>
              <a:rPr lang="ru-RU" dirty="0"/>
              <a:t> (40 - 45% </a:t>
            </a:r>
            <a:r>
              <a:rPr lang="ru-RU" dirty="0" err="1"/>
              <a:t>хворих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73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</a:t>
            </a:r>
            <a:r>
              <a:rPr lang="ru-RU" b="1" smtClean="0"/>
              <a:t>лекції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/>
            <a:endParaRPr lang="uk-UA" smtClean="0"/>
          </a:p>
          <a:p>
            <a:pPr lvl="1"/>
            <a:r>
              <a:rPr lang="uk-UA" sz="3300" b="1"/>
              <a:t>Науково - методичне обґрунтування теми.</a:t>
            </a:r>
            <a:r>
              <a:rPr lang="uk-UA" sz="3300"/>
              <a:t> </a:t>
            </a:r>
            <a:endParaRPr lang="uk-UA" sz="3300" b="1" smtClean="0"/>
          </a:p>
          <a:p>
            <a:pPr lvl="1"/>
            <a:r>
              <a:rPr lang="uk-UA" sz="3300" b="1" smtClean="0"/>
              <a:t>Поширеність виразкової хвороби .</a:t>
            </a:r>
          </a:p>
          <a:p>
            <a:pPr lvl="1"/>
            <a:r>
              <a:rPr lang="uk-UA" sz="3300" b="1" err="1" smtClean="0"/>
              <a:t>Етіопатогенез</a:t>
            </a:r>
            <a:r>
              <a:rPr lang="uk-UA" sz="3300" b="1" smtClean="0"/>
              <a:t>.</a:t>
            </a:r>
          </a:p>
          <a:p>
            <a:pPr lvl="1"/>
            <a:r>
              <a:rPr lang="ru-RU" sz="3300" b="1" err="1"/>
              <a:t>Клiнiка</a:t>
            </a:r>
            <a:r>
              <a:rPr lang="ru-RU" sz="3300" b="1"/>
              <a:t>. </a:t>
            </a:r>
            <a:r>
              <a:rPr lang="ru-RU" sz="3300" b="1" err="1" smtClean="0"/>
              <a:t>Основні</a:t>
            </a:r>
            <a:r>
              <a:rPr lang="ru-RU" sz="3300" b="1" smtClean="0"/>
              <a:t> </a:t>
            </a:r>
            <a:r>
              <a:rPr lang="ru-RU" sz="3300" b="1" err="1" smtClean="0"/>
              <a:t>клiнiчні</a:t>
            </a:r>
            <a:r>
              <a:rPr lang="ru-RU" sz="3300" b="1" smtClean="0"/>
              <a:t> </a:t>
            </a:r>
            <a:r>
              <a:rPr lang="ru-RU" sz="3300" b="1" err="1" smtClean="0"/>
              <a:t>симптоми</a:t>
            </a:r>
            <a:r>
              <a:rPr lang="ru-RU" sz="3300" b="1" smtClean="0"/>
              <a:t>.</a:t>
            </a:r>
          </a:p>
          <a:p>
            <a:pPr lvl="1"/>
            <a:r>
              <a:rPr lang="ru-RU" sz="3300" b="1" err="1"/>
              <a:t>Класифiкацiя</a:t>
            </a:r>
            <a:r>
              <a:rPr lang="ru-RU" sz="3300" b="1"/>
              <a:t> </a:t>
            </a:r>
            <a:r>
              <a:rPr lang="ru-RU" sz="3300" b="1" err="1"/>
              <a:t>виразкової</a:t>
            </a:r>
            <a:r>
              <a:rPr lang="ru-RU" sz="3300" b="1"/>
              <a:t> </a:t>
            </a:r>
            <a:r>
              <a:rPr lang="ru-RU" sz="3300" b="1" err="1" smtClean="0"/>
              <a:t>хвороби</a:t>
            </a:r>
            <a:r>
              <a:rPr lang="ru-RU" sz="3300" b="1"/>
              <a:t>.</a:t>
            </a:r>
            <a:endParaRPr lang="ru-RU" sz="3300" b="1" smtClean="0"/>
          </a:p>
          <a:p>
            <a:pPr lvl="1"/>
            <a:r>
              <a:rPr lang="ru-RU" sz="3300" b="1" err="1"/>
              <a:t>Диференцiйна</a:t>
            </a:r>
            <a:r>
              <a:rPr lang="ru-RU" sz="3300" b="1"/>
              <a:t> </a:t>
            </a:r>
            <a:r>
              <a:rPr lang="ru-RU" sz="3300" b="1" err="1"/>
              <a:t>дiагностика</a:t>
            </a:r>
            <a:r>
              <a:rPr lang="ru-RU" sz="3300" b="1"/>
              <a:t> ВХ </a:t>
            </a:r>
            <a:r>
              <a:rPr lang="ru-RU" sz="3300" b="1" err="1"/>
              <a:t>шлунка</a:t>
            </a:r>
            <a:r>
              <a:rPr lang="ru-RU" sz="3300" b="1"/>
              <a:t> </a:t>
            </a:r>
            <a:r>
              <a:rPr lang="ru-RU" sz="3300" b="1" smtClean="0"/>
              <a:t>та  ДПК.</a:t>
            </a:r>
          </a:p>
          <a:p>
            <a:pPr lvl="1"/>
            <a:r>
              <a:rPr lang="ru-RU" sz="3300" b="1" err="1"/>
              <a:t>Кровотеча</a:t>
            </a:r>
            <a:r>
              <a:rPr lang="ru-RU" sz="3300" b="1"/>
              <a:t> при </a:t>
            </a:r>
            <a:r>
              <a:rPr lang="ru-RU" sz="3300" b="1" err="1"/>
              <a:t>виразковій</a:t>
            </a:r>
            <a:r>
              <a:rPr lang="ru-RU" sz="3300" b="1"/>
              <a:t> </a:t>
            </a:r>
            <a:r>
              <a:rPr lang="ru-RU" sz="3300" b="1" err="1"/>
              <a:t>хворобі</a:t>
            </a:r>
            <a:r>
              <a:rPr lang="ru-RU" sz="3300" b="1"/>
              <a:t> </a:t>
            </a:r>
            <a:r>
              <a:rPr lang="ru-RU" sz="3300" b="1" err="1"/>
              <a:t>шлунка</a:t>
            </a:r>
            <a:r>
              <a:rPr lang="ru-RU" sz="3300" b="1"/>
              <a:t> і </a:t>
            </a:r>
            <a:r>
              <a:rPr lang="ru-RU" sz="3300" b="1" err="1"/>
              <a:t>дванадцятипалої</a:t>
            </a:r>
            <a:r>
              <a:rPr lang="ru-RU" sz="3300" b="1"/>
              <a:t> кишки. </a:t>
            </a:r>
            <a:endParaRPr lang="ru-RU" sz="3300" b="1" smtClean="0"/>
          </a:p>
          <a:p>
            <a:pPr lvl="1"/>
            <a:r>
              <a:rPr lang="uk-UA" sz="3300" b="1"/>
              <a:t>Д</a:t>
            </a:r>
            <a:r>
              <a:rPr lang="uk-UA" sz="3300" b="1" smtClean="0"/>
              <a:t>опоміжні </a:t>
            </a:r>
            <a:r>
              <a:rPr lang="uk-UA" sz="3300" b="1"/>
              <a:t>методи дослідження у дітей з кровотечею шлунково-кишкового тракту (УЗД, ФГДС, рентгенологічне дослідження, КТ), лабораторні та біохімічні аналізи, показники гемодинаміки (Р, АТ, Н</a:t>
            </a:r>
            <a:r>
              <a:rPr lang="en-US" sz="3300" b="1"/>
              <a:t>b</a:t>
            </a:r>
            <a:r>
              <a:rPr lang="uk-UA" sz="3300" b="1"/>
              <a:t>, Н</a:t>
            </a:r>
            <a:r>
              <a:rPr lang="en-US" sz="3300" b="1"/>
              <a:t>t</a:t>
            </a:r>
            <a:r>
              <a:rPr lang="uk-UA" sz="3300" b="1"/>
              <a:t>, ОЦК).</a:t>
            </a:r>
            <a:endParaRPr lang="ru-RU" sz="3300" b="1"/>
          </a:p>
          <a:p>
            <a:pPr lvl="1"/>
            <a:r>
              <a:rPr lang="uk-UA" sz="3300" b="1"/>
              <a:t>Основні принципи надання невідкладної допомоги дітям з кровотечею із верхніх відділів травного тракту та тактику надання невідкладної допомоги. Основні принципи лікування виразкової хвороби у дітей різного віку, що супроводжуються кровотечею та визначити показання до хірургічного лікування. Принципи реабілітації дітей з виразковою хворобою.</a:t>
            </a:r>
            <a:endParaRPr lang="ru-RU" sz="3300" b="1"/>
          </a:p>
          <a:p>
            <a:pPr marL="0" indent="0">
              <a:buNone/>
            </a:pPr>
            <a:endParaRPr lang="ru-RU" sz="2800"/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867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Обов'язковi</a:t>
            </a:r>
            <a:r>
              <a:rPr lang="ru-RU" b="1" dirty="0"/>
              <a:t> </a:t>
            </a:r>
            <a:r>
              <a:rPr lang="ru-RU" b="1" dirty="0" err="1"/>
              <a:t>обстеження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    1.     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аналiз</a:t>
            </a:r>
            <a:r>
              <a:rPr lang="ru-RU" dirty="0"/>
              <a:t> </a:t>
            </a:r>
            <a:r>
              <a:rPr lang="ru-RU" dirty="0" err="1"/>
              <a:t>кровi</a:t>
            </a:r>
            <a:r>
              <a:rPr lang="ru-RU" dirty="0"/>
              <a:t>.</a:t>
            </a:r>
          </a:p>
          <a:p>
            <a:r>
              <a:rPr lang="ru-RU" dirty="0"/>
              <a:t>     2.     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аналiз</a:t>
            </a:r>
            <a:r>
              <a:rPr lang="ru-RU" dirty="0"/>
              <a:t> </a:t>
            </a:r>
            <a:r>
              <a:rPr lang="ru-RU" dirty="0" err="1"/>
              <a:t>сечi</a:t>
            </a:r>
            <a:r>
              <a:rPr lang="ru-RU" dirty="0"/>
              <a:t>.</a:t>
            </a:r>
          </a:p>
          <a:p>
            <a:r>
              <a:rPr lang="ru-RU" dirty="0"/>
              <a:t>     3.     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кровi</a:t>
            </a:r>
            <a:r>
              <a:rPr lang="ru-RU" dirty="0"/>
              <a:t> i резус—фактору.</a:t>
            </a:r>
          </a:p>
          <a:p>
            <a:r>
              <a:rPr lang="ru-RU" dirty="0"/>
              <a:t>     4.      </a:t>
            </a:r>
            <a:r>
              <a:rPr lang="ru-RU" dirty="0" err="1"/>
              <a:t>Аналiз</a:t>
            </a:r>
            <a:r>
              <a:rPr lang="ru-RU" dirty="0"/>
              <a:t> калу на </a:t>
            </a:r>
            <a:r>
              <a:rPr lang="ru-RU" dirty="0" err="1"/>
              <a:t>скриту</a:t>
            </a:r>
            <a:r>
              <a:rPr lang="ru-RU" dirty="0"/>
              <a:t> кров (</a:t>
            </a:r>
            <a:r>
              <a:rPr lang="ru-RU" dirty="0" err="1"/>
              <a:t>реакцiя</a:t>
            </a:r>
            <a:r>
              <a:rPr lang="ru-RU" dirty="0"/>
              <a:t> </a:t>
            </a:r>
            <a:r>
              <a:rPr lang="ru-RU" dirty="0" err="1"/>
              <a:t>Грегерсена</a:t>
            </a:r>
            <a:r>
              <a:rPr lang="ru-RU" dirty="0"/>
              <a:t>).</a:t>
            </a:r>
          </a:p>
          <a:p>
            <a:r>
              <a:rPr lang="ru-RU" dirty="0"/>
              <a:t>     5.      </a:t>
            </a:r>
            <a:r>
              <a:rPr lang="ru-RU" dirty="0" err="1"/>
              <a:t>Протеїнограма</a:t>
            </a:r>
            <a:r>
              <a:rPr lang="ru-RU" dirty="0"/>
              <a:t>.</a:t>
            </a:r>
          </a:p>
          <a:p>
            <a:r>
              <a:rPr lang="ru-RU" dirty="0"/>
              <a:t>     6.      </a:t>
            </a:r>
            <a:r>
              <a:rPr lang="ru-RU" dirty="0" err="1"/>
              <a:t>Езофагогастродуоденоскопiя</a:t>
            </a:r>
            <a:r>
              <a:rPr lang="ru-RU" dirty="0"/>
              <a:t> з </a:t>
            </a:r>
            <a:r>
              <a:rPr lang="ru-RU" dirty="0" err="1"/>
              <a:t>прицiльною</a:t>
            </a:r>
            <a:r>
              <a:rPr lang="ru-RU" dirty="0"/>
              <a:t> </a:t>
            </a:r>
            <a:r>
              <a:rPr lang="ru-RU" dirty="0" err="1"/>
              <a:t>бiопсiєю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i ДПК, а </a:t>
            </a:r>
            <a:r>
              <a:rPr lang="ru-RU" dirty="0" err="1"/>
              <a:t>також</a:t>
            </a:r>
            <a:r>
              <a:rPr lang="ru-RU" dirty="0"/>
              <a:t> (при </a:t>
            </a:r>
            <a:r>
              <a:rPr lang="ru-RU" dirty="0" err="1"/>
              <a:t>необхiдностi</a:t>
            </a:r>
            <a:r>
              <a:rPr lang="ru-RU" dirty="0"/>
              <a:t>) </a:t>
            </a:r>
            <a:r>
              <a:rPr lang="ru-RU" dirty="0" err="1"/>
              <a:t>периульцерозної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(</a:t>
            </a:r>
            <a:r>
              <a:rPr lang="ru-RU" dirty="0" err="1"/>
              <a:t>двiчi</a:t>
            </a:r>
            <a:r>
              <a:rPr lang="ru-RU" dirty="0"/>
              <a:t>).</a:t>
            </a:r>
          </a:p>
          <a:p>
            <a:r>
              <a:rPr lang="ru-RU" dirty="0"/>
              <a:t>     7.      </a:t>
            </a:r>
            <a:r>
              <a:rPr lang="ru-RU" dirty="0" err="1"/>
              <a:t>Гiстологiчне</a:t>
            </a:r>
            <a:r>
              <a:rPr lang="ru-RU" dirty="0"/>
              <a:t> i </a:t>
            </a:r>
            <a:r>
              <a:rPr lang="ru-RU" dirty="0" err="1"/>
              <a:t>цитологiчне</a:t>
            </a:r>
            <a:r>
              <a:rPr lang="ru-RU" dirty="0"/>
              <a:t> </a:t>
            </a:r>
            <a:r>
              <a:rPr lang="ru-RU" dirty="0" err="1"/>
              <a:t>дослiдження</a:t>
            </a:r>
            <a:r>
              <a:rPr lang="ru-RU" dirty="0"/>
              <a:t> </a:t>
            </a:r>
            <a:r>
              <a:rPr lang="ru-RU" dirty="0" err="1"/>
              <a:t>бiоптатiв</a:t>
            </a:r>
            <a:r>
              <a:rPr lang="ru-RU" dirty="0"/>
              <a:t>.</a:t>
            </a:r>
          </a:p>
          <a:p>
            <a:r>
              <a:rPr lang="ru-RU" dirty="0"/>
              <a:t>     8.     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уреазного</a:t>
            </a:r>
            <a:r>
              <a:rPr lang="ru-RU" dirty="0"/>
              <a:t> та </a:t>
            </a:r>
            <a:r>
              <a:rPr lang="ru-RU" dirty="0" err="1"/>
              <a:t>дихального</a:t>
            </a:r>
            <a:r>
              <a:rPr lang="ru-RU" dirty="0"/>
              <a:t>  </a:t>
            </a:r>
            <a:r>
              <a:rPr lang="ru-RU" dirty="0" err="1"/>
              <a:t>тестiв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HP.</a:t>
            </a:r>
          </a:p>
          <a:p>
            <a:r>
              <a:rPr lang="ru-RU" dirty="0"/>
              <a:t>     9.      УЗД </a:t>
            </a:r>
            <a:r>
              <a:rPr lang="ru-RU" dirty="0" err="1"/>
              <a:t>органiв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85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Додатковi</a:t>
            </a:r>
            <a:r>
              <a:rPr lang="ru-RU" b="1" dirty="0"/>
              <a:t> </a:t>
            </a:r>
            <a:r>
              <a:rPr lang="ru-RU" b="1" dirty="0" err="1"/>
              <a:t>обстеження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    1.      </a:t>
            </a:r>
            <a:r>
              <a:rPr lang="ru-RU" dirty="0" err="1"/>
              <a:t>Рентгенологiчне</a:t>
            </a:r>
            <a:r>
              <a:rPr lang="ru-RU" dirty="0"/>
              <a:t> </a:t>
            </a:r>
            <a:r>
              <a:rPr lang="ru-RU" dirty="0" err="1"/>
              <a:t>дослiдження</a:t>
            </a:r>
            <a:r>
              <a:rPr lang="ru-RU" dirty="0"/>
              <a:t>.</a:t>
            </a:r>
          </a:p>
          <a:p>
            <a:r>
              <a:rPr lang="ru-RU" dirty="0"/>
              <a:t>     2.      </a:t>
            </a:r>
            <a:r>
              <a:rPr lang="ru-RU" dirty="0" err="1"/>
              <a:t>Iнтрагастральна</a:t>
            </a:r>
            <a:r>
              <a:rPr lang="ru-RU" dirty="0"/>
              <a:t> рН-</a:t>
            </a:r>
            <a:r>
              <a:rPr lang="ru-RU" dirty="0" err="1"/>
              <a:t>метрiя</a:t>
            </a:r>
            <a:r>
              <a:rPr lang="ru-RU" dirty="0"/>
              <a:t>.</a:t>
            </a:r>
          </a:p>
          <a:p>
            <a:r>
              <a:rPr lang="ru-RU" dirty="0"/>
              <a:t>     3.      </a:t>
            </a:r>
            <a:r>
              <a:rPr lang="ru-RU" dirty="0" err="1"/>
              <a:t>Iмунограма</a:t>
            </a:r>
            <a:r>
              <a:rPr lang="ru-RU" dirty="0"/>
              <a:t>.</a:t>
            </a:r>
          </a:p>
          <a:p>
            <a:r>
              <a:rPr lang="ru-RU" dirty="0"/>
              <a:t>     4.      </a:t>
            </a:r>
            <a:r>
              <a:rPr lang="ru-RU" dirty="0" err="1"/>
              <a:t>Неiнвазивнi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HP.</a:t>
            </a:r>
          </a:p>
          <a:p>
            <a:r>
              <a:rPr lang="ru-RU" dirty="0"/>
              <a:t>     5.      </a:t>
            </a:r>
            <a:r>
              <a:rPr lang="ru-RU" dirty="0" err="1"/>
              <a:t>Iншi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036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582341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  </a:t>
            </a:r>
            <a:r>
              <a:rPr lang="ru-RU" sz="2400" dirty="0"/>
              <a:t>  </a:t>
            </a:r>
            <a:r>
              <a:rPr lang="ru-RU" sz="2400" b="1" dirty="0" err="1"/>
              <a:t>Дiагностика</a:t>
            </a:r>
            <a:r>
              <a:rPr lang="ru-RU" sz="2400" dirty="0"/>
              <a:t> </a:t>
            </a:r>
            <a:r>
              <a:rPr lang="ru-RU" sz="2400" dirty="0" err="1"/>
              <a:t>виразкової</a:t>
            </a:r>
            <a:r>
              <a:rPr lang="ru-RU" sz="2400" dirty="0"/>
              <a:t> </a:t>
            </a:r>
            <a:r>
              <a:rPr lang="ru-RU" sz="2400" dirty="0" err="1"/>
              <a:t>хвороби</a:t>
            </a:r>
            <a:r>
              <a:rPr lang="ru-RU" sz="2400" dirty="0"/>
              <a:t> </a:t>
            </a:r>
            <a:r>
              <a:rPr lang="ru-RU" sz="2400" dirty="0" err="1"/>
              <a:t>грунтується</a:t>
            </a:r>
            <a:r>
              <a:rPr lang="ru-RU" sz="2400" dirty="0"/>
              <a:t> на детально </a:t>
            </a:r>
            <a:r>
              <a:rPr lang="ru-RU" sz="2400" dirty="0" err="1"/>
              <a:t>зiбраних</a:t>
            </a:r>
            <a:r>
              <a:rPr lang="ru-RU" sz="2400" dirty="0"/>
              <a:t> </a:t>
            </a:r>
            <a:r>
              <a:rPr lang="ru-RU" sz="2400" dirty="0" err="1"/>
              <a:t>скаргах</a:t>
            </a:r>
            <a:r>
              <a:rPr lang="ru-RU" sz="2400" dirty="0"/>
              <a:t>  (</a:t>
            </a:r>
            <a:r>
              <a:rPr lang="ru-RU" sz="2400" dirty="0" err="1"/>
              <a:t>наявнiсть</a:t>
            </a:r>
            <a:r>
              <a:rPr lang="ru-RU" sz="2400" dirty="0"/>
              <a:t> </a:t>
            </a:r>
            <a:r>
              <a:rPr lang="ru-RU" sz="2400" dirty="0" err="1"/>
              <a:t>больового</a:t>
            </a:r>
            <a:r>
              <a:rPr lang="ru-RU" sz="2400" dirty="0"/>
              <a:t>, </a:t>
            </a:r>
            <a:r>
              <a:rPr lang="ru-RU" sz="2400" dirty="0" err="1"/>
              <a:t>диспептичного</a:t>
            </a:r>
            <a:r>
              <a:rPr lang="ru-RU" sz="2400" dirty="0"/>
              <a:t>, </a:t>
            </a:r>
            <a:r>
              <a:rPr lang="ru-RU" sz="2400" dirty="0" err="1"/>
              <a:t>iнтоксикацiйного</a:t>
            </a:r>
            <a:r>
              <a:rPr lang="ru-RU" sz="2400" dirty="0"/>
              <a:t> </a:t>
            </a:r>
            <a:r>
              <a:rPr lang="ru-RU" sz="2400" dirty="0" err="1"/>
              <a:t>синдромiв</a:t>
            </a:r>
            <a:r>
              <a:rPr lang="ru-RU" sz="2400" dirty="0"/>
              <a:t>), </a:t>
            </a:r>
            <a:r>
              <a:rPr lang="ru-RU" sz="2400" dirty="0" err="1"/>
              <a:t>особливостях</a:t>
            </a:r>
            <a:r>
              <a:rPr lang="ru-RU" sz="2400" dirty="0"/>
              <a:t> анамнезу </a:t>
            </a:r>
            <a:r>
              <a:rPr lang="ru-RU" sz="2400" dirty="0" err="1"/>
              <a:t>життя</a:t>
            </a:r>
            <a:r>
              <a:rPr lang="ru-RU" sz="2400" dirty="0"/>
              <a:t>: </a:t>
            </a:r>
            <a:r>
              <a:rPr lang="ru-RU" sz="2400" dirty="0" err="1"/>
              <a:t>обтяжений</a:t>
            </a:r>
            <a:r>
              <a:rPr lang="ru-RU" sz="2400" dirty="0"/>
              <a:t> </a:t>
            </a:r>
            <a:r>
              <a:rPr lang="ru-RU" sz="2400" dirty="0" err="1"/>
              <a:t>спадковий</a:t>
            </a:r>
            <a:r>
              <a:rPr lang="ru-RU" sz="2400" dirty="0"/>
              <a:t> анамнез, </a:t>
            </a:r>
            <a:r>
              <a:rPr lang="ru-RU" sz="2400" dirty="0" err="1"/>
              <a:t>наявностi</a:t>
            </a:r>
            <a:r>
              <a:rPr lang="ru-RU" sz="2400" dirty="0"/>
              <a:t> </a:t>
            </a:r>
            <a:r>
              <a:rPr lang="ru-RU" sz="2400" dirty="0" err="1"/>
              <a:t>виразкового</a:t>
            </a:r>
            <a:r>
              <a:rPr lang="ru-RU" sz="2400" dirty="0"/>
              <a:t> дефекту на </a:t>
            </a:r>
            <a:r>
              <a:rPr lang="ru-RU" sz="2400" dirty="0" err="1"/>
              <a:t>слизовiй</a:t>
            </a:r>
            <a:r>
              <a:rPr lang="ru-RU" sz="2400" dirty="0"/>
              <a:t> </a:t>
            </a:r>
            <a:r>
              <a:rPr lang="ru-RU" sz="2400" dirty="0" err="1"/>
              <a:t>оболонцi</a:t>
            </a:r>
            <a:r>
              <a:rPr lang="ru-RU" sz="2400" dirty="0"/>
              <a:t> при </a:t>
            </a:r>
            <a:r>
              <a:rPr lang="ru-RU" sz="2400" dirty="0" err="1"/>
              <a:t>езофагогастродуоденоскопiї</a:t>
            </a:r>
            <a:r>
              <a:rPr lang="ru-RU" sz="2400" dirty="0"/>
              <a:t>, </a:t>
            </a:r>
            <a:r>
              <a:rPr lang="ru-RU" sz="2400" dirty="0" err="1"/>
              <a:t>наявнiсть</a:t>
            </a:r>
            <a:r>
              <a:rPr lang="ru-RU" sz="2400" dirty="0"/>
              <a:t> </a:t>
            </a:r>
            <a:r>
              <a:rPr lang="ru-RU" sz="2400" dirty="0" err="1"/>
              <a:t>Hеlicobacter</a:t>
            </a:r>
            <a:r>
              <a:rPr lang="ru-RU" sz="2400" dirty="0"/>
              <a:t> </a:t>
            </a:r>
            <a:r>
              <a:rPr lang="ru-RU" sz="2400" dirty="0" err="1"/>
              <a:t>pylori</a:t>
            </a:r>
            <a:r>
              <a:rPr lang="ru-RU" sz="2400" dirty="0"/>
              <a:t>.</a:t>
            </a:r>
          </a:p>
          <a:p>
            <a:r>
              <a:rPr lang="ru-RU" sz="2400" dirty="0"/>
              <a:t>     </a:t>
            </a:r>
            <a:r>
              <a:rPr lang="ru-RU" sz="2400" dirty="0" err="1"/>
              <a:t>Дiагноз</a:t>
            </a:r>
            <a:r>
              <a:rPr lang="ru-RU" sz="2400" dirty="0"/>
              <a:t> ВХ ДПК та ВХШ i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морфологiчний</a:t>
            </a:r>
            <a:r>
              <a:rPr lang="ru-RU" sz="2400" dirty="0"/>
              <a:t> субстрат </a:t>
            </a:r>
            <a:r>
              <a:rPr lang="ru-RU" sz="2400" dirty="0" err="1"/>
              <a:t>визначаються</a:t>
            </a:r>
            <a:r>
              <a:rPr lang="ru-RU" sz="2400" dirty="0"/>
              <a:t> </a:t>
            </a:r>
            <a:r>
              <a:rPr lang="ru-RU" sz="2400" dirty="0" err="1"/>
              <a:t>тiльки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езофагогастродуоденоскопiї</a:t>
            </a:r>
            <a:r>
              <a:rPr lang="ru-RU" sz="2400" dirty="0"/>
              <a:t>  з </a:t>
            </a:r>
            <a:r>
              <a:rPr lang="ru-RU" sz="2400" dirty="0" err="1"/>
              <a:t>прицiльною</a:t>
            </a:r>
            <a:r>
              <a:rPr lang="ru-RU" sz="2400" dirty="0"/>
              <a:t> </a:t>
            </a:r>
            <a:r>
              <a:rPr lang="ru-RU" sz="2400" dirty="0" err="1"/>
              <a:t>бiопсiєю</a:t>
            </a:r>
            <a:r>
              <a:rPr lang="ru-RU" sz="2400" dirty="0"/>
              <a:t> </a:t>
            </a:r>
            <a:r>
              <a:rPr lang="ru-RU" sz="2400" dirty="0" err="1"/>
              <a:t>слизово</a:t>
            </a:r>
            <a:r>
              <a:rPr lang="uk-UA" dirty="0"/>
              <a:t>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395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Кровотеча</a:t>
            </a:r>
            <a:r>
              <a:rPr lang="ru-RU" b="1" dirty="0"/>
              <a:t> при </a:t>
            </a:r>
            <a:r>
              <a:rPr lang="ru-RU" b="1" dirty="0" err="1"/>
              <a:t>виразковій</a:t>
            </a:r>
            <a:r>
              <a:rPr lang="ru-RU" b="1" dirty="0"/>
              <a:t> </a:t>
            </a:r>
            <a:r>
              <a:rPr lang="ru-RU" b="1" dirty="0" err="1"/>
              <a:t>хворобі</a:t>
            </a:r>
            <a:r>
              <a:rPr lang="ru-RU" b="1" dirty="0"/>
              <a:t> </a:t>
            </a:r>
            <a:r>
              <a:rPr lang="ru-RU" b="1" dirty="0" err="1"/>
              <a:t>шлунка</a:t>
            </a:r>
            <a:r>
              <a:rPr lang="ru-RU" b="1" dirty="0"/>
              <a:t> і </a:t>
            </a:r>
            <a:r>
              <a:rPr lang="ru-RU" b="1" dirty="0" err="1"/>
              <a:t>дванадцятипалої</a:t>
            </a:r>
            <a:r>
              <a:rPr lang="ru-RU" b="1" dirty="0"/>
              <a:t> кишки.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Кровотеча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як на </a:t>
            </a:r>
            <a:r>
              <a:rPr lang="ru-RU" dirty="0" err="1"/>
              <a:t>тлі</a:t>
            </a:r>
            <a:r>
              <a:rPr lang="ru-RU" dirty="0"/>
              <a:t> «</a:t>
            </a:r>
            <a:r>
              <a:rPr lang="ru-RU" dirty="0" err="1"/>
              <a:t>виразкового</a:t>
            </a:r>
            <a:r>
              <a:rPr lang="ru-RU" dirty="0"/>
              <a:t>» анамнезу, так і без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провісників</a:t>
            </a:r>
            <a:r>
              <a:rPr lang="ru-RU" dirty="0"/>
              <a:t>. </a:t>
            </a:r>
            <a:r>
              <a:rPr lang="ru-RU" dirty="0" err="1"/>
              <a:t>Перфорація</a:t>
            </a:r>
            <a:r>
              <a:rPr lang="ru-RU" dirty="0"/>
              <a:t> і </a:t>
            </a:r>
            <a:r>
              <a:rPr lang="ru-RU" dirty="0" err="1"/>
              <a:t>кровотеча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в </a:t>
            </a:r>
            <a:r>
              <a:rPr lang="ru-RU" dirty="0" err="1"/>
              <a:t>дітей</a:t>
            </a:r>
            <a:r>
              <a:rPr lang="ru-RU" dirty="0"/>
              <a:t> (особливо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виникли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: нефрит, сепсис, гепатит, </a:t>
            </a:r>
            <a:r>
              <a:rPr lang="ru-RU" dirty="0" err="1"/>
              <a:t>уремія</a:t>
            </a:r>
            <a:r>
              <a:rPr lang="ru-RU" dirty="0"/>
              <a:t>, </a:t>
            </a:r>
            <a:r>
              <a:rPr lang="ru-RU" dirty="0" err="1"/>
              <a:t>термічні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) є особливо </a:t>
            </a:r>
            <a:r>
              <a:rPr lang="ru-RU" dirty="0" err="1"/>
              <a:t>небезпечними</a:t>
            </a:r>
            <a:r>
              <a:rPr lang="ru-RU" dirty="0"/>
              <a:t>. Так </a:t>
            </a:r>
            <a:r>
              <a:rPr lang="ru-RU" dirty="0" err="1"/>
              <a:t>назва</a:t>
            </a:r>
            <a:r>
              <a:rPr lang="uk-UA" dirty="0"/>
              <a:t>н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стресові</a:t>
            </a:r>
            <a:r>
              <a:rPr lang="ru-RU" dirty="0"/>
              <a:t> </a:t>
            </a:r>
            <a:r>
              <a:rPr lang="ru-RU" dirty="0" err="1"/>
              <a:t>виразки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як правило, </a:t>
            </a:r>
            <a:r>
              <a:rPr lang="ru-RU" dirty="0" err="1"/>
              <a:t>розвиваються</a:t>
            </a:r>
            <a:r>
              <a:rPr lang="ru-RU" dirty="0"/>
              <a:t> в </a:t>
            </a:r>
            <a:r>
              <a:rPr lang="ru-RU" dirty="0" err="1"/>
              <a:t>термінальній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, особливо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масивної</a:t>
            </a:r>
            <a:r>
              <a:rPr lang="ru-RU" dirty="0"/>
              <a:t> </a:t>
            </a:r>
            <a:r>
              <a:rPr lang="ru-RU" dirty="0" err="1"/>
              <a:t>гормональної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</a:t>
            </a:r>
          </a:p>
          <a:p>
            <a:r>
              <a:rPr lang="uk-UA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400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Частіше у клінічній практиці користуємось класифікацією Стручкова В.І. шлунково-кишкових кровотеч (ШКК):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 </a:t>
            </a:r>
            <a:r>
              <a:rPr lang="uk-UA" dirty="0"/>
              <a:t>За локалізацією: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- із верхніх відділів (стравохід, шлунок, дванадцятипала кишка);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кишки (</a:t>
            </a:r>
            <a:r>
              <a:rPr lang="ru-RU" dirty="0" err="1"/>
              <a:t>порожня</a:t>
            </a:r>
            <a:r>
              <a:rPr lang="ru-RU" dirty="0"/>
              <a:t>, </a:t>
            </a:r>
            <a:r>
              <a:rPr lang="ru-RU" dirty="0" err="1"/>
              <a:t>клубова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uk-UA" dirty="0"/>
              <a:t>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нижніх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(</a:t>
            </a:r>
            <a:r>
              <a:rPr lang="ru-RU" dirty="0" err="1"/>
              <a:t>товста</a:t>
            </a:r>
            <a:r>
              <a:rPr lang="ru-RU" dirty="0"/>
              <a:t> кишка).</a:t>
            </a:r>
          </a:p>
          <a:p>
            <a:r>
              <a:rPr lang="uk-UA" dirty="0" smtClean="0"/>
              <a:t> </a:t>
            </a:r>
            <a:r>
              <a:rPr lang="uk-UA" dirty="0"/>
              <a:t>За клінікою: активні (ті, які тривають), ті, що зупинились.</a:t>
            </a:r>
            <a:endParaRPr lang="ru-RU" dirty="0"/>
          </a:p>
          <a:p>
            <a:r>
              <a:rPr lang="uk-UA" dirty="0"/>
              <a:t> </a:t>
            </a:r>
            <a:r>
              <a:rPr lang="uk-UA" dirty="0" smtClean="0"/>
              <a:t>За </a:t>
            </a:r>
            <a:r>
              <a:rPr lang="uk-UA" dirty="0"/>
              <a:t>об’ємом: масивні (</a:t>
            </a:r>
            <a:r>
              <a:rPr lang="uk-UA" dirty="0" err="1"/>
              <a:t>профузні</a:t>
            </a:r>
            <a:r>
              <a:rPr lang="uk-UA" dirty="0"/>
              <a:t>), малі (мінімальні).</a:t>
            </a:r>
            <a:endParaRPr lang="ru-RU" dirty="0"/>
          </a:p>
          <a:p>
            <a:r>
              <a:rPr lang="uk-UA" dirty="0" smtClean="0"/>
              <a:t> </a:t>
            </a:r>
            <a:r>
              <a:rPr lang="uk-UA" dirty="0"/>
              <a:t>За характером: гострі, хронічні (приховані, окультні).</a:t>
            </a:r>
            <a:endParaRPr lang="ru-RU" dirty="0"/>
          </a:p>
          <a:p>
            <a:r>
              <a:rPr lang="uk-UA" dirty="0" smtClean="0"/>
              <a:t> </a:t>
            </a:r>
            <a:r>
              <a:rPr lang="uk-UA" dirty="0"/>
              <a:t>За етіологією: виразкові, </a:t>
            </a:r>
            <a:r>
              <a:rPr lang="uk-UA" dirty="0" err="1"/>
              <a:t>невиразкові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smtClean="0"/>
              <a:t> </a:t>
            </a:r>
            <a:r>
              <a:rPr lang="uk-UA" dirty="0"/>
              <a:t>За ступенем важкості величин</a:t>
            </a:r>
            <a:r>
              <a:rPr lang="ru-RU" dirty="0"/>
              <a:t>и </a:t>
            </a:r>
            <a:r>
              <a:rPr lang="ru-RU" dirty="0" err="1"/>
              <a:t>крововтрати</a:t>
            </a:r>
            <a:r>
              <a:rPr lang="ru-RU" dirty="0"/>
              <a:t>: легка, </a:t>
            </a:r>
            <a:r>
              <a:rPr lang="ru-RU" dirty="0" err="1"/>
              <a:t>середня</a:t>
            </a:r>
            <a:r>
              <a:rPr lang="ru-RU" dirty="0"/>
              <a:t>, тяжка </a:t>
            </a:r>
            <a:r>
              <a:rPr lang="ru-RU" dirty="0" err="1"/>
              <a:t>крововтрата</a:t>
            </a:r>
            <a:r>
              <a:rPr lang="ru-RU" dirty="0"/>
              <a:t>.</a:t>
            </a:r>
          </a:p>
          <a:p>
            <a:r>
              <a:rPr lang="uk-UA" dirty="0" smtClean="0"/>
              <a:t> </a:t>
            </a:r>
            <a:r>
              <a:rPr lang="ru-RU" dirty="0"/>
              <a:t>За частотою: </a:t>
            </a:r>
            <a:r>
              <a:rPr lang="ru-RU" dirty="0" err="1"/>
              <a:t>первинні</a:t>
            </a:r>
            <a:r>
              <a:rPr lang="ru-RU" dirty="0"/>
              <a:t>, </a:t>
            </a:r>
            <a:r>
              <a:rPr lang="ru-RU" dirty="0" err="1"/>
              <a:t>рецидивуючі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491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Прямі</a:t>
            </a:r>
            <a:r>
              <a:rPr lang="ru-RU" b="1" dirty="0"/>
              <a:t> </a:t>
            </a:r>
            <a:r>
              <a:rPr lang="ru-RU" b="1" dirty="0" err="1"/>
              <a:t>клінічні</a:t>
            </a:r>
            <a:r>
              <a:rPr lang="ru-RU" b="1" dirty="0"/>
              <a:t> симптом</a:t>
            </a:r>
            <a:r>
              <a:rPr lang="uk-UA" b="1" dirty="0"/>
              <a:t>и </a:t>
            </a:r>
            <a:r>
              <a:rPr lang="uk-UA" b="1" dirty="0" err="1"/>
              <a:t>шлунково</a:t>
            </a:r>
            <a:r>
              <a:rPr lang="ru-RU" b="1" dirty="0"/>
              <a:t>-</a:t>
            </a:r>
            <a:r>
              <a:rPr lang="ru-RU" b="1" dirty="0" err="1"/>
              <a:t>киш</a:t>
            </a:r>
            <a:r>
              <a:rPr lang="uk-UA" b="1" dirty="0" err="1"/>
              <a:t>ков</a:t>
            </a:r>
            <a:r>
              <a:rPr lang="ru-RU" b="1" dirty="0"/>
              <a:t>о</a:t>
            </a:r>
            <a:r>
              <a:rPr lang="uk-UA" b="1" dirty="0"/>
              <a:t>ї</a:t>
            </a:r>
            <a:r>
              <a:rPr lang="ru-RU" b="1" dirty="0"/>
              <a:t> </a:t>
            </a:r>
            <a:r>
              <a:rPr lang="ru-RU" b="1" dirty="0" err="1"/>
              <a:t>кровотечі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Haematemesіs</a:t>
            </a:r>
            <a:r>
              <a:rPr lang="ru-RU" b="1" dirty="0" smtClean="0"/>
              <a:t> </a:t>
            </a:r>
            <a:r>
              <a:rPr lang="ru-RU" b="1" dirty="0"/>
              <a:t>- </a:t>
            </a:r>
            <a:r>
              <a:rPr lang="ru-RU" b="1" dirty="0" err="1"/>
              <a:t>кривава</a:t>
            </a:r>
            <a:r>
              <a:rPr lang="ru-RU" b="1" dirty="0"/>
              <a:t> </a:t>
            </a:r>
            <a:r>
              <a:rPr lang="ru-RU" b="1" dirty="0" err="1"/>
              <a:t>блювота</a:t>
            </a:r>
            <a:r>
              <a:rPr lang="ru-RU" b="1" dirty="0"/>
              <a:t>. </a:t>
            </a:r>
          </a:p>
          <a:p>
            <a:r>
              <a:rPr lang="ru-RU" b="1" dirty="0" err="1" smtClean="0"/>
              <a:t>Haematochezіa</a:t>
            </a:r>
            <a:r>
              <a:rPr lang="ru-RU" b="1" dirty="0" smtClean="0"/>
              <a:t> </a:t>
            </a:r>
            <a:r>
              <a:rPr lang="ru-RU" b="1" dirty="0"/>
              <a:t>- </a:t>
            </a:r>
            <a:r>
              <a:rPr lang="ru-RU" b="1" dirty="0" err="1"/>
              <a:t>виділення</a:t>
            </a:r>
            <a:r>
              <a:rPr lang="ru-RU" b="1" dirty="0"/>
              <a:t> </a:t>
            </a:r>
            <a:r>
              <a:rPr lang="ru-RU" b="1" dirty="0" err="1"/>
              <a:t>незміненої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малозм</a:t>
            </a:r>
            <a:r>
              <a:rPr lang="uk-UA" b="1" dirty="0"/>
              <a:t>і</a:t>
            </a:r>
            <a:r>
              <a:rPr lang="ru-RU" b="1" dirty="0" err="1"/>
              <a:t>нено</a:t>
            </a:r>
            <a:r>
              <a:rPr lang="uk-UA" b="1" dirty="0"/>
              <a:t>ї</a:t>
            </a:r>
            <a:r>
              <a:rPr lang="ru-RU" b="1" dirty="0"/>
              <a:t> </a:t>
            </a:r>
            <a:r>
              <a:rPr lang="ru-RU" b="1" dirty="0" err="1"/>
              <a:t>крові</a:t>
            </a:r>
            <a:r>
              <a:rPr lang="ru-RU" b="1" dirty="0"/>
              <a:t> з </a:t>
            </a:r>
            <a:r>
              <a:rPr lang="ru-RU" b="1" dirty="0" err="1"/>
              <a:t>прямої</a:t>
            </a:r>
            <a:r>
              <a:rPr lang="ru-RU" b="1" dirty="0"/>
              <a:t> кишки. </a:t>
            </a:r>
          </a:p>
          <a:p>
            <a:r>
              <a:rPr lang="ru-RU" b="1" dirty="0" err="1" smtClean="0"/>
              <a:t>Melena</a:t>
            </a:r>
            <a:r>
              <a:rPr lang="uk-UA" b="1" dirty="0" smtClean="0"/>
              <a:t> </a:t>
            </a:r>
            <a:r>
              <a:rPr lang="uk-UA" b="1" dirty="0"/>
              <a:t>- виділення зміненої крові з прямої кишки у </a:t>
            </a:r>
            <a:r>
              <a:rPr lang="uk-UA" b="1" dirty="0" err="1"/>
              <a:t>виглядв</a:t>
            </a:r>
            <a:r>
              <a:rPr lang="uk-UA" b="1" dirty="0"/>
              <a:t> </a:t>
            </a:r>
            <a:r>
              <a:rPr lang="uk-UA" b="1" dirty="0" err="1"/>
              <a:t>дьогтьоподібних</a:t>
            </a:r>
            <a:r>
              <a:rPr lang="uk-UA" b="1" dirty="0"/>
              <a:t> випорожнень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84266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Непрямі</a:t>
            </a:r>
            <a:r>
              <a:rPr lang="ru-RU" b="1" dirty="0"/>
              <a:t> </a:t>
            </a:r>
            <a:r>
              <a:rPr lang="ru-RU" b="1" dirty="0" err="1"/>
              <a:t>клінічні</a:t>
            </a:r>
            <a:r>
              <a:rPr lang="ru-RU" b="1" dirty="0"/>
              <a:t> </a:t>
            </a:r>
            <a:r>
              <a:rPr lang="ru-RU" b="1" dirty="0" err="1"/>
              <a:t>симптоми</a:t>
            </a:r>
            <a:r>
              <a:rPr lang="ru-RU" b="1" dirty="0"/>
              <a:t> </a:t>
            </a:r>
            <a:r>
              <a:rPr lang="ru-RU" b="1" dirty="0" err="1"/>
              <a:t>шлунково-кишкової</a:t>
            </a:r>
            <a:r>
              <a:rPr lang="ru-RU" b="1" dirty="0"/>
              <a:t> </a:t>
            </a:r>
            <a:r>
              <a:rPr lang="ru-RU" b="1" dirty="0" err="1"/>
              <a:t>кровотечі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Блідість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Млявість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Сонливість</a:t>
            </a:r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Запаморочення</a:t>
            </a:r>
            <a:endParaRPr lang="ru-RU" dirty="0"/>
          </a:p>
          <a:p>
            <a:r>
              <a:rPr lang="ru-RU" dirty="0"/>
              <a:t>5. </a:t>
            </a:r>
            <a:r>
              <a:rPr lang="ru-RU" dirty="0" err="1"/>
              <a:t>Похолодання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endParaRPr lang="ru-RU" dirty="0"/>
          </a:p>
          <a:p>
            <a:r>
              <a:rPr lang="ru-RU" dirty="0"/>
              <a:t>6. </a:t>
            </a:r>
            <a:r>
              <a:rPr lang="ru-RU" dirty="0" err="1"/>
              <a:t>Частішання</a:t>
            </a:r>
            <a:r>
              <a:rPr lang="ru-RU" dirty="0"/>
              <a:t> 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ослаблення</a:t>
            </a:r>
            <a:r>
              <a:rPr lang="ru-RU" dirty="0"/>
              <a:t> пульсу на </a:t>
            </a:r>
            <a:r>
              <a:rPr lang="ru-RU" dirty="0" err="1"/>
              <a:t>перифери</a:t>
            </a:r>
            <a:r>
              <a:rPr lang="uk-UA" dirty="0"/>
              <a:t>й</a:t>
            </a:r>
            <a:r>
              <a:rPr lang="ru-RU" dirty="0"/>
              <a:t>них </a:t>
            </a:r>
            <a:r>
              <a:rPr lang="ru-RU" dirty="0" err="1"/>
              <a:t>судинах</a:t>
            </a:r>
            <a:endParaRPr lang="ru-RU" dirty="0"/>
          </a:p>
          <a:p>
            <a:r>
              <a:rPr lang="ru-RU" dirty="0"/>
              <a:t>7.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280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65" y="54868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ШКК із верхніх відділів травного тракту можуть викликати декілька сотень захворювань. Найчастіші із них: дуоденальна виразка, </a:t>
            </a:r>
            <a:r>
              <a:rPr lang="uk-UA" sz="2400" dirty="0" err="1"/>
              <a:t>виразка</a:t>
            </a:r>
            <a:r>
              <a:rPr lang="uk-UA" sz="2400" dirty="0"/>
              <a:t> шлунку, виразка анастомозу, ерозивний гастрит, варикозне розширення вен стравоходу, синдром </a:t>
            </a:r>
            <a:r>
              <a:rPr lang="uk-UA" sz="2400" dirty="0" err="1"/>
              <a:t>Маллорі-Вейса</a:t>
            </a:r>
            <a:r>
              <a:rPr lang="uk-UA" sz="2400" dirty="0"/>
              <a:t>, ерозивний дуоденіт, ерозії і виразки стравоходу, судинні </a:t>
            </a:r>
            <a:r>
              <a:rPr lang="uk-UA" sz="2400" dirty="0" err="1"/>
              <a:t>мальформації</a:t>
            </a:r>
            <a:r>
              <a:rPr lang="uk-UA" sz="2400" dirty="0"/>
              <a:t>, захворювання тонкої кишки.</a:t>
            </a:r>
            <a:endParaRPr lang="ru-RU" sz="2400" dirty="0"/>
          </a:p>
          <a:p>
            <a:r>
              <a:rPr lang="uk-UA" sz="2400" dirty="0"/>
              <a:t>Незалежно від рівня шлунково-кишкового тракту, де виникають кровотечі, розрізняємо виразкові і </a:t>
            </a:r>
            <a:r>
              <a:rPr lang="uk-UA" sz="2400" dirty="0" err="1"/>
              <a:t>невиразкові</a:t>
            </a:r>
            <a:r>
              <a:rPr lang="uk-UA" sz="2400" dirty="0"/>
              <a:t> кровотечі. </a:t>
            </a:r>
            <a:r>
              <a:rPr lang="uk-UA" sz="2400" dirty="0" err="1"/>
              <a:t>Невиразкові</a:t>
            </a:r>
            <a:r>
              <a:rPr lang="uk-UA" sz="2400" dirty="0"/>
              <a:t> кровотечі пов’язані з локалізацією в травному тракті (туберкульоз, інвазія, геморой, ін.), або зумовлені патологічним процесом за межами шлунку і </a:t>
            </a:r>
            <a:r>
              <a:rPr lang="uk-UA" sz="2400" dirty="0" err="1"/>
              <a:t>кишківника</a:t>
            </a:r>
            <a:r>
              <a:rPr lang="uk-UA" sz="2400" dirty="0"/>
              <a:t> (тромбоз ворітної і селезінкової вен, захворювання системи крові, отруєння, уремія, авітамінози). Сюди відносимо травми стравоходу, шлунку, печінки: забій, розриви, хімічні і термічні опіки, сторонні тіла. До </a:t>
            </a:r>
            <a:r>
              <a:rPr lang="uk-UA" sz="2400" dirty="0" err="1"/>
              <a:t>невиразкових</a:t>
            </a:r>
            <a:r>
              <a:rPr lang="uk-UA" sz="2400" dirty="0"/>
              <a:t> кровотеч відносимо </a:t>
            </a:r>
            <a:r>
              <a:rPr lang="uk-UA" sz="2400" dirty="0" err="1"/>
              <a:t>ускладення</a:t>
            </a:r>
            <a:r>
              <a:rPr lang="uk-UA" sz="2400" dirty="0"/>
              <a:t> різних діагностичних і лікувальних маніпуляцій (операції, лікування </a:t>
            </a:r>
            <a:r>
              <a:rPr lang="uk-UA" sz="2400" dirty="0" err="1"/>
              <a:t>глюкокортикоїдами</a:t>
            </a:r>
            <a:r>
              <a:rPr lang="uk-UA" sz="2400" dirty="0"/>
              <a:t>, антикоагулянтами).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62682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несправжні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зригують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проковтнуту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кров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носоглотки,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порожнини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рота, </a:t>
            </a:r>
            <a:r>
              <a:rPr lang="ru-RU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трахеї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403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996617"/>
              </p:ext>
            </p:extLst>
          </p:nvPr>
        </p:nvGraphicFramePr>
        <p:xfrm>
          <a:off x="323527" y="1381418"/>
          <a:ext cx="8496945" cy="5143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8918"/>
                <a:gridCol w="1458436"/>
                <a:gridCol w="1622477"/>
                <a:gridCol w="1467400"/>
                <a:gridCol w="1689714"/>
              </a:tblGrid>
              <a:tr h="8712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2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2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20" dirty="0">
                          <a:effectLst/>
                        </a:rPr>
                        <a:t>Показники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25">
                          <a:effectLst/>
                        </a:rPr>
                        <a:t>Ступінь крововтрати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5">
                          <a:effectLst/>
                        </a:rPr>
                        <a:t>легкий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5">
                          <a:effectLst/>
                        </a:rPr>
                        <a:t>середній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30">
                          <a:effectLst/>
                        </a:rPr>
                        <a:t>важкий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вкрай </a:t>
                      </a:r>
                      <a:r>
                        <a:rPr lang="uk-UA" sz="1200" spc="-15">
                          <a:effectLst/>
                        </a:rPr>
                        <a:t>важкий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277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574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Дефіцит ОЦК (% від належного)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10-20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до 1000* мл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21-30 1000-1500* мл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31-40 1500-2000* мл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41-70 2000-3500* мл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27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Пульс (уд. за 1 хв.)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до 90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90- ПО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110- 120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65">
                          <a:effectLst/>
                        </a:rPr>
                        <a:t>&gt;І20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3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40">
                          <a:effectLst/>
                        </a:rPr>
                        <a:t>АТ (мм рт. ст.)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&gt;120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120-80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80-70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&lt;70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38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30">
                          <a:effectLst/>
                        </a:rPr>
                        <a:t>ЦВТ (мм вод. ст.)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120-80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80-60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&lt;60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519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5">
                          <a:effectLst/>
                        </a:rPr>
                        <a:t>Шоковий індекс (П/АТ)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0,54 – 0,78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0,78-1,38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1,38- 1,5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&gt;1,5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0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10">
                          <a:effectLst/>
                        </a:rPr>
                        <a:t>Еритроцити (х 10</a:t>
                      </a:r>
                      <a:r>
                        <a:rPr lang="uk-UA" sz="1200" spc="10" baseline="30000">
                          <a:effectLst/>
                        </a:rPr>
                        <a:t>12</a:t>
                      </a:r>
                      <a:r>
                        <a:rPr lang="uk-UA" sz="1200" spc="10">
                          <a:effectLst/>
                        </a:rPr>
                        <a:t>/л)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5,0-3,5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3,5-2,5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2,5-2,0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&lt;2,0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24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15">
                          <a:effectLst/>
                        </a:rPr>
                        <a:t>Гемоглобін    (г/л)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120-100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100-80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80-60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&lt;60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278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Гематокрит   (%)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44-38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38-32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32-22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&lt;22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1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35">
                          <a:effectLst/>
                        </a:rPr>
                        <a:t>Діурез (мл/на год)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50-60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40-50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30-40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&lt;30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50421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Клініко-лабораторні ознаки крововтрати різного ступеня важкості: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11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sz="3600" b="1"/>
              <a:t>Науково - методичне обґрунтування теми.</a:t>
            </a:r>
            <a:r>
              <a:rPr lang="uk-UA" sz="3600"/>
              <a:t> 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70000" lnSpcReduction="20000"/>
          </a:bodyPr>
          <a:lstStyle/>
          <a:p>
            <a:r>
              <a:rPr lang="uk-UA" b="1"/>
              <a:t>П</a:t>
            </a:r>
            <a:r>
              <a:rPr lang="uk-UA"/>
              <a:t>роблеми виразкової хвороби для </a:t>
            </a:r>
            <a:r>
              <a:rPr lang="uk-UA" err="1"/>
              <a:t>пед</a:t>
            </a:r>
            <a:r>
              <a:rPr lang="ru-RU"/>
              <a:t>i</a:t>
            </a:r>
            <a:r>
              <a:rPr lang="uk-UA" err="1"/>
              <a:t>атричної</a:t>
            </a:r>
            <a:r>
              <a:rPr lang="uk-UA"/>
              <a:t> практики визначається широкою </a:t>
            </a:r>
            <a:r>
              <a:rPr lang="uk-UA" err="1"/>
              <a:t>розповсюджен</a:t>
            </a:r>
            <a:r>
              <a:rPr lang="ru-RU"/>
              <a:t>i</a:t>
            </a:r>
            <a:r>
              <a:rPr lang="uk-UA" err="1"/>
              <a:t>стю</a:t>
            </a:r>
            <a:r>
              <a:rPr lang="uk-UA"/>
              <a:t> </a:t>
            </a:r>
            <a:r>
              <a:rPr lang="uk-UA" err="1"/>
              <a:t>хрон</a:t>
            </a:r>
            <a:r>
              <a:rPr lang="ru-RU"/>
              <a:t>i</a:t>
            </a:r>
            <a:r>
              <a:rPr lang="uk-UA" err="1"/>
              <a:t>чної</a:t>
            </a:r>
            <a:r>
              <a:rPr lang="uk-UA"/>
              <a:t> патолог</a:t>
            </a:r>
            <a:r>
              <a:rPr lang="ru-RU"/>
              <a:t>i</a:t>
            </a:r>
            <a:r>
              <a:rPr lang="uk-UA"/>
              <a:t>ї шлунка </a:t>
            </a:r>
            <a:r>
              <a:rPr lang="ru-RU"/>
              <a:t>i</a:t>
            </a:r>
            <a:r>
              <a:rPr lang="uk-UA"/>
              <a:t> дванадцятипалої кишки, що призводить у багатьох випадках до </a:t>
            </a:r>
            <a:r>
              <a:rPr lang="ru-RU"/>
              <a:t>i</a:t>
            </a:r>
            <a:r>
              <a:rPr lang="uk-UA" err="1"/>
              <a:t>нвал</a:t>
            </a:r>
            <a:r>
              <a:rPr lang="ru-RU"/>
              <a:t>i</a:t>
            </a:r>
            <a:r>
              <a:rPr lang="uk-UA" err="1"/>
              <a:t>дност</a:t>
            </a:r>
            <a:r>
              <a:rPr lang="ru-RU"/>
              <a:t>i </a:t>
            </a:r>
            <a:r>
              <a:rPr lang="ru-RU" err="1"/>
              <a:t>i</a:t>
            </a:r>
            <a:r>
              <a:rPr lang="uk-UA"/>
              <a:t> </a:t>
            </a:r>
            <a:r>
              <a:rPr lang="uk-UA" err="1"/>
              <a:t>нав</a:t>
            </a:r>
            <a:r>
              <a:rPr lang="ru-RU"/>
              <a:t>i</a:t>
            </a:r>
            <a:r>
              <a:rPr lang="uk-UA" err="1"/>
              <a:t>ть</a:t>
            </a:r>
            <a:r>
              <a:rPr lang="uk-UA"/>
              <a:t> до </a:t>
            </a:r>
            <a:r>
              <a:rPr lang="uk-UA" err="1"/>
              <a:t>смерт</a:t>
            </a:r>
            <a:r>
              <a:rPr lang="ru-RU"/>
              <a:t>i</a:t>
            </a:r>
            <a:r>
              <a:rPr lang="uk-UA"/>
              <a:t>. </a:t>
            </a:r>
            <a:r>
              <a:rPr lang="ru-RU"/>
              <a:t>Частота </a:t>
            </a:r>
            <a:r>
              <a:rPr lang="ru-RU" err="1"/>
              <a:t>виразкової</a:t>
            </a:r>
            <a:r>
              <a:rPr lang="ru-RU"/>
              <a:t> </a:t>
            </a:r>
            <a:r>
              <a:rPr lang="ru-RU" err="1"/>
              <a:t>хвороби</a:t>
            </a:r>
            <a:r>
              <a:rPr lang="ru-RU"/>
              <a:t> в </a:t>
            </a:r>
            <a:r>
              <a:rPr lang="ru-RU" err="1"/>
              <a:t>дiтей</a:t>
            </a:r>
            <a:r>
              <a:rPr lang="ru-RU"/>
              <a:t> </a:t>
            </a:r>
            <a:r>
              <a:rPr lang="ru-RU" err="1"/>
              <a:t>неухильно</a:t>
            </a:r>
            <a:r>
              <a:rPr lang="ru-RU"/>
              <a:t> </a:t>
            </a:r>
            <a:r>
              <a:rPr lang="ru-RU" err="1"/>
              <a:t>збiльшується</a:t>
            </a:r>
            <a:r>
              <a:rPr lang="ru-RU"/>
              <a:t>, i </a:t>
            </a:r>
            <a:r>
              <a:rPr lang="ru-RU" err="1"/>
              <a:t>це</a:t>
            </a:r>
            <a:r>
              <a:rPr lang="ru-RU"/>
              <a:t> </a:t>
            </a:r>
            <a:r>
              <a:rPr lang="ru-RU" err="1"/>
              <a:t>неможливо</a:t>
            </a:r>
            <a:r>
              <a:rPr lang="ru-RU"/>
              <a:t> </a:t>
            </a:r>
            <a:r>
              <a:rPr lang="ru-RU" err="1"/>
              <a:t>пояснити</a:t>
            </a:r>
            <a:r>
              <a:rPr lang="ru-RU"/>
              <a:t> </a:t>
            </a:r>
            <a:r>
              <a:rPr lang="ru-RU" err="1"/>
              <a:t>полiпшенням</a:t>
            </a:r>
            <a:r>
              <a:rPr lang="ru-RU"/>
              <a:t> </a:t>
            </a:r>
            <a:r>
              <a:rPr lang="ru-RU" err="1"/>
              <a:t>якостi</a:t>
            </a:r>
            <a:r>
              <a:rPr lang="ru-RU"/>
              <a:t> </a:t>
            </a:r>
            <a:r>
              <a:rPr lang="ru-RU" err="1"/>
              <a:t>дiагностики</a:t>
            </a:r>
            <a:r>
              <a:rPr lang="ru-RU"/>
              <a:t>. </a:t>
            </a:r>
            <a:r>
              <a:rPr lang="ru-RU" err="1"/>
              <a:t>Адже</a:t>
            </a:r>
            <a:r>
              <a:rPr lang="ru-RU"/>
              <a:t> хвороба, яка </a:t>
            </a:r>
            <a:r>
              <a:rPr lang="ru-RU" err="1"/>
              <a:t>дебютує</a:t>
            </a:r>
            <a:r>
              <a:rPr lang="ru-RU"/>
              <a:t> у </a:t>
            </a:r>
            <a:r>
              <a:rPr lang="ru-RU" err="1"/>
              <a:t>дитячому</a:t>
            </a:r>
            <a:r>
              <a:rPr lang="ru-RU"/>
              <a:t> </a:t>
            </a:r>
            <a:r>
              <a:rPr lang="ru-RU" err="1"/>
              <a:t>вiцi</a:t>
            </a:r>
            <a:r>
              <a:rPr lang="ru-RU"/>
              <a:t>, у </a:t>
            </a:r>
            <a:r>
              <a:rPr lang="ru-RU" err="1"/>
              <a:t>кожної</a:t>
            </a:r>
            <a:r>
              <a:rPr lang="ru-RU"/>
              <a:t> </a:t>
            </a:r>
            <a:r>
              <a:rPr lang="ru-RU" err="1"/>
              <a:t>третьої</a:t>
            </a:r>
            <a:r>
              <a:rPr lang="ru-RU"/>
              <a:t> </a:t>
            </a:r>
            <a:r>
              <a:rPr lang="ru-RU" err="1"/>
              <a:t>дитини</a:t>
            </a:r>
            <a:r>
              <a:rPr lang="ru-RU"/>
              <a:t> </a:t>
            </a:r>
            <a:r>
              <a:rPr lang="ru-RU" err="1"/>
              <a:t>характеризується</a:t>
            </a:r>
            <a:r>
              <a:rPr lang="ru-RU"/>
              <a:t> </a:t>
            </a:r>
            <a:r>
              <a:rPr lang="ru-RU" err="1"/>
              <a:t>маломанiфестним</a:t>
            </a:r>
            <a:r>
              <a:rPr lang="ru-RU"/>
              <a:t> </a:t>
            </a:r>
            <a:r>
              <a:rPr lang="ru-RU" err="1"/>
              <a:t>перебiгом</a:t>
            </a:r>
            <a:r>
              <a:rPr lang="ru-RU"/>
              <a:t>, </a:t>
            </a:r>
            <a:r>
              <a:rPr lang="ru-RU" err="1"/>
              <a:t>що</a:t>
            </a:r>
            <a:r>
              <a:rPr lang="ru-RU"/>
              <a:t> </a:t>
            </a:r>
            <a:r>
              <a:rPr lang="ru-RU" err="1"/>
              <a:t>iстотно</a:t>
            </a:r>
            <a:r>
              <a:rPr lang="ru-RU"/>
              <a:t> </a:t>
            </a:r>
            <a:r>
              <a:rPr lang="ru-RU" err="1"/>
              <a:t>утруднює</a:t>
            </a:r>
            <a:r>
              <a:rPr lang="ru-RU"/>
              <a:t> </a:t>
            </a:r>
            <a:r>
              <a:rPr lang="ru-RU" err="1"/>
              <a:t>дiагностику</a:t>
            </a:r>
            <a:r>
              <a:rPr lang="ru-RU"/>
              <a:t>. Разом </a:t>
            </a:r>
            <a:r>
              <a:rPr lang="ru-RU" err="1"/>
              <a:t>iз</a:t>
            </a:r>
            <a:r>
              <a:rPr lang="ru-RU"/>
              <a:t> </a:t>
            </a:r>
            <a:r>
              <a:rPr lang="ru-RU" err="1"/>
              <a:t>тим</a:t>
            </a:r>
            <a:r>
              <a:rPr lang="ru-RU"/>
              <a:t>, </a:t>
            </a:r>
            <a:r>
              <a:rPr lang="ru-RU" err="1"/>
              <a:t>проведене</a:t>
            </a:r>
            <a:r>
              <a:rPr lang="ru-RU"/>
              <a:t> на </a:t>
            </a:r>
            <a:r>
              <a:rPr lang="ru-RU" err="1"/>
              <a:t>раннiй</a:t>
            </a:r>
            <a:r>
              <a:rPr lang="ru-RU"/>
              <a:t> </a:t>
            </a:r>
            <a:r>
              <a:rPr lang="ru-RU" err="1"/>
              <a:t>стадiї</a:t>
            </a:r>
            <a:r>
              <a:rPr lang="ru-RU"/>
              <a:t> </a:t>
            </a:r>
            <a:r>
              <a:rPr lang="ru-RU" err="1"/>
              <a:t>лiкування</a:t>
            </a:r>
            <a:r>
              <a:rPr lang="ru-RU"/>
              <a:t> </a:t>
            </a:r>
            <a:r>
              <a:rPr lang="ru-RU" err="1"/>
              <a:t>дозволяє</a:t>
            </a:r>
            <a:r>
              <a:rPr lang="ru-RU"/>
              <a:t> не </a:t>
            </a:r>
            <a:r>
              <a:rPr lang="ru-RU" err="1"/>
              <a:t>тiльки</a:t>
            </a:r>
            <a:r>
              <a:rPr lang="ru-RU"/>
              <a:t> </a:t>
            </a:r>
            <a:r>
              <a:rPr lang="ru-RU" err="1"/>
              <a:t>досягти</a:t>
            </a:r>
            <a:r>
              <a:rPr lang="ru-RU"/>
              <a:t> </a:t>
            </a:r>
            <a:r>
              <a:rPr lang="ru-RU" err="1"/>
              <a:t>ремiсiї</a:t>
            </a:r>
            <a:r>
              <a:rPr lang="ru-RU"/>
              <a:t>, </a:t>
            </a:r>
            <a:r>
              <a:rPr lang="ru-RU" err="1"/>
              <a:t>попередити</a:t>
            </a:r>
            <a:r>
              <a:rPr lang="ru-RU"/>
              <a:t> рецидив, </a:t>
            </a:r>
            <a:r>
              <a:rPr lang="ru-RU" err="1"/>
              <a:t>позбавити</a:t>
            </a:r>
            <a:r>
              <a:rPr lang="ru-RU"/>
              <a:t> хворого </a:t>
            </a:r>
            <a:r>
              <a:rPr lang="ru-RU" err="1"/>
              <a:t>хiрургiчного</a:t>
            </a:r>
            <a:r>
              <a:rPr lang="ru-RU"/>
              <a:t> </a:t>
            </a:r>
            <a:r>
              <a:rPr lang="ru-RU" err="1"/>
              <a:t>втручання</a:t>
            </a:r>
            <a:r>
              <a:rPr lang="ru-RU"/>
              <a:t>, але й у </a:t>
            </a:r>
            <a:r>
              <a:rPr lang="ru-RU" err="1"/>
              <a:t>певних</a:t>
            </a:r>
            <a:r>
              <a:rPr lang="ru-RU"/>
              <a:t> </a:t>
            </a:r>
            <a:r>
              <a:rPr lang="ru-RU" err="1"/>
              <a:t>випадках</a:t>
            </a:r>
            <a:r>
              <a:rPr lang="ru-RU"/>
              <a:t> </a:t>
            </a:r>
            <a:r>
              <a:rPr lang="ru-RU" err="1"/>
              <a:t>цiлком</a:t>
            </a:r>
            <a:r>
              <a:rPr lang="ru-RU"/>
              <a:t> </a:t>
            </a:r>
            <a:r>
              <a:rPr lang="ru-RU" err="1"/>
              <a:t>вилiкувати</a:t>
            </a:r>
            <a:r>
              <a:rPr lang="ru-RU"/>
              <a:t> </a:t>
            </a:r>
            <a:r>
              <a:rPr lang="ru-RU" err="1"/>
              <a:t>пацiєнта</a:t>
            </a:r>
            <a:r>
              <a:rPr lang="ru-RU"/>
              <a:t>. </a:t>
            </a:r>
            <a:r>
              <a:rPr lang="ru-RU" err="1"/>
              <a:t>Це</a:t>
            </a:r>
            <a:r>
              <a:rPr lang="ru-RU"/>
              <a:t> й </a:t>
            </a:r>
            <a:r>
              <a:rPr lang="ru-RU" err="1"/>
              <a:t>визначає</a:t>
            </a:r>
            <a:r>
              <a:rPr lang="ru-RU"/>
              <a:t> </a:t>
            </a:r>
            <a:r>
              <a:rPr lang="ru-RU" err="1"/>
              <a:t>соцiальну</a:t>
            </a:r>
            <a:r>
              <a:rPr lang="ru-RU"/>
              <a:t> i </a:t>
            </a:r>
            <a:r>
              <a:rPr lang="ru-RU" err="1"/>
              <a:t>медичну</a:t>
            </a:r>
            <a:r>
              <a:rPr lang="ru-RU"/>
              <a:t> </a:t>
            </a:r>
            <a:r>
              <a:rPr lang="ru-RU" err="1"/>
              <a:t>значущiсть</a:t>
            </a:r>
            <a:r>
              <a:rPr lang="ru-RU"/>
              <a:t> </a:t>
            </a:r>
            <a:r>
              <a:rPr lang="ru-RU" err="1"/>
              <a:t>проблеми</a:t>
            </a:r>
            <a:r>
              <a:rPr lang="ru-RU"/>
              <a:t>.</a:t>
            </a:r>
          </a:p>
          <a:p>
            <a:r>
              <a:rPr lang="uk-UA"/>
              <a:t>Кровотеча є одним із важких та край небезпечних ускладнень у хірургії дитячого віку, яка потребує негайної допомоги. Кровотечі із шлунково-кишкового тракту відмічаються у 5-8% дітей з гастроентерологічною патологією, у 55% хворих цієї групи вона виникає при ускладненні виразкової хвороби. </a:t>
            </a:r>
            <a:r>
              <a:rPr lang="ru-RU" err="1"/>
              <a:t>Розпізнавання</a:t>
            </a:r>
            <a:r>
              <a:rPr lang="ru-RU"/>
              <a:t> </a:t>
            </a:r>
            <a:r>
              <a:rPr lang="ru-RU" err="1"/>
              <a:t>кровотечі</a:t>
            </a:r>
            <a:r>
              <a:rPr lang="ru-RU"/>
              <a:t> – </a:t>
            </a:r>
            <a:r>
              <a:rPr lang="uk-UA"/>
              <a:t>відповідальна та складна діагностична проблема, яка потребує професійних знань та вмінь. 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47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951" y="476672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крововтрати</a:t>
            </a:r>
            <a:r>
              <a:rPr lang="ru-RU" sz="2000" dirty="0"/>
              <a:t> </a:t>
            </a:r>
            <a:r>
              <a:rPr lang="ru-RU" sz="2000" dirty="0" err="1"/>
              <a:t>змінюється</a:t>
            </a:r>
            <a:r>
              <a:rPr lang="ru-RU" sz="2000" dirty="0"/>
              <a:t> </a:t>
            </a:r>
            <a:r>
              <a:rPr lang="ru-RU" sz="2000" dirty="0" err="1"/>
              <a:t>коагулограма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. При </a:t>
            </a:r>
            <a:r>
              <a:rPr lang="ru-RU" sz="2000" dirty="0" err="1"/>
              <a:t>легк</a:t>
            </a:r>
            <a:r>
              <a:rPr lang="uk-UA" sz="2000" dirty="0"/>
              <a:t>ому</a:t>
            </a:r>
            <a:r>
              <a:rPr lang="ru-RU" sz="2000" dirty="0"/>
              <a:t> </a:t>
            </a:r>
            <a:r>
              <a:rPr lang="ru-RU" sz="2000" dirty="0" err="1"/>
              <a:t>ступені</a:t>
            </a:r>
            <a:r>
              <a:rPr lang="ru-RU" sz="2000" dirty="0"/>
              <a:t> </a:t>
            </a:r>
            <a:r>
              <a:rPr lang="ru-RU" sz="2000" dirty="0" err="1"/>
              <a:t>крововтрати</a:t>
            </a:r>
            <a:r>
              <a:rPr lang="ru-RU" sz="2000" dirty="0"/>
              <a:t> </a:t>
            </a:r>
            <a:r>
              <a:rPr lang="ru-RU" sz="2000" dirty="0" err="1"/>
              <a:t>концентрації</a:t>
            </a:r>
            <a:r>
              <a:rPr lang="ru-RU" sz="2000" dirty="0"/>
              <a:t> </a:t>
            </a:r>
            <a:r>
              <a:rPr lang="ru-RU" sz="2000" dirty="0" err="1"/>
              <a:t>фібриногену</a:t>
            </a:r>
            <a:r>
              <a:rPr lang="ru-RU" sz="2000" dirty="0"/>
              <a:t>,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тромбоцитів</a:t>
            </a:r>
            <a:r>
              <a:rPr lang="ru-RU" sz="2000" dirty="0"/>
              <a:t>, </a:t>
            </a:r>
            <a:r>
              <a:rPr lang="ru-RU" sz="2000" dirty="0" err="1"/>
              <a:t>тромбіновий</a:t>
            </a:r>
            <a:r>
              <a:rPr lang="ru-RU" sz="2000" dirty="0"/>
              <a:t> час, </a:t>
            </a:r>
            <a:r>
              <a:rPr lang="ru-RU" sz="2000" dirty="0" err="1"/>
              <a:t>фібринолітична</a:t>
            </a:r>
            <a:r>
              <a:rPr lang="ru-RU" sz="2000" dirty="0"/>
              <a:t> </a:t>
            </a:r>
            <a:r>
              <a:rPr lang="ru-RU" sz="2000" dirty="0" err="1"/>
              <a:t>активність</a:t>
            </a:r>
            <a:r>
              <a:rPr lang="ru-RU" sz="2000" dirty="0"/>
              <a:t> </a:t>
            </a:r>
            <a:r>
              <a:rPr lang="ru-RU" sz="2000" dirty="0" err="1"/>
              <a:t>підвищені</a:t>
            </a:r>
            <a:r>
              <a:rPr lang="ru-RU" sz="2000" dirty="0"/>
              <a:t> мало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знаходяться</a:t>
            </a:r>
            <a:r>
              <a:rPr lang="ru-RU" sz="2000" dirty="0"/>
              <a:t> в межах </a:t>
            </a:r>
            <a:r>
              <a:rPr lang="ru-RU" sz="2000" dirty="0" err="1"/>
              <a:t>нормальних</a:t>
            </a:r>
            <a:r>
              <a:rPr lang="ru-RU" sz="2000" dirty="0"/>
              <a:t> величин. </a:t>
            </a:r>
            <a:r>
              <a:rPr lang="ru-RU" sz="2000" dirty="0" err="1"/>
              <a:t>Серед</a:t>
            </a:r>
            <a:r>
              <a:rPr lang="uk-UA" sz="2000" dirty="0"/>
              <a:t>ній</a:t>
            </a:r>
            <a:r>
              <a:rPr lang="ru-RU" sz="2000" dirty="0"/>
              <a:t> </a:t>
            </a:r>
            <a:r>
              <a:rPr lang="ru-RU" sz="2000" dirty="0" err="1"/>
              <a:t>ступінь</a:t>
            </a:r>
            <a:r>
              <a:rPr lang="ru-RU" sz="2000" dirty="0"/>
              <a:t> </a:t>
            </a:r>
            <a:r>
              <a:rPr lang="ru-RU" sz="2000" dirty="0" err="1"/>
              <a:t>кровотрати</a:t>
            </a:r>
            <a:r>
              <a:rPr lang="ru-RU" sz="2000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зниженням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фібриногену</a:t>
            </a:r>
            <a:r>
              <a:rPr lang="ru-RU" sz="2000" dirty="0"/>
              <a:t>,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/>
              <a:t>тромбоцитів</a:t>
            </a:r>
            <a:r>
              <a:rPr lang="ru-RU" sz="2000" dirty="0"/>
              <a:t>, </a:t>
            </a:r>
            <a:r>
              <a:rPr lang="ru-RU" sz="2000" dirty="0" err="1"/>
              <a:t>тромбінового</a:t>
            </a:r>
            <a:r>
              <a:rPr lang="ru-RU" sz="2000" dirty="0"/>
              <a:t> часу, а </a:t>
            </a:r>
            <a:r>
              <a:rPr lang="ru-RU" sz="2000" dirty="0" err="1"/>
              <a:t>фібринолітична</a:t>
            </a:r>
            <a:r>
              <a:rPr lang="ru-RU" sz="2000" dirty="0"/>
              <a:t> </a:t>
            </a:r>
            <a:r>
              <a:rPr lang="ru-RU" sz="2000" dirty="0" err="1"/>
              <a:t>активність</a:t>
            </a:r>
            <a:r>
              <a:rPr lang="ru-RU" sz="2000" dirty="0"/>
              <a:t> </a:t>
            </a:r>
            <a:r>
              <a:rPr lang="ru-RU" sz="2000" dirty="0" err="1"/>
              <a:t>підвищується</a:t>
            </a:r>
            <a:r>
              <a:rPr lang="ru-RU" sz="2000" dirty="0"/>
              <a:t> мало. </a:t>
            </a:r>
            <a:r>
              <a:rPr lang="ru-RU" sz="2000" dirty="0" err="1"/>
              <a:t>Тяжк</a:t>
            </a:r>
            <a:r>
              <a:rPr lang="uk-UA" sz="2000" dirty="0" err="1"/>
              <a:t>ий</a:t>
            </a:r>
            <a:r>
              <a:rPr lang="ru-RU" sz="2000" dirty="0"/>
              <a:t> </a:t>
            </a:r>
            <a:r>
              <a:rPr lang="ru-RU" sz="2000" dirty="0" err="1"/>
              <a:t>ступінь</a:t>
            </a:r>
            <a:r>
              <a:rPr lang="ru-RU" sz="2000" dirty="0"/>
              <a:t> </a:t>
            </a:r>
            <a:r>
              <a:rPr lang="ru-RU" sz="2000" dirty="0" err="1"/>
              <a:t>кровотечі</a:t>
            </a:r>
            <a:r>
              <a:rPr lang="ru-RU" sz="2000" dirty="0"/>
              <a:t> </a:t>
            </a:r>
            <a:r>
              <a:rPr lang="ru-RU" sz="2000" dirty="0" err="1"/>
              <a:t>проявляється</a:t>
            </a:r>
            <a:r>
              <a:rPr lang="ru-RU" sz="2000" dirty="0"/>
              <a:t> </a:t>
            </a:r>
            <a:r>
              <a:rPr lang="ru-RU" sz="2000" dirty="0" err="1"/>
              <a:t>значним</a:t>
            </a:r>
            <a:r>
              <a:rPr lang="ru-RU" sz="2000" dirty="0"/>
              <a:t> </a:t>
            </a:r>
            <a:r>
              <a:rPr lang="ru-RU" sz="2000" dirty="0" err="1"/>
              <a:t>зниженням</a:t>
            </a:r>
            <a:r>
              <a:rPr lang="ru-RU" sz="2000" dirty="0"/>
              <a:t> </a:t>
            </a:r>
            <a:r>
              <a:rPr lang="ru-RU" sz="2000" dirty="0" err="1"/>
              <a:t>концентрації</a:t>
            </a:r>
            <a:r>
              <a:rPr lang="ru-RU" sz="2000" dirty="0"/>
              <a:t> </a:t>
            </a:r>
            <a:r>
              <a:rPr lang="ru-RU" sz="2000" dirty="0" err="1"/>
              <a:t>фібриногену</a:t>
            </a:r>
            <a:r>
              <a:rPr lang="ru-RU" sz="2000" dirty="0"/>
              <a:t>, </a:t>
            </a:r>
            <a:r>
              <a:rPr lang="ru-RU" sz="2000" dirty="0" err="1"/>
              <a:t>тромбо-цитопенією</a:t>
            </a:r>
            <a:r>
              <a:rPr lang="ru-RU" sz="2000" dirty="0"/>
              <a:t>, </a:t>
            </a:r>
            <a:r>
              <a:rPr lang="ru-RU" sz="2000" dirty="0" err="1"/>
              <a:t>зменшенням</a:t>
            </a:r>
            <a:r>
              <a:rPr lang="ru-RU" sz="2000" dirty="0"/>
              <a:t> </a:t>
            </a:r>
            <a:r>
              <a:rPr lang="ru-RU" sz="2000" dirty="0" err="1"/>
              <a:t>тромбінового</a:t>
            </a:r>
            <a:r>
              <a:rPr lang="ru-RU" sz="2000" dirty="0"/>
              <a:t> часу при </a:t>
            </a:r>
            <a:r>
              <a:rPr lang="ru-RU" sz="2000" dirty="0" err="1"/>
              <a:t>одночасному</a:t>
            </a:r>
            <a:r>
              <a:rPr lang="ru-RU" sz="2000" dirty="0"/>
              <a:t> </a:t>
            </a:r>
            <a:r>
              <a:rPr lang="ru-RU" sz="2000" dirty="0" err="1"/>
              <a:t>підвищенні</a:t>
            </a:r>
            <a:r>
              <a:rPr lang="ru-RU" sz="2000" dirty="0"/>
              <a:t> </a:t>
            </a:r>
            <a:r>
              <a:rPr lang="ru-RU" sz="2000" dirty="0" err="1"/>
              <a:t>фібринолітичної</a:t>
            </a:r>
            <a:r>
              <a:rPr lang="ru-RU" sz="2000" dirty="0"/>
              <a:t> </a:t>
            </a:r>
            <a:r>
              <a:rPr lang="ru-RU" sz="2000" dirty="0" err="1"/>
              <a:t>активності</a:t>
            </a:r>
            <a:r>
              <a:rPr lang="ru-RU" sz="2000" dirty="0"/>
              <a:t>.</a:t>
            </a:r>
          </a:p>
          <a:p>
            <a:r>
              <a:rPr lang="uk-UA" sz="2000" dirty="0"/>
              <a:t>Особливої уваги вимагають  хворі з важким ступенем крововтрати, так як у них  порушення гемодинаміки і метаболізму досягають найбільших порушень: швидко розвиваються зміни гемостазу, перерозподіл крові у організмі, </a:t>
            </a:r>
            <a:r>
              <a:rPr lang="uk-UA" sz="2000" dirty="0" err="1"/>
              <a:t>циркуляторні</a:t>
            </a:r>
            <a:r>
              <a:rPr lang="uk-UA" sz="2000" dirty="0"/>
              <a:t> порушення. Все це в сукупності веде до розвитку шоку, гострої ниркової недостатності, печінкової недостатності, гіпоксії міокарду, мозку, інтоксикації продуктами гідролізу, білків крові, що вилились в </a:t>
            </a:r>
            <a:r>
              <a:rPr lang="uk-UA" sz="2000" dirty="0" err="1"/>
              <a:t>кишківник</a:t>
            </a:r>
            <a:r>
              <a:rPr lang="uk-UA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71406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-44717"/>
            <a:ext cx="864096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кровотечі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інтенсивними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кровотечі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об’ємом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але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схильні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рецидивів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часто є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прикован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окультні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об’ємом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кровотечі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супроводжуватись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помітною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клінічною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серцево-судинної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швидко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компенсуються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рахунок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перерозподілу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тканинної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кровотечі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(&gt; 15-20% ОЦК)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маніфестують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чіткою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клінічною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картиною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геморагічного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шоку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розвитком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поліорганної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недостатності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ШКК зустрічається у дітей всіх вікових груп: виразкові кровотечі переважають у дітей шкільного віку (10-14 років),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невиразкові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частіше у хворих дошкільного віку. Частіше ШКК буває у хлопчиків незалежно од віку.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Важливо відмітити, що ШКК у дітей найчастіше спостерігаються при високому рівні секреції соматотропного гормону, що можна розглядати, як фактор ризику розвитку захворювань органів травлення і розвитку ускладнень.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Пітвердженням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гіпотези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є те,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подальшою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патологією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ШКК,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народжуються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доношеними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часто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крупним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плодом (≥ 4000 г).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664917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Немаловажне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причин </a:t>
            </a:r>
            <a:r>
              <a:rPr lang="ru-RU" dirty="0" err="1"/>
              <a:t>гастроінтенстинальних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спадкова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, яка при </a:t>
            </a:r>
            <a:r>
              <a:rPr lang="ru-RU" dirty="0" err="1"/>
              <a:t>виразковій</a:t>
            </a:r>
            <a:r>
              <a:rPr lang="ru-RU" dirty="0"/>
              <a:t> </a:t>
            </a:r>
            <a:r>
              <a:rPr lang="ru-RU" dirty="0" err="1"/>
              <a:t>хворобі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у 30-75% </a:t>
            </a:r>
            <a:r>
              <a:rPr lang="ru-RU" dirty="0" err="1"/>
              <a:t>випадків</a:t>
            </a:r>
            <a:r>
              <a:rPr lang="ru-RU" dirty="0"/>
              <a:t>. </a:t>
            </a:r>
            <a:r>
              <a:rPr lang="ru-RU" dirty="0" err="1"/>
              <a:t>Дітям</a:t>
            </a:r>
            <a:r>
              <a:rPr lang="ru-RU" dirty="0"/>
              <a:t> з </a:t>
            </a:r>
            <a:r>
              <a:rPr lang="ru-RU" dirty="0" err="1"/>
              <a:t>гастроентерологічною</a:t>
            </a:r>
            <a:r>
              <a:rPr lang="ru-RU" dirty="0"/>
              <a:t> </a:t>
            </a:r>
            <a:r>
              <a:rPr lang="ru-RU" dirty="0" err="1"/>
              <a:t>патологією</a:t>
            </a:r>
            <a:r>
              <a:rPr lang="ru-RU" dirty="0"/>
              <a:t> </a:t>
            </a:r>
            <a:r>
              <a:rPr lang="ru-RU" dirty="0" err="1"/>
              <a:t>властива</a:t>
            </a:r>
            <a:r>
              <a:rPr lang="ru-RU" dirty="0"/>
              <a:t>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метеолабільність</a:t>
            </a:r>
            <a:r>
              <a:rPr lang="ru-RU" dirty="0"/>
              <a:t>: </a:t>
            </a:r>
            <a:r>
              <a:rPr lang="ru-RU" dirty="0" err="1"/>
              <a:t>загострення</a:t>
            </a:r>
            <a:r>
              <a:rPr lang="ru-RU" dirty="0"/>
              <a:t> захворювання </a:t>
            </a:r>
            <a:r>
              <a:rPr lang="ru-RU" dirty="0" err="1"/>
              <a:t>часіше</a:t>
            </a:r>
            <a:r>
              <a:rPr lang="ru-RU" dirty="0"/>
              <a:t> </a:t>
            </a:r>
            <a:r>
              <a:rPr lang="ru-RU" dirty="0" err="1"/>
              <a:t>восені</a:t>
            </a:r>
            <a:r>
              <a:rPr lang="ru-RU" dirty="0"/>
              <a:t> і </a:t>
            </a:r>
            <a:r>
              <a:rPr lang="ru-RU" dirty="0" err="1"/>
              <a:t>навесні</a:t>
            </a:r>
            <a:r>
              <a:rPr lang="ru-RU" dirty="0"/>
              <a:t>. </a:t>
            </a:r>
            <a:r>
              <a:rPr lang="ru-RU" dirty="0" err="1"/>
              <a:t>Невиразкові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з </a:t>
            </a:r>
            <a:r>
              <a:rPr lang="ru-RU" dirty="0" err="1"/>
              <a:t>однаковою</a:t>
            </a:r>
            <a:r>
              <a:rPr lang="ru-RU" dirty="0"/>
              <a:t> частотою </a:t>
            </a:r>
            <a:r>
              <a:rPr lang="ru-RU" dirty="0" err="1"/>
              <a:t>спостерігаються</a:t>
            </a:r>
            <a:r>
              <a:rPr lang="ru-RU" dirty="0"/>
              <a:t> на </a:t>
            </a:r>
            <a:r>
              <a:rPr lang="ru-RU" dirty="0" err="1"/>
              <a:t>протязі</a:t>
            </a:r>
            <a:r>
              <a:rPr lang="ru-RU" dirty="0"/>
              <a:t> року.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2539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/>
              <a:t/>
            </a:r>
            <a:br>
              <a:rPr lang="uk-UA" b="1" u="sng" dirty="0"/>
            </a:br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>Проблемні </a:t>
            </a:r>
            <a:r>
              <a:rPr lang="uk-UA" b="1" u="sng" dirty="0"/>
              <a:t>питання.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 Особливості клінічних проявів виразкової хвороби у дітей.</a:t>
            </a:r>
            <a:endParaRPr lang="ru-RU" dirty="0"/>
          </a:p>
          <a:p>
            <a:pPr lvl="0"/>
            <a:r>
              <a:rPr lang="uk-UA" dirty="0"/>
              <a:t>Надання першої медичної допомоги при кровотечах з верхніх відділів </a:t>
            </a:r>
            <a:r>
              <a:rPr lang="uk-UA" dirty="0" err="1"/>
              <a:t>шлунко-кишкового</a:t>
            </a:r>
            <a:r>
              <a:rPr lang="uk-UA" dirty="0"/>
              <a:t> тракту.</a:t>
            </a:r>
            <a:endParaRPr lang="ru-RU" dirty="0"/>
          </a:p>
          <a:p>
            <a:pPr lvl="0"/>
            <a:r>
              <a:rPr lang="uk-UA" dirty="0"/>
              <a:t>Визначення методів лікування виразкової хвороби у дітей. Профілактика ускладнень, реабілітаційні заходи у дітей з виразковою хворобою.</a:t>
            </a:r>
            <a:endParaRPr lang="ru-RU" dirty="0"/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3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uk-UA" sz="3300" b="1" smtClean="0"/>
              <a:t>Поширеність виразкової хвороби .</a:t>
            </a:r>
            <a:br>
              <a:rPr lang="uk-UA" sz="3300" b="1" smtClean="0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/>
              <a:t>У </a:t>
            </a:r>
            <a:r>
              <a:rPr lang="ru-RU" err="1"/>
              <a:t>структурi</a:t>
            </a:r>
            <a:r>
              <a:rPr lang="ru-RU"/>
              <a:t> </a:t>
            </a:r>
            <a:r>
              <a:rPr lang="ru-RU" err="1"/>
              <a:t>патологiї</a:t>
            </a:r>
            <a:r>
              <a:rPr lang="ru-RU"/>
              <a:t> </a:t>
            </a:r>
            <a:r>
              <a:rPr lang="ru-RU" err="1"/>
              <a:t>органiв</a:t>
            </a:r>
            <a:r>
              <a:rPr lang="ru-RU"/>
              <a:t> </a:t>
            </a:r>
            <a:r>
              <a:rPr lang="ru-RU" err="1"/>
              <a:t>травлення</a:t>
            </a:r>
            <a:r>
              <a:rPr lang="ru-RU"/>
              <a:t> на долю </a:t>
            </a:r>
            <a:r>
              <a:rPr lang="ru-RU" err="1"/>
              <a:t>виразкової</a:t>
            </a:r>
            <a:r>
              <a:rPr lang="ru-RU"/>
              <a:t> </a:t>
            </a:r>
            <a:r>
              <a:rPr lang="ru-RU" err="1"/>
              <a:t>хвороби</a:t>
            </a:r>
            <a:r>
              <a:rPr lang="ru-RU"/>
              <a:t> </a:t>
            </a:r>
            <a:r>
              <a:rPr lang="ru-RU" err="1"/>
              <a:t>припадає</a:t>
            </a:r>
            <a:r>
              <a:rPr lang="ru-RU"/>
              <a:t> 1,7 — 16%.         </a:t>
            </a:r>
          </a:p>
          <a:p>
            <a:r>
              <a:rPr lang="ru-RU"/>
              <a:t>     </a:t>
            </a:r>
            <a:r>
              <a:rPr lang="ru-RU" err="1"/>
              <a:t>Розповсюдженiсть</a:t>
            </a:r>
            <a:r>
              <a:rPr lang="ru-RU"/>
              <a:t> ВХ </a:t>
            </a:r>
            <a:r>
              <a:rPr lang="ru-RU" err="1"/>
              <a:t>серед</a:t>
            </a:r>
            <a:r>
              <a:rPr lang="ru-RU"/>
              <a:t> </a:t>
            </a:r>
            <a:r>
              <a:rPr lang="ru-RU" err="1"/>
              <a:t>дитячого</a:t>
            </a:r>
            <a:r>
              <a:rPr lang="ru-RU"/>
              <a:t> </a:t>
            </a:r>
            <a:r>
              <a:rPr lang="ru-RU" err="1"/>
              <a:t>населення</a:t>
            </a:r>
            <a:r>
              <a:rPr lang="ru-RU"/>
              <a:t> </a:t>
            </a:r>
            <a:r>
              <a:rPr lang="ru-RU" err="1"/>
              <a:t>України</a:t>
            </a:r>
            <a:r>
              <a:rPr lang="ru-RU"/>
              <a:t> становить 0,4 — 4,3%.</a:t>
            </a:r>
          </a:p>
          <a:p>
            <a:r>
              <a:rPr lang="ru-RU"/>
              <a:t>     </a:t>
            </a:r>
            <a:r>
              <a:rPr lang="ru-RU" err="1"/>
              <a:t>Пiк</a:t>
            </a:r>
            <a:r>
              <a:rPr lang="ru-RU"/>
              <a:t> </a:t>
            </a:r>
            <a:r>
              <a:rPr lang="ru-RU" err="1"/>
              <a:t>захворюваностi</a:t>
            </a:r>
            <a:r>
              <a:rPr lang="ru-RU"/>
              <a:t> </a:t>
            </a:r>
            <a:r>
              <a:rPr lang="ru-RU" err="1"/>
              <a:t>припадає</a:t>
            </a:r>
            <a:r>
              <a:rPr lang="ru-RU"/>
              <a:t> на 9 — 11 </a:t>
            </a:r>
            <a:r>
              <a:rPr lang="ru-RU" err="1"/>
              <a:t>рокiв</a:t>
            </a:r>
            <a:r>
              <a:rPr lang="ru-RU"/>
              <a:t> у </a:t>
            </a:r>
            <a:r>
              <a:rPr lang="ru-RU" err="1"/>
              <a:t>дiвчат</a:t>
            </a:r>
            <a:r>
              <a:rPr lang="ru-RU"/>
              <a:t> i на 12 — 14 </a:t>
            </a:r>
            <a:r>
              <a:rPr lang="ru-RU" err="1"/>
              <a:t>рокiв</a:t>
            </a:r>
            <a:r>
              <a:rPr lang="ru-RU"/>
              <a:t> у </a:t>
            </a:r>
            <a:r>
              <a:rPr lang="ru-RU" err="1"/>
              <a:t>хлопчикiв</a:t>
            </a:r>
            <a:r>
              <a:rPr lang="ru-RU"/>
              <a:t>.</a:t>
            </a:r>
          </a:p>
          <a:p>
            <a:r>
              <a:rPr lang="ru-RU"/>
              <a:t>     </a:t>
            </a:r>
            <a:r>
              <a:rPr lang="ru-RU" err="1"/>
              <a:t>Спадкова</a:t>
            </a:r>
            <a:r>
              <a:rPr lang="ru-RU"/>
              <a:t> </a:t>
            </a:r>
            <a:r>
              <a:rPr lang="ru-RU" err="1"/>
              <a:t>схильнiсть</a:t>
            </a:r>
            <a:r>
              <a:rPr lang="ru-RU"/>
              <a:t> при </a:t>
            </a:r>
            <a:r>
              <a:rPr lang="ru-RU" err="1"/>
              <a:t>виразковiй</a:t>
            </a:r>
            <a:r>
              <a:rPr lang="ru-RU"/>
              <a:t> </a:t>
            </a:r>
            <a:r>
              <a:rPr lang="ru-RU" err="1"/>
              <a:t>хворобi</a:t>
            </a:r>
            <a:r>
              <a:rPr lang="ru-RU"/>
              <a:t> </a:t>
            </a:r>
            <a:r>
              <a:rPr lang="ru-RU" err="1"/>
              <a:t>має</a:t>
            </a:r>
            <a:r>
              <a:rPr lang="ru-RU"/>
              <a:t> </a:t>
            </a:r>
            <a:r>
              <a:rPr lang="ru-RU" err="1"/>
              <a:t>мiсце</a:t>
            </a:r>
            <a:r>
              <a:rPr lang="ru-RU"/>
              <a:t> у 45 — 75%.</a:t>
            </a:r>
          </a:p>
          <a:p>
            <a:r>
              <a:rPr lang="ru-RU"/>
              <a:t>     При </a:t>
            </a:r>
            <a:r>
              <a:rPr lang="ru-RU" err="1"/>
              <a:t>загостреннi</a:t>
            </a:r>
            <a:r>
              <a:rPr lang="ru-RU"/>
              <a:t> ВХ </a:t>
            </a:r>
            <a:r>
              <a:rPr lang="ru-RU" err="1"/>
              <a:t>звичайно</a:t>
            </a:r>
            <a:r>
              <a:rPr lang="ru-RU"/>
              <a:t> </a:t>
            </a:r>
            <a:r>
              <a:rPr lang="ru-RU" err="1"/>
              <a:t>виявляється</a:t>
            </a:r>
            <a:r>
              <a:rPr lang="ru-RU"/>
              <a:t> </a:t>
            </a:r>
            <a:r>
              <a:rPr lang="ru-RU" err="1"/>
              <a:t>рецидивуюча</a:t>
            </a:r>
            <a:r>
              <a:rPr lang="ru-RU"/>
              <a:t> </a:t>
            </a:r>
            <a:r>
              <a:rPr lang="ru-RU" err="1"/>
              <a:t>виразка</a:t>
            </a:r>
            <a:r>
              <a:rPr lang="ru-RU"/>
              <a:t> (</a:t>
            </a:r>
            <a:r>
              <a:rPr lang="ru-RU" err="1"/>
              <a:t>гостра</a:t>
            </a:r>
            <a:r>
              <a:rPr lang="ru-RU"/>
              <a:t> </a:t>
            </a:r>
            <a:r>
              <a:rPr lang="ru-RU" err="1"/>
              <a:t>ерозiя</a:t>
            </a:r>
            <a:r>
              <a:rPr lang="ru-RU"/>
              <a:t>), </a:t>
            </a:r>
            <a:r>
              <a:rPr lang="ru-RU" err="1"/>
              <a:t>найчастiше</a:t>
            </a:r>
            <a:r>
              <a:rPr lang="ru-RU"/>
              <a:t> </a:t>
            </a:r>
            <a:r>
              <a:rPr lang="ru-RU" err="1"/>
              <a:t>асоцiйована</a:t>
            </a:r>
            <a:r>
              <a:rPr lang="ru-RU"/>
              <a:t> з </a:t>
            </a:r>
            <a:r>
              <a:rPr lang="ru-RU" err="1"/>
              <a:t>Helicobacter</a:t>
            </a:r>
            <a:r>
              <a:rPr lang="ru-RU"/>
              <a:t> </a:t>
            </a:r>
            <a:r>
              <a:rPr lang="ru-RU" err="1"/>
              <a:t>Pylori</a:t>
            </a:r>
            <a:r>
              <a:rPr lang="ru-RU"/>
              <a:t> (НР) - (HP + ВХШ — 68 — 70% </a:t>
            </a:r>
            <a:r>
              <a:rPr lang="ru-RU" err="1"/>
              <a:t>випадкiв</a:t>
            </a:r>
            <a:r>
              <a:rPr lang="ru-RU"/>
              <a:t>, НР+ ВХ ДПК — 88 — 98% </a:t>
            </a:r>
            <a:r>
              <a:rPr lang="ru-RU" err="1"/>
              <a:t>випадкiв</a:t>
            </a:r>
            <a:r>
              <a:rPr lang="ru-RU"/>
              <a:t>).</a:t>
            </a:r>
          </a:p>
          <a:p>
            <a:r>
              <a:rPr lang="ru-RU"/>
              <a:t>     У </a:t>
            </a:r>
            <a:r>
              <a:rPr lang="ru-RU" err="1"/>
              <a:t>бiльшостi</a:t>
            </a:r>
            <a:r>
              <a:rPr lang="ru-RU"/>
              <a:t> </a:t>
            </a:r>
            <a:r>
              <a:rPr lang="ru-RU" err="1"/>
              <a:t>випадкiв</a:t>
            </a:r>
            <a:r>
              <a:rPr lang="ru-RU"/>
              <a:t> у </a:t>
            </a:r>
            <a:r>
              <a:rPr lang="ru-RU" err="1"/>
              <a:t>дiтей</a:t>
            </a:r>
            <a:r>
              <a:rPr lang="ru-RU"/>
              <a:t> </a:t>
            </a:r>
            <a:r>
              <a:rPr lang="ru-RU" err="1"/>
              <a:t>зустрiчається</a:t>
            </a:r>
            <a:r>
              <a:rPr lang="ru-RU"/>
              <a:t> ВХ ДПК — 82 — 87%, на ВХШ </a:t>
            </a:r>
            <a:r>
              <a:rPr lang="ru-RU" err="1"/>
              <a:t>припадає</a:t>
            </a:r>
            <a:r>
              <a:rPr lang="ru-RU"/>
              <a:t> 11 — 13%, </a:t>
            </a:r>
            <a:r>
              <a:rPr lang="ru-RU" err="1"/>
              <a:t>сполучена</a:t>
            </a:r>
            <a:r>
              <a:rPr lang="ru-RU"/>
              <a:t> форма — ВХШ i ДПК — 4 — 6% </a:t>
            </a:r>
            <a:r>
              <a:rPr lang="ru-RU" err="1"/>
              <a:t>випадкiв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58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err="1"/>
              <a:t>Етiопатогенез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/>
              <a:t>     </a:t>
            </a:r>
            <a:r>
              <a:rPr lang="ru-RU" b="1" err="1"/>
              <a:t>Етiопатогенез</a:t>
            </a:r>
            <a:r>
              <a:rPr lang="ru-RU"/>
              <a:t> ВХ </a:t>
            </a:r>
            <a:r>
              <a:rPr lang="ru-RU" err="1"/>
              <a:t>обумовлений</a:t>
            </a:r>
            <a:r>
              <a:rPr lang="ru-RU"/>
              <a:t> </a:t>
            </a:r>
            <a:r>
              <a:rPr lang="ru-RU" err="1"/>
              <a:t>порушенням</a:t>
            </a:r>
            <a:r>
              <a:rPr lang="ru-RU"/>
              <a:t> </a:t>
            </a:r>
            <a:r>
              <a:rPr lang="ru-RU" err="1"/>
              <a:t>рiвноваги</a:t>
            </a:r>
            <a:r>
              <a:rPr lang="ru-RU"/>
              <a:t> </a:t>
            </a:r>
            <a:r>
              <a:rPr lang="ru-RU" err="1"/>
              <a:t>мiж</a:t>
            </a:r>
            <a:r>
              <a:rPr lang="ru-RU"/>
              <a:t> факторами «</a:t>
            </a:r>
            <a:r>
              <a:rPr lang="ru-RU" err="1"/>
              <a:t>агресiї</a:t>
            </a:r>
            <a:r>
              <a:rPr lang="ru-RU"/>
              <a:t>» i факторами «</a:t>
            </a:r>
            <a:r>
              <a:rPr lang="ru-RU" err="1"/>
              <a:t>захисту</a:t>
            </a:r>
            <a:r>
              <a:rPr lang="ru-RU"/>
              <a:t>»  </a:t>
            </a:r>
            <a:r>
              <a:rPr lang="ru-RU" err="1"/>
              <a:t>слизової</a:t>
            </a:r>
            <a:r>
              <a:rPr lang="ru-RU"/>
              <a:t> </a:t>
            </a:r>
            <a:r>
              <a:rPr lang="ru-RU" err="1"/>
              <a:t>оболонки</a:t>
            </a:r>
            <a:r>
              <a:rPr lang="ru-RU"/>
              <a:t> </a:t>
            </a:r>
            <a:r>
              <a:rPr lang="ru-RU" err="1"/>
              <a:t>гастродуоденальної</a:t>
            </a:r>
            <a:r>
              <a:rPr lang="ru-RU"/>
              <a:t> </a:t>
            </a:r>
            <a:r>
              <a:rPr lang="ru-RU" err="1"/>
              <a:t>зони</a:t>
            </a:r>
            <a:r>
              <a:rPr lang="ru-RU"/>
              <a:t>, </a:t>
            </a:r>
            <a:r>
              <a:rPr lang="ru-RU" err="1"/>
              <a:t>завжди</a:t>
            </a:r>
            <a:r>
              <a:rPr lang="ru-RU"/>
              <a:t> з </a:t>
            </a:r>
            <a:r>
              <a:rPr lang="ru-RU" err="1"/>
              <a:t>перевагою</a:t>
            </a:r>
            <a:r>
              <a:rPr lang="ru-RU"/>
              <a:t> </a:t>
            </a:r>
            <a:r>
              <a:rPr lang="ru-RU" err="1"/>
              <a:t>агресивних</a:t>
            </a:r>
            <a:r>
              <a:rPr lang="ru-RU"/>
              <a:t> </a:t>
            </a:r>
            <a:r>
              <a:rPr lang="ru-RU" err="1"/>
              <a:t>компонентiв</a:t>
            </a:r>
            <a:r>
              <a:rPr lang="ru-RU"/>
              <a:t> (</a:t>
            </a:r>
            <a:r>
              <a:rPr lang="ru-RU" err="1"/>
              <a:t>агресивна</a:t>
            </a:r>
            <a:r>
              <a:rPr lang="ru-RU"/>
              <a:t> </a:t>
            </a:r>
            <a:r>
              <a:rPr lang="ru-RU" err="1"/>
              <a:t>дiя</a:t>
            </a:r>
            <a:r>
              <a:rPr lang="ru-RU"/>
              <a:t> кислотно—</a:t>
            </a:r>
            <a:r>
              <a:rPr lang="ru-RU" err="1"/>
              <a:t>пептичного</a:t>
            </a:r>
            <a:r>
              <a:rPr lang="ru-RU"/>
              <a:t>, </a:t>
            </a:r>
            <a:r>
              <a:rPr lang="ru-RU" err="1"/>
              <a:t>рефлюксного</a:t>
            </a:r>
            <a:r>
              <a:rPr lang="ru-RU"/>
              <a:t>, </a:t>
            </a:r>
            <a:r>
              <a:rPr lang="ru-RU" err="1"/>
              <a:t>iнфекцiйного</a:t>
            </a:r>
            <a:r>
              <a:rPr lang="ru-RU"/>
              <a:t> й </a:t>
            </a:r>
            <a:r>
              <a:rPr lang="ru-RU" err="1"/>
              <a:t>iнших</a:t>
            </a:r>
            <a:r>
              <a:rPr lang="ru-RU"/>
              <a:t> </a:t>
            </a:r>
            <a:r>
              <a:rPr lang="ru-RU" err="1"/>
              <a:t>ульцерогенних</a:t>
            </a:r>
            <a:r>
              <a:rPr lang="ru-RU"/>
              <a:t> </a:t>
            </a:r>
            <a:r>
              <a:rPr lang="ru-RU" err="1"/>
              <a:t>факторiв</a:t>
            </a:r>
            <a:r>
              <a:rPr lang="ru-RU"/>
              <a:t> при </a:t>
            </a:r>
            <a:r>
              <a:rPr lang="ru-RU" err="1"/>
              <a:t>зниженнi</a:t>
            </a:r>
            <a:r>
              <a:rPr lang="ru-RU"/>
              <a:t> </a:t>
            </a:r>
            <a:r>
              <a:rPr lang="ru-RU" err="1"/>
              <a:t>резистентностi</a:t>
            </a:r>
            <a:r>
              <a:rPr lang="ru-RU"/>
              <a:t> </a:t>
            </a:r>
            <a:r>
              <a:rPr lang="ru-RU" err="1"/>
              <a:t>слизової</a:t>
            </a:r>
            <a:r>
              <a:rPr lang="ru-RU"/>
              <a:t> </a:t>
            </a:r>
            <a:r>
              <a:rPr lang="ru-RU" err="1"/>
              <a:t>оболонки</a:t>
            </a:r>
            <a:r>
              <a:rPr lang="ru-RU"/>
              <a:t> </a:t>
            </a:r>
            <a:r>
              <a:rPr lang="ru-RU" err="1"/>
              <a:t>шлунка</a:t>
            </a:r>
            <a:r>
              <a:rPr lang="ru-RU"/>
              <a:t> i </a:t>
            </a:r>
            <a:r>
              <a:rPr lang="ru-RU" err="1"/>
              <a:t>дванадцятипалої</a:t>
            </a:r>
            <a:r>
              <a:rPr lang="ru-RU"/>
              <a:t> кишки у </a:t>
            </a:r>
            <a:r>
              <a:rPr lang="ru-RU" err="1"/>
              <a:t>результатi</a:t>
            </a:r>
            <a:r>
              <a:rPr lang="ru-RU"/>
              <a:t> </a:t>
            </a:r>
            <a:r>
              <a:rPr lang="ru-RU" err="1"/>
              <a:t>запалення</a:t>
            </a:r>
            <a:r>
              <a:rPr lang="ru-RU"/>
              <a:t>, </a:t>
            </a:r>
            <a:r>
              <a:rPr lang="ru-RU" err="1"/>
              <a:t>метаплазiї</a:t>
            </a:r>
            <a:r>
              <a:rPr lang="ru-RU"/>
              <a:t>, </a:t>
            </a:r>
            <a:r>
              <a:rPr lang="ru-RU" err="1"/>
              <a:t>атрофiї</a:t>
            </a:r>
            <a:r>
              <a:rPr lang="ru-RU"/>
              <a:t>, </a:t>
            </a:r>
            <a:r>
              <a:rPr lang="ru-RU" err="1"/>
              <a:t>частiше</a:t>
            </a:r>
            <a:r>
              <a:rPr lang="ru-RU"/>
              <a:t> </a:t>
            </a:r>
            <a:r>
              <a:rPr lang="ru-RU" err="1"/>
              <a:t>обумовлених</a:t>
            </a:r>
            <a:r>
              <a:rPr lang="ru-RU"/>
              <a:t> </a:t>
            </a:r>
            <a:r>
              <a:rPr lang="ru-RU" err="1"/>
              <a:t>контамiнацiєю</a:t>
            </a:r>
            <a:r>
              <a:rPr lang="ru-RU"/>
              <a:t> HP).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6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      </a:t>
            </a:r>
            <a:r>
              <a:rPr lang="ru-RU" b="1" err="1"/>
              <a:t>Клiнiка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err="1"/>
              <a:t>Основними</a:t>
            </a:r>
            <a:r>
              <a:rPr lang="ru-RU" b="1"/>
              <a:t> </a:t>
            </a:r>
            <a:r>
              <a:rPr lang="ru-RU" b="1" err="1"/>
              <a:t>клiнiчними</a:t>
            </a:r>
            <a:r>
              <a:rPr lang="ru-RU" b="1"/>
              <a:t> симптомами </a:t>
            </a:r>
            <a:r>
              <a:rPr lang="ru-RU" b="1" err="1"/>
              <a:t>виразкової</a:t>
            </a:r>
            <a:r>
              <a:rPr lang="ru-RU" b="1"/>
              <a:t> </a:t>
            </a:r>
            <a:r>
              <a:rPr lang="ru-RU" b="1" err="1"/>
              <a:t>хвороби</a:t>
            </a:r>
            <a:r>
              <a:rPr lang="ru-RU" b="1"/>
              <a:t>  є: </a:t>
            </a:r>
            <a:endParaRPr lang="ru-RU" b="1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err="1" smtClean="0"/>
              <a:t>Больовий</a:t>
            </a:r>
            <a:endParaRPr lang="ru-RU" b="1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smtClean="0"/>
              <a:t> </a:t>
            </a:r>
            <a:r>
              <a:rPr lang="ru-RU" b="1" err="1" smtClean="0"/>
              <a:t>диспептичний</a:t>
            </a:r>
            <a:endParaRPr lang="ru-RU" b="1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smtClean="0"/>
              <a:t> </a:t>
            </a:r>
            <a:r>
              <a:rPr lang="ru-RU" b="1" err="1" smtClean="0"/>
              <a:t>iнтоксикацiйний</a:t>
            </a:r>
            <a:r>
              <a:rPr lang="ru-RU" b="1" smtClean="0"/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err="1" smtClean="0"/>
              <a:t>полiгiповiтамiнозу</a:t>
            </a:r>
            <a:r>
              <a:rPr lang="ru-RU" b="1"/>
              <a:t>.</a:t>
            </a: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 b="1" smtClean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4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err="1" smtClean="0"/>
              <a:t>Ведучий</a:t>
            </a:r>
            <a:r>
              <a:rPr lang="ru-RU" smtClean="0"/>
              <a:t> </a:t>
            </a:r>
            <a:r>
              <a:rPr lang="ru-RU"/>
              <a:t>симптомом у </a:t>
            </a:r>
            <a:r>
              <a:rPr lang="ru-RU" err="1"/>
              <a:t>клiнiцi</a:t>
            </a:r>
            <a:r>
              <a:rPr lang="ru-RU"/>
              <a:t> </a:t>
            </a:r>
            <a:r>
              <a:rPr lang="ru-RU" err="1"/>
              <a:t>виразкової</a:t>
            </a:r>
            <a:r>
              <a:rPr lang="ru-RU"/>
              <a:t> </a:t>
            </a:r>
            <a:r>
              <a:rPr lang="ru-RU" err="1"/>
              <a:t>хвороби</a:t>
            </a:r>
            <a:r>
              <a:rPr lang="ru-RU"/>
              <a:t> - </a:t>
            </a:r>
            <a:r>
              <a:rPr lang="ru-RU" b="1" err="1"/>
              <a:t>больовий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err="1">
                <a:latin typeface="Times New Roman" pitchFamily="18" charset="0"/>
                <a:cs typeface="Times New Roman" pitchFamily="18" charset="0"/>
              </a:rPr>
              <a:t>Локалiзацiя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iррадiацiя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ритм болю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глибини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виразкового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дефекту,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наявностi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ускладнень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супутнього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гастродуоденiту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 Причиною болей при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виразковий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хворобi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моторнi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кишки. В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результатi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пiдвищення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тонусу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блукаючого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нерва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вiдбувається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пiдвищення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тонусу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гладком’язевих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волокон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кишки в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результатi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вiдбувається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спастичне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пiлорусу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цибулини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пiдвищення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внутрiшньошлункового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виразковiй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хворобi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обумовлений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наявнiстю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виразкового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дефекту.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Слизова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оболонка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кишки не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чуттєвої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iннервацiї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тому при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поверхневiй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виразцi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вiдсутнiм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помiрним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прихований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безболiсний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варiант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нiма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»).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вираженим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постiйним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виразки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перiульцеральне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запалення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проникає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бiльш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err="1">
                <a:latin typeface="Times New Roman" pitchFamily="18" charset="0"/>
                <a:cs typeface="Times New Roman" pitchFamily="18" charset="0"/>
              </a:rPr>
              <a:t>глибокi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шари органа.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2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8569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невдовзi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прийому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їжi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локалiзується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пiд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мечовидним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вiдростком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болюча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перкусiя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передньої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черевної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стiнки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симптом Менделя),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пальпаторно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болючiсть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епiгастральнiй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дiлянцi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характернi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виразки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кардiального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вiддiлу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Багаторазовi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больовi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напади,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якi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через 30-60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їди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чiтко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пов'язанi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прийомом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їжi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iррадiацiєю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поперк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зону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частiше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спостерiгаються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виразцi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антрального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вiддiлу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шлунка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Болi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голоднi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нiчнi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iррадiацiєю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в спину i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пiд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лопатку, з максимумом в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пiлоро-дуоденальнiй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зонi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локальна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м’язова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напруга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гiперестезiя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в зонах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Захар’їна-Гедда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  симптом Менделя тут же,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характернi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виразки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кишки.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Супутнiй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загостренню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виразкової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гастродуоденiт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iстотно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змiнювати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картину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больового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синдрому. При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хворих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виразкою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дванадцятипалої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кишки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навiть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превалювати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бiль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прийому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err="1">
                <a:latin typeface="Times New Roman" pitchFamily="18" charset="0"/>
                <a:cs typeface="Times New Roman" pitchFamily="18" charset="0"/>
              </a:rPr>
              <a:t>їжi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321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err="1"/>
              <a:t>Диспептичний</a:t>
            </a:r>
            <a:r>
              <a:rPr lang="ru-RU" b="1"/>
              <a:t> синдром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err="1" smtClean="0"/>
              <a:t>Хоча</a:t>
            </a:r>
            <a:r>
              <a:rPr lang="ru-RU" smtClean="0"/>
              <a:t> й </a:t>
            </a:r>
            <a:r>
              <a:rPr lang="ru-RU"/>
              <a:t>не є </a:t>
            </a:r>
            <a:r>
              <a:rPr lang="ru-RU" err="1"/>
              <a:t>специфiчним</a:t>
            </a:r>
            <a:r>
              <a:rPr lang="ru-RU"/>
              <a:t> для </a:t>
            </a:r>
            <a:r>
              <a:rPr lang="ru-RU" err="1"/>
              <a:t>виразкової</a:t>
            </a:r>
            <a:r>
              <a:rPr lang="ru-RU"/>
              <a:t> </a:t>
            </a:r>
            <a:r>
              <a:rPr lang="ru-RU" err="1"/>
              <a:t>хвороби</a:t>
            </a:r>
            <a:r>
              <a:rPr lang="ru-RU"/>
              <a:t>, але в той же час </a:t>
            </a:r>
            <a:r>
              <a:rPr lang="ru-RU" err="1"/>
              <a:t>характерний</a:t>
            </a:r>
            <a:r>
              <a:rPr lang="ru-RU"/>
              <a:t>. Одним </a:t>
            </a:r>
            <a:r>
              <a:rPr lang="ru-RU" err="1"/>
              <a:t>iз</a:t>
            </a:r>
            <a:r>
              <a:rPr lang="ru-RU"/>
              <a:t> </a:t>
            </a:r>
            <a:r>
              <a:rPr lang="ru-RU" err="1"/>
              <a:t>проявiв</a:t>
            </a:r>
            <a:r>
              <a:rPr lang="ru-RU"/>
              <a:t> </a:t>
            </a:r>
            <a:r>
              <a:rPr lang="ru-RU" err="1"/>
              <a:t>цього</a:t>
            </a:r>
            <a:r>
              <a:rPr lang="ru-RU"/>
              <a:t> синдрому є </a:t>
            </a:r>
            <a:r>
              <a:rPr lang="ru-RU" err="1"/>
              <a:t>вiдчуття</a:t>
            </a:r>
            <a:r>
              <a:rPr lang="ru-RU"/>
              <a:t> </a:t>
            </a:r>
            <a:r>
              <a:rPr lang="ru-RU" err="1"/>
              <a:t>переповнення</a:t>
            </a:r>
            <a:r>
              <a:rPr lang="ru-RU"/>
              <a:t> </a:t>
            </a:r>
            <a:r>
              <a:rPr lang="ru-RU" err="1"/>
              <a:t>шлунка</a:t>
            </a:r>
            <a:r>
              <a:rPr lang="ru-RU"/>
              <a:t> </a:t>
            </a:r>
            <a:r>
              <a:rPr lang="ru-RU" err="1"/>
              <a:t>пiсля</a:t>
            </a:r>
            <a:r>
              <a:rPr lang="ru-RU"/>
              <a:t> </a:t>
            </a:r>
            <a:r>
              <a:rPr lang="ru-RU" err="1"/>
              <a:t>їди</a:t>
            </a:r>
            <a:r>
              <a:rPr lang="ru-RU"/>
              <a:t>, </a:t>
            </a:r>
            <a:r>
              <a:rPr lang="ru-RU" err="1"/>
              <a:t>раннє</a:t>
            </a:r>
            <a:r>
              <a:rPr lang="ru-RU"/>
              <a:t> </a:t>
            </a:r>
            <a:r>
              <a:rPr lang="ru-RU" err="1"/>
              <a:t>вiдчуття</a:t>
            </a:r>
            <a:r>
              <a:rPr lang="ru-RU"/>
              <a:t> </a:t>
            </a:r>
            <a:r>
              <a:rPr lang="ru-RU" err="1"/>
              <a:t>насичення</a:t>
            </a:r>
            <a:r>
              <a:rPr lang="ru-RU"/>
              <a:t>, </a:t>
            </a:r>
            <a:r>
              <a:rPr lang="ru-RU" err="1"/>
              <a:t>здуття</a:t>
            </a:r>
            <a:r>
              <a:rPr lang="ru-RU"/>
              <a:t> живота. В </a:t>
            </a:r>
            <a:r>
              <a:rPr lang="ru-RU" err="1"/>
              <a:t>рядi</a:t>
            </a:r>
            <a:r>
              <a:rPr lang="ru-RU"/>
              <a:t> </a:t>
            </a:r>
            <a:r>
              <a:rPr lang="ru-RU" err="1"/>
              <a:t>випадкiв</a:t>
            </a:r>
            <a:r>
              <a:rPr lang="ru-RU"/>
              <a:t> </a:t>
            </a:r>
            <a:r>
              <a:rPr lang="ru-RU" err="1"/>
              <a:t>спостерiгається</a:t>
            </a:r>
            <a:r>
              <a:rPr lang="ru-RU"/>
              <a:t> </a:t>
            </a:r>
            <a:r>
              <a:rPr lang="ru-RU" err="1"/>
              <a:t>печiя</a:t>
            </a:r>
            <a:r>
              <a:rPr lang="ru-RU"/>
              <a:t>, яка як правило </a:t>
            </a:r>
            <a:r>
              <a:rPr lang="ru-RU" err="1"/>
              <a:t>передує</a:t>
            </a:r>
            <a:r>
              <a:rPr lang="ru-RU"/>
              <a:t> </a:t>
            </a:r>
            <a:r>
              <a:rPr lang="ru-RU" err="1"/>
              <a:t>больовому</a:t>
            </a:r>
            <a:r>
              <a:rPr lang="ru-RU"/>
              <a:t> </a:t>
            </a:r>
            <a:r>
              <a:rPr lang="ru-RU" err="1"/>
              <a:t>синдромi</a:t>
            </a:r>
            <a:r>
              <a:rPr lang="ru-RU"/>
              <a:t> i </a:t>
            </a:r>
            <a:r>
              <a:rPr lang="ru-RU" err="1"/>
              <a:t>виникає</a:t>
            </a:r>
            <a:r>
              <a:rPr lang="ru-RU"/>
              <a:t> </a:t>
            </a:r>
            <a:r>
              <a:rPr lang="ru-RU" err="1"/>
              <a:t>пiсля</a:t>
            </a:r>
            <a:r>
              <a:rPr lang="ru-RU"/>
              <a:t> </a:t>
            </a:r>
            <a:r>
              <a:rPr lang="ru-RU" err="1"/>
              <a:t>прийому</a:t>
            </a:r>
            <a:r>
              <a:rPr lang="ru-RU"/>
              <a:t> </a:t>
            </a:r>
            <a:r>
              <a:rPr lang="ru-RU" err="1"/>
              <a:t>грубої</a:t>
            </a:r>
            <a:r>
              <a:rPr lang="ru-RU"/>
              <a:t> i </a:t>
            </a:r>
            <a:r>
              <a:rPr lang="ru-RU" err="1"/>
              <a:t>гострої</a:t>
            </a:r>
            <a:r>
              <a:rPr lang="ru-RU"/>
              <a:t> </a:t>
            </a:r>
            <a:r>
              <a:rPr lang="ru-RU" err="1"/>
              <a:t>їжi</a:t>
            </a:r>
            <a:r>
              <a:rPr lang="ru-RU"/>
              <a:t>. </a:t>
            </a:r>
            <a:r>
              <a:rPr lang="ru-RU" err="1"/>
              <a:t>Механiзм</a:t>
            </a:r>
            <a:r>
              <a:rPr lang="ru-RU"/>
              <a:t> </a:t>
            </a:r>
            <a:r>
              <a:rPr lang="ru-RU" err="1"/>
              <a:t>розвитку</a:t>
            </a:r>
            <a:r>
              <a:rPr lang="ru-RU"/>
              <a:t> </a:t>
            </a:r>
            <a:r>
              <a:rPr lang="ru-RU" err="1"/>
              <a:t>печiї</a:t>
            </a:r>
            <a:r>
              <a:rPr lang="ru-RU"/>
              <a:t> </a:t>
            </a:r>
            <a:r>
              <a:rPr lang="ru-RU" err="1"/>
              <a:t>зумовлений</a:t>
            </a:r>
            <a:r>
              <a:rPr lang="ru-RU"/>
              <a:t> </a:t>
            </a:r>
            <a:r>
              <a:rPr lang="ru-RU" err="1"/>
              <a:t>появою</a:t>
            </a:r>
            <a:r>
              <a:rPr lang="ru-RU"/>
              <a:t> </a:t>
            </a:r>
            <a:r>
              <a:rPr lang="ru-RU" err="1"/>
              <a:t>регургiтацiї</a:t>
            </a:r>
            <a:r>
              <a:rPr lang="ru-RU"/>
              <a:t> </a:t>
            </a:r>
            <a:r>
              <a:rPr lang="ru-RU" err="1"/>
              <a:t>шлункового</a:t>
            </a:r>
            <a:r>
              <a:rPr lang="ru-RU"/>
              <a:t> </a:t>
            </a:r>
            <a:r>
              <a:rPr lang="ru-RU" err="1"/>
              <a:t>вмiсту</a:t>
            </a:r>
            <a:r>
              <a:rPr lang="ru-RU"/>
              <a:t> у </a:t>
            </a:r>
            <a:r>
              <a:rPr lang="ru-RU" err="1"/>
              <a:t>стравохiд</a:t>
            </a:r>
            <a:r>
              <a:rPr lang="ru-RU"/>
              <a:t> , </a:t>
            </a:r>
            <a:r>
              <a:rPr lang="ru-RU" err="1"/>
              <a:t>що</a:t>
            </a:r>
            <a:r>
              <a:rPr lang="ru-RU"/>
              <a:t> </a:t>
            </a:r>
            <a:r>
              <a:rPr lang="ru-RU" err="1"/>
              <a:t>виникає</a:t>
            </a:r>
            <a:r>
              <a:rPr lang="ru-RU"/>
              <a:t> в </a:t>
            </a:r>
            <a:r>
              <a:rPr lang="ru-RU" err="1"/>
              <a:t>результатi</a:t>
            </a:r>
            <a:r>
              <a:rPr lang="ru-RU"/>
              <a:t> </a:t>
            </a:r>
            <a:r>
              <a:rPr lang="ru-RU" err="1"/>
              <a:t>пiдвищеного</a:t>
            </a:r>
            <a:r>
              <a:rPr lang="ru-RU"/>
              <a:t> </a:t>
            </a:r>
            <a:r>
              <a:rPr lang="ru-RU" err="1"/>
              <a:t>внутрiшньошлункового</a:t>
            </a:r>
            <a:r>
              <a:rPr lang="ru-RU"/>
              <a:t> </a:t>
            </a:r>
            <a:r>
              <a:rPr lang="ru-RU" err="1"/>
              <a:t>тиску</a:t>
            </a:r>
            <a:r>
              <a:rPr lang="ru-RU"/>
              <a:t> </a:t>
            </a:r>
            <a:r>
              <a:rPr lang="ru-RU" err="1"/>
              <a:t>iз</a:t>
            </a:r>
            <a:r>
              <a:rPr lang="ru-RU"/>
              <a:t> </a:t>
            </a:r>
            <a:r>
              <a:rPr lang="ru-RU" err="1"/>
              <a:t>розвитком</a:t>
            </a:r>
            <a:r>
              <a:rPr lang="ru-RU"/>
              <a:t> </a:t>
            </a:r>
            <a:r>
              <a:rPr lang="ru-RU" err="1"/>
              <a:t>вiдносної</a:t>
            </a:r>
            <a:r>
              <a:rPr lang="ru-RU"/>
              <a:t> </a:t>
            </a:r>
            <a:r>
              <a:rPr lang="ru-RU" err="1"/>
              <a:t>недостатностi</a:t>
            </a:r>
            <a:r>
              <a:rPr lang="ru-RU"/>
              <a:t> </a:t>
            </a:r>
            <a:r>
              <a:rPr lang="ru-RU" err="1"/>
              <a:t>кардiї</a:t>
            </a:r>
            <a:r>
              <a:rPr lang="ru-RU"/>
              <a:t>.</a:t>
            </a:r>
          </a:p>
          <a:p>
            <a:r>
              <a:rPr lang="ru-RU"/>
              <a:t>     </a:t>
            </a:r>
            <a:r>
              <a:rPr lang="ru-RU" err="1"/>
              <a:t>Вiдрижка</a:t>
            </a:r>
            <a:r>
              <a:rPr lang="ru-RU"/>
              <a:t> </a:t>
            </a:r>
            <a:r>
              <a:rPr lang="ru-RU" err="1"/>
              <a:t>виникає</a:t>
            </a:r>
            <a:r>
              <a:rPr lang="ru-RU"/>
              <a:t>  у </a:t>
            </a:r>
            <a:r>
              <a:rPr lang="ru-RU" err="1"/>
              <a:t>хворих</a:t>
            </a:r>
            <a:r>
              <a:rPr lang="ru-RU"/>
              <a:t> </a:t>
            </a:r>
            <a:r>
              <a:rPr lang="ru-RU" err="1"/>
              <a:t>пiсля</a:t>
            </a:r>
            <a:r>
              <a:rPr lang="ru-RU"/>
              <a:t> </a:t>
            </a:r>
            <a:r>
              <a:rPr lang="ru-RU" err="1"/>
              <a:t>їди</a:t>
            </a:r>
            <a:r>
              <a:rPr lang="ru-RU"/>
              <a:t>, </a:t>
            </a:r>
            <a:r>
              <a:rPr lang="ru-RU" err="1"/>
              <a:t>iнодi</a:t>
            </a:r>
            <a:r>
              <a:rPr lang="ru-RU"/>
              <a:t> при </a:t>
            </a:r>
            <a:r>
              <a:rPr lang="ru-RU" err="1"/>
              <a:t>фiзичному</a:t>
            </a:r>
            <a:r>
              <a:rPr lang="ru-RU"/>
              <a:t> </a:t>
            </a:r>
            <a:r>
              <a:rPr lang="ru-RU" err="1"/>
              <a:t>напруженнi</a:t>
            </a:r>
            <a:r>
              <a:rPr lang="ru-RU"/>
              <a:t>. </a:t>
            </a:r>
            <a:r>
              <a:rPr lang="ru-RU" err="1"/>
              <a:t>Виникнення</a:t>
            </a:r>
            <a:r>
              <a:rPr lang="ru-RU"/>
              <a:t> </a:t>
            </a:r>
            <a:r>
              <a:rPr lang="ru-RU" err="1"/>
              <a:t>вiдрижки</a:t>
            </a:r>
            <a:r>
              <a:rPr lang="ru-RU"/>
              <a:t> </a:t>
            </a:r>
            <a:r>
              <a:rPr lang="ru-RU" err="1"/>
              <a:t>пояснюється</a:t>
            </a:r>
            <a:r>
              <a:rPr lang="ru-RU"/>
              <a:t> </a:t>
            </a:r>
            <a:r>
              <a:rPr lang="ru-RU" err="1"/>
              <a:t>пiдвищенням</a:t>
            </a:r>
            <a:r>
              <a:rPr lang="ru-RU"/>
              <a:t> </a:t>
            </a:r>
            <a:r>
              <a:rPr lang="ru-RU" err="1"/>
              <a:t>внутрiшлункового</a:t>
            </a:r>
            <a:r>
              <a:rPr lang="ru-RU"/>
              <a:t> </a:t>
            </a:r>
            <a:r>
              <a:rPr lang="ru-RU" err="1"/>
              <a:t>тиску</a:t>
            </a:r>
            <a:r>
              <a:rPr lang="ru-RU"/>
              <a:t> i спазмом </a:t>
            </a:r>
            <a:r>
              <a:rPr lang="ru-RU" err="1"/>
              <a:t>пiлоруса,що</a:t>
            </a:r>
            <a:r>
              <a:rPr lang="ru-RU"/>
              <a:t> є </a:t>
            </a:r>
            <a:r>
              <a:rPr lang="ru-RU" err="1"/>
              <a:t>захисним</a:t>
            </a:r>
            <a:r>
              <a:rPr lang="ru-RU"/>
              <a:t> </a:t>
            </a:r>
            <a:r>
              <a:rPr lang="ru-RU" err="1"/>
              <a:t>механiзмом</a:t>
            </a:r>
            <a:r>
              <a:rPr lang="ru-RU"/>
              <a:t>, </a:t>
            </a:r>
            <a:r>
              <a:rPr lang="ru-RU" err="1"/>
              <a:t>оскiльки</a:t>
            </a:r>
            <a:r>
              <a:rPr lang="ru-RU"/>
              <a:t> при </a:t>
            </a:r>
            <a:r>
              <a:rPr lang="ru-RU" err="1"/>
              <a:t>вiдрижцi</a:t>
            </a:r>
            <a:r>
              <a:rPr lang="ru-RU"/>
              <a:t> </a:t>
            </a:r>
            <a:r>
              <a:rPr lang="ru-RU" err="1"/>
              <a:t>тиск</a:t>
            </a:r>
            <a:r>
              <a:rPr lang="ru-RU"/>
              <a:t> в </a:t>
            </a:r>
            <a:r>
              <a:rPr lang="ru-RU" err="1"/>
              <a:t>шлунку</a:t>
            </a:r>
            <a:r>
              <a:rPr lang="ru-RU"/>
              <a:t> </a:t>
            </a:r>
            <a:r>
              <a:rPr lang="ru-RU" err="1"/>
              <a:t>знижується</a:t>
            </a:r>
            <a:r>
              <a:rPr lang="ru-RU"/>
              <a:t> до </a:t>
            </a:r>
            <a:r>
              <a:rPr lang="ru-RU" err="1"/>
              <a:t>рiвня</a:t>
            </a:r>
            <a:r>
              <a:rPr lang="ru-RU"/>
              <a:t> в </a:t>
            </a:r>
            <a:r>
              <a:rPr lang="ru-RU" err="1"/>
              <a:t>стравоходi</a:t>
            </a:r>
            <a:r>
              <a:rPr lang="ru-RU"/>
              <a:t>. При </a:t>
            </a:r>
            <a:r>
              <a:rPr lang="ru-RU" err="1"/>
              <a:t>пiлоробульбарнiй</a:t>
            </a:r>
            <a:r>
              <a:rPr lang="ru-RU"/>
              <a:t> </a:t>
            </a:r>
            <a:r>
              <a:rPr lang="ru-RU" err="1"/>
              <a:t>локалiзацiї</a:t>
            </a:r>
            <a:r>
              <a:rPr lang="ru-RU"/>
              <a:t> </a:t>
            </a:r>
            <a:r>
              <a:rPr lang="ru-RU" err="1"/>
              <a:t>виразки</a:t>
            </a:r>
            <a:r>
              <a:rPr lang="ru-RU"/>
              <a:t> </a:t>
            </a:r>
            <a:r>
              <a:rPr lang="ru-RU" err="1"/>
              <a:t>частiше</a:t>
            </a:r>
            <a:r>
              <a:rPr lang="ru-RU"/>
              <a:t> </a:t>
            </a:r>
            <a:r>
              <a:rPr lang="ru-RU" err="1"/>
              <a:t>вiдмiчається</a:t>
            </a:r>
            <a:r>
              <a:rPr lang="ru-RU"/>
              <a:t> </a:t>
            </a:r>
            <a:r>
              <a:rPr lang="ru-RU" err="1"/>
              <a:t>вiдрижка</a:t>
            </a:r>
            <a:r>
              <a:rPr lang="ru-RU"/>
              <a:t> кислим, </a:t>
            </a:r>
            <a:r>
              <a:rPr lang="ru-RU" err="1"/>
              <a:t>рiдше</a:t>
            </a:r>
            <a:r>
              <a:rPr lang="ru-RU"/>
              <a:t> </a:t>
            </a:r>
            <a:r>
              <a:rPr lang="ru-RU" err="1"/>
              <a:t>повiтрям</a:t>
            </a:r>
            <a:r>
              <a:rPr lang="ru-RU"/>
              <a:t> </a:t>
            </a:r>
            <a:r>
              <a:rPr lang="ru-RU" err="1"/>
              <a:t>чи</a:t>
            </a:r>
            <a:r>
              <a:rPr lang="ru-RU"/>
              <a:t> </a:t>
            </a:r>
            <a:r>
              <a:rPr lang="ru-RU" err="1"/>
              <a:t>їжею</a:t>
            </a:r>
            <a:r>
              <a:rPr lang="ru-RU"/>
              <a:t>. При </a:t>
            </a:r>
            <a:r>
              <a:rPr lang="ru-RU" err="1"/>
              <a:t>вираженому</a:t>
            </a:r>
            <a:r>
              <a:rPr lang="ru-RU"/>
              <a:t> </a:t>
            </a:r>
            <a:r>
              <a:rPr lang="ru-RU" err="1"/>
              <a:t>дуодено-гастральному</a:t>
            </a:r>
            <a:r>
              <a:rPr lang="ru-RU"/>
              <a:t> рефлюксу </a:t>
            </a:r>
            <a:r>
              <a:rPr lang="ru-RU" err="1"/>
              <a:t>може</a:t>
            </a:r>
            <a:r>
              <a:rPr lang="ru-RU"/>
              <a:t> </a:t>
            </a:r>
            <a:r>
              <a:rPr lang="ru-RU" err="1"/>
              <a:t>виникати</a:t>
            </a:r>
            <a:r>
              <a:rPr lang="ru-RU"/>
              <a:t> </a:t>
            </a:r>
            <a:r>
              <a:rPr lang="ru-RU" err="1"/>
              <a:t>вiдрижка</a:t>
            </a:r>
            <a:r>
              <a:rPr lang="ru-RU"/>
              <a:t> </a:t>
            </a:r>
            <a:r>
              <a:rPr lang="ru-RU" err="1"/>
              <a:t>гiрким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02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1933</Words>
  <Application>Microsoft Office PowerPoint</Application>
  <PresentationFormat>Экран (4:3)</PresentationFormat>
  <Paragraphs>271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МІНІСТЕРСТВО ОХОРОНИ ЗДОРОВ'Я УКРАЇНИ  УКРАЇНСЬКА МЕДИЧНА СТОМАТОЛОГІЧНА АКАДЕМІ   Кафедра дитячої хірургії з травматологією та ортопедією</vt:lpstr>
      <vt:lpstr>План лекції</vt:lpstr>
      <vt:lpstr>Науково - методичне обґрунтування теми.  </vt:lpstr>
      <vt:lpstr>Поширеність виразкової хвороби . </vt:lpstr>
      <vt:lpstr>Етiопатогенез </vt:lpstr>
      <vt:lpstr>      Клiнiка</vt:lpstr>
      <vt:lpstr>Ведучий симптомом у клiнiцi виразкової хвороби - больовий</vt:lpstr>
      <vt:lpstr>Презентация PowerPoint</vt:lpstr>
      <vt:lpstr>Диспептичний синдром </vt:lpstr>
      <vt:lpstr>Презентация PowerPoint</vt:lpstr>
      <vt:lpstr>Iнтоксикацiйний синдром </vt:lpstr>
      <vt:lpstr> Ускладнення спостерiгаються в 15 — 20% хворих з виразковою хворобою, удвiчi частiше в хлопчикiв </vt:lpstr>
      <vt:lpstr>Презентация PowerPoint</vt:lpstr>
      <vt:lpstr>Презентация PowerPoint</vt:lpstr>
      <vt:lpstr>Диференцiйна дiагностика ВХ шлунка та ДПК </vt:lpstr>
      <vt:lpstr>Для сучасного перебiгу ВХ ДПК характерно:      </vt:lpstr>
      <vt:lpstr>Класифiкацiя виразкової хвороби (А.В. Мазурiн, 1984)</vt:lpstr>
      <vt:lpstr>Класифiкацiя виразкової хвороби шлунку та дванадцятипалої кишки (за О. О. Барановим 1996.)</vt:lpstr>
      <vt:lpstr>     За тяжкiстю перебiгу ВХ видiляють:       </vt:lpstr>
      <vt:lpstr>Обов'язковi обстеження:</vt:lpstr>
      <vt:lpstr>Додатковi обстеження: </vt:lpstr>
      <vt:lpstr>Презентация PowerPoint</vt:lpstr>
      <vt:lpstr>Кровотеча при виразковій хворобі шлунка і дванадцятипалої кишки.  </vt:lpstr>
      <vt:lpstr>Частіше у клінічній практиці користуємось класифікацією Стручкова В.І. шлунково-кишкових кровотеч (ШКК):</vt:lpstr>
      <vt:lpstr>Прямі клінічні симптоми шлунково-кишкової кровотечі:</vt:lpstr>
      <vt:lpstr>Непрямі клінічні симптоми шлунково-кишкової кровотечі.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Проблемні питання.  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та ортопедією</dc:title>
  <dc:creator>пасечник валенин</dc:creator>
  <cp:lastModifiedBy>пасечник валенин</cp:lastModifiedBy>
  <cp:revision>10</cp:revision>
  <dcterms:created xsi:type="dcterms:W3CDTF">2020-06-02T13:48:59Z</dcterms:created>
  <dcterms:modified xsi:type="dcterms:W3CDTF">2020-06-03T18:37:28Z</dcterms:modified>
</cp:coreProperties>
</file>