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6"/>
  </p:notesMasterIdLst>
  <p:sldIdLst>
    <p:sldId id="256" r:id="rId3"/>
    <p:sldId id="279" r:id="rId4"/>
    <p:sldId id="257" r:id="rId5"/>
    <p:sldId id="258" r:id="rId6"/>
    <p:sldId id="259" r:id="rId7"/>
    <p:sldId id="280" r:id="rId8"/>
    <p:sldId id="260" r:id="rId9"/>
    <p:sldId id="261" r:id="rId10"/>
    <p:sldId id="282" r:id="rId11"/>
    <p:sldId id="283" r:id="rId12"/>
    <p:sldId id="262" r:id="rId13"/>
    <p:sldId id="263" r:id="rId14"/>
    <p:sldId id="281" r:id="rId15"/>
    <p:sldId id="264" r:id="rId16"/>
    <p:sldId id="265" r:id="rId17"/>
    <p:sldId id="266" r:id="rId18"/>
    <p:sldId id="284" r:id="rId19"/>
    <p:sldId id="285" r:id="rId20"/>
    <p:sldId id="286" r:id="rId21"/>
    <p:sldId id="287" r:id="rId22"/>
    <p:sldId id="267" r:id="rId23"/>
    <p:sldId id="288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78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129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8"/>
            </a:gs>
            <a:gs pos="100000">
              <a:schemeClr val="dk2"/>
            </a:gs>
          </a:gsLst>
          <a:lin ang="27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7" name="Google Shape;7;p1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" name="Google Shape;43;p1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" name="Google Shape;44;p1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Google Shape;46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8"/>
            </a:gs>
            <a:gs pos="100000">
              <a:schemeClr val="dk2"/>
            </a:gs>
          </a:gsLst>
          <a:lin ang="27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2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116" name="Google Shape;116;p12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p12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53" name="Google Shape;153;p12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/>
        </p:nvSpPr>
        <p:spPr>
          <a:xfrm>
            <a:off x="4067175" y="6021387"/>
            <a:ext cx="457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" y="303639"/>
            <a:ext cx="847915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МІНІСТЕРСТВО ОХОРОНИ ЗДОРОВ'Я УКРАЇНИ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</a:rPr>
            </a:br>
            <a:r>
              <a:rPr lang="ru-RU" sz="2400" b="1" dirty="0">
                <a:solidFill>
                  <a:schemeClr val="tx2"/>
                </a:solidFill>
                <a:latin typeface="+mj-lt"/>
              </a:rPr>
              <a:t>УКРАЇНСЬКА МЕДИЧНА СТОМАТОЛОГІЧНА АКАДЕМІ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</a:rPr>
            </a:br>
            <a:r>
              <a:rPr lang="uk-UA" sz="2400" b="1" dirty="0">
                <a:solidFill>
                  <a:schemeClr val="tx2"/>
                </a:solidFill>
                <a:latin typeface="+mj-lt"/>
              </a:rPr>
              <a:t> 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</a:rPr>
            </a:br>
            <a:r>
              <a:rPr lang="uk-UA" sz="2400" b="1" dirty="0">
                <a:solidFill>
                  <a:schemeClr val="tx2"/>
                </a:solidFill>
                <a:latin typeface="+mj-lt"/>
              </a:rPr>
              <a:t>Кафедра дитячої хірургії з травматологією та ортопедією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</a:rPr>
            </a:br>
            <a:r>
              <a:rPr lang="uk-UA" sz="2400" b="1" dirty="0">
                <a:solidFill>
                  <a:schemeClr val="tx2"/>
                </a:solidFill>
                <a:latin typeface="+mj-lt"/>
              </a:rPr>
              <a:t> </a:t>
            </a:r>
            <a:endParaRPr lang="uk-UA" sz="2400" b="1" dirty="0" smtClean="0">
              <a:solidFill>
                <a:schemeClr val="tx2"/>
              </a:solidFill>
              <a:latin typeface="+mj-lt"/>
            </a:endParaRPr>
          </a:p>
          <a:p>
            <a:endParaRPr lang="uk-UA" sz="2400" b="1" dirty="0">
              <a:solidFill>
                <a:schemeClr val="tx2"/>
              </a:solidFill>
              <a:latin typeface="+mj-lt"/>
            </a:endParaRPr>
          </a:p>
          <a:p>
            <a:endParaRPr lang="uk-UA" sz="2400" b="1" dirty="0">
              <a:solidFill>
                <a:schemeClr val="tx2"/>
              </a:solidFill>
              <a:latin typeface="+mj-lt"/>
            </a:endParaRPr>
          </a:p>
          <a:p>
            <a:r>
              <a:rPr lang="uk-UA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</a:rPr>
              <a:t>                            </a:t>
            </a:r>
            <a:r>
              <a:rPr lang="uk-UA" sz="2400" b="1" dirty="0">
                <a:solidFill>
                  <a:schemeClr val="bg1"/>
                </a:solidFill>
              </a:rPr>
              <a:t>Тема: Гострий </a:t>
            </a:r>
            <a:r>
              <a:rPr lang="ru-RU" sz="2400" b="1" dirty="0">
                <a:solidFill>
                  <a:schemeClr val="bg1"/>
                </a:solidFill>
              </a:rPr>
              <a:t>     </a:t>
            </a:r>
            <a:r>
              <a:rPr lang="uk-UA" sz="2400" b="1" dirty="0" smtClean="0">
                <a:solidFill>
                  <a:schemeClr val="bg1"/>
                </a:solidFill>
              </a:rPr>
              <a:t>апендицит.          Хірургічні </a:t>
            </a:r>
            <a:r>
              <a:rPr lang="uk-UA" sz="2400" b="1" dirty="0">
                <a:solidFill>
                  <a:schemeClr val="bg1"/>
                </a:solidFill>
              </a:rPr>
              <a:t>захворювання </a:t>
            </a:r>
            <a:r>
              <a:rPr lang="uk-UA" sz="2400" b="1" dirty="0" smtClean="0">
                <a:solidFill>
                  <a:schemeClr val="bg1"/>
                </a:solidFill>
              </a:rPr>
              <a:t>  селезінки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                                          Полтава 2020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/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</a:rPr>
            </a:b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Клініко-морфологічна класифікація (за Шпренгелем)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uk-UA" sz="1800" i="1" dirty="0"/>
              <a:t>Гангренозний апендицит </a:t>
            </a:r>
            <a:r>
              <a:rPr lang="uk-UA" sz="1800" dirty="0"/>
              <a:t>характеризується глибокими деструктивними змінами всієї стінки апендикса. Відросток потовщений, землисто-сірого кольору, з гнійними і фібринозними нашаруваннями. Стінка його дрябла, легко може наступити перфорація. Парієтальна очеревина часто буває змінена: набрякла, інфільтрована, обкладена фібрином. </a:t>
            </a:r>
            <a:endParaRPr lang="ru-RU" sz="1800" dirty="0"/>
          </a:p>
          <a:p>
            <a:r>
              <a:rPr lang="uk-UA" sz="1800" i="1" dirty="0" err="1"/>
              <a:t>Перфоративний</a:t>
            </a:r>
            <a:r>
              <a:rPr lang="uk-UA" sz="1800" i="1" dirty="0"/>
              <a:t> апендицит.</a:t>
            </a:r>
            <a:r>
              <a:rPr lang="uk-UA" sz="1800" dirty="0"/>
              <a:t> Стінка відростка перфорується в місці, де є некроз. В черевній порожнині визначається гнійний випіт із зловонним каловим запахом. </a:t>
            </a:r>
            <a:r>
              <a:rPr lang="uk-UA" sz="1800" dirty="0" err="1"/>
              <a:t>Перфоративний</a:t>
            </a:r>
            <a:r>
              <a:rPr lang="uk-UA" sz="1800" dirty="0"/>
              <a:t> отвір часто розташований біля верхівки на боці, протилежному від брижі, де кровопостачання скудне. Перфорація апендикса в дітей раннього віку призводить до розповсюдженого перитоніту. Парієтальна очеревина набрякла, </a:t>
            </a:r>
            <a:r>
              <a:rPr lang="uk-UA" sz="1800" dirty="0" err="1"/>
              <a:t>гіперемована</a:t>
            </a:r>
            <a:r>
              <a:rPr lang="uk-UA" sz="1800" dirty="0"/>
              <a:t>, потовщена, легко рветься. </a:t>
            </a:r>
            <a:endParaRPr lang="ru-RU" sz="1800" dirty="0"/>
          </a:p>
          <a:p>
            <a:r>
              <a:rPr lang="uk-UA" sz="1800" dirty="0"/>
              <a:t>Окремо</a:t>
            </a:r>
            <a:r>
              <a:rPr lang="ru-RU" sz="1800" dirty="0"/>
              <a:t> </a:t>
            </a:r>
            <a:r>
              <a:rPr lang="ru-RU" sz="1800" dirty="0" err="1"/>
              <a:t>виділяють</a:t>
            </a:r>
            <a:r>
              <a:rPr lang="ru-RU" sz="1800" dirty="0"/>
              <a:t> </a:t>
            </a:r>
            <a:r>
              <a:rPr lang="ru-RU" sz="1800" dirty="0" err="1"/>
              <a:t>таку</a:t>
            </a:r>
            <a:r>
              <a:rPr lang="ru-RU" sz="1800" dirty="0"/>
              <a:t> форму, як </a:t>
            </a:r>
            <a:r>
              <a:rPr lang="ru-RU" sz="1800" i="1" dirty="0" err="1"/>
              <a:t>апендикулярний</a:t>
            </a:r>
            <a:r>
              <a:rPr lang="ru-RU" sz="1800" i="1" dirty="0"/>
              <a:t> </a:t>
            </a:r>
            <a:r>
              <a:rPr lang="ru-RU" sz="1800" i="1" dirty="0" err="1"/>
              <a:t>інфільтрат</a:t>
            </a:r>
            <a:r>
              <a:rPr lang="ru-RU" sz="1800" i="1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/>
              <a:t>інфільтрованого</a:t>
            </a:r>
            <a:r>
              <a:rPr lang="ru-RU" sz="1800" dirty="0"/>
              <a:t> </a:t>
            </a:r>
            <a:r>
              <a:rPr lang="ru-RU" sz="1800" dirty="0" err="1"/>
              <a:t>відростка</a:t>
            </a:r>
            <a:r>
              <a:rPr lang="ru-RU" sz="1800" dirty="0"/>
              <a:t>, петель </a:t>
            </a:r>
            <a:r>
              <a:rPr lang="ru-RU" sz="1800" dirty="0" err="1"/>
              <a:t>тонкої</a:t>
            </a:r>
            <a:r>
              <a:rPr lang="ru-RU" sz="1800" dirty="0"/>
              <a:t> кишки, сальника, </a:t>
            </a:r>
            <a:r>
              <a:rPr lang="ru-RU" sz="1800" dirty="0" err="1"/>
              <a:t>сліпої</a:t>
            </a:r>
            <a:r>
              <a:rPr lang="ru-RU" sz="1800" dirty="0"/>
              <a:t> кишки і </a:t>
            </a:r>
            <a:r>
              <a:rPr lang="ru-RU" sz="1800" dirty="0" err="1"/>
              <a:t>являє</a:t>
            </a:r>
            <a:r>
              <a:rPr lang="ru-RU" sz="1800" dirty="0"/>
              <a:t> собою </a:t>
            </a:r>
            <a:r>
              <a:rPr lang="ru-RU" sz="1800" dirty="0" err="1"/>
              <a:t>щільний</a:t>
            </a:r>
            <a:r>
              <a:rPr lang="ru-RU" sz="1800" dirty="0"/>
              <a:t>, </a:t>
            </a:r>
            <a:r>
              <a:rPr lang="ru-RU" sz="1800" dirty="0" err="1"/>
              <a:t>болючий</a:t>
            </a:r>
            <a:r>
              <a:rPr lang="ru-RU" sz="1800" dirty="0"/>
              <a:t> конгломерат.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941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>
            <a:spLocks noGrp="1"/>
          </p:cNvSpPr>
          <p:nvPr>
            <p:ph type="title"/>
          </p:nvPr>
        </p:nvSpPr>
        <p:spPr>
          <a:xfrm>
            <a:off x="0" y="188912"/>
            <a:ext cx="9144000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Деякі особливості дитячого організму</a:t>
            </a:r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1. Фізіологічні та патофізіологічні</a:t>
            </a: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Переважання загальних реакцій ( особливо у дітей раннього віку)</a:t>
            </a: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Підвищений обмін речовин</a:t>
            </a: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запальної реакції у дітей виражена стадія эксудации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Нетривкий зв'язок білка з водою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Деякі</a:t>
            </a:r>
            <a:r>
              <a:rPr lang="en-US" sz="3600" b="0" i="0" u="none" dirty="0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особливості</a:t>
            </a:r>
            <a:r>
              <a:rPr lang="en-US" sz="3600" b="0" i="0" u="none" dirty="0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дитячого</a:t>
            </a:r>
            <a:r>
              <a:rPr lang="en-US" sz="3600" b="0" i="0" u="none" dirty="0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організму</a:t>
            </a:r>
            <a:endParaRPr dirty="0"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Анатомо-топографічні</a:t>
            </a: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Високе розташування купола сліпої кишки.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Форма червоподібного відростка змінюється з віком.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Вікове розвиток лімфоїдного апарату у відростку.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Недостатній розвиток нервового апарату в червоподібному відростку.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Короткий і недорозвинений сальник.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Слабкі пластичні властивості очеревини.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CCC00"/>
                </a:solidFill>
              </a:rPr>
              <a:t>Деякі</a:t>
            </a:r>
            <a:r>
              <a:rPr lang="en-US" dirty="0">
                <a:solidFill>
                  <a:srgbClr val="CCCC00"/>
                </a:solidFill>
              </a:rPr>
              <a:t> </a:t>
            </a:r>
            <a:r>
              <a:rPr lang="en-US" dirty="0" err="1">
                <a:solidFill>
                  <a:srgbClr val="CCCC00"/>
                </a:solidFill>
              </a:rPr>
              <a:t>особливості</a:t>
            </a:r>
            <a:r>
              <a:rPr lang="en-US" dirty="0">
                <a:solidFill>
                  <a:srgbClr val="CCCC00"/>
                </a:solidFill>
              </a:rPr>
              <a:t> </a:t>
            </a:r>
            <a:r>
              <a:rPr lang="en-US" dirty="0" err="1">
                <a:solidFill>
                  <a:srgbClr val="CCCC00"/>
                </a:solidFill>
              </a:rPr>
              <a:t>дитячого</a:t>
            </a:r>
            <a:r>
              <a:rPr lang="en-US" dirty="0">
                <a:solidFill>
                  <a:srgbClr val="CCCC00"/>
                </a:solidFill>
              </a:rPr>
              <a:t> </a:t>
            </a:r>
            <a:r>
              <a:rPr lang="en-US" dirty="0" err="1">
                <a:solidFill>
                  <a:srgbClr val="CCCC00"/>
                </a:solidFill>
              </a:rPr>
              <a:t>організму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000" dirty="0"/>
              <a:t>Будова стінки червоподібного паростка не відрізняється від будови сліпої кишки, всі шари ніжні і легко проникливі. Тканини відростка гідрофільні. Кровопостачання більш інтенсивне, ніж у дітей старшого віку. Нервові сплетіння апендикса у дітей раннього віку характеризуються незрілістю, недостатнім диференціюванням. </a:t>
            </a:r>
            <a:r>
              <a:rPr lang="uk-UA" sz="2000" dirty="0" err="1"/>
              <a:t>Лімфоїдних</a:t>
            </a:r>
            <a:r>
              <a:rPr lang="uk-UA" sz="2000" dirty="0"/>
              <a:t> фолікулів у стінці апендикса новонародженої дитини немає, в 3 роки кількість їх – 7-8, в 9-10 років – 12-15 (як і у дорослих). </a:t>
            </a:r>
            <a:endParaRPr lang="ru-RU" sz="2000" dirty="0"/>
          </a:p>
          <a:p>
            <a:r>
              <a:rPr lang="uk-UA" sz="2000" i="1" dirty="0"/>
              <a:t>Великий сальник</a:t>
            </a:r>
            <a:r>
              <a:rPr lang="uk-UA" sz="2000" dirty="0"/>
              <a:t> у дітей перших років життя короткий, тонкий, і тому він не виконує бар’єрної функції. Цим пояснюється той факт, що в дітей раннього віку при деструктивному апендициті дуже рідко зустрічаються обмежені форми перитоніту (абсцеси, інфільтрати), а часто виникає розповсюджений перитоніт. </a:t>
            </a:r>
            <a:endParaRPr lang="ru-RU" sz="2000" dirty="0"/>
          </a:p>
          <a:p>
            <a:r>
              <a:rPr lang="uk-UA" sz="2000" i="1" dirty="0"/>
              <a:t>Очеревина </a:t>
            </a:r>
            <a:r>
              <a:rPr lang="uk-UA" sz="2000" dirty="0"/>
              <a:t>в дітей до трьох років має низькі пластичні властивості, схильна до вираженої ексудації. 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54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Гострий апендицит у дітей молодшого віку (до 3 років)</a:t>
            </a:r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4294967295"/>
          </p:nvPr>
        </p:nvSpPr>
        <p:spPr>
          <a:xfrm>
            <a:off x="468312" y="1773237"/>
            <a:ext cx="8229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Розвивається бурхливо серед повного здоров'я і має специфічні особливості: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превалювання загальних симптомів над місцевими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швидкий розвиток і прогресування запального процесу у відростку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відсутність відмежування процесу і швидкий розвиток перитоніту</a:t>
            </a:r>
            <a:endParaRPr/>
          </a:p>
          <a:p>
            <a: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 idx="4294967295"/>
          </p:nvPr>
        </p:nvSpPr>
        <p:spPr>
          <a:xfrm>
            <a:off x="684212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Гострий апендицит у дітей молодшого віку (до 3 років)</a:t>
            </a:r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Клінічна картина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поведінки дитини (стає примхливим, малоактивним, «відмовляється від гри, їжі»)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підвищення температури майже завжди має місце при гострому апендициті у дітей до 3-х років, навіть при катаральній формі температурна реакція зазвичай буває вираженою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багаторазова блювотапорушення з боку кишечника ( запори або рідкий стілець)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Гострий апендицит у дітей молодшого віку (до 3 років)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4294967295"/>
          </p:nvPr>
        </p:nvSpPr>
        <p:spPr>
          <a:xfrm>
            <a:off x="500062" y="150018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57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Об'єктивний огляд не може дати достовірної інформації, так як з-за неспокійної поведінки дитини черевна стінка активно напружується. Напруження м'язів передньої черевної стінки і локальну болючість вдається визначити тільки під час сну природного або медикаментозного.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Після поверхневого засинання дитини при пальпації черевної стінки вдається виявити локальну болючість, напруження м'язів передньої черевної стінки, симптом «відштовхування ручки».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Клінічна картина гострого апендициту в старших дітей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800" dirty="0"/>
              <a:t>Провідним симптомом гострого апендициту є біль в животі. Незалежно від локалізації відростка в черевній порожнині, біль спочатку виникає біля пупка. Біль постійний, ниючий, з часом інтенсивність його зростає, стає пульсуючим. Через кілька годин біль переміщується в праву здухвинну ділянку – симптом Кохера. Через деякий час болі можуть зникати, це пояснюється некрозом нервових закінчень у відростку при гангренозному апендициті. Пізніше, коли виникає перитоніт, болі відновлюються і стають більш інтенсивними. </a:t>
            </a:r>
            <a:endParaRPr lang="ru-RU" sz="1800" dirty="0"/>
          </a:p>
          <a:p>
            <a:r>
              <a:rPr lang="uk-UA" sz="1800" dirty="0"/>
              <a:t>Хворі відмовляються від їжі, у них виникає нудота, блювання (одно-дворазове). Підвищується температура до </a:t>
            </a:r>
            <a:r>
              <a:rPr lang="uk-UA" sz="1800" dirty="0" err="1"/>
              <a:t>субфебрильних</a:t>
            </a:r>
            <a:r>
              <a:rPr lang="uk-UA" sz="1800" dirty="0"/>
              <a:t> цифр. У деяких хворих виникає затримка стільця або пронос. Дитина з гострим апендицитом виглядає хворою: ходить повільно, сутулиться, щадить праву ногу при ходінні, лягає в ліжко дуже обережно, в ліжку займає вимушене положення (на правому боці з підібганими до живота ногами), вираз обличчя страждальницький. </a:t>
            </a:r>
            <a:endParaRPr lang="ru-RU" sz="1800" dirty="0"/>
          </a:p>
          <a:p>
            <a:pPr marL="12573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38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13" y="451906"/>
            <a:ext cx="87684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При огляді дитини визначають сухість язика і губ, тахікардію. Характерним є симптом “</a:t>
            </a:r>
            <a:r>
              <a:rPr lang="uk-UA" sz="1600" dirty="0" err="1">
                <a:solidFill>
                  <a:schemeClr val="bg1"/>
                </a:solidFill>
              </a:rPr>
              <a:t>ножиць</a:t>
            </a:r>
            <a:r>
              <a:rPr lang="uk-UA" sz="1600" dirty="0">
                <a:solidFill>
                  <a:schemeClr val="bg1"/>
                </a:solidFill>
              </a:rPr>
              <a:t>” – розбіжність температури і пульсу (в нормі при підвищенні температури на 1 градус частота пульсу зростає на 10 ударів, при апендициті – частота пульсу значно випереджує підвищення температури).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uk-UA" sz="1600" dirty="0">
                <a:solidFill>
                  <a:schemeClr val="bg1"/>
                </a:solidFill>
              </a:rPr>
              <a:t>Огляд живота: при неускладненому апендициті живіт має звичайну форму, але щадить в акті дихання. При пальпації визначають класичні симптоми: локальна болючість в правій здухвинній ділянці – симптом Філатова, пасивне напруження м’язів, симптом </a:t>
            </a:r>
            <a:r>
              <a:rPr lang="uk-UA" sz="1600" i="1" dirty="0" err="1">
                <a:solidFill>
                  <a:schemeClr val="bg1"/>
                </a:solidFill>
              </a:rPr>
              <a:t>Щоткіна-Блюмберга</a:t>
            </a:r>
            <a:r>
              <a:rPr lang="uk-UA" sz="1600" dirty="0">
                <a:solidFill>
                  <a:schemeClr val="bg1"/>
                </a:solidFill>
              </a:rPr>
              <a:t> (різке посилення болю в правій здухвинній ділянці при швидкому відриві зануреної в черевну стінку руки). Інколи позитивними є і інші симптоми подразнення очеревини: </a:t>
            </a:r>
            <a:r>
              <a:rPr lang="uk-UA" sz="1600" i="1" dirty="0" err="1">
                <a:solidFill>
                  <a:schemeClr val="bg1"/>
                </a:solidFill>
              </a:rPr>
              <a:t>Ровзінга</a:t>
            </a:r>
            <a:r>
              <a:rPr lang="uk-UA" sz="1600" dirty="0">
                <a:solidFill>
                  <a:schemeClr val="bg1"/>
                </a:solidFill>
              </a:rPr>
              <a:t> (симптом виклику вісцеральної болючості шляхом переміщення газів в </a:t>
            </a:r>
            <a:r>
              <a:rPr lang="uk-UA" sz="1600" dirty="0" err="1">
                <a:solidFill>
                  <a:schemeClr val="bg1"/>
                </a:solidFill>
              </a:rPr>
              <a:t>зворотньому</a:t>
            </a:r>
            <a:r>
              <a:rPr lang="uk-UA" sz="1600" dirty="0">
                <a:solidFill>
                  <a:schemeClr val="bg1"/>
                </a:solidFill>
              </a:rPr>
              <a:t> напрямі від сигмоподібної кишки до сліпої), </a:t>
            </a:r>
            <a:r>
              <a:rPr lang="uk-UA" sz="1600" i="1" dirty="0">
                <a:solidFill>
                  <a:schemeClr val="bg1"/>
                </a:solidFill>
              </a:rPr>
              <a:t>Воскресенського</a:t>
            </a:r>
            <a:r>
              <a:rPr lang="uk-UA" sz="1600" dirty="0">
                <a:solidFill>
                  <a:schemeClr val="bg1"/>
                </a:solidFill>
              </a:rPr>
              <a:t> (симптом «сорочки» – під місцем зупинки ковзних рухів виникає коливання черевної стінки і локальна болючість), </a:t>
            </a:r>
            <a:r>
              <a:rPr lang="uk-UA" sz="1600" i="1" dirty="0" err="1">
                <a:solidFill>
                  <a:schemeClr val="bg1"/>
                </a:solidFill>
              </a:rPr>
              <a:t>Сітковського</a:t>
            </a:r>
            <a:r>
              <a:rPr lang="uk-UA" sz="1600" dirty="0">
                <a:solidFill>
                  <a:schemeClr val="bg1"/>
                </a:solidFill>
              </a:rPr>
              <a:t> (посилення болючості при переміщенні хворого з положення на спині в положення на лівому боці), </a:t>
            </a:r>
            <a:r>
              <a:rPr lang="uk-UA" sz="1600" i="1" dirty="0" err="1">
                <a:solidFill>
                  <a:schemeClr val="bg1"/>
                </a:solidFill>
              </a:rPr>
              <a:t>Роздольського</a:t>
            </a:r>
            <a:r>
              <a:rPr lang="uk-UA" sz="1600" dirty="0">
                <a:solidFill>
                  <a:schemeClr val="bg1"/>
                </a:solidFill>
              </a:rPr>
              <a:t> (різка болючість при перкусії у правій здухвинній ділянці), </a:t>
            </a:r>
            <a:r>
              <a:rPr lang="uk-UA" sz="1600" i="1" dirty="0" err="1">
                <a:solidFill>
                  <a:schemeClr val="bg1"/>
                </a:solidFill>
              </a:rPr>
              <a:t>Бартом’є-Міхельсона</a:t>
            </a:r>
            <a:r>
              <a:rPr lang="uk-UA" sz="1600" i="1" dirty="0">
                <a:solidFill>
                  <a:schemeClr val="bg1"/>
                </a:solidFill>
              </a:rPr>
              <a:t> </a:t>
            </a:r>
            <a:r>
              <a:rPr lang="uk-UA" sz="1600" dirty="0">
                <a:solidFill>
                  <a:schemeClr val="bg1"/>
                </a:solidFill>
              </a:rPr>
              <a:t>(посилення болючості при пальпації правої здухвинної ділянки в положенні на лівому боці), </a:t>
            </a:r>
            <a:r>
              <a:rPr lang="uk-UA" sz="1600" i="1" dirty="0">
                <a:solidFill>
                  <a:schemeClr val="bg1"/>
                </a:solidFill>
              </a:rPr>
              <a:t>Образцова </a:t>
            </a:r>
            <a:r>
              <a:rPr lang="uk-UA" sz="1600" dirty="0">
                <a:solidFill>
                  <a:schemeClr val="bg1"/>
                </a:solidFill>
              </a:rPr>
              <a:t>(при зануренні руки в правій здухвинній ділянці хворий не зможе підняти випрямлену ногу із-за різкої болючості) та ін. </a:t>
            </a:r>
            <a:r>
              <a:rPr lang="ru-RU" sz="1600" dirty="0">
                <a:solidFill>
                  <a:schemeClr val="bg1"/>
                </a:solidFill>
              </a:rPr>
              <a:t>При </a:t>
            </a:r>
            <a:r>
              <a:rPr lang="ru-RU" sz="1600" dirty="0" err="1">
                <a:solidFill>
                  <a:schemeClr val="bg1"/>
                </a:solidFill>
              </a:rPr>
              <a:t>аускультації</a:t>
            </a:r>
            <a:r>
              <a:rPr lang="ru-RU" sz="1600" dirty="0">
                <a:solidFill>
                  <a:schemeClr val="bg1"/>
                </a:solidFill>
              </a:rPr>
              <a:t> живота </a:t>
            </a:r>
            <a:r>
              <a:rPr lang="ru-RU" sz="1600" dirty="0" err="1">
                <a:solidFill>
                  <a:schemeClr val="bg1"/>
                </a:solidFill>
              </a:rPr>
              <a:t>виявляють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ослаблення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перистальтичних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шумів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uk-UA" sz="1600" dirty="0">
                <a:solidFill>
                  <a:schemeClr val="bg1"/>
                </a:solidFill>
              </a:rPr>
              <a:t>Хворим з підозрою на гострий апендицит вимірюють ректальну температуру, при апендициті вона підвищена більше 0,6-1°С в порівнянні з </a:t>
            </a:r>
            <a:r>
              <a:rPr lang="uk-UA" sz="1600" dirty="0" err="1">
                <a:solidFill>
                  <a:schemeClr val="bg1"/>
                </a:solidFill>
              </a:rPr>
              <a:t>аксилярною</a:t>
            </a:r>
            <a:r>
              <a:rPr lang="uk-UA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5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271" y="1336120"/>
            <a:ext cx="86214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При пальцевому ректальному дослідженні у хворих з гострим апендицитом виявляють болючість правої стінки прямої кишки, неможливість звести пальці при </a:t>
            </a:r>
            <a:r>
              <a:rPr lang="uk-UA" sz="2000" dirty="0" err="1">
                <a:solidFill>
                  <a:schemeClr val="bg1"/>
                </a:solidFill>
              </a:rPr>
              <a:t>бімануальному</a:t>
            </a:r>
            <a:r>
              <a:rPr lang="uk-UA" sz="2000" dirty="0">
                <a:solidFill>
                  <a:schemeClr val="bg1"/>
                </a:solidFill>
              </a:rPr>
              <a:t> дослідженні, інколи виявляють інфільтрат, </a:t>
            </a:r>
            <a:r>
              <a:rPr lang="uk-UA" sz="2000" dirty="0" err="1">
                <a:solidFill>
                  <a:schemeClr val="bg1"/>
                </a:solidFill>
              </a:rPr>
              <a:t>нависання</a:t>
            </a:r>
            <a:r>
              <a:rPr lang="uk-UA" sz="2000" dirty="0">
                <a:solidFill>
                  <a:schemeClr val="bg1"/>
                </a:solidFill>
              </a:rPr>
              <a:t> прямої кишки. Крім того, хірург може виявити в дівчат патологію внутрішніх статевих органів.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i="1" dirty="0">
                <a:solidFill>
                  <a:schemeClr val="bg1"/>
                </a:solidFill>
              </a:rPr>
              <a:t>Додаткові методи дослідження.</a:t>
            </a:r>
            <a:r>
              <a:rPr lang="uk-UA" sz="2000" dirty="0">
                <a:solidFill>
                  <a:schemeClr val="bg1"/>
                </a:solidFill>
              </a:rPr>
              <a:t> В загальному аналізі крові характерні помірний лейкоцитоз (11-15 тис.), зсув лейкоцитарної формули вліво. Крім того, хворим призначають загальний аналіз сечі (для диференційної діагностики з патологією нирок і сечовивідних шляхів), інколи – рентгенологічне дослідження. Досить інформативним є ультразвукове дослідження, термографія, електроміографія передньої черевної стінки. В сумнівних випадках остаточно вирішити питання діагностики гострого апендициту дозволяє </a:t>
            </a:r>
            <a:r>
              <a:rPr lang="uk-UA" sz="2000" dirty="0" err="1">
                <a:solidFill>
                  <a:schemeClr val="bg1"/>
                </a:solidFill>
              </a:rPr>
              <a:t>лапароскопія</a:t>
            </a:r>
            <a:r>
              <a:rPr lang="uk-UA" sz="2000" dirty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лекції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800" dirty="0"/>
              <a:t>1. Анатомо-фізіологічні особливості правої здухвинної ділянки у дітей.</a:t>
            </a:r>
            <a:endParaRPr lang="ru-RU" sz="1800" dirty="0"/>
          </a:p>
          <a:p>
            <a:r>
              <a:rPr lang="uk-UA" sz="1800" dirty="0"/>
              <a:t>2. Етіологічні чинники виникнення гострого апендициту в дітей. Сучасні теорії патогенезу гострого апендициту в дітей.</a:t>
            </a:r>
            <a:endParaRPr lang="ru-RU" sz="1800" dirty="0"/>
          </a:p>
          <a:p>
            <a:r>
              <a:rPr lang="uk-UA" sz="1800" dirty="0"/>
              <a:t>3. Клінічна картина гострого апендициту у дітей до 3-х років та у старших . Класифікація гострого апендициту у дітей.</a:t>
            </a:r>
            <a:endParaRPr lang="ru-RU" sz="1800" dirty="0"/>
          </a:p>
          <a:p>
            <a:r>
              <a:rPr lang="uk-UA" sz="1800" dirty="0"/>
              <a:t>4. Додаткові методи дослідження, які слід застосувати у дітей з гострим апендицитом.</a:t>
            </a:r>
            <a:endParaRPr lang="ru-RU" sz="1800" dirty="0"/>
          </a:p>
          <a:p>
            <a:r>
              <a:rPr lang="uk-UA" sz="1800" dirty="0"/>
              <a:t>5. Диференційна діагностика гострого апендициту у дітей. </a:t>
            </a:r>
            <a:endParaRPr lang="ru-RU" sz="1800" dirty="0"/>
          </a:p>
          <a:p>
            <a:r>
              <a:rPr lang="uk-UA" sz="1800" dirty="0"/>
              <a:t>6. Перебіг гострого апендициту при атиповому розташуванні червоподібного відростка.</a:t>
            </a:r>
            <a:endParaRPr lang="ru-RU" sz="1800" dirty="0"/>
          </a:p>
          <a:p>
            <a:r>
              <a:rPr lang="uk-UA" sz="1800" dirty="0"/>
              <a:t>7. Методи лікування неускладненого й ускладненого апендициту. </a:t>
            </a:r>
            <a:endParaRPr lang="ru-RU" sz="1800" dirty="0"/>
          </a:p>
          <a:p>
            <a:r>
              <a:rPr lang="uk-UA" sz="1800" dirty="0"/>
              <a:t>8. Передопераційна підготовка пацієнтів з гострим апендицитом.</a:t>
            </a:r>
            <a:endParaRPr lang="ru-RU" sz="1800" dirty="0"/>
          </a:p>
          <a:p>
            <a:r>
              <a:rPr lang="uk-UA" sz="1800" dirty="0"/>
              <a:t>9. Особливості оперативного лікування гострого апендициту у дітей. Післяопераційна лікувальна програма</a:t>
            </a:r>
            <a:r>
              <a:rPr lang="uk-UA" sz="1800" i="1" dirty="0"/>
              <a:t> Ускладнення гострого апендициту</a:t>
            </a:r>
            <a:r>
              <a:rPr lang="uk-UA" sz="1800" dirty="0"/>
              <a:t>.</a:t>
            </a:r>
            <a:endParaRPr lang="ru-RU" sz="1800" dirty="0"/>
          </a:p>
          <a:p>
            <a:r>
              <a:rPr lang="uk-UA" sz="1800" dirty="0"/>
              <a:t>10. Ускладнення після </a:t>
            </a:r>
            <a:r>
              <a:rPr lang="uk-UA" sz="1800" dirty="0" err="1"/>
              <a:t>апендектомії</a:t>
            </a:r>
            <a:r>
              <a:rPr lang="uk-UA" sz="1800" dirty="0"/>
              <a:t>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12573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138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3" y="689789"/>
            <a:ext cx="86051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uk-UA" sz="2000" dirty="0">
                <a:solidFill>
                  <a:schemeClr val="bg1"/>
                </a:solidFill>
              </a:rPr>
              <a:t>дитини підвищується температура тіла, яка, на відміну від старших дітей, сягає 38-39°С. Досить часто виникає блювання, при чому в дітей раннього віку воно є багаторазовим. Блювання на початку захворювання носить рефлекторний характер, не приносить полегшення. Вміст блювотних мас – шлунковий. Пізніше блювання зумовлене інтоксикацією.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Приблизно в 15-20% хворих дітей раннього віку відмічається рідкий стілець, зустрічається він тим частіше, чим більше виражені деструктивні зміни в червоподібному відростку.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При об’єктивному огляді дитини визначають тахікардію, сухість губ і язика. Симптом розходження пульсу і температури для дітей перших років життя не характерний. При огляді живота звертають увагу на те, що дитина щадить живіт в акті дихання.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Найбільш важливим в діагностиці гострого апендициту є визначення трьох класичних симптомів при пальпації живота: локальна болючість в правій здухвинній ділянці (симптом Філатова), пасивне напруження м’язів передньої черевної стінки в правій здухвинній ділянці (</a:t>
            </a:r>
            <a:r>
              <a:rPr lang="ru-RU" sz="2000" dirty="0" err="1">
                <a:solidFill>
                  <a:schemeClr val="bg1"/>
                </a:solidFill>
              </a:rPr>
              <a:t>defanse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musculaire</a:t>
            </a:r>
            <a:r>
              <a:rPr lang="uk-UA" sz="2000" dirty="0">
                <a:solidFill>
                  <a:schemeClr val="bg1"/>
                </a:solidFill>
              </a:rPr>
              <a:t>), симптом </a:t>
            </a:r>
            <a:r>
              <a:rPr lang="uk-UA" sz="2000" dirty="0" err="1">
                <a:solidFill>
                  <a:schemeClr val="bg1"/>
                </a:solidFill>
              </a:rPr>
              <a:t>Щоткіна-Блюмберга</a:t>
            </a:r>
            <a:r>
              <a:rPr lang="uk-UA" sz="2000" dirty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0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 idx="4294967295"/>
          </p:nvPr>
        </p:nvSpPr>
        <p:spPr>
          <a:xfrm>
            <a:off x="539750" y="404812"/>
            <a:ext cx="7954962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Гострий апендицит у дітей з нетиповим розташування червоподібного відростка.</a:t>
            </a:r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4294967295"/>
          </p:nvPr>
        </p:nvSpPr>
        <p:spPr>
          <a:xfrm>
            <a:off x="539750" y="2133600"/>
            <a:ext cx="8147050" cy="399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Існуюче в класичній хірургії поняття «атипові форми апендициту» на наш погляд є не зовсім правильним. Справа в тому, що при кожній нетипової локалізації червоподібного відростка спостерігається типова для даної форми клінічна картина гострого апендициту. Недостатнє знання її призводить до діагностичних помилок.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258902"/>
            <a:ext cx="88337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i="1" dirty="0">
                <a:solidFill>
                  <a:schemeClr val="bg1"/>
                </a:solidFill>
              </a:rPr>
              <a:t>Тазовий апендицит.</a:t>
            </a:r>
            <a:r>
              <a:rPr lang="uk-UA" sz="1800" dirty="0">
                <a:solidFill>
                  <a:schemeClr val="bg1"/>
                </a:solidFill>
              </a:rPr>
              <a:t> Характерні болі внизу живота, над лоном, які іррадіюють за ходом уретри, в яєчко (праву статеву губу), пряму кишку. У хворих виникає пронос або </a:t>
            </a:r>
            <a:r>
              <a:rPr lang="uk-UA" sz="1800" dirty="0" err="1">
                <a:solidFill>
                  <a:schemeClr val="bg1"/>
                </a:solidFill>
              </a:rPr>
              <a:t>почащений</a:t>
            </a:r>
            <a:r>
              <a:rPr lang="uk-UA" sz="1800" dirty="0">
                <a:solidFill>
                  <a:schemeClr val="bg1"/>
                </a:solidFill>
              </a:rPr>
              <a:t> болючий </a:t>
            </a:r>
            <a:r>
              <a:rPr lang="uk-UA" sz="1800" dirty="0" err="1">
                <a:solidFill>
                  <a:schemeClr val="bg1"/>
                </a:solidFill>
              </a:rPr>
              <a:t>сечопуск</a:t>
            </a:r>
            <a:r>
              <a:rPr lang="uk-UA" sz="1800" dirty="0">
                <a:solidFill>
                  <a:schemeClr val="bg1"/>
                </a:solidFill>
              </a:rPr>
              <a:t>. При пальпації живота болючість і напруження м’язів виявляють над лоном. Велику допомогу в діагностиці дає пальцеве ректальне дослідження, при якому виявляють різку болючість, </a:t>
            </a:r>
            <a:r>
              <a:rPr lang="uk-UA" sz="1800" dirty="0" err="1">
                <a:solidFill>
                  <a:schemeClr val="bg1"/>
                </a:solidFill>
              </a:rPr>
              <a:t>нависання</a:t>
            </a:r>
            <a:r>
              <a:rPr lang="uk-UA" sz="1800" dirty="0">
                <a:solidFill>
                  <a:schemeClr val="bg1"/>
                </a:solidFill>
              </a:rPr>
              <a:t> або інфільтрат в тазу. В загальному аналізі сечі часто визначають протеїнурію, </a:t>
            </a:r>
            <a:r>
              <a:rPr lang="uk-UA" sz="1800" dirty="0" err="1">
                <a:solidFill>
                  <a:schemeClr val="bg1"/>
                </a:solidFill>
              </a:rPr>
              <a:t>лейкоцитурію</a:t>
            </a:r>
            <a:r>
              <a:rPr lang="uk-UA" sz="1800" dirty="0">
                <a:solidFill>
                  <a:schemeClr val="bg1"/>
                </a:solidFill>
              </a:rPr>
              <a:t>, епітелій, еритроцити.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uk-UA" sz="1800" i="1" dirty="0">
                <a:solidFill>
                  <a:schemeClr val="bg1"/>
                </a:solidFill>
              </a:rPr>
              <a:t>Лівобічний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апендицит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Таке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розташування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може</a:t>
            </a:r>
            <a:r>
              <a:rPr lang="ru-RU" sz="1800" dirty="0">
                <a:solidFill>
                  <a:schemeClr val="bg1"/>
                </a:solidFill>
              </a:rPr>
              <a:t> бути </a:t>
            </a:r>
            <a:r>
              <a:rPr lang="ru-RU" sz="1800" dirty="0" err="1">
                <a:solidFill>
                  <a:schemeClr val="bg1"/>
                </a:solidFill>
              </a:rPr>
              <a:t>зумовлене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мобільною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сліпою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кишкою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незавершеним</a:t>
            </a:r>
            <a:r>
              <a:rPr lang="ru-RU" sz="1800" dirty="0">
                <a:solidFill>
                  <a:schemeClr val="bg1"/>
                </a:solidFill>
              </a:rPr>
              <a:t> поворотом “</a:t>
            </a:r>
            <a:r>
              <a:rPr lang="ru-RU" sz="1800" dirty="0" err="1">
                <a:solidFill>
                  <a:schemeClr val="bg1"/>
                </a:solidFill>
              </a:rPr>
              <a:t>середньої</a:t>
            </a:r>
            <a:r>
              <a:rPr lang="ru-RU" sz="1800" dirty="0">
                <a:solidFill>
                  <a:schemeClr val="bg1"/>
                </a:solidFill>
              </a:rPr>
              <a:t> кишки”, </a:t>
            </a:r>
            <a:r>
              <a:rPr lang="ru-RU" sz="1800" dirty="0" err="1">
                <a:solidFill>
                  <a:schemeClr val="bg1"/>
                </a:solidFill>
              </a:rPr>
              <a:t>зворотним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розташуванням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внутрішніх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органів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Зустрічається</a:t>
            </a:r>
            <a:r>
              <a:rPr lang="ru-RU" sz="1800" dirty="0">
                <a:solidFill>
                  <a:schemeClr val="bg1"/>
                </a:solidFill>
              </a:rPr>
              <a:t> в 0,5% </a:t>
            </a:r>
            <a:r>
              <a:rPr lang="ru-RU" sz="1800" dirty="0" err="1">
                <a:solidFill>
                  <a:schemeClr val="bg1"/>
                </a:solidFill>
              </a:rPr>
              <a:t>випадків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Клінічні</a:t>
            </a:r>
            <a:r>
              <a:rPr lang="ru-RU" sz="1800" dirty="0">
                <a:solidFill>
                  <a:schemeClr val="bg1"/>
                </a:solidFill>
              </a:rPr>
              <a:t> прояви </a:t>
            </a:r>
            <a:r>
              <a:rPr lang="ru-RU" sz="1800" dirty="0" err="1">
                <a:solidFill>
                  <a:schemeClr val="bg1"/>
                </a:solidFill>
              </a:rPr>
              <a:t>такі</a:t>
            </a:r>
            <a:r>
              <a:rPr lang="ru-RU" sz="1800" dirty="0">
                <a:solidFill>
                  <a:schemeClr val="bg1"/>
                </a:solidFill>
              </a:rPr>
              <a:t> ж, як і при </a:t>
            </a:r>
            <a:r>
              <a:rPr lang="ru-RU" sz="1800" dirty="0" err="1">
                <a:solidFill>
                  <a:schemeClr val="bg1"/>
                </a:solidFill>
              </a:rPr>
              <a:t>правобічному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розташуванні</a:t>
            </a:r>
            <a:r>
              <a:rPr lang="ru-RU" sz="1800" dirty="0">
                <a:solidFill>
                  <a:schemeClr val="bg1"/>
                </a:solidFill>
              </a:rPr>
              <a:t>, але </a:t>
            </a:r>
            <a:r>
              <a:rPr lang="ru-RU" sz="1800" dirty="0" err="1">
                <a:solidFill>
                  <a:schemeClr val="bg1"/>
                </a:solidFill>
              </a:rPr>
              <a:t>місцеві</a:t>
            </a:r>
            <a:r>
              <a:rPr lang="ru-RU" sz="1800" dirty="0">
                <a:solidFill>
                  <a:schemeClr val="bg1"/>
                </a:solidFill>
              </a:rPr>
              <a:t> прояви </a:t>
            </a:r>
            <a:r>
              <a:rPr lang="ru-RU" sz="1800" dirty="0" err="1">
                <a:solidFill>
                  <a:schemeClr val="bg1"/>
                </a:solidFill>
              </a:rPr>
              <a:t>локалізуються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зліва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</a:p>
          <a:p>
            <a:r>
              <a:rPr lang="ru-RU" sz="1800" i="1" dirty="0" err="1">
                <a:solidFill>
                  <a:schemeClr val="bg1"/>
                </a:solidFill>
              </a:rPr>
              <a:t>Підпечінковий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апендицит</a:t>
            </a:r>
            <a:r>
              <a:rPr lang="ru-RU" sz="1800" i="1" dirty="0">
                <a:solidFill>
                  <a:schemeClr val="bg1"/>
                </a:solidFill>
              </a:rPr>
              <a:t>.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Клінічна</a:t>
            </a:r>
            <a:r>
              <a:rPr lang="ru-RU" sz="1800" dirty="0">
                <a:solidFill>
                  <a:schemeClr val="bg1"/>
                </a:solidFill>
              </a:rPr>
              <a:t> картина </a:t>
            </a:r>
            <a:r>
              <a:rPr lang="ru-RU" sz="1800" dirty="0" err="1">
                <a:solidFill>
                  <a:schemeClr val="bg1"/>
                </a:solidFill>
              </a:rPr>
              <a:t>нагадує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деструктивний</a:t>
            </a:r>
            <a:r>
              <a:rPr lang="ru-RU" sz="1800" dirty="0">
                <a:solidFill>
                  <a:schemeClr val="bg1"/>
                </a:solidFill>
              </a:rPr>
              <a:t> холецистит: </a:t>
            </a:r>
            <a:r>
              <a:rPr lang="uk-UA" sz="1800" dirty="0">
                <a:solidFill>
                  <a:schemeClr val="bg1"/>
                </a:solidFill>
              </a:rPr>
              <a:t>багаторазове блювання, болі в правому підребер’ї, локальна болючість і напруження м’язів тут же, позитивний симптом </a:t>
            </a:r>
            <a:r>
              <a:rPr lang="uk-UA" sz="1800" dirty="0" err="1">
                <a:solidFill>
                  <a:schemeClr val="bg1"/>
                </a:solidFill>
              </a:rPr>
              <a:t>Ортнера</a:t>
            </a:r>
            <a:r>
              <a:rPr lang="uk-UA" sz="1800" dirty="0">
                <a:solidFill>
                  <a:schemeClr val="bg1"/>
                </a:solidFill>
              </a:rPr>
              <a:t>. Інколи виникає легка </a:t>
            </a:r>
            <a:r>
              <a:rPr lang="uk-UA" sz="1800" dirty="0" err="1">
                <a:solidFill>
                  <a:schemeClr val="bg1"/>
                </a:solidFill>
              </a:rPr>
              <a:t>іктеричність</a:t>
            </a:r>
            <a:r>
              <a:rPr lang="uk-UA" sz="1800" dirty="0">
                <a:solidFill>
                  <a:schemeClr val="bg1"/>
                </a:solidFill>
              </a:rPr>
              <a:t> шкіри. Нижні відділи живота не болючі, м’які при пальпації.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uk-UA" sz="1800" i="1" dirty="0">
                <a:solidFill>
                  <a:schemeClr val="bg1"/>
                </a:solidFill>
              </a:rPr>
              <a:t>Диференційна діагностика гострого апендициту</a:t>
            </a:r>
            <a:r>
              <a:rPr lang="uk-UA" sz="1800" dirty="0">
                <a:solidFill>
                  <a:schemeClr val="bg1"/>
                </a:solidFill>
              </a:rPr>
              <a:t> в дітей викликає значні труднощі, оскільки апендицит має спільні симптоми з багатьма соматичними, інфекційними, урологічними та хірургічними захворюваннями.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Варіанти атипового розташування відростка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4294967295"/>
          </p:nvPr>
        </p:nvSpPr>
        <p:spPr>
          <a:xfrm>
            <a:off x="684212" y="2205037"/>
            <a:ext cx="8002587" cy="392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en-US" sz="32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Тазове – 50%;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en-US" sz="32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Ретроцекальное -30%;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en-US" sz="32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Медіальне -10%;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en-US" sz="32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Подпеченочное -5%;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</a:pPr>
            <a:r>
              <a:rPr lang="en-US" sz="32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Лівосторонній -1%.</a:t>
            </a:r>
            <a:endParaRPr sz="32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endParaRPr sz="32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1412875"/>
            <a:ext cx="3708400" cy="54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 idx="4294967295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ДИФЕРЕНЦІАЛЬНА ДІАГНОСТИКА ГОСТРОГО АПЕНДИЦИТУ</a:t>
            </a:r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4294967295"/>
          </p:nvPr>
        </p:nvSpPr>
        <p:spPr>
          <a:xfrm>
            <a:off x="611187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дітей старшого віку: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Шлунково кишкові захворювання: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- Диспепсії та ентероколіти.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Захворювання шлунка і дванадцятипалої кишки ( виразкова хвороба, шастриты з характерною клінічною картиною).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Захворювання жовчовивідних шляхів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Копростаз та ін.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2.Захворювання сечовивідних шляхів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Захворювання геніталій:-передменструальні болі,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-розриви яєчника,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-перекручені кісти яєчника,вульвовагініти.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4.Геморагічний синдром.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5.Плевропневмонії.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2070"/>
              <a:buFont typeface="Noto Sans Symbols"/>
              <a:buNone/>
            </a:pPr>
            <a:r>
              <a:rPr lang="en-US" sz="23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Ревматизм з ураженням серозних оболонок.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ДИФЕРЕНЦІАЛЬНА ДІАГНОСТИКА ГОСТРОГО АПЕНДИЦИТУ</a:t>
            </a: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4294967295"/>
          </p:nvPr>
        </p:nvSpPr>
        <p:spPr>
          <a:xfrm>
            <a:off x="468312" y="1628775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дітей раннього віку: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Гостра респіраторно вірусна інфекція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62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Болі в животі, супутній мезаденит, блювання, тепература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Копростаз.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Отит.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Урологічні захворювання, частіше вроджені вади розвитку з приєднанням інфекції.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Інвагінація.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Дизентерія.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00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9" descr="ХИРУРГИ опе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612" y="-1905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CA33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4" name="Google Shape;264;p29"/>
          <p:cNvSpPr/>
          <p:nvPr/>
        </p:nvSpPr>
        <p:spPr>
          <a:xfrm>
            <a:off x="381000" y="2057400"/>
            <a:ext cx="2057400" cy="3657600"/>
          </a:xfrm>
          <a:prstGeom prst="plaque">
            <a:avLst>
              <a:gd name="adj" fmla="val 16667"/>
            </a:avLst>
          </a:prstGeom>
          <a:solidFill>
            <a:srgbClr val="000099">
              <a:alpha val="31764"/>
            </a:srgbClr>
          </a:solidFill>
          <a:ln w="28575" cap="flat" cmpd="sng">
            <a:solidFill>
              <a:srgbClr val="FFC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Екстрена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операція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9"/>
          <p:cNvSpPr/>
          <p:nvPr/>
        </p:nvSpPr>
        <p:spPr>
          <a:xfrm rot="5400000">
            <a:off x="571500" y="-342900"/>
            <a:ext cx="1905000" cy="3048000"/>
          </a:xfrm>
          <a:prstGeom prst="rightArrow">
            <a:avLst>
              <a:gd name="adj1" fmla="val 15799"/>
              <a:gd name="adj2" fmla="val 2784"/>
            </a:avLst>
          </a:prstGeom>
          <a:solidFill>
            <a:srgbClr val="000099">
              <a:alpha val="31764"/>
            </a:srgbClr>
          </a:solidFill>
          <a:ln w="12700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 txBox="1"/>
          <p:nvPr/>
        </p:nvSpPr>
        <p:spPr>
          <a:xfrm rot="10800000">
            <a:off x="1283223" y="228600"/>
            <a:ext cx="481554" cy="189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ГОСТРИЙ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АПЕНДИЦИТ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ВСТАНОВЛЕНО</a:t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3714750" y="2000250"/>
            <a:ext cx="2743200" cy="2819400"/>
          </a:xfrm>
          <a:prstGeom prst="plaque">
            <a:avLst>
              <a:gd name="adj" fmla="val 16667"/>
            </a:avLst>
          </a:prstGeom>
          <a:solidFill>
            <a:srgbClr val="000099">
              <a:alpha val="44705"/>
            </a:srgbClr>
          </a:solidFill>
          <a:ln w="12700" cap="flat" cmpd="sng">
            <a:solidFill>
              <a:srgbClr val="FFC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6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Динамічне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спостереженнядо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4-6 годин</a:t>
            </a:r>
            <a:endParaRPr/>
          </a:p>
          <a:p>
            <a:pPr marL="0" marR="0" lvl="0" indent="-1524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Додаткові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обстеження</a:t>
            </a:r>
            <a:endParaRPr/>
          </a:p>
          <a:p>
            <a:pPr marL="0" marR="0" lvl="0" indent="-15240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Консультація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суміжних фахівців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9"/>
          <p:cNvSpPr/>
          <p:nvPr/>
        </p:nvSpPr>
        <p:spPr>
          <a:xfrm rot="5400000">
            <a:off x="4095750" y="-166687"/>
            <a:ext cx="2057400" cy="2819400"/>
          </a:xfrm>
          <a:prstGeom prst="rightArrow">
            <a:avLst>
              <a:gd name="adj1" fmla="val 15799"/>
              <a:gd name="adj2" fmla="val 2784"/>
            </a:avLst>
          </a:prstGeom>
          <a:solidFill>
            <a:srgbClr val="000099">
              <a:alpha val="31764"/>
            </a:srgbClr>
          </a:solidFill>
          <a:ln w="12700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"/>
          <p:cNvSpPr txBox="1"/>
          <p:nvPr/>
        </p:nvSpPr>
        <p:spPr>
          <a:xfrm rot="10800000">
            <a:off x="4901731" y="214325"/>
            <a:ext cx="445437" cy="204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ГОСТРИЙ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АППЕНДИЦИТ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СУМНІВНИЙ</a:t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571875" y="5072062"/>
            <a:ext cx="1219200" cy="1143000"/>
          </a:xfrm>
          <a:prstGeom prst="ellipse">
            <a:avLst/>
          </a:prstGeom>
          <a:solidFill>
            <a:srgbClr val="000099">
              <a:alpha val="31764"/>
            </a:srgbClr>
          </a:solidFill>
          <a:ln w="12700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Підтверд-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жений</a:t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4965700" y="5091112"/>
            <a:ext cx="1371600" cy="1143000"/>
          </a:xfrm>
          <a:prstGeom prst="ellipse">
            <a:avLst/>
          </a:prstGeom>
          <a:solidFill>
            <a:srgbClr val="000099">
              <a:alpha val="31764"/>
            </a:srgbClr>
          </a:solidFill>
          <a:ln w="12700" cap="flat" cmpd="sng">
            <a:solidFill>
              <a:srgbClr val="FF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виключити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немож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-можна</a:t>
            </a:r>
            <a:endParaRPr/>
          </a:p>
        </p:txBody>
      </p:sp>
      <p:cxnSp>
        <p:nvCxnSpPr>
          <p:cNvPr id="272" name="Google Shape;272;p29"/>
          <p:cNvCxnSpPr/>
          <p:nvPr/>
        </p:nvCxnSpPr>
        <p:spPr>
          <a:xfrm>
            <a:off x="4286250" y="4786312"/>
            <a:ext cx="0" cy="3048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40160" dir="20493903">
              <a:srgbClr val="FF3300"/>
            </a:outerShdw>
          </a:effectLst>
        </p:spPr>
      </p:cxnSp>
      <p:cxnSp>
        <p:nvCxnSpPr>
          <p:cNvPr id="273" name="Google Shape;273;p29"/>
          <p:cNvCxnSpPr/>
          <p:nvPr/>
        </p:nvCxnSpPr>
        <p:spPr>
          <a:xfrm>
            <a:off x="5651500" y="4786312"/>
            <a:ext cx="0" cy="3048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40160" dir="20493903">
              <a:srgbClr val="FF3300"/>
            </a:outerShdw>
          </a:effectLst>
        </p:spPr>
      </p:cxnSp>
      <p:sp>
        <p:nvSpPr>
          <p:cNvPr id="274" name="Google Shape;274;p29"/>
          <p:cNvSpPr/>
          <p:nvPr/>
        </p:nvSpPr>
        <p:spPr>
          <a:xfrm>
            <a:off x="6858000" y="5286375"/>
            <a:ext cx="1600200" cy="914400"/>
          </a:xfrm>
          <a:prstGeom prst="wedgeRoundRectCallout">
            <a:avLst>
              <a:gd name="adj1" fmla="val -11936"/>
              <a:gd name="adj2" fmla="val -12975"/>
              <a:gd name="adj3" fmla="val 0"/>
            </a:avLst>
          </a:prstGeom>
          <a:solidFill>
            <a:srgbClr val="000099">
              <a:alpha val="31764"/>
            </a:srgbClr>
          </a:solidFill>
          <a:ln w="127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виключено</a:t>
            </a:r>
            <a:endParaRPr/>
          </a:p>
        </p:txBody>
      </p:sp>
      <p:pic>
        <p:nvPicPr>
          <p:cNvPr id="275" name="Google Shape;2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-228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-228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-228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-228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-228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-228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6324600"/>
            <a:ext cx="1587" cy="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50" y="4017962"/>
            <a:ext cx="1728787" cy="157638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 flipH="1">
            <a:off x="0" y="5157787"/>
            <a:ext cx="5181600" cy="1227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6235"/>
                </a:lnTo>
                <a:lnTo>
                  <a:pt x="13870" y="6235"/>
                </a:lnTo>
                <a:lnTo>
                  <a:pt x="13870" y="17637"/>
                </a:lnTo>
                <a:lnTo>
                  <a:pt x="0" y="17637"/>
                </a:lnTo>
                <a:lnTo>
                  <a:pt x="0" y="21600"/>
                </a:lnTo>
                <a:lnTo>
                  <a:pt x="16987" y="21600"/>
                </a:lnTo>
                <a:lnTo>
                  <a:pt x="16987" y="6235"/>
                </a:lnTo>
                <a:lnTo>
                  <a:pt x="21600" y="6235"/>
                </a:lnTo>
                <a:lnTo>
                  <a:pt x="15429" y="0"/>
                </a:lnTo>
                <a:close/>
              </a:path>
            </a:pathLst>
          </a:custGeom>
          <a:gradFill>
            <a:gsLst>
              <a:gs pos="0">
                <a:srgbClr val="000099"/>
              </a:gs>
              <a:gs pos="100000">
                <a:srgbClr val="FFFF00"/>
              </a:gs>
            </a:gsLst>
            <a:lin ang="0" scaled="0"/>
          </a:gradFill>
          <a:ln>
            <a:noFill/>
          </a:ln>
          <a:effectLst>
            <a:outerShdw blurRad="63500" dist="143684" dir="81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Лікування</a:t>
            </a:r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Головним у лікуванні апендициту залишається своєчасна рання апендектомія. Найбільш поширеним доступом при неускладненому гострому апендициті є косо-змінний доступ Волковича-Дьяконова-Мак-Бернея. Рідше застосовується розріз запропонований Леннандером (параректальный), Шпренгелем (поперечний), нижньо-серединна лапаротомія. Виділення відростка може виконуватися антеградным або ретроградним шляхом з перев'язуванням та перетином брижі відростка.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>
            <a:spLocks noGrp="1"/>
          </p:cNvSpPr>
          <p:nvPr>
            <p:ph type="title" idx="4294967295"/>
          </p:nvPr>
        </p:nvSpPr>
        <p:spPr>
          <a:xfrm>
            <a:off x="971550" y="0"/>
            <a:ext cx="77247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4294967295"/>
          </p:nvPr>
        </p:nvSpPr>
        <p:spPr>
          <a:xfrm>
            <a:off x="323850" y="188912"/>
            <a:ext cx="8229600" cy="495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Методи видалення червоподібного відростка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📫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ампутаційний метод видалення,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📫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экстирпационный, відомий також і инвагинационный</a:t>
            </a:r>
            <a:endParaRPr/>
          </a:p>
          <a:p>
            <a:pPr marL="342900" marR="0" lvl="0" indent="-2057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Методи обробки кукси 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📫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Непогружною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1) лигатурный (Кронлейн, 1886; Силиг, 1904; А. С.            Кан-Коган, 1946; С. Д. Терновський, 1949);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📫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Занурювальні методи обробки кукси: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1) занурення перев'язаною кетгутом кукси в стінку сліпої кишки (Тривс, 1889; А. А. Бобрів, 1898 та ін);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2) занурення неперевязанной кукси відростка у просвіт сліпої кишки (П. І. Дияконів, 1902; Герман, 1901);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Лігатурний спосіб апендектомії</a:t>
            </a:r>
            <a:endParaRPr/>
          </a:p>
        </p:txBody>
      </p:sp>
      <p:pic>
        <p:nvPicPr>
          <p:cNvPr id="301" name="Google Shape;301;p3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150"/>
            <a:ext cx="457200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76475"/>
            <a:ext cx="4572000" cy="293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732212"/>
            <a:ext cx="4265612" cy="312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body" idx="4294967295"/>
          </p:nvPr>
        </p:nvSpPr>
        <p:spPr>
          <a:xfrm>
            <a:off x="250825" y="2205037"/>
            <a:ext cx="8713787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Гострий апендицит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(appendicitis acutae) - гостре запалення червоподібного відростка. 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7159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None/>
            </a:pPr>
            <a:endParaRPr sz="3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Інвагінаційний спосіб апендектомії</a:t>
            </a:r>
            <a:endParaRPr/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692150"/>
            <a:ext cx="4122737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76712" y="620712"/>
            <a:ext cx="4967287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87762"/>
            <a:ext cx="3960812" cy="317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6462" y="3687762"/>
            <a:ext cx="3968750" cy="317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 idx="4294967295"/>
          </p:nvPr>
        </p:nvSpPr>
        <p:spPr>
          <a:xfrm>
            <a:off x="468312" y="188912"/>
            <a:ext cx="8002587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00"/>
              <a:buFont typeface="Arial"/>
              <a:buNone/>
            </a:pPr>
            <a:r>
              <a:rPr lang="en-US" sz="37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Лапароскопічна </a:t>
            </a:r>
            <a:br>
              <a:rPr lang="en-US" sz="37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апендектомія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4294967295"/>
          </p:nvPr>
        </p:nvSpPr>
        <p:spPr>
          <a:xfrm>
            <a:off x="4067175" y="1196975"/>
            <a:ext cx="4752975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Лапароскопічна апендектомія може бути здійснена у дітей в будь-якій стадії апендициту. Цей метод має безсумнівні переваги перед традиційним способом оперативного втручання.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1437"/>
            <a:ext cx="35433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76700"/>
            <a:ext cx="35337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Ускладнення</a:t>
            </a:r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4294967295"/>
          </p:nvPr>
        </p:nvSpPr>
        <p:spPr>
          <a:xfrm>
            <a:off x="457200" y="2060575"/>
            <a:ext cx="8686800" cy="406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АПЕНДИКУЛЯРНИЙ ІНФІЛЬТРАТ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АПЕНДИКУЛЯРНИЙ АБСЦЕС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ПЕРИТОНІТ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📫"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ПІЛЕФЛЕБІТ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Ускладнення</a:t>
            </a:r>
            <a:r>
              <a:rPr lang="ru-RU" i="1" dirty="0"/>
              <a:t> </a:t>
            </a:r>
            <a:r>
              <a:rPr lang="ru-RU" i="1" dirty="0" err="1"/>
              <a:t>гострого</a:t>
            </a:r>
            <a:r>
              <a:rPr lang="ru-RU" i="1" dirty="0"/>
              <a:t> </a:t>
            </a:r>
            <a:r>
              <a:rPr lang="ru-RU" i="1" dirty="0" err="1"/>
              <a:t>апендициту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" indent="0">
              <a:buNone/>
            </a:pP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доопераційні</a:t>
            </a:r>
            <a:r>
              <a:rPr lang="ru-RU" dirty="0"/>
              <a:t>, </a:t>
            </a:r>
            <a:r>
              <a:rPr lang="ru-RU" dirty="0" err="1"/>
              <a:t>післяопераційні</a:t>
            </a:r>
            <a:r>
              <a:rPr lang="ru-RU" dirty="0"/>
              <a:t> та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операції</a:t>
            </a:r>
            <a:r>
              <a:rPr lang="ru-RU" dirty="0"/>
              <a:t>. </a:t>
            </a:r>
            <a:r>
              <a:rPr lang="ru-RU" dirty="0" err="1"/>
              <a:t>Післяопераційні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ранні</a:t>
            </a:r>
            <a:r>
              <a:rPr lang="ru-RU" dirty="0"/>
              <a:t> і </a:t>
            </a:r>
            <a:r>
              <a:rPr lang="ru-RU" dirty="0" err="1"/>
              <a:t>пізні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з боку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, рани,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систем. </a:t>
            </a:r>
          </a:p>
          <a:p>
            <a:pPr marL="12573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338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213" y="582067"/>
            <a:ext cx="84255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chemeClr val="bg1"/>
                </a:solidFill>
              </a:rPr>
              <a:t>Ускладнення</a:t>
            </a:r>
            <a:r>
              <a:rPr lang="ru-RU" sz="2000" i="1" dirty="0">
                <a:solidFill>
                  <a:schemeClr val="bg1"/>
                </a:solidFill>
              </a:rPr>
              <a:t> з боку </a:t>
            </a:r>
            <a:r>
              <a:rPr lang="ru-RU" sz="2000" i="1" dirty="0" err="1">
                <a:solidFill>
                  <a:schemeClr val="bg1"/>
                </a:solidFill>
              </a:rPr>
              <a:t>черевної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порожнини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доопераційні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перитоніт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периапендикулярний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абсцес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Післяопераційні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uk-UA" sz="2000" dirty="0" err="1">
                <a:solidFill>
                  <a:schemeClr val="bg1"/>
                </a:solidFill>
              </a:rPr>
              <a:t>спайкова</a:t>
            </a:r>
            <a:r>
              <a:rPr lang="uk-UA" sz="2000" dirty="0">
                <a:solidFill>
                  <a:schemeClr val="bg1"/>
                </a:solidFill>
              </a:rPr>
              <a:t> кишкова непрохідність, паралітична кишкова непрохідність, недостатність культі апендикса,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післяопераційний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перитоніт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кишкові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нориці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післяопераційні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інфільтрати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абсцеси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черевної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порожнини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Ускладнення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</a:t>
            </a:r>
            <a:r>
              <a:rPr lang="ru-RU" sz="2000" dirty="0">
                <a:solidFill>
                  <a:schemeClr val="bg1"/>
                </a:solidFill>
              </a:rPr>
              <a:t> час </a:t>
            </a:r>
            <a:r>
              <a:rPr lang="ru-RU" sz="2000" dirty="0" err="1">
                <a:solidFill>
                  <a:schemeClr val="bg1"/>
                </a:solidFill>
              </a:rPr>
              <a:t>операції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кровотечі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перфорація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киш</a:t>
            </a:r>
            <a:r>
              <a:rPr lang="uk-UA" sz="2000" dirty="0" err="1">
                <a:solidFill>
                  <a:schemeClr val="bg1"/>
                </a:solidFill>
              </a:rPr>
              <a:t>еч</a:t>
            </a:r>
            <a:r>
              <a:rPr lang="ru-RU" sz="2000" dirty="0" err="1">
                <a:solidFill>
                  <a:schemeClr val="bg1"/>
                </a:solidFill>
              </a:rPr>
              <a:t>ника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i="1" dirty="0" err="1">
                <a:solidFill>
                  <a:schemeClr val="bg1"/>
                </a:solidFill>
              </a:rPr>
              <a:t>Ускладнення</a:t>
            </a:r>
            <a:r>
              <a:rPr lang="ru-RU" sz="2000" i="1" dirty="0">
                <a:solidFill>
                  <a:schemeClr val="bg1"/>
                </a:solidFill>
              </a:rPr>
              <a:t> з боку рани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кровотеча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нагноєння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інфільтрат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лігатурна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нориця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розходження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швів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евентрація</a:t>
            </a:r>
            <a:r>
              <a:rPr lang="ru-RU" sz="2000" dirty="0">
                <a:solidFill>
                  <a:schemeClr val="bg1"/>
                </a:solidFill>
              </a:rPr>
              <a:t> кишечника, </a:t>
            </a:r>
            <a:r>
              <a:rPr lang="ru-RU" sz="2000" dirty="0" err="1">
                <a:solidFill>
                  <a:schemeClr val="bg1"/>
                </a:solidFill>
              </a:rPr>
              <a:t>вентральна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грижа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кело</a:t>
            </a:r>
            <a:r>
              <a:rPr lang="uk-UA" sz="2000" dirty="0">
                <a:solidFill>
                  <a:schemeClr val="bg1"/>
                </a:solidFill>
              </a:rPr>
              <a:t>ї</a:t>
            </a:r>
            <a:r>
              <a:rPr lang="ru-RU" sz="2000" dirty="0" err="1">
                <a:solidFill>
                  <a:schemeClr val="bg1"/>
                </a:solidFill>
              </a:rPr>
              <a:t>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рубці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Ускладнення</a:t>
            </a:r>
            <a:r>
              <a:rPr lang="ru-RU" sz="2000" dirty="0">
                <a:solidFill>
                  <a:schemeClr val="bg1"/>
                </a:solidFill>
              </a:rPr>
              <a:t> з боку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органів</a:t>
            </a:r>
            <a:r>
              <a:rPr lang="ru-RU" sz="2000" dirty="0">
                <a:solidFill>
                  <a:schemeClr val="bg1"/>
                </a:solidFill>
              </a:rPr>
              <a:t> і систем</a:t>
            </a:r>
            <a:r>
              <a:rPr lang="ru-RU" sz="2000" i="1" dirty="0">
                <a:solidFill>
                  <a:schemeClr val="bg1"/>
                </a:solidFill>
              </a:rPr>
              <a:t>: </a:t>
            </a:r>
            <a:r>
              <a:rPr lang="ru-RU" sz="2000" i="1" dirty="0" err="1">
                <a:solidFill>
                  <a:schemeClr val="bg1"/>
                </a:solidFill>
              </a:rPr>
              <a:t>пневмонія</a:t>
            </a:r>
            <a:r>
              <a:rPr lang="ru-RU" sz="2000" i="1" dirty="0">
                <a:solidFill>
                  <a:schemeClr val="bg1"/>
                </a:solidFill>
              </a:rPr>
              <a:t>, сепсис, </a:t>
            </a:r>
            <a:r>
              <a:rPr lang="ru-RU" sz="2000" i="1" dirty="0" err="1">
                <a:solidFill>
                  <a:schemeClr val="bg1"/>
                </a:solidFill>
              </a:rPr>
              <a:t>печінкова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недостатність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ниркова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недостатність</a:t>
            </a:r>
            <a:r>
              <a:rPr lang="ru-RU" sz="2000" i="1" dirty="0">
                <a:solidFill>
                  <a:schemeClr val="bg1"/>
                </a:solidFill>
              </a:rPr>
              <a:t>, набряк </a:t>
            </a:r>
            <a:r>
              <a:rPr lang="ru-RU" sz="2000" i="1" dirty="0" err="1">
                <a:solidFill>
                  <a:schemeClr val="bg1"/>
                </a:solidFill>
              </a:rPr>
              <a:t>мозку</a:t>
            </a:r>
            <a:r>
              <a:rPr lang="ru-RU" sz="2000" i="1" dirty="0">
                <a:solidFill>
                  <a:schemeClr val="bg1"/>
                </a:solidFill>
              </a:rPr>
              <a:t>, токсична </a:t>
            </a:r>
            <a:r>
              <a:rPr lang="ru-RU" sz="2000" i="1" dirty="0" err="1">
                <a:solidFill>
                  <a:schemeClr val="bg1"/>
                </a:solidFill>
              </a:rPr>
              <a:t>енцефалопатія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Профілактика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ускладнень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гострого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апендициту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полягає</a:t>
            </a:r>
            <a:r>
              <a:rPr lang="ru-RU" sz="2000" i="1" dirty="0">
                <a:solidFill>
                  <a:schemeClr val="bg1"/>
                </a:solidFill>
              </a:rPr>
              <a:t> в </a:t>
            </a:r>
            <a:r>
              <a:rPr lang="ru-RU" sz="2000" i="1" dirty="0" err="1">
                <a:solidFill>
                  <a:schemeClr val="bg1"/>
                </a:solidFill>
              </a:rPr>
              <a:t>ранній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діагностиці</a:t>
            </a:r>
            <a:r>
              <a:rPr lang="ru-RU" sz="2000" i="1" dirty="0">
                <a:solidFill>
                  <a:schemeClr val="bg1"/>
                </a:solidFill>
              </a:rPr>
              <a:t> і </a:t>
            </a:r>
            <a:r>
              <a:rPr lang="ru-RU" sz="2000" i="1" dirty="0" err="1">
                <a:solidFill>
                  <a:schemeClr val="bg1"/>
                </a:solidFill>
              </a:rPr>
              <a:t>своєчасному</a:t>
            </a:r>
            <a:r>
              <a:rPr lang="ru-RU" sz="2000" dirty="0">
                <a:solidFill>
                  <a:schemeClr val="bg1"/>
                </a:solidFill>
              </a:rPr>
              <a:t> оперативному </a:t>
            </a:r>
            <a:r>
              <a:rPr lang="ru-RU" sz="2000" dirty="0" err="1">
                <a:solidFill>
                  <a:schemeClr val="bg1"/>
                </a:solidFill>
              </a:rPr>
              <a:t>лікуванні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апендициту</a:t>
            </a:r>
            <a:r>
              <a:rPr lang="ru-RU" sz="2000" dirty="0">
                <a:solidFill>
                  <a:schemeClr val="bg1"/>
                </a:solidFill>
              </a:rPr>
              <a:t>. З метою </a:t>
            </a:r>
            <a:r>
              <a:rPr lang="ru-RU" sz="2000" dirty="0" err="1">
                <a:solidFill>
                  <a:schemeClr val="bg1"/>
                </a:solidFill>
              </a:rPr>
              <a:t>зменшення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кількості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діагностичних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помилок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згідно</a:t>
            </a:r>
            <a:r>
              <a:rPr lang="ru-RU" sz="2000" dirty="0">
                <a:solidFill>
                  <a:schemeClr val="bg1"/>
                </a:solidFill>
              </a:rPr>
              <a:t> наказу МОЗ </a:t>
            </a:r>
            <a:r>
              <a:rPr lang="ru-RU" sz="2000" dirty="0" err="1">
                <a:solidFill>
                  <a:schemeClr val="bg1"/>
                </a:solidFill>
              </a:rPr>
              <a:t>України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всі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 до 3-х </a:t>
            </a:r>
            <a:r>
              <a:rPr lang="ru-RU" sz="2000" dirty="0" err="1">
                <a:solidFill>
                  <a:schemeClr val="bg1"/>
                </a:solidFill>
              </a:rPr>
              <a:t>років</a:t>
            </a:r>
            <a:r>
              <a:rPr lang="ru-RU" sz="2000" dirty="0">
                <a:solidFill>
                  <a:schemeClr val="bg1"/>
                </a:solidFill>
              </a:rPr>
              <a:t> з болями в </a:t>
            </a:r>
            <a:r>
              <a:rPr lang="ru-RU" sz="2000" dirty="0" err="1">
                <a:solidFill>
                  <a:schemeClr val="bg1"/>
                </a:solidFill>
              </a:rPr>
              <a:t>животі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повинні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госпіталізуватис</a:t>
            </a:r>
            <a:r>
              <a:rPr lang="uk-UA" sz="2000" dirty="0">
                <a:solidFill>
                  <a:schemeClr val="bg1"/>
                </a:solidFill>
              </a:rPr>
              <a:t>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дитяче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хірургічне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відділення</a:t>
            </a:r>
            <a:r>
              <a:rPr lang="ru-RU" sz="2000" dirty="0">
                <a:solidFill>
                  <a:schemeClr val="bg1"/>
                </a:solidFill>
              </a:rPr>
              <a:t>, де проводиться </a:t>
            </a:r>
            <a:r>
              <a:rPr lang="ru-RU" sz="2000" dirty="0" err="1">
                <a:solidFill>
                  <a:schemeClr val="bg1"/>
                </a:solidFill>
              </a:rPr>
              <a:t>обстеження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спостереження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хворими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вирішується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про </a:t>
            </a:r>
            <a:r>
              <a:rPr lang="ru-RU" sz="2000" dirty="0" err="1">
                <a:solidFill>
                  <a:schemeClr val="bg1"/>
                </a:solidFill>
              </a:rPr>
              <a:t>оперативне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лікування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5086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871" y="366623"/>
            <a:ext cx="85071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Селезінка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uk-UA" sz="2000" dirty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lien</a:t>
            </a:r>
            <a:r>
              <a:rPr lang="uk-UA" sz="2000" i="1" dirty="0">
                <a:solidFill>
                  <a:schemeClr val="bg1"/>
                </a:solidFill>
              </a:rPr>
              <a:t>,</a:t>
            </a:r>
            <a:r>
              <a:rPr lang="ru-RU" sz="2000" i="1" dirty="0">
                <a:solidFill>
                  <a:schemeClr val="bg1"/>
                </a:solidFill>
              </a:rPr>
              <a:t> </a:t>
            </a:r>
            <a:r>
              <a:rPr lang="ru-RU" sz="2000" i="1" dirty="0" err="1">
                <a:solidFill>
                  <a:schemeClr val="bg1"/>
                </a:solidFill>
              </a:rPr>
              <a:t>splen</a:t>
            </a:r>
            <a:r>
              <a:rPr lang="uk-UA" sz="2000" dirty="0">
                <a:solidFill>
                  <a:schemeClr val="bg1"/>
                </a:solidFill>
              </a:rPr>
              <a:t>) — непарний, видовженої форми периферійний орган </a:t>
            </a:r>
            <a:r>
              <a:rPr lang="uk-UA" sz="2000" dirty="0" err="1">
                <a:solidFill>
                  <a:schemeClr val="bg1"/>
                </a:solidFill>
              </a:rPr>
              <a:t>лім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err="1">
                <a:solidFill>
                  <a:schemeClr val="bg1"/>
                </a:solidFill>
              </a:rPr>
              <a:t>фоїдного</a:t>
            </a:r>
            <a:r>
              <a:rPr lang="uk-UA" sz="2000" dirty="0">
                <a:solidFill>
                  <a:schemeClr val="bg1"/>
                </a:solidFill>
              </a:rPr>
              <a:t> кровотворення та імунного захисту, розміщений глибоко в задній частині лівого підребер’я. Довжина селезінки становить 10–12 см, ширина 8–9 см, товщина 4–5 см, маса 150–200 г. Селезінка проектується на грудну клітку між 9 і 11 ребром, довга вісь її розміщена косо і в більшості випадків відповідає напрямку 10 ребра. У се </a:t>
            </a:r>
            <a:r>
              <a:rPr lang="uk-UA" sz="2000" dirty="0" err="1">
                <a:solidFill>
                  <a:schemeClr val="bg1"/>
                </a:solidFill>
              </a:rPr>
              <a:t>лезінці</a:t>
            </a:r>
            <a:r>
              <a:rPr lang="uk-UA" sz="2000" dirty="0">
                <a:solidFill>
                  <a:schemeClr val="bg1"/>
                </a:solidFill>
              </a:rPr>
              <a:t> розрізняють </a:t>
            </a:r>
            <a:r>
              <a:rPr lang="uk-UA" sz="2000" dirty="0" err="1">
                <a:solidFill>
                  <a:schemeClr val="bg1"/>
                </a:solidFill>
              </a:rPr>
              <a:t>діафрагмальну</a:t>
            </a:r>
            <a:r>
              <a:rPr lang="uk-UA" sz="2000" dirty="0">
                <a:solidFill>
                  <a:schemeClr val="bg1"/>
                </a:solidFill>
              </a:rPr>
              <a:t> та вісцеральну поверхні. Своєю </a:t>
            </a:r>
            <a:r>
              <a:rPr lang="uk-UA" sz="2000" dirty="0" err="1">
                <a:solidFill>
                  <a:schemeClr val="bg1"/>
                </a:solidFill>
              </a:rPr>
              <a:t>діафрагмальною</a:t>
            </a:r>
            <a:r>
              <a:rPr lang="uk-UA" sz="2000" dirty="0">
                <a:solidFill>
                  <a:schemeClr val="bg1"/>
                </a:solidFill>
              </a:rPr>
              <a:t> поверхнею селезінка прилягає до нижньої поверхні діафрагми, </a:t>
            </a:r>
            <a:r>
              <a:rPr lang="uk-UA" sz="2000" dirty="0" err="1">
                <a:solidFill>
                  <a:schemeClr val="bg1"/>
                </a:solidFill>
              </a:rPr>
              <a:t>вісцерально</a:t>
            </a:r>
            <a:r>
              <a:rPr lang="uk-UA" sz="2000" dirty="0">
                <a:solidFill>
                  <a:schemeClr val="bg1"/>
                </a:solidFill>
              </a:rPr>
              <a:t> — до дна шлунка, лівої нирки, лівої </a:t>
            </a:r>
            <a:r>
              <a:rPr lang="uk-UA" sz="2000" dirty="0" err="1">
                <a:solidFill>
                  <a:schemeClr val="bg1"/>
                </a:solidFill>
              </a:rPr>
              <a:t>наднирникової</a:t>
            </a:r>
            <a:r>
              <a:rPr lang="uk-UA" sz="2000" dirty="0">
                <a:solidFill>
                  <a:schemeClr val="bg1"/>
                </a:solidFill>
              </a:rPr>
              <a:t> залози та до ободової кишки. </a:t>
            </a:r>
            <a:r>
              <a:rPr lang="ru-RU" sz="2000" dirty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вісцеральній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поверхні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селезінки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заглиблення</a:t>
            </a:r>
            <a:r>
              <a:rPr lang="ru-RU" sz="2000" dirty="0">
                <a:solidFill>
                  <a:schemeClr val="bg1"/>
                </a:solidFill>
              </a:rPr>
              <a:t> — ворота </a:t>
            </a:r>
            <a:r>
              <a:rPr lang="ru-RU" sz="2000" dirty="0" err="1">
                <a:solidFill>
                  <a:schemeClr val="bg1"/>
                </a:solidFill>
              </a:rPr>
              <a:t>печінки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крізь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проходять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артерія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нерви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вени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лімфатичні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судини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Селезінка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усіх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сторін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вкрита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очеревиною</a:t>
            </a:r>
            <a:r>
              <a:rPr lang="ru-RU" sz="2000" dirty="0">
                <a:solidFill>
                  <a:schemeClr val="bg1"/>
                </a:solidFill>
              </a:rPr>
              <a:t>, яка </a:t>
            </a:r>
            <a:r>
              <a:rPr lang="ru-RU" sz="2000" dirty="0" err="1">
                <a:solidFill>
                  <a:schemeClr val="bg1"/>
                </a:solidFill>
              </a:rPr>
              <a:t>утворює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зв’язки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воріт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розходяться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зв’язки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шлунково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кова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діафрагмально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селезінкова</a:t>
            </a:r>
            <a:r>
              <a:rPr lang="ru-RU" sz="2000" dirty="0">
                <a:solidFill>
                  <a:schemeClr val="bg1"/>
                </a:solidFill>
              </a:rPr>
              <a:t>, яка </a:t>
            </a:r>
            <a:r>
              <a:rPr lang="ru-RU" sz="2000" dirty="0" err="1">
                <a:solidFill>
                  <a:schemeClr val="bg1"/>
                </a:solidFill>
              </a:rPr>
              <a:t>йде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поперекової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діафрагми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Крім</a:t>
            </a:r>
            <a:r>
              <a:rPr lang="ru-RU" sz="2000" dirty="0">
                <a:solidFill>
                  <a:schemeClr val="bg1"/>
                </a:solidFill>
              </a:rPr>
              <a:t> того,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діафрагми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лівого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згину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ободової</a:t>
            </a:r>
            <a:r>
              <a:rPr lang="ru-RU" sz="2000" dirty="0">
                <a:solidFill>
                  <a:schemeClr val="bg1"/>
                </a:solidFill>
              </a:rPr>
              <a:t> кишки проходить </a:t>
            </a:r>
            <a:r>
              <a:rPr lang="ru-RU" sz="2000" dirty="0" err="1">
                <a:solidFill>
                  <a:schemeClr val="bg1"/>
                </a:solidFill>
              </a:rPr>
              <a:t>діафрагмально</a:t>
            </a:r>
            <a:r>
              <a:rPr lang="ru-RU" sz="2000" dirty="0">
                <a:solidFill>
                  <a:schemeClr val="bg1"/>
                </a:solidFill>
              </a:rPr>
              <a:t> обо </a:t>
            </a:r>
            <a:r>
              <a:rPr lang="ru-RU" sz="2000" dirty="0" err="1">
                <a:solidFill>
                  <a:schemeClr val="bg1"/>
                </a:solidFill>
              </a:rPr>
              <a:t>дова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зв'язка</a:t>
            </a:r>
            <a:r>
              <a:rPr lang="ru-RU" sz="2000" dirty="0">
                <a:solidFill>
                  <a:schemeClr val="bg1"/>
                </a:solidFill>
              </a:rPr>
              <a:t>, яка </a:t>
            </a:r>
            <a:r>
              <a:rPr lang="ru-RU" sz="2000" dirty="0" err="1">
                <a:solidFill>
                  <a:schemeClr val="bg1"/>
                </a:solidFill>
              </a:rPr>
              <a:t>підтримує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передній</a:t>
            </a:r>
            <a:r>
              <a:rPr lang="ru-RU" sz="2000" dirty="0">
                <a:solidFill>
                  <a:schemeClr val="bg1"/>
                </a:solidFill>
              </a:rPr>
              <a:t> корень </a:t>
            </a:r>
            <a:r>
              <a:rPr lang="ru-RU" sz="2000" dirty="0" err="1">
                <a:solidFill>
                  <a:schemeClr val="bg1"/>
                </a:solidFill>
              </a:rPr>
              <a:t>селезінки.Кровопостачання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забеспечується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селезінковою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артерією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гілкою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черевного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стовбура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Селезінку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нервують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гілки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селезінкового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сплетення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15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Основні</a:t>
            </a:r>
            <a:r>
              <a:rPr lang="ru-RU" b="1" i="1" dirty="0"/>
              <a:t> </a:t>
            </a:r>
            <a:r>
              <a:rPr lang="ru-RU" b="1" i="1" dirty="0" err="1"/>
              <a:t>функції</a:t>
            </a:r>
            <a:r>
              <a:rPr lang="ru-RU" b="1" i="1" dirty="0"/>
              <a:t> </a:t>
            </a:r>
            <a:r>
              <a:rPr lang="ru-RU" b="1" i="1" dirty="0" err="1"/>
              <a:t>селезінки</a:t>
            </a:r>
            <a:r>
              <a:rPr lang="ru-RU" b="1" i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err="1"/>
              <a:t>елімінація</a:t>
            </a:r>
            <a:r>
              <a:rPr lang="ru-RU" sz="2400" dirty="0"/>
              <a:t> </a:t>
            </a:r>
            <a:r>
              <a:rPr lang="ru-RU" sz="2400" dirty="0" err="1"/>
              <a:t>еритроцитів</a:t>
            </a:r>
            <a:r>
              <a:rPr lang="ru-RU" sz="2400" dirty="0"/>
              <a:t> і </a:t>
            </a:r>
            <a:r>
              <a:rPr lang="ru-RU" sz="2400" dirty="0" err="1"/>
              <a:t>тромбоцитів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завершили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життєвий</a:t>
            </a:r>
            <a:r>
              <a:rPr lang="ru-RU" sz="2400" dirty="0"/>
              <a:t> цикл;</a:t>
            </a:r>
          </a:p>
          <a:p>
            <a:r>
              <a:rPr lang="ru-RU" sz="2400" dirty="0"/>
              <a:t>– </a:t>
            </a:r>
            <a:r>
              <a:rPr lang="ru-RU" sz="2400" dirty="0" err="1"/>
              <a:t>депонування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та </a:t>
            </a:r>
            <a:r>
              <a:rPr lang="ru-RU" sz="2400" dirty="0" err="1"/>
              <a:t>заліза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/>
              <a:t>розмноження</a:t>
            </a:r>
            <a:r>
              <a:rPr lang="ru-RU" sz="2400" dirty="0"/>
              <a:t> і </a:t>
            </a:r>
            <a:r>
              <a:rPr lang="ru-RU" sz="2400" dirty="0" err="1"/>
              <a:t>антигензалежна</a:t>
            </a:r>
            <a:r>
              <a:rPr lang="ru-RU" sz="2400" dirty="0"/>
              <a:t> </a:t>
            </a:r>
            <a:r>
              <a:rPr lang="ru-RU" sz="2400" dirty="0" err="1"/>
              <a:t>диференціація</a:t>
            </a:r>
            <a:r>
              <a:rPr lang="ru-RU" sz="2400" dirty="0"/>
              <a:t> </a:t>
            </a:r>
            <a:r>
              <a:rPr lang="ru-RU" sz="2400" dirty="0" err="1"/>
              <a:t>лімфоцитів</a:t>
            </a:r>
            <a:r>
              <a:rPr lang="ru-RU" sz="2400" dirty="0"/>
              <a:t> та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антитіл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/>
              <a:t>вироблення</a:t>
            </a:r>
            <a:r>
              <a:rPr lang="ru-RU" sz="2400" dirty="0"/>
              <a:t> </a:t>
            </a:r>
            <a:r>
              <a:rPr lang="ru-RU" sz="2400" dirty="0" err="1"/>
              <a:t>біологічно</a:t>
            </a:r>
            <a:r>
              <a:rPr lang="ru-RU" sz="2400" dirty="0"/>
              <a:t> </a:t>
            </a:r>
            <a:r>
              <a:rPr lang="ru-RU" sz="2400" dirty="0" err="1"/>
              <a:t>активних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пригнічують</a:t>
            </a:r>
            <a:r>
              <a:rPr lang="ru-RU" sz="2400" dirty="0"/>
              <a:t> </a:t>
            </a:r>
            <a:r>
              <a:rPr lang="ru-RU" sz="2400" dirty="0" err="1"/>
              <a:t>еритропоез</a:t>
            </a:r>
            <a:r>
              <a:rPr lang="ru-RU" sz="2400" dirty="0"/>
              <a:t> в </a:t>
            </a:r>
            <a:r>
              <a:rPr lang="ru-RU" sz="2400" dirty="0" err="1"/>
              <a:t>червоному</a:t>
            </a:r>
            <a:r>
              <a:rPr lang="ru-RU" sz="2400" dirty="0"/>
              <a:t> </a:t>
            </a:r>
            <a:r>
              <a:rPr lang="ru-RU" sz="2400" dirty="0" err="1"/>
              <a:t>кістковому</a:t>
            </a:r>
            <a:r>
              <a:rPr lang="ru-RU" sz="2400" dirty="0"/>
              <a:t> </a:t>
            </a:r>
            <a:r>
              <a:rPr lang="ru-RU" sz="2400" dirty="0" err="1"/>
              <a:t>мозку</a:t>
            </a:r>
            <a:r>
              <a:rPr lang="ru-RU" sz="2400" dirty="0"/>
              <a:t>;</a:t>
            </a:r>
          </a:p>
          <a:p>
            <a:r>
              <a:rPr lang="ru-RU" sz="2400" dirty="0"/>
              <a:t>– в </a:t>
            </a:r>
            <a:r>
              <a:rPr lang="ru-RU" sz="2400" dirty="0" err="1"/>
              <a:t>ембріональному</a:t>
            </a:r>
            <a:r>
              <a:rPr lang="ru-RU" sz="2400" dirty="0"/>
              <a:t> </a:t>
            </a:r>
            <a:r>
              <a:rPr lang="ru-RU" sz="2400" dirty="0" err="1"/>
              <a:t>періоді</a:t>
            </a:r>
            <a:r>
              <a:rPr lang="ru-RU" sz="2400" dirty="0"/>
              <a:t> </a:t>
            </a:r>
            <a:r>
              <a:rPr lang="ru-RU" sz="2400" dirty="0" err="1"/>
              <a:t>селезінка</a:t>
            </a:r>
            <a:r>
              <a:rPr lang="ru-RU" sz="2400" dirty="0"/>
              <a:t> є </a:t>
            </a:r>
            <a:r>
              <a:rPr lang="ru-RU" sz="2400" dirty="0" err="1"/>
              <a:t>універсальним</a:t>
            </a:r>
            <a:r>
              <a:rPr lang="ru-RU" sz="2400" dirty="0"/>
              <a:t> </a:t>
            </a:r>
            <a:r>
              <a:rPr lang="ru-RU" sz="2400" dirty="0" err="1"/>
              <a:t>кровотворним</a:t>
            </a:r>
            <a:r>
              <a:rPr lang="ru-RU" sz="2400" dirty="0"/>
              <a:t> органом,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формені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7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557" y="-71823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543" y="898071"/>
            <a:ext cx="8229600" cy="5470072"/>
          </a:xfrm>
        </p:spPr>
        <p:txBody>
          <a:bodyPr/>
          <a:lstStyle/>
          <a:p>
            <a:r>
              <a:rPr lang="uk-UA" sz="1800" dirty="0"/>
              <a:t>1. Класифікація хвороб селезінки:</a:t>
            </a:r>
            <a:endParaRPr lang="ru-RU" sz="1800" b="1" dirty="0"/>
          </a:p>
          <a:p>
            <a:r>
              <a:rPr lang="ru-RU" sz="1800" dirty="0"/>
              <a:t>1. Вади </a:t>
            </a:r>
            <a:r>
              <a:rPr lang="ru-RU" sz="1800" dirty="0" err="1"/>
              <a:t>розвитку</a:t>
            </a:r>
            <a:r>
              <a:rPr lang="ru-RU" sz="1800" dirty="0"/>
              <a:t>: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аспленія</a:t>
            </a:r>
            <a:r>
              <a:rPr lang="ru-RU" sz="1800" dirty="0"/>
              <a:t>;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подвоєння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;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додаткові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;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блукаюча</a:t>
            </a:r>
            <a:r>
              <a:rPr lang="ru-RU" sz="1800" dirty="0"/>
              <a:t> </a:t>
            </a:r>
            <a:r>
              <a:rPr lang="ru-RU" sz="1800" dirty="0" err="1"/>
              <a:t>селезінка</a:t>
            </a:r>
            <a:r>
              <a:rPr lang="ru-RU" sz="1800" dirty="0"/>
              <a:t>.</a:t>
            </a:r>
          </a:p>
          <a:p>
            <a:r>
              <a:rPr lang="ru-RU" sz="1800" dirty="0"/>
              <a:t>2. </a:t>
            </a:r>
            <a:r>
              <a:rPr lang="ru-RU" sz="1800" dirty="0" err="1"/>
              <a:t>Ушкодження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:</a:t>
            </a:r>
            <a:endParaRPr lang="ru-RU" sz="1800" b="1" dirty="0"/>
          </a:p>
          <a:p>
            <a:r>
              <a:rPr lang="ru-RU" sz="1800" dirty="0"/>
              <a:t>– за часом: </a:t>
            </a:r>
            <a:r>
              <a:rPr lang="ru-RU" sz="1800" dirty="0" err="1"/>
              <a:t>одномоментні</a:t>
            </a:r>
            <a:r>
              <a:rPr lang="ru-RU" sz="1800" dirty="0"/>
              <a:t>, </a:t>
            </a:r>
            <a:r>
              <a:rPr lang="ru-RU" sz="1800" dirty="0" err="1"/>
              <a:t>двомоментні</a:t>
            </a:r>
            <a:r>
              <a:rPr lang="ru-RU" sz="1800" dirty="0"/>
              <a:t>;</a:t>
            </a:r>
          </a:p>
          <a:p>
            <a:r>
              <a:rPr lang="ru-RU" sz="1800" dirty="0"/>
              <a:t>– за характером </a:t>
            </a:r>
            <a:r>
              <a:rPr lang="ru-RU" sz="1800" dirty="0" err="1"/>
              <a:t>ушкодження</a:t>
            </a:r>
            <a:r>
              <a:rPr lang="ru-RU" sz="1800" dirty="0"/>
              <a:t>: </a:t>
            </a:r>
            <a:r>
              <a:rPr lang="ru-RU" sz="1800" dirty="0" err="1"/>
              <a:t>розриви</a:t>
            </a:r>
            <a:r>
              <a:rPr lang="ru-RU" sz="1800" dirty="0"/>
              <a:t> </a:t>
            </a:r>
            <a:r>
              <a:rPr lang="ru-RU" sz="1800" dirty="0" err="1"/>
              <a:t>паренхіми</a:t>
            </a:r>
            <a:r>
              <a:rPr lang="ru-RU" sz="1800" dirty="0"/>
              <a:t> та </a:t>
            </a:r>
            <a:r>
              <a:rPr lang="ru-RU" sz="1800" dirty="0" err="1"/>
              <a:t>капсули</a:t>
            </a:r>
            <a:r>
              <a:rPr lang="ru-RU" sz="1800" dirty="0"/>
              <a:t>, </a:t>
            </a:r>
            <a:r>
              <a:rPr lang="ru-RU" sz="1800" dirty="0" err="1"/>
              <a:t>розчавлення</a:t>
            </a:r>
            <a:r>
              <a:rPr lang="ru-RU" sz="1800" dirty="0"/>
              <a:t>, </a:t>
            </a:r>
            <a:r>
              <a:rPr lang="ru-RU" sz="1800" dirty="0" err="1"/>
              <a:t>відриви</a:t>
            </a:r>
            <a:r>
              <a:rPr lang="ru-RU" sz="1800" dirty="0"/>
              <a:t> (</a:t>
            </a:r>
            <a:r>
              <a:rPr lang="ru-RU" sz="1800" dirty="0" err="1"/>
              <a:t>частини</a:t>
            </a:r>
            <a:r>
              <a:rPr lang="ru-RU" sz="1800" dirty="0"/>
              <a:t> </a:t>
            </a:r>
            <a:r>
              <a:rPr lang="ru-RU" sz="1800" dirty="0" err="1"/>
              <a:t>ограна</a:t>
            </a:r>
            <a:r>
              <a:rPr lang="ru-RU" sz="1800" dirty="0"/>
              <a:t>, </a:t>
            </a:r>
            <a:r>
              <a:rPr lang="ru-RU" sz="1800" dirty="0" err="1"/>
              <a:t>всього</a:t>
            </a:r>
            <a:r>
              <a:rPr lang="ru-RU" sz="1800" dirty="0"/>
              <a:t> органа);</a:t>
            </a:r>
          </a:p>
          <a:p>
            <a:r>
              <a:rPr lang="ru-RU" sz="1800" dirty="0"/>
              <a:t>– за </a:t>
            </a:r>
            <a:r>
              <a:rPr lang="ru-RU" sz="1800" dirty="0" err="1"/>
              <a:t>локалізацією</a:t>
            </a:r>
            <a:r>
              <a:rPr lang="ru-RU" sz="1800" dirty="0"/>
              <a:t> </a:t>
            </a:r>
            <a:r>
              <a:rPr lang="ru-RU" sz="1800" dirty="0" err="1"/>
              <a:t>ушкодження</a:t>
            </a:r>
            <a:r>
              <a:rPr lang="ru-RU" sz="1800" dirty="0"/>
              <a:t>: ворота, </a:t>
            </a:r>
            <a:r>
              <a:rPr lang="ru-RU" sz="1800" dirty="0" err="1"/>
              <a:t>полюси</a:t>
            </a:r>
            <a:r>
              <a:rPr lang="ru-RU" sz="1800" dirty="0"/>
              <a:t>, </a:t>
            </a:r>
            <a:r>
              <a:rPr lang="ru-RU" sz="1800" dirty="0" err="1"/>
              <a:t>поверхня</a:t>
            </a:r>
            <a:r>
              <a:rPr lang="ru-RU" sz="1800" dirty="0"/>
              <a:t>, </a:t>
            </a:r>
            <a:r>
              <a:rPr lang="ru-RU" sz="1800" dirty="0" err="1"/>
              <a:t>краї</a:t>
            </a:r>
            <a:r>
              <a:rPr lang="ru-RU" sz="1800" dirty="0"/>
              <a:t>.</a:t>
            </a:r>
          </a:p>
          <a:p>
            <a:r>
              <a:rPr lang="ru-RU" sz="1800" dirty="0"/>
              <a:t>3. Захворювання </a:t>
            </a:r>
            <a:r>
              <a:rPr lang="ru-RU" sz="1800" dirty="0" err="1"/>
              <a:t>селезінки</a:t>
            </a:r>
            <a:r>
              <a:rPr lang="ru-RU" sz="1800" dirty="0"/>
              <a:t>:</a:t>
            </a:r>
            <a:endParaRPr lang="ru-RU" sz="1800" b="1" dirty="0"/>
          </a:p>
          <a:p>
            <a:r>
              <a:rPr lang="ru-RU" sz="1800" dirty="0"/>
              <a:t>– </a:t>
            </a:r>
            <a:r>
              <a:rPr lang="ru-RU" sz="1800" dirty="0" err="1"/>
              <a:t>інфаркт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;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абсцес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;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кісти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;</a:t>
            </a:r>
          </a:p>
          <a:p>
            <a:r>
              <a:rPr lang="ru-RU" sz="1800" dirty="0"/>
              <a:t>– </a:t>
            </a:r>
            <a:r>
              <a:rPr lang="ru-RU" sz="1800" dirty="0" err="1"/>
              <a:t>пухлини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92324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Інфаркт</a:t>
            </a:r>
            <a:r>
              <a:rPr lang="ru-RU" b="1" i="1" dirty="0"/>
              <a:t> </a:t>
            </a:r>
            <a:r>
              <a:rPr lang="ru-RU" b="1" i="1" dirty="0" err="1"/>
              <a:t>селезінки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Причина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інфаркту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 — тромбоз </a:t>
            </a:r>
            <a:r>
              <a:rPr lang="ru-RU" sz="2000" dirty="0" err="1"/>
              <a:t>або</a:t>
            </a:r>
            <a:r>
              <a:rPr lang="ru-RU" sz="2000" dirty="0"/>
              <a:t> ем </a:t>
            </a:r>
            <a:r>
              <a:rPr lang="ru-RU" sz="2000" dirty="0" err="1"/>
              <a:t>болія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судин</a:t>
            </a:r>
            <a:r>
              <a:rPr lang="ru-RU" sz="2000" dirty="0"/>
              <a:t>. </a:t>
            </a:r>
            <a:r>
              <a:rPr lang="ru-RU" sz="2000" dirty="0" err="1"/>
              <a:t>Інфаркт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 </a:t>
            </a:r>
            <a:r>
              <a:rPr lang="ru-RU" sz="2000" dirty="0" err="1"/>
              <a:t>розвивається</a:t>
            </a:r>
            <a:r>
              <a:rPr lang="ru-RU" sz="2000" dirty="0"/>
              <a:t> при </a:t>
            </a:r>
            <a:r>
              <a:rPr lang="ru-RU" sz="2000" dirty="0" err="1"/>
              <a:t>бактеріальному</a:t>
            </a:r>
            <a:r>
              <a:rPr lang="ru-RU" sz="2000" dirty="0"/>
              <a:t> </a:t>
            </a:r>
            <a:r>
              <a:rPr lang="ru-RU" sz="2000" dirty="0" err="1"/>
              <a:t>септичному</a:t>
            </a:r>
            <a:r>
              <a:rPr lang="ru-RU" sz="2000" dirty="0"/>
              <a:t> </a:t>
            </a:r>
            <a:r>
              <a:rPr lang="ru-RU" sz="2000" dirty="0" err="1"/>
              <a:t>ен</a:t>
            </a:r>
            <a:r>
              <a:rPr lang="ru-RU" sz="2000" dirty="0"/>
              <a:t> </a:t>
            </a:r>
            <a:r>
              <a:rPr lang="ru-RU" sz="2000" dirty="0" err="1"/>
              <a:t>докардиті</a:t>
            </a:r>
            <a:r>
              <a:rPr lang="ru-RU" sz="2000" dirty="0"/>
              <a:t>, </a:t>
            </a:r>
            <a:r>
              <a:rPr lang="ru-RU" sz="2000" dirty="0" err="1"/>
              <a:t>портальній</a:t>
            </a:r>
            <a:r>
              <a:rPr lang="ru-RU" sz="2000" dirty="0"/>
              <a:t> </a:t>
            </a:r>
            <a:r>
              <a:rPr lang="ru-RU" sz="2000" dirty="0" err="1"/>
              <a:t>гіпертензії</a:t>
            </a:r>
            <a:r>
              <a:rPr lang="ru-RU" sz="2000" dirty="0"/>
              <a:t>, </a:t>
            </a:r>
            <a:r>
              <a:rPr lang="ru-RU" sz="2000" dirty="0" err="1"/>
              <a:t>тифі</a:t>
            </a:r>
            <a:r>
              <a:rPr lang="ru-RU" sz="2000" dirty="0"/>
              <a:t>. Захворювання </a:t>
            </a:r>
            <a:r>
              <a:rPr lang="ru-RU" sz="2000" dirty="0" err="1"/>
              <a:t>починається</a:t>
            </a:r>
            <a:r>
              <a:rPr lang="ru-RU" sz="2000" dirty="0"/>
              <a:t> </a:t>
            </a:r>
            <a:r>
              <a:rPr lang="ru-RU" sz="2000" dirty="0" err="1"/>
              <a:t>раптово</a:t>
            </a:r>
            <a:r>
              <a:rPr lang="ru-RU" sz="2000" dirty="0"/>
              <a:t> з </a:t>
            </a:r>
            <a:r>
              <a:rPr lang="ru-RU" sz="2000" dirty="0" err="1"/>
              <a:t>інтен</a:t>
            </a:r>
            <a:r>
              <a:rPr lang="ru-RU" sz="2000" dirty="0"/>
              <a:t> </a:t>
            </a:r>
            <a:r>
              <a:rPr lang="ru-RU" sz="2000" dirty="0" err="1"/>
              <a:t>сивного</a:t>
            </a:r>
            <a:r>
              <a:rPr lang="ru-RU" sz="2000" dirty="0"/>
              <a:t> </a:t>
            </a:r>
            <a:r>
              <a:rPr lang="ru-RU" sz="2000" dirty="0" err="1"/>
              <a:t>різкого</a:t>
            </a:r>
            <a:r>
              <a:rPr lang="ru-RU" sz="2000" dirty="0"/>
              <a:t> болю в </a:t>
            </a:r>
            <a:r>
              <a:rPr lang="ru-RU" sz="2000" dirty="0" err="1"/>
              <a:t>лівому</a:t>
            </a:r>
            <a:r>
              <a:rPr lang="ru-RU" sz="2000" dirty="0"/>
              <a:t> </a:t>
            </a:r>
            <a:r>
              <a:rPr lang="ru-RU" sz="2000" dirty="0" err="1"/>
              <a:t>підребер’ї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супроводжуються</a:t>
            </a:r>
            <a:r>
              <a:rPr lang="ru-RU" sz="2000" dirty="0"/>
              <a:t> </a:t>
            </a:r>
            <a:r>
              <a:rPr lang="ru-RU" sz="2000" dirty="0" err="1"/>
              <a:t>лихоманкою</a:t>
            </a:r>
            <a:r>
              <a:rPr lang="ru-RU" sz="2000" dirty="0"/>
              <a:t>, </a:t>
            </a:r>
            <a:r>
              <a:rPr lang="ru-RU" sz="2000" dirty="0" err="1"/>
              <a:t>вираженою</a:t>
            </a:r>
            <a:r>
              <a:rPr lang="ru-RU" sz="2000" dirty="0"/>
              <a:t> </a:t>
            </a:r>
            <a:r>
              <a:rPr lang="ru-RU" sz="2000" dirty="0" err="1"/>
              <a:t>тахікардією</a:t>
            </a:r>
            <a:r>
              <a:rPr lang="ru-RU" sz="2000" dirty="0"/>
              <a:t>, </a:t>
            </a:r>
            <a:r>
              <a:rPr lang="ru-RU" sz="2000" dirty="0" err="1"/>
              <a:t>блюванням</a:t>
            </a:r>
            <a:r>
              <a:rPr lang="ru-RU" sz="2000" dirty="0"/>
              <a:t>, парезом кишечнику. </a:t>
            </a:r>
            <a:r>
              <a:rPr lang="ru-RU" sz="2000" dirty="0" err="1"/>
              <a:t>Вираженість</a:t>
            </a:r>
            <a:r>
              <a:rPr lang="ru-RU" sz="2000" dirty="0"/>
              <a:t> </a:t>
            </a:r>
            <a:r>
              <a:rPr lang="ru-RU" sz="2000" dirty="0" err="1"/>
              <a:t>клінічної</a:t>
            </a:r>
            <a:r>
              <a:rPr lang="ru-RU" sz="2000" dirty="0"/>
              <a:t> кар </a:t>
            </a:r>
            <a:r>
              <a:rPr lang="ru-RU" sz="2000" dirty="0" err="1"/>
              <a:t>тини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величини</a:t>
            </a:r>
            <a:r>
              <a:rPr lang="ru-RU" sz="2000" dirty="0"/>
              <a:t> </a:t>
            </a:r>
            <a:r>
              <a:rPr lang="ru-RU" sz="2000" dirty="0" err="1"/>
              <a:t>інфарктної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органа. </a:t>
            </a:r>
            <a:r>
              <a:rPr lang="ru-RU" sz="2000" dirty="0" err="1"/>
              <a:t>Дрібні</a:t>
            </a:r>
            <a:r>
              <a:rPr lang="ru-RU" sz="2000" dirty="0"/>
              <a:t> </a:t>
            </a:r>
            <a:r>
              <a:rPr lang="ru-RU" sz="2000" dirty="0" err="1"/>
              <a:t>інфаркти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пе</a:t>
            </a:r>
            <a:r>
              <a:rPr lang="ru-RU" sz="2000" dirty="0"/>
              <a:t> </a:t>
            </a:r>
            <a:r>
              <a:rPr lang="ru-RU" sz="2000" dirty="0" err="1"/>
              <a:t>ребігати</a:t>
            </a:r>
            <a:r>
              <a:rPr lang="ru-RU" sz="2000" dirty="0"/>
              <a:t> з </a:t>
            </a:r>
            <a:r>
              <a:rPr lang="ru-RU" sz="2000" dirty="0" err="1"/>
              <a:t>мінімальними</a:t>
            </a:r>
            <a:r>
              <a:rPr lang="ru-RU" sz="2000" dirty="0"/>
              <a:t> </a:t>
            </a:r>
            <a:r>
              <a:rPr lang="ru-RU" sz="2000" dirty="0" err="1"/>
              <a:t>клінічними</a:t>
            </a:r>
            <a:r>
              <a:rPr lang="ru-RU" sz="2000" dirty="0"/>
              <a:t> </a:t>
            </a:r>
            <a:r>
              <a:rPr lang="ru-RU" sz="2000" dirty="0" err="1"/>
              <a:t>проявами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безсимптомно</a:t>
            </a:r>
            <a:r>
              <a:rPr lang="ru-RU" sz="2000" dirty="0"/>
              <a:t>. 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хво</a:t>
            </a:r>
            <a:r>
              <a:rPr lang="ru-RU" sz="2000" dirty="0"/>
              <a:t> </a:t>
            </a:r>
            <a:r>
              <a:rPr lang="ru-RU" sz="2000" dirty="0" err="1"/>
              <a:t>рих</a:t>
            </a:r>
            <a:r>
              <a:rPr lang="ru-RU" sz="2000" dirty="0"/>
              <a:t> </a:t>
            </a:r>
            <a:r>
              <a:rPr lang="ru-RU" sz="2000" dirty="0" err="1"/>
              <a:t>настає</a:t>
            </a:r>
            <a:r>
              <a:rPr lang="ru-RU" sz="2000" dirty="0"/>
              <a:t> </a:t>
            </a:r>
            <a:r>
              <a:rPr lang="ru-RU" sz="2000" dirty="0" err="1"/>
              <a:t>самоодужання</a:t>
            </a:r>
            <a:r>
              <a:rPr lang="ru-RU" sz="2000" dirty="0"/>
              <a:t> з </a:t>
            </a:r>
            <a:r>
              <a:rPr lang="ru-RU" sz="2000" dirty="0" err="1"/>
              <a:t>організацією</a:t>
            </a:r>
            <a:r>
              <a:rPr lang="ru-RU" sz="2000" dirty="0"/>
              <a:t> та </a:t>
            </a:r>
            <a:r>
              <a:rPr lang="ru-RU" sz="2000" dirty="0" err="1"/>
              <a:t>рубцюванням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</a:t>
            </a:r>
            <a:r>
              <a:rPr lang="ru-RU" sz="2000" dirty="0" err="1"/>
              <a:t>інфаркту</a:t>
            </a:r>
            <a:r>
              <a:rPr lang="ru-RU" sz="2000" dirty="0"/>
              <a:t>. </a:t>
            </a:r>
            <a:r>
              <a:rPr lang="ru-RU" sz="2000" dirty="0" err="1"/>
              <a:t>Рідше</a:t>
            </a:r>
            <a:r>
              <a:rPr lang="ru-RU" sz="2000" dirty="0"/>
              <a:t> </a:t>
            </a:r>
            <a:r>
              <a:rPr lang="ru-RU" sz="2000" dirty="0" err="1"/>
              <a:t>спостерігають</a:t>
            </a:r>
            <a:r>
              <a:rPr lang="ru-RU" sz="2000" dirty="0"/>
              <a:t> </a:t>
            </a:r>
            <a:r>
              <a:rPr lang="ru-RU" sz="2000" dirty="0" err="1"/>
              <a:t>інфіковане</a:t>
            </a:r>
            <a:r>
              <a:rPr lang="ru-RU" sz="2000" dirty="0"/>
              <a:t> та </a:t>
            </a:r>
            <a:r>
              <a:rPr lang="ru-RU" sz="2000" dirty="0" err="1"/>
              <a:t>гнійне</a:t>
            </a:r>
            <a:r>
              <a:rPr lang="ru-RU" sz="2000" dirty="0"/>
              <a:t> </a:t>
            </a:r>
            <a:r>
              <a:rPr lang="ru-RU" sz="2000" dirty="0" err="1"/>
              <a:t>розплавлення</a:t>
            </a:r>
            <a:r>
              <a:rPr lang="ru-RU" sz="2000" dirty="0"/>
              <a:t> </a:t>
            </a:r>
            <a:r>
              <a:rPr lang="ru-RU" sz="2000" dirty="0" err="1"/>
              <a:t>інфарктної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з </a:t>
            </a:r>
            <a:r>
              <a:rPr lang="ru-RU" sz="2000" dirty="0" err="1"/>
              <a:t>утворенням</a:t>
            </a:r>
            <a:r>
              <a:rPr lang="ru-RU" sz="2000" dirty="0"/>
              <a:t> </a:t>
            </a:r>
            <a:r>
              <a:rPr lang="ru-RU" sz="2000" dirty="0" err="1"/>
              <a:t>абсцесу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943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Абсцес</a:t>
            </a:r>
            <a:r>
              <a:rPr lang="ru-RU" b="1" i="1" dirty="0"/>
              <a:t> </a:t>
            </a:r>
            <a:r>
              <a:rPr lang="ru-RU" b="1" i="1" dirty="0" err="1"/>
              <a:t>селезінки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/>
              <a:t>Найчастішими</a:t>
            </a:r>
            <a:r>
              <a:rPr lang="ru-RU" sz="1800" dirty="0"/>
              <a:t> причинами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абсцесу</a:t>
            </a:r>
            <a:r>
              <a:rPr lang="ru-RU" sz="1800" dirty="0"/>
              <a:t> є </a:t>
            </a:r>
            <a:r>
              <a:rPr lang="ru-RU" sz="1800" dirty="0" err="1"/>
              <a:t>септикопіє</a:t>
            </a:r>
            <a:r>
              <a:rPr lang="ru-RU" sz="1800" dirty="0"/>
              <a:t> </a:t>
            </a:r>
            <a:r>
              <a:rPr lang="ru-RU" sz="1800" dirty="0" err="1"/>
              <a:t>мія</a:t>
            </a:r>
            <a:r>
              <a:rPr lang="ru-RU" sz="1800" dirty="0"/>
              <a:t>, </a:t>
            </a:r>
            <a:r>
              <a:rPr lang="ru-RU" sz="1800" dirty="0" err="1"/>
              <a:t>нагноєння</a:t>
            </a:r>
            <a:r>
              <a:rPr lang="ru-RU" sz="1800" dirty="0"/>
              <a:t> </a:t>
            </a:r>
            <a:r>
              <a:rPr lang="ru-RU" sz="1800" dirty="0" err="1"/>
              <a:t>інфаркту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раніше</a:t>
            </a:r>
            <a:r>
              <a:rPr lang="ru-RU" sz="1800" dirty="0"/>
              <a:t> </a:t>
            </a:r>
            <a:r>
              <a:rPr lang="ru-RU" sz="1800" dirty="0" err="1"/>
              <a:t>існуючої</a:t>
            </a:r>
            <a:r>
              <a:rPr lang="ru-RU" sz="1800" dirty="0"/>
              <a:t> </a:t>
            </a:r>
            <a:r>
              <a:rPr lang="ru-RU" sz="1800" dirty="0" err="1"/>
              <a:t>гематоми</a:t>
            </a:r>
            <a:r>
              <a:rPr lang="ru-RU" sz="1800" dirty="0"/>
              <a:t>, </a:t>
            </a:r>
            <a:r>
              <a:rPr lang="ru-RU" sz="1800" dirty="0" err="1"/>
              <a:t>перехід</a:t>
            </a:r>
            <a:r>
              <a:rPr lang="ru-RU" sz="1800" dirty="0"/>
              <a:t> </a:t>
            </a:r>
            <a:r>
              <a:rPr lang="ru-RU" sz="1800" dirty="0" err="1"/>
              <a:t>інфекції</a:t>
            </a:r>
            <a:r>
              <a:rPr lang="ru-RU" sz="1800" dirty="0"/>
              <a:t> </a:t>
            </a:r>
            <a:r>
              <a:rPr lang="ru-RU" sz="1800" dirty="0" err="1"/>
              <a:t>контактним</a:t>
            </a:r>
            <a:r>
              <a:rPr lang="ru-RU" sz="1800" dirty="0"/>
              <a:t> шляхом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сусідніх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. </a:t>
            </a:r>
            <a:r>
              <a:rPr lang="ru-RU" sz="1800" dirty="0" err="1"/>
              <a:t>Абсцеси</a:t>
            </a:r>
            <a:r>
              <a:rPr lang="ru-RU" sz="1800" dirty="0"/>
              <a:t> </a:t>
            </a:r>
            <a:r>
              <a:rPr lang="ru-RU" sz="1800" dirty="0" err="1"/>
              <a:t>бувають</a:t>
            </a:r>
            <a:r>
              <a:rPr lang="ru-RU" sz="1800" dirty="0"/>
              <a:t> </a:t>
            </a:r>
            <a:r>
              <a:rPr lang="ru-RU" sz="1800" dirty="0" err="1"/>
              <a:t>одиночні</a:t>
            </a:r>
            <a:r>
              <a:rPr lang="ru-RU" sz="1800" dirty="0"/>
              <a:t> та </a:t>
            </a:r>
            <a:r>
              <a:rPr lang="ru-RU" sz="1800" dirty="0" err="1"/>
              <a:t>множинні</a:t>
            </a:r>
            <a:r>
              <a:rPr lang="ru-RU" sz="1800" dirty="0"/>
              <a:t>. </a:t>
            </a:r>
            <a:r>
              <a:rPr lang="ru-RU" sz="1800" dirty="0" err="1"/>
              <a:t>Клінічно</a:t>
            </a:r>
            <a:r>
              <a:rPr lang="ru-RU" sz="1800" dirty="0"/>
              <a:t> </a:t>
            </a:r>
            <a:r>
              <a:rPr lang="ru-RU" sz="1800" dirty="0" err="1"/>
              <a:t>абсцес</a:t>
            </a:r>
            <a:r>
              <a:rPr lang="ru-RU" sz="1800" dirty="0"/>
              <a:t> </a:t>
            </a:r>
            <a:r>
              <a:rPr lang="ru-RU" sz="1800" dirty="0" err="1"/>
              <a:t>виявляється</a:t>
            </a:r>
            <a:r>
              <a:rPr lang="ru-RU" sz="1800" dirty="0"/>
              <a:t> тупим </a:t>
            </a:r>
            <a:r>
              <a:rPr lang="ru-RU" sz="1800" dirty="0" err="1"/>
              <a:t>болем</a:t>
            </a:r>
            <a:r>
              <a:rPr lang="ru-RU" sz="1800" dirty="0"/>
              <a:t> у </a:t>
            </a:r>
            <a:r>
              <a:rPr lang="ru-RU" sz="1800" dirty="0" err="1"/>
              <a:t>лівому</a:t>
            </a:r>
            <a:r>
              <a:rPr lang="ru-RU" sz="1800" dirty="0"/>
              <a:t> </a:t>
            </a:r>
            <a:r>
              <a:rPr lang="ru-RU" sz="1800" dirty="0" err="1"/>
              <a:t>підребер’ї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посилюються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руху</a:t>
            </a:r>
            <a:r>
              <a:rPr lang="ru-RU" sz="1800" dirty="0"/>
              <a:t> хворого, </a:t>
            </a:r>
            <a:r>
              <a:rPr lang="ru-RU" sz="1800" dirty="0" err="1"/>
              <a:t>підвищенням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 </a:t>
            </a:r>
            <a:r>
              <a:rPr lang="ru-RU" sz="1800" dirty="0" err="1"/>
              <a:t>тіла</a:t>
            </a:r>
            <a:r>
              <a:rPr lang="ru-RU" sz="1800" dirty="0"/>
              <a:t> до 39 °С, </a:t>
            </a:r>
            <a:r>
              <a:rPr lang="ru-RU" sz="1800" dirty="0" err="1"/>
              <a:t>тахікардією</a:t>
            </a:r>
            <a:r>
              <a:rPr lang="ru-RU" sz="1800" dirty="0"/>
              <a:t>, </a:t>
            </a:r>
            <a:r>
              <a:rPr lang="ru-RU" sz="1800" dirty="0" err="1"/>
              <a:t>високим</a:t>
            </a:r>
            <a:r>
              <a:rPr lang="ru-RU" sz="1800" dirty="0"/>
              <a:t> лейкоцитозом. При </a:t>
            </a:r>
            <a:r>
              <a:rPr lang="ru-RU" sz="1800" dirty="0" err="1"/>
              <a:t>масивних</a:t>
            </a:r>
            <a:r>
              <a:rPr lang="ru-RU" sz="1800" dirty="0"/>
              <a:t> </a:t>
            </a:r>
            <a:r>
              <a:rPr lang="ru-RU" sz="1800" dirty="0" err="1"/>
              <a:t>абсцесах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пропальпувати</a:t>
            </a:r>
            <a:r>
              <a:rPr lang="ru-RU" sz="1800" dirty="0"/>
              <a:t> </a:t>
            </a:r>
            <a:r>
              <a:rPr lang="ru-RU" sz="1800" dirty="0" err="1"/>
              <a:t>збільшену</a:t>
            </a:r>
            <a:r>
              <a:rPr lang="ru-RU" sz="1800" dirty="0"/>
              <a:t> </a:t>
            </a:r>
            <a:r>
              <a:rPr lang="ru-RU" sz="1800" dirty="0" err="1"/>
              <a:t>селезінку</a:t>
            </a:r>
            <a:r>
              <a:rPr lang="ru-RU" sz="1800" dirty="0"/>
              <a:t>, а при </a:t>
            </a:r>
            <a:r>
              <a:rPr lang="ru-RU" sz="1800" dirty="0" err="1"/>
              <a:t>локалізації</a:t>
            </a:r>
            <a:r>
              <a:rPr lang="ru-RU" sz="1800" dirty="0"/>
              <a:t> </a:t>
            </a:r>
            <a:r>
              <a:rPr lang="ru-RU" sz="1800" dirty="0" err="1"/>
              <a:t>гнояка</a:t>
            </a:r>
            <a:r>
              <a:rPr lang="ru-RU" sz="1800" dirty="0"/>
              <a:t> в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нижньому</a:t>
            </a:r>
            <a:r>
              <a:rPr lang="ru-RU" sz="1800" dirty="0"/>
              <a:t> </a:t>
            </a:r>
            <a:r>
              <a:rPr lang="ru-RU" sz="1800" dirty="0" err="1"/>
              <a:t>полюсі</a:t>
            </a:r>
            <a:r>
              <a:rPr lang="ru-RU" sz="1800" dirty="0"/>
              <a:t> </a:t>
            </a:r>
            <a:r>
              <a:rPr lang="ru-RU" sz="1800" dirty="0" err="1"/>
              <a:t>визначається</a:t>
            </a:r>
            <a:r>
              <a:rPr lang="ru-RU" sz="1800" dirty="0"/>
              <a:t> симптом </a:t>
            </a:r>
            <a:r>
              <a:rPr lang="ru-RU" sz="1800" dirty="0" err="1"/>
              <a:t>флуктуації</a:t>
            </a:r>
            <a:r>
              <a:rPr lang="ru-RU" sz="1800" dirty="0"/>
              <a:t>. За </a:t>
            </a:r>
            <a:r>
              <a:rPr lang="ru-RU" sz="1800" dirty="0" err="1"/>
              <a:t>локалізації</a:t>
            </a:r>
            <a:r>
              <a:rPr lang="ru-RU" sz="1800" dirty="0"/>
              <a:t> </a:t>
            </a:r>
            <a:r>
              <a:rPr lang="ru-RU" sz="1800" dirty="0" err="1"/>
              <a:t>гнояка</a:t>
            </a:r>
            <a:r>
              <a:rPr lang="ru-RU" sz="1800" dirty="0"/>
              <a:t> у </a:t>
            </a:r>
            <a:r>
              <a:rPr lang="ru-RU" sz="1800" dirty="0" err="1"/>
              <a:t>верхньому</a:t>
            </a:r>
            <a:r>
              <a:rPr lang="ru-RU" sz="1800" dirty="0"/>
              <a:t> </a:t>
            </a:r>
            <a:r>
              <a:rPr lang="ru-RU" sz="1800" dirty="0" err="1"/>
              <a:t>полюсі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 </a:t>
            </a:r>
            <a:r>
              <a:rPr lang="ru-RU" sz="1800" dirty="0" err="1"/>
              <a:t>нерідко</a:t>
            </a:r>
            <a:r>
              <a:rPr lang="ru-RU" sz="1800" dirty="0"/>
              <a:t> </a:t>
            </a:r>
            <a:r>
              <a:rPr lang="ru-RU" sz="1800" dirty="0" err="1"/>
              <a:t>виявляють</a:t>
            </a:r>
            <a:r>
              <a:rPr lang="ru-RU" sz="1800" dirty="0"/>
              <a:t> </a:t>
            </a:r>
            <a:r>
              <a:rPr lang="ru-RU" sz="1800" dirty="0" err="1"/>
              <a:t>випіт</a:t>
            </a:r>
            <a:r>
              <a:rPr lang="ru-RU" sz="1800" dirty="0"/>
              <a:t> у </a:t>
            </a:r>
            <a:r>
              <a:rPr lang="ru-RU" sz="1800" dirty="0" err="1"/>
              <a:t>лівій</a:t>
            </a:r>
            <a:r>
              <a:rPr lang="ru-RU" sz="1800" dirty="0"/>
              <a:t> плев </a:t>
            </a:r>
            <a:r>
              <a:rPr lang="ru-RU" sz="1800" dirty="0" err="1"/>
              <a:t>ральній</a:t>
            </a:r>
            <a:r>
              <a:rPr lang="ru-RU" sz="1800" dirty="0"/>
              <a:t> </a:t>
            </a:r>
            <a:r>
              <a:rPr lang="ru-RU" sz="1800" dirty="0" err="1"/>
              <a:t>порожнині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згодом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стати </a:t>
            </a:r>
            <a:r>
              <a:rPr lang="ru-RU" sz="1800" dirty="0" err="1"/>
              <a:t>інфікованим</a:t>
            </a:r>
            <a:r>
              <a:rPr lang="ru-RU" sz="1800" dirty="0"/>
              <a:t> і </a:t>
            </a:r>
            <a:r>
              <a:rPr lang="ru-RU" sz="1800" dirty="0" err="1"/>
              <a:t>зумовити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ем </a:t>
            </a:r>
            <a:r>
              <a:rPr lang="ru-RU" sz="1800" dirty="0" err="1"/>
              <a:t>пієми</a:t>
            </a:r>
            <a:r>
              <a:rPr lang="ru-RU" sz="1800" dirty="0"/>
              <a:t> </a:t>
            </a:r>
            <a:r>
              <a:rPr lang="ru-RU" sz="1800" dirty="0" err="1"/>
              <a:t>плеври</a:t>
            </a:r>
            <a:r>
              <a:rPr lang="ru-RU" sz="1800" dirty="0"/>
              <a:t>. </a:t>
            </a:r>
            <a:r>
              <a:rPr lang="ru-RU" sz="1800" dirty="0" err="1"/>
              <a:t>Ускладненням</a:t>
            </a:r>
            <a:r>
              <a:rPr lang="ru-RU" sz="1800" dirty="0"/>
              <a:t> </a:t>
            </a:r>
            <a:r>
              <a:rPr lang="ru-RU" sz="1800" dirty="0" err="1"/>
              <a:t>абсцесу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 є </a:t>
            </a:r>
            <a:r>
              <a:rPr lang="ru-RU" sz="1800" dirty="0" err="1"/>
              <a:t>прорив</a:t>
            </a:r>
            <a:r>
              <a:rPr lang="ru-RU" sz="1800" dirty="0"/>
              <a:t> </a:t>
            </a:r>
            <a:r>
              <a:rPr lang="ru-RU" sz="1800" dirty="0" err="1"/>
              <a:t>гнояка</a:t>
            </a:r>
            <a:r>
              <a:rPr lang="ru-RU" sz="1800" dirty="0"/>
              <a:t> у </a:t>
            </a:r>
            <a:r>
              <a:rPr lang="ru-RU" sz="1800" dirty="0" err="1"/>
              <a:t>вільну</a:t>
            </a:r>
            <a:r>
              <a:rPr lang="ru-RU" sz="1800" dirty="0"/>
              <a:t> </a:t>
            </a:r>
            <a:r>
              <a:rPr lang="ru-RU" sz="1800" dirty="0" err="1"/>
              <a:t>черевну</a:t>
            </a:r>
            <a:r>
              <a:rPr lang="ru-RU" sz="1800" dirty="0"/>
              <a:t> </a:t>
            </a:r>
            <a:r>
              <a:rPr lang="ru-RU" sz="1800" dirty="0" err="1"/>
              <a:t>порожнину</a:t>
            </a:r>
            <a:r>
              <a:rPr lang="ru-RU" sz="1800" dirty="0"/>
              <a:t> (з </a:t>
            </a:r>
            <a:r>
              <a:rPr lang="ru-RU" sz="1800" dirty="0" err="1"/>
              <a:t>розвитком</a:t>
            </a:r>
            <a:r>
              <a:rPr lang="ru-RU" sz="1800" dirty="0"/>
              <a:t> </a:t>
            </a:r>
            <a:r>
              <a:rPr lang="ru-RU" sz="1800" dirty="0" err="1"/>
              <a:t>розлитого</a:t>
            </a:r>
            <a:r>
              <a:rPr lang="ru-RU" sz="1800" dirty="0"/>
              <a:t> </a:t>
            </a:r>
            <a:r>
              <a:rPr lang="ru-RU" sz="1800" dirty="0" err="1"/>
              <a:t>гнійного</a:t>
            </a:r>
            <a:r>
              <a:rPr lang="ru-RU" sz="1800" dirty="0"/>
              <a:t> </a:t>
            </a:r>
            <a:r>
              <a:rPr lang="ru-RU" sz="1800" dirty="0" err="1"/>
              <a:t>перитоніту</a:t>
            </a:r>
            <a:r>
              <a:rPr lang="ru-RU" sz="1800" dirty="0"/>
              <a:t>) </a:t>
            </a:r>
            <a:r>
              <a:rPr lang="ru-RU" sz="1800" dirty="0" err="1"/>
              <a:t>або</a:t>
            </a:r>
            <a:r>
              <a:rPr lang="ru-RU" sz="1800" dirty="0"/>
              <a:t> в </a:t>
            </a:r>
            <a:r>
              <a:rPr lang="ru-RU" sz="1800" dirty="0" err="1"/>
              <a:t>просвіт</a:t>
            </a:r>
            <a:r>
              <a:rPr lang="ru-RU" sz="1800" dirty="0"/>
              <a:t> </a:t>
            </a:r>
            <a:r>
              <a:rPr lang="ru-RU" sz="1800" dirty="0" err="1"/>
              <a:t>порожнисто</a:t>
            </a:r>
            <a:r>
              <a:rPr lang="ru-RU" sz="1800" dirty="0"/>
              <a:t> </a:t>
            </a:r>
            <a:r>
              <a:rPr lang="ru-RU" sz="1800" dirty="0" err="1"/>
              <a:t>го</a:t>
            </a:r>
            <a:r>
              <a:rPr lang="ru-RU" sz="1800" dirty="0"/>
              <a:t> органа (</a:t>
            </a:r>
            <a:r>
              <a:rPr lang="ru-RU" sz="1800" dirty="0" err="1"/>
              <a:t>шлунка</a:t>
            </a:r>
            <a:r>
              <a:rPr lang="ru-RU" sz="1800" dirty="0"/>
              <a:t>, </a:t>
            </a:r>
            <a:r>
              <a:rPr lang="ru-RU" sz="1800" dirty="0" err="1"/>
              <a:t>товстої</a:t>
            </a:r>
            <a:r>
              <a:rPr lang="ru-RU" sz="1800" dirty="0"/>
              <a:t> кишки), </a:t>
            </a:r>
            <a:r>
              <a:rPr lang="ru-RU" sz="1800" dirty="0" err="1"/>
              <a:t>рідше</a:t>
            </a:r>
            <a:r>
              <a:rPr lang="ru-RU" sz="1800" dirty="0"/>
              <a:t> — в </a:t>
            </a:r>
            <a:r>
              <a:rPr lang="ru-RU" sz="1800" dirty="0" err="1"/>
              <a:t>ниркову</a:t>
            </a:r>
            <a:r>
              <a:rPr lang="ru-RU" sz="1800" dirty="0"/>
              <a:t> миску.</a:t>
            </a:r>
          </a:p>
          <a:p>
            <a:r>
              <a:rPr lang="ru-RU" sz="1800" dirty="0" err="1"/>
              <a:t>Лікування</a:t>
            </a:r>
            <a:r>
              <a:rPr lang="ru-RU" sz="1800" dirty="0"/>
              <a:t> — </a:t>
            </a:r>
            <a:r>
              <a:rPr lang="ru-RU" sz="1800" dirty="0" err="1"/>
              <a:t>хірургічне</a:t>
            </a:r>
            <a:r>
              <a:rPr lang="ru-RU" sz="1800" dirty="0"/>
              <a:t> (</a:t>
            </a:r>
            <a:r>
              <a:rPr lang="ru-RU" sz="1800" dirty="0" err="1"/>
              <a:t>спленектомія</a:t>
            </a:r>
            <a:r>
              <a:rPr lang="ru-RU" sz="1800" dirty="0"/>
              <a:t>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630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14705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Актуальність</a:t>
            </a:r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4294967295"/>
          </p:nvPr>
        </p:nvSpPr>
        <p:spPr>
          <a:xfrm>
            <a:off x="539750" y="1196975"/>
            <a:ext cx="8147050" cy="492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Гострий апендицит у дітей є однією з найбільш актуальних проблем дитячої хірургії 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А) переважна кількість операцій в дитячому віці робиться з приводу гострого апендициту;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Б) найбільша кількість діагностичних помилок пов'язано з гострим апендицитом.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Кісти</a:t>
            </a:r>
            <a:r>
              <a:rPr lang="ru-RU" b="1" i="1" dirty="0"/>
              <a:t> </a:t>
            </a:r>
            <a:r>
              <a:rPr lang="ru-RU" b="1" i="1" dirty="0" err="1"/>
              <a:t>селезінки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/>
              <a:t>Непаразитарні</a:t>
            </a:r>
            <a:r>
              <a:rPr lang="ru-RU" sz="1800" dirty="0"/>
              <a:t> </a:t>
            </a:r>
            <a:r>
              <a:rPr lang="ru-RU" sz="1800" dirty="0" err="1"/>
              <a:t>кісти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справжніми</a:t>
            </a:r>
            <a:r>
              <a:rPr lang="ru-RU" sz="1800" dirty="0"/>
              <a:t> (</a:t>
            </a:r>
            <a:r>
              <a:rPr lang="ru-RU" sz="1800" dirty="0" err="1"/>
              <a:t>вкриті</a:t>
            </a:r>
            <a:r>
              <a:rPr lang="ru-RU" sz="1800" dirty="0"/>
              <a:t> </a:t>
            </a:r>
            <a:r>
              <a:rPr lang="ru-RU" sz="1800" dirty="0" err="1"/>
              <a:t>зсере</a:t>
            </a:r>
            <a:r>
              <a:rPr lang="ru-RU" sz="1800" dirty="0"/>
              <a:t> </a:t>
            </a:r>
            <a:r>
              <a:rPr lang="ru-RU" sz="1800" dirty="0" err="1"/>
              <a:t>дини</a:t>
            </a:r>
            <a:r>
              <a:rPr lang="ru-RU" sz="1800" dirty="0"/>
              <a:t> </a:t>
            </a:r>
            <a:r>
              <a:rPr lang="ru-RU" sz="1800" dirty="0" err="1"/>
              <a:t>ендотелієм</a:t>
            </a:r>
            <a:r>
              <a:rPr lang="ru-RU" sz="1800" dirty="0"/>
              <a:t>) і </a:t>
            </a:r>
            <a:r>
              <a:rPr lang="ru-RU" sz="1800" dirty="0" err="1"/>
              <a:t>несправжніми</a:t>
            </a:r>
            <a:r>
              <a:rPr lang="ru-RU" sz="1800" dirty="0"/>
              <a:t> (</a:t>
            </a:r>
            <a:r>
              <a:rPr lang="ru-RU" sz="1800" dirty="0" err="1"/>
              <a:t>що</a:t>
            </a:r>
            <a:r>
              <a:rPr lang="ru-RU" sz="1800" dirty="0"/>
              <a:t> не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ендотеліальної</a:t>
            </a:r>
            <a:r>
              <a:rPr lang="ru-RU" sz="1800" dirty="0"/>
              <a:t> </a:t>
            </a:r>
            <a:r>
              <a:rPr lang="ru-RU" sz="1800" dirty="0" err="1"/>
              <a:t>вистілки</a:t>
            </a:r>
            <a:r>
              <a:rPr lang="ru-RU" sz="1800" dirty="0"/>
              <a:t>). </a:t>
            </a:r>
            <a:r>
              <a:rPr lang="ru-RU" sz="1800" dirty="0" err="1"/>
              <a:t>Справжні</a:t>
            </a:r>
            <a:r>
              <a:rPr lang="ru-RU" sz="1800" dirty="0"/>
              <a:t> </a:t>
            </a:r>
            <a:r>
              <a:rPr lang="ru-RU" sz="1800" dirty="0" err="1"/>
              <a:t>кісти</a:t>
            </a:r>
            <a:r>
              <a:rPr lang="ru-RU" sz="1800" dirty="0"/>
              <a:t> є </a:t>
            </a:r>
            <a:r>
              <a:rPr lang="ru-RU" sz="1800" dirty="0" err="1"/>
              <a:t>вродженими</a:t>
            </a:r>
            <a:r>
              <a:rPr lang="ru-RU" sz="1800" dirty="0"/>
              <a:t> і </a:t>
            </a:r>
            <a:r>
              <a:rPr lang="ru-RU" sz="1800" dirty="0" err="1"/>
              <a:t>виникають</a:t>
            </a:r>
            <a:r>
              <a:rPr lang="ru-RU" sz="1800" dirty="0"/>
              <a:t> </a:t>
            </a:r>
            <a:r>
              <a:rPr lang="ru-RU" sz="1800" dirty="0" err="1"/>
              <a:t>унаслідок</a:t>
            </a:r>
            <a:r>
              <a:rPr lang="ru-RU" sz="1800" dirty="0"/>
              <a:t>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ембріогенезу</a:t>
            </a:r>
            <a:r>
              <a:rPr lang="ru-RU" sz="1800" dirty="0"/>
              <a:t>. </a:t>
            </a:r>
            <a:r>
              <a:rPr lang="ru-RU" sz="1800" dirty="0" err="1"/>
              <a:t>Несправжні</a:t>
            </a:r>
            <a:r>
              <a:rPr lang="ru-RU" sz="1800" dirty="0"/>
              <a:t> </a:t>
            </a:r>
            <a:r>
              <a:rPr lang="ru-RU" sz="1800" dirty="0" err="1"/>
              <a:t>кісти</a:t>
            </a:r>
            <a:r>
              <a:rPr lang="ru-RU" sz="1800" dirty="0"/>
              <a:t> — </a:t>
            </a:r>
            <a:r>
              <a:rPr lang="ru-RU" sz="1800" dirty="0" err="1"/>
              <a:t>придбані</a:t>
            </a:r>
            <a:r>
              <a:rPr lang="ru-RU" sz="1800" dirty="0"/>
              <a:t> і </a:t>
            </a:r>
            <a:r>
              <a:rPr lang="ru-RU" sz="1800" dirty="0" err="1"/>
              <a:t>виникають</a:t>
            </a:r>
            <a:r>
              <a:rPr lang="ru-RU" sz="1800" dirty="0"/>
              <a:t> </a:t>
            </a:r>
            <a:r>
              <a:rPr lang="ru-RU" sz="1800" dirty="0" err="1"/>
              <a:t>найчастіше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травм, </a:t>
            </a:r>
            <a:r>
              <a:rPr lang="ru-RU" sz="1800" dirty="0" err="1"/>
              <a:t>інфекційних</a:t>
            </a:r>
            <a:r>
              <a:rPr lang="ru-RU" sz="1800" dirty="0"/>
              <a:t> </a:t>
            </a:r>
            <a:r>
              <a:rPr lang="ru-RU" sz="1800" dirty="0" err="1"/>
              <a:t>захворювань</a:t>
            </a:r>
            <a:r>
              <a:rPr lang="ru-RU" sz="1800" dirty="0"/>
              <a:t> і як </a:t>
            </a:r>
            <a:r>
              <a:rPr lang="ru-RU" sz="1800" dirty="0" err="1"/>
              <a:t>наслідок</a:t>
            </a:r>
            <a:r>
              <a:rPr lang="ru-RU" sz="1800" dirty="0"/>
              <a:t> </a:t>
            </a:r>
            <a:r>
              <a:rPr lang="ru-RU" sz="1800" dirty="0" err="1"/>
              <a:t>перенесеного</a:t>
            </a:r>
            <a:r>
              <a:rPr lang="ru-RU" sz="1800" dirty="0"/>
              <a:t> </a:t>
            </a:r>
            <a:r>
              <a:rPr lang="ru-RU" sz="1800" dirty="0" err="1"/>
              <a:t>інфаркту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. </a:t>
            </a:r>
            <a:r>
              <a:rPr lang="ru-RU" sz="1800" dirty="0" err="1"/>
              <a:t>Кісти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одиничними</a:t>
            </a:r>
            <a:r>
              <a:rPr lang="ru-RU" sz="1800" dirty="0"/>
              <a:t> і </a:t>
            </a:r>
            <a:r>
              <a:rPr lang="ru-RU" sz="1800" dirty="0" err="1"/>
              <a:t>множинними</a:t>
            </a:r>
            <a:r>
              <a:rPr lang="ru-RU" sz="1800" dirty="0"/>
              <a:t>.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об’єм</a:t>
            </a:r>
            <a:r>
              <a:rPr lang="ru-RU" sz="1800" dirty="0"/>
              <a:t> —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кількох</a:t>
            </a:r>
            <a:r>
              <a:rPr lang="ru-RU" sz="1800" dirty="0"/>
              <a:t> </a:t>
            </a:r>
            <a:r>
              <a:rPr lang="ru-RU" sz="1800" dirty="0" err="1"/>
              <a:t>десятків</a:t>
            </a:r>
            <a:r>
              <a:rPr lang="ru-RU" sz="1800" dirty="0"/>
              <a:t> </a:t>
            </a:r>
            <a:r>
              <a:rPr lang="ru-RU" sz="1800" dirty="0" err="1"/>
              <a:t>міллілітрів</a:t>
            </a:r>
            <a:r>
              <a:rPr lang="ru-RU" sz="1800" dirty="0"/>
              <a:t> до 5 л і </a:t>
            </a:r>
            <a:r>
              <a:rPr lang="ru-RU" sz="1800" dirty="0" err="1"/>
              <a:t>більше</a:t>
            </a:r>
            <a:r>
              <a:rPr lang="ru-RU" sz="1800" dirty="0"/>
              <a:t>. </a:t>
            </a:r>
            <a:r>
              <a:rPr lang="ru-RU" sz="1800" dirty="0" err="1"/>
              <a:t>Вміст</a:t>
            </a:r>
            <a:r>
              <a:rPr lang="ru-RU" sz="1800" dirty="0"/>
              <a:t> </a:t>
            </a:r>
            <a:r>
              <a:rPr lang="ru-RU" sz="1800" dirty="0" err="1"/>
              <a:t>кісти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серозний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геморагічний</a:t>
            </a:r>
            <a:r>
              <a:rPr lang="ru-RU" sz="1800" dirty="0"/>
              <a:t> характер. </a:t>
            </a:r>
            <a:r>
              <a:rPr lang="ru-RU" sz="1800" dirty="0" err="1"/>
              <a:t>Клінічні</a:t>
            </a:r>
            <a:r>
              <a:rPr lang="ru-RU" sz="1800" dirty="0"/>
              <a:t> прояви </a:t>
            </a:r>
            <a:r>
              <a:rPr lang="ru-RU" sz="1800" dirty="0" err="1"/>
              <a:t>непаразитарних</a:t>
            </a:r>
            <a:r>
              <a:rPr lang="ru-RU" sz="1800" dirty="0"/>
              <a:t> </a:t>
            </a:r>
            <a:r>
              <a:rPr lang="ru-RU" sz="1800" dirty="0" err="1"/>
              <a:t>кіст</a:t>
            </a:r>
            <a:r>
              <a:rPr lang="ru-RU" sz="1800" dirty="0"/>
              <a:t> </a:t>
            </a:r>
            <a:r>
              <a:rPr lang="ru-RU" sz="1800" dirty="0" err="1"/>
              <a:t>різноманітні</a:t>
            </a:r>
            <a:r>
              <a:rPr lang="ru-RU" sz="1800" dirty="0"/>
              <a:t>: </a:t>
            </a:r>
            <a:r>
              <a:rPr lang="ru-RU" sz="1800" dirty="0" err="1"/>
              <a:t>хворі</a:t>
            </a:r>
            <a:r>
              <a:rPr lang="ru-RU" sz="1800" dirty="0"/>
              <a:t> </a:t>
            </a:r>
            <a:r>
              <a:rPr lang="ru-RU" sz="1800" dirty="0" err="1"/>
              <a:t>відзначають</a:t>
            </a:r>
            <a:r>
              <a:rPr lang="ru-RU" sz="1800" dirty="0"/>
              <a:t> </a:t>
            </a:r>
            <a:r>
              <a:rPr lang="ru-RU" sz="1800" dirty="0" err="1"/>
              <a:t>постійний</a:t>
            </a:r>
            <a:r>
              <a:rPr lang="ru-RU" sz="1800" dirty="0"/>
              <a:t> </a:t>
            </a:r>
            <a:r>
              <a:rPr lang="ru-RU" sz="1800" dirty="0" err="1"/>
              <a:t>тупий</a:t>
            </a:r>
            <a:r>
              <a:rPr lang="ru-RU" sz="1800" dirty="0"/>
              <a:t> </a:t>
            </a:r>
            <a:r>
              <a:rPr lang="ru-RU" sz="1800" dirty="0" err="1"/>
              <a:t>біль</a:t>
            </a:r>
            <a:r>
              <a:rPr lang="ru-RU" sz="1800" dirty="0"/>
              <a:t> у </a:t>
            </a:r>
            <a:r>
              <a:rPr lang="ru-RU" sz="1800" dirty="0" err="1"/>
              <a:t>лівому</a:t>
            </a:r>
            <a:r>
              <a:rPr lang="ru-RU" sz="1800" dirty="0"/>
              <a:t> </a:t>
            </a:r>
            <a:r>
              <a:rPr lang="ru-RU" sz="1800" dirty="0" err="1"/>
              <a:t>підребер’ї</a:t>
            </a:r>
            <a:r>
              <a:rPr lang="ru-RU" sz="1800" dirty="0"/>
              <a:t> з </a:t>
            </a:r>
            <a:r>
              <a:rPr lang="ru-RU" sz="1800" dirty="0" err="1"/>
              <a:t>іррадіа</a:t>
            </a:r>
            <a:r>
              <a:rPr lang="ru-RU" sz="1800" dirty="0"/>
              <a:t> </a:t>
            </a:r>
            <a:r>
              <a:rPr lang="ru-RU" sz="1800" dirty="0" err="1"/>
              <a:t>цією</a:t>
            </a:r>
            <a:r>
              <a:rPr lang="ru-RU" sz="1800" dirty="0"/>
              <a:t> в </a:t>
            </a:r>
            <a:r>
              <a:rPr lang="ru-RU" sz="1800" dirty="0" err="1"/>
              <a:t>ліве</a:t>
            </a:r>
            <a:r>
              <a:rPr lang="ru-RU" sz="1800" dirty="0"/>
              <a:t> плече. За великих </a:t>
            </a:r>
            <a:r>
              <a:rPr lang="ru-RU" sz="1800" dirty="0" err="1"/>
              <a:t>розмірів</a:t>
            </a:r>
            <a:r>
              <a:rPr lang="ru-RU" sz="1800" dirty="0"/>
              <a:t> </a:t>
            </a:r>
            <a:r>
              <a:rPr lang="ru-RU" sz="1800" dirty="0" err="1"/>
              <a:t>кіст</a:t>
            </a:r>
            <a:r>
              <a:rPr lang="ru-RU" sz="1800" dirty="0"/>
              <a:t> </a:t>
            </a:r>
            <a:r>
              <a:rPr lang="ru-RU" sz="1800" dirty="0" err="1"/>
              <a:t>біль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посилюватися</a:t>
            </a:r>
            <a:r>
              <a:rPr lang="ru-RU" sz="1800" dirty="0"/>
              <a:t>, </a:t>
            </a:r>
            <a:r>
              <a:rPr lang="ru-RU" sz="1800" dirty="0" err="1"/>
              <a:t>з’явля</a:t>
            </a:r>
            <a:r>
              <a:rPr lang="ru-RU" sz="1800" dirty="0"/>
              <a:t> </a:t>
            </a:r>
            <a:r>
              <a:rPr lang="ru-RU" sz="1800" dirty="0" err="1"/>
              <a:t>ються</a:t>
            </a:r>
            <a:r>
              <a:rPr lang="ru-RU" sz="1800" dirty="0"/>
              <a:t> </a:t>
            </a:r>
            <a:r>
              <a:rPr lang="ru-RU" sz="1800" dirty="0" err="1"/>
              <a:t>симптоми</a:t>
            </a:r>
            <a:r>
              <a:rPr lang="ru-RU" sz="1800" dirty="0"/>
              <a:t> </a:t>
            </a:r>
            <a:r>
              <a:rPr lang="ru-RU" sz="1800" dirty="0" err="1"/>
              <a:t>стискання</a:t>
            </a:r>
            <a:r>
              <a:rPr lang="ru-RU" sz="1800" dirty="0"/>
              <a:t> та </a:t>
            </a:r>
            <a:r>
              <a:rPr lang="ru-RU" sz="1800" dirty="0" err="1"/>
              <a:t>відтискання</a:t>
            </a:r>
            <a:r>
              <a:rPr lang="ru-RU" sz="1800" dirty="0"/>
              <a:t> </a:t>
            </a:r>
            <a:r>
              <a:rPr lang="ru-RU" sz="1800" dirty="0" err="1"/>
              <a:t>сусідніх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черевної</a:t>
            </a:r>
            <a:r>
              <a:rPr lang="ru-RU" sz="1800" dirty="0"/>
              <a:t> </a:t>
            </a:r>
            <a:r>
              <a:rPr lang="ru-RU" sz="1800" dirty="0" err="1"/>
              <a:t>порожнини</a:t>
            </a:r>
            <a:r>
              <a:rPr lang="ru-RU" sz="1800" dirty="0"/>
              <a:t> (</a:t>
            </a:r>
            <a:r>
              <a:rPr lang="ru-RU" sz="1800" dirty="0" err="1"/>
              <a:t>шлунка</a:t>
            </a:r>
            <a:r>
              <a:rPr lang="ru-RU" sz="1800" dirty="0"/>
              <a:t>, </a:t>
            </a:r>
            <a:r>
              <a:rPr lang="ru-RU" sz="1800" dirty="0" err="1"/>
              <a:t>товстої</a:t>
            </a:r>
            <a:r>
              <a:rPr lang="ru-RU" sz="1800" dirty="0"/>
              <a:t> кишки).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фізикального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відзначити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</a:t>
            </a:r>
            <a:r>
              <a:rPr lang="ru-RU" sz="1800" dirty="0" err="1"/>
              <a:t>бухання</a:t>
            </a:r>
            <a:r>
              <a:rPr lang="ru-RU" sz="1800" dirty="0"/>
              <a:t> в </a:t>
            </a:r>
            <a:r>
              <a:rPr lang="ru-RU" sz="1800" dirty="0" err="1"/>
              <a:t>лівому</a:t>
            </a:r>
            <a:r>
              <a:rPr lang="ru-RU" sz="1800" dirty="0"/>
              <a:t> </a:t>
            </a:r>
            <a:r>
              <a:rPr lang="ru-RU" sz="1800" dirty="0" err="1"/>
              <a:t>підребер’ї</a:t>
            </a:r>
            <a:r>
              <a:rPr lang="ru-RU" sz="1800" dirty="0"/>
              <a:t>, </a:t>
            </a:r>
            <a:r>
              <a:rPr lang="ru-RU" sz="1800" dirty="0" err="1"/>
              <a:t>деяку</a:t>
            </a:r>
            <a:r>
              <a:rPr lang="ru-RU" sz="1800" dirty="0"/>
              <a:t> </a:t>
            </a:r>
            <a:r>
              <a:rPr lang="ru-RU" sz="1800" dirty="0" err="1"/>
              <a:t>асиметрію</a:t>
            </a:r>
            <a:r>
              <a:rPr lang="ru-RU" sz="1800" dirty="0"/>
              <a:t> живота, </a:t>
            </a:r>
            <a:r>
              <a:rPr lang="ru-RU" sz="1800" dirty="0" err="1"/>
              <a:t>пропальпувати</a:t>
            </a:r>
            <a:r>
              <a:rPr lang="ru-RU" sz="1800" dirty="0"/>
              <a:t> </a:t>
            </a:r>
            <a:r>
              <a:rPr lang="ru-RU" sz="1800" dirty="0" err="1"/>
              <a:t>збільшену</a:t>
            </a:r>
            <a:r>
              <a:rPr lang="ru-RU" sz="1800" dirty="0"/>
              <a:t> </a:t>
            </a:r>
            <a:r>
              <a:rPr lang="ru-RU" sz="1800" dirty="0" err="1"/>
              <a:t>гла</a:t>
            </a:r>
            <a:r>
              <a:rPr lang="ru-RU" sz="1800" dirty="0"/>
              <a:t> деньку </a:t>
            </a:r>
            <a:r>
              <a:rPr lang="ru-RU" sz="1800" dirty="0" err="1"/>
              <a:t>неболючу</a:t>
            </a:r>
            <a:r>
              <a:rPr lang="ru-RU" sz="1800" dirty="0"/>
              <a:t> </a:t>
            </a:r>
            <a:r>
              <a:rPr lang="ru-RU" sz="1800" dirty="0" err="1"/>
              <a:t>селезінку</a:t>
            </a:r>
            <a:r>
              <a:rPr lang="ru-RU" sz="1800" dirty="0"/>
              <a:t>. За </a:t>
            </a:r>
            <a:r>
              <a:rPr lang="ru-RU" sz="1800" dirty="0" err="1"/>
              <a:t>локалізації</a:t>
            </a:r>
            <a:r>
              <a:rPr lang="ru-RU" sz="1800" dirty="0"/>
              <a:t> </a:t>
            </a:r>
            <a:r>
              <a:rPr lang="ru-RU" sz="1800" dirty="0" err="1"/>
              <a:t>кісти</a:t>
            </a:r>
            <a:r>
              <a:rPr lang="ru-RU" sz="1800" dirty="0"/>
              <a:t> в </a:t>
            </a:r>
            <a:r>
              <a:rPr lang="ru-RU" sz="1800" dirty="0" err="1"/>
              <a:t>нижньому</a:t>
            </a:r>
            <a:r>
              <a:rPr lang="ru-RU" sz="1800" dirty="0"/>
              <a:t> </a:t>
            </a:r>
            <a:r>
              <a:rPr lang="ru-RU" sz="1800" dirty="0" err="1"/>
              <a:t>полюсі</a:t>
            </a:r>
            <a:r>
              <a:rPr lang="ru-RU" sz="1800" dirty="0"/>
              <a:t> </a:t>
            </a:r>
            <a:r>
              <a:rPr lang="ru-RU" sz="1800" dirty="0" err="1"/>
              <a:t>селезінки</a:t>
            </a:r>
            <a:r>
              <a:rPr lang="ru-RU" sz="1800" dirty="0"/>
              <a:t> </a:t>
            </a:r>
            <a:r>
              <a:rPr lang="ru-RU" sz="1800" dirty="0" err="1"/>
              <a:t>мож</a:t>
            </a:r>
            <a:r>
              <a:rPr lang="ru-RU" sz="1800" dirty="0"/>
              <a:t> на </a:t>
            </a:r>
            <a:r>
              <a:rPr lang="ru-RU" sz="1800" dirty="0" err="1"/>
              <a:t>виявити</a:t>
            </a:r>
            <a:r>
              <a:rPr lang="ru-RU" sz="1800" dirty="0"/>
              <a:t> симптом </a:t>
            </a:r>
            <a:r>
              <a:rPr lang="ru-RU" sz="1800" dirty="0" err="1"/>
              <a:t>флуктуації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202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957" y="797511"/>
            <a:ext cx="8801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Для </a:t>
            </a:r>
            <a:r>
              <a:rPr lang="ru-RU" sz="1800" dirty="0" err="1">
                <a:solidFill>
                  <a:schemeClr val="bg1"/>
                </a:solidFill>
              </a:rPr>
              <a:t>діагностики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кіст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використовують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самі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методи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і при </a:t>
            </a:r>
            <a:r>
              <a:rPr lang="ru-RU" sz="1800" dirty="0" err="1">
                <a:solidFill>
                  <a:schemeClr val="bg1"/>
                </a:solidFill>
              </a:rPr>
              <a:t>абсцесах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, а </a:t>
            </a:r>
            <a:r>
              <a:rPr lang="ru-RU" sz="1800" dirty="0" err="1">
                <a:solidFill>
                  <a:schemeClr val="bg1"/>
                </a:solidFill>
              </a:rPr>
              <a:t>також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рентгеноконтрастне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дослідження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судин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целіакогра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фію</a:t>
            </a:r>
            <a:r>
              <a:rPr lang="ru-RU" sz="1800" dirty="0">
                <a:solidFill>
                  <a:schemeClr val="bg1"/>
                </a:solidFill>
              </a:rPr>
              <a:t>. При </a:t>
            </a:r>
            <a:r>
              <a:rPr lang="ru-RU" sz="1800" dirty="0" err="1">
                <a:solidFill>
                  <a:schemeClr val="bg1"/>
                </a:solidFill>
              </a:rPr>
              <a:t>цьому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рентгенівському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знімку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визначається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безсудинна</a:t>
            </a:r>
            <a:r>
              <a:rPr lang="ru-RU" sz="1800" dirty="0">
                <a:solidFill>
                  <a:schemeClr val="bg1"/>
                </a:solidFill>
              </a:rPr>
              <a:t> зона в </a:t>
            </a:r>
            <a:r>
              <a:rPr lang="ru-RU" sz="1800" dirty="0" err="1">
                <a:solidFill>
                  <a:schemeClr val="bg1"/>
                </a:solidFill>
              </a:rPr>
              <a:t>проекції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відтискає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її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інтраорганні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судини</a:t>
            </a:r>
            <a:r>
              <a:rPr lang="ru-RU" sz="1800" dirty="0">
                <a:solidFill>
                  <a:schemeClr val="bg1"/>
                </a:solidFill>
              </a:rPr>
              <a:t>. При КТ </a:t>
            </a:r>
            <a:r>
              <a:rPr lang="ru-RU" sz="1800" dirty="0" err="1">
                <a:solidFill>
                  <a:schemeClr val="bg1"/>
                </a:solidFill>
              </a:rPr>
              <a:t>виявляють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чітко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окреслене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утворення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низької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щільності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Лікування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хірургічне</a:t>
            </a:r>
            <a:r>
              <a:rPr lang="ru-RU" sz="1800" dirty="0">
                <a:solidFill>
                  <a:schemeClr val="bg1"/>
                </a:solidFill>
              </a:rPr>
              <a:t> (</a:t>
            </a:r>
            <a:r>
              <a:rPr lang="ru-RU" sz="1800" dirty="0" err="1">
                <a:solidFill>
                  <a:schemeClr val="bg1"/>
                </a:solidFill>
              </a:rPr>
              <a:t>спленектомія</a:t>
            </a:r>
            <a:r>
              <a:rPr lang="ru-RU" sz="1800" dirty="0">
                <a:solidFill>
                  <a:schemeClr val="bg1"/>
                </a:solidFill>
              </a:rPr>
              <a:t>).</a:t>
            </a:r>
          </a:p>
          <a:p>
            <a:r>
              <a:rPr lang="ru-RU" sz="1800" dirty="0" err="1">
                <a:solidFill>
                  <a:schemeClr val="bg1"/>
                </a:solidFill>
              </a:rPr>
              <a:t>Серед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збудників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паразитарних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кіст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найчастіше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спостерігають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ехіно</a:t>
            </a:r>
            <a:r>
              <a:rPr lang="ru-RU" sz="1800" dirty="0">
                <a:solidFill>
                  <a:schemeClr val="bg1"/>
                </a:solidFill>
              </a:rPr>
              <a:t> кок, </a:t>
            </a:r>
            <a:r>
              <a:rPr lang="ru-RU" sz="1800" dirty="0" err="1">
                <a:solidFill>
                  <a:schemeClr val="bg1"/>
                </a:solidFill>
              </a:rPr>
              <a:t>значно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рідше</a:t>
            </a:r>
            <a:r>
              <a:rPr lang="ru-RU" sz="1800" dirty="0">
                <a:solidFill>
                  <a:schemeClr val="bg1"/>
                </a:solidFill>
              </a:rPr>
              <a:t> — цистицерк і </a:t>
            </a:r>
            <a:r>
              <a:rPr lang="ru-RU" sz="1800" dirty="0" err="1">
                <a:solidFill>
                  <a:schemeClr val="bg1"/>
                </a:solidFill>
              </a:rPr>
              <a:t>виключно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рідко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альвеокок</a:t>
            </a:r>
            <a:r>
              <a:rPr lang="ru-RU" sz="1800" dirty="0">
                <a:solidFill>
                  <a:schemeClr val="bg1"/>
                </a:solidFill>
              </a:rPr>
              <a:t>. Шляхи </a:t>
            </a:r>
            <a:r>
              <a:rPr lang="ru-RU" sz="1800" dirty="0" err="1">
                <a:solidFill>
                  <a:schemeClr val="bg1"/>
                </a:solidFill>
              </a:rPr>
              <a:t>проникнення</a:t>
            </a:r>
            <a:r>
              <a:rPr lang="ru-RU" sz="1800" dirty="0">
                <a:solidFill>
                  <a:schemeClr val="bg1"/>
                </a:solidFill>
              </a:rPr>
              <a:t> паразита в </a:t>
            </a:r>
            <a:r>
              <a:rPr lang="ru-RU" sz="1800" dirty="0" err="1">
                <a:solidFill>
                  <a:schemeClr val="bg1"/>
                </a:solidFill>
              </a:rPr>
              <a:t>селезінку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гематогенний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рідше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лімфогенний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Тривалість</a:t>
            </a:r>
            <a:r>
              <a:rPr lang="ru-RU" sz="1800" dirty="0">
                <a:solidFill>
                  <a:schemeClr val="bg1"/>
                </a:solidFill>
              </a:rPr>
              <a:t> захворювання становить </a:t>
            </a:r>
            <a:r>
              <a:rPr lang="ru-RU" sz="1800" dirty="0" err="1">
                <a:solidFill>
                  <a:schemeClr val="bg1"/>
                </a:solidFill>
              </a:rPr>
              <a:t>від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кількох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місяців</a:t>
            </a:r>
            <a:r>
              <a:rPr lang="ru-RU" sz="1800" dirty="0">
                <a:solidFill>
                  <a:schemeClr val="bg1"/>
                </a:solidFill>
              </a:rPr>
              <a:t> до 15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 і </a:t>
            </a:r>
            <a:r>
              <a:rPr lang="ru-RU" sz="1800" dirty="0" err="1">
                <a:solidFill>
                  <a:schemeClr val="bg1"/>
                </a:solidFill>
              </a:rPr>
              <a:t>більше</a:t>
            </a:r>
            <a:r>
              <a:rPr lang="ru-RU" sz="1800" dirty="0">
                <a:solidFill>
                  <a:schemeClr val="bg1"/>
                </a:solidFill>
              </a:rPr>
              <a:t>. У </a:t>
            </a:r>
            <a:r>
              <a:rPr lang="ru-RU" sz="1800" dirty="0" err="1">
                <a:solidFill>
                  <a:schemeClr val="bg1"/>
                </a:solidFill>
              </a:rPr>
              <a:t>міру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розвитку</a:t>
            </a:r>
            <a:r>
              <a:rPr lang="ru-RU" sz="1800" dirty="0">
                <a:solidFill>
                  <a:schemeClr val="bg1"/>
                </a:solidFill>
              </a:rPr>
              <a:t> паразита </a:t>
            </a:r>
            <a:r>
              <a:rPr lang="ru-RU" sz="1800" dirty="0" err="1">
                <a:solidFill>
                  <a:schemeClr val="bg1"/>
                </a:solidFill>
              </a:rPr>
              <a:t>спостеріга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відтискання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сусідніх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органів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черевної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порожнини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атрофію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тканини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Клінічні</a:t>
            </a:r>
            <a:r>
              <a:rPr lang="ru-RU" sz="1800" dirty="0">
                <a:solidFill>
                  <a:schemeClr val="bg1"/>
                </a:solidFill>
              </a:rPr>
              <a:t> прояви </a:t>
            </a:r>
            <a:r>
              <a:rPr lang="ru-RU" sz="1800" dirty="0" err="1">
                <a:solidFill>
                  <a:schemeClr val="bg1"/>
                </a:solidFill>
              </a:rPr>
              <a:t>паразитарних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кіст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аналогічні</a:t>
            </a:r>
            <a:r>
              <a:rPr lang="ru-RU" sz="1800" dirty="0">
                <a:solidFill>
                  <a:schemeClr val="bg1"/>
                </a:solidFill>
              </a:rPr>
              <a:t> таким при </a:t>
            </a:r>
            <a:r>
              <a:rPr lang="ru-RU" sz="1800" dirty="0" err="1">
                <a:solidFill>
                  <a:schemeClr val="bg1"/>
                </a:solidFill>
              </a:rPr>
              <a:t>непаразитарних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кістах</a:t>
            </a:r>
            <a:r>
              <a:rPr lang="ru-RU" sz="1800" dirty="0">
                <a:solidFill>
                  <a:schemeClr val="bg1"/>
                </a:solidFill>
              </a:rPr>
              <a:t>. Одним з </a:t>
            </a:r>
            <a:r>
              <a:rPr lang="ru-RU" sz="1800" dirty="0" err="1">
                <a:solidFill>
                  <a:schemeClr val="bg1"/>
                </a:solidFill>
              </a:rPr>
              <a:t>ускладнень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ехінококозу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 є </a:t>
            </a:r>
            <a:r>
              <a:rPr lang="ru-RU" sz="1800" dirty="0" err="1">
                <a:solidFill>
                  <a:schemeClr val="bg1"/>
                </a:solidFill>
              </a:rPr>
              <a:t>нагноєння</a:t>
            </a:r>
            <a:r>
              <a:rPr lang="ru-RU" sz="1800" dirty="0">
                <a:solidFill>
                  <a:schemeClr val="bg1"/>
                </a:solidFill>
              </a:rPr>
              <a:t> з </a:t>
            </a:r>
            <a:r>
              <a:rPr lang="ru-RU" sz="1800" dirty="0" err="1">
                <a:solidFill>
                  <a:schemeClr val="bg1"/>
                </a:solidFill>
              </a:rPr>
              <a:t>розвитком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клінічних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проявів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абсцесу</a:t>
            </a:r>
            <a:r>
              <a:rPr lang="ru-RU" sz="1800" dirty="0">
                <a:solidFill>
                  <a:schemeClr val="bg1"/>
                </a:solidFill>
              </a:rPr>
              <a:t> органа. В </a:t>
            </a:r>
            <a:r>
              <a:rPr lang="ru-RU" sz="1800" dirty="0" err="1">
                <a:solidFill>
                  <a:schemeClr val="bg1"/>
                </a:solidFill>
              </a:rPr>
              <a:t>діагностиці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паразитарних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кіст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селезінки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крім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зазначених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вище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способів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застосовують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реакцію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Казоні</a:t>
            </a:r>
            <a:r>
              <a:rPr lang="ru-RU" sz="1800" dirty="0">
                <a:solidFill>
                  <a:schemeClr val="bg1"/>
                </a:solidFill>
              </a:rPr>
              <a:t> та латекс тест.</a:t>
            </a:r>
          </a:p>
          <a:p>
            <a:r>
              <a:rPr lang="ru-RU" sz="1800" dirty="0" err="1">
                <a:solidFill>
                  <a:schemeClr val="bg1"/>
                </a:solidFill>
              </a:rPr>
              <a:t>Лікування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хірургічне</a:t>
            </a:r>
            <a:r>
              <a:rPr lang="ru-RU" sz="1800" dirty="0">
                <a:solidFill>
                  <a:schemeClr val="bg1"/>
                </a:solidFill>
              </a:rPr>
              <a:t> (</a:t>
            </a:r>
            <a:r>
              <a:rPr lang="ru-RU" sz="1800" dirty="0" err="1">
                <a:solidFill>
                  <a:schemeClr val="bg1"/>
                </a:solidFill>
              </a:rPr>
              <a:t>спленектомія</a:t>
            </a:r>
            <a:r>
              <a:rPr lang="ru-RU" sz="18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03730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Пухлини</a:t>
            </a:r>
            <a:r>
              <a:rPr lang="ru-RU" b="1" i="1" dirty="0"/>
              <a:t> </a:t>
            </a:r>
            <a:r>
              <a:rPr lang="ru-RU" b="1" i="1" dirty="0" err="1"/>
              <a:t>селезінки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До </a:t>
            </a:r>
            <a:r>
              <a:rPr lang="ru-RU" sz="2000" dirty="0" err="1"/>
              <a:t>доброякісних</a:t>
            </a:r>
            <a:r>
              <a:rPr lang="ru-RU" sz="2000" dirty="0"/>
              <a:t> </a:t>
            </a:r>
            <a:r>
              <a:rPr lang="ru-RU" sz="2000" dirty="0" err="1"/>
              <a:t>новоутворень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 </a:t>
            </a:r>
            <a:r>
              <a:rPr lang="ru-RU" sz="2000" dirty="0" err="1"/>
              <a:t>ге</a:t>
            </a:r>
            <a:r>
              <a:rPr lang="ru-RU" sz="2000" dirty="0"/>
              <a:t> </a:t>
            </a:r>
            <a:r>
              <a:rPr lang="ru-RU" sz="2000" dirty="0" err="1"/>
              <a:t>мангіоми</a:t>
            </a:r>
            <a:r>
              <a:rPr lang="ru-RU" sz="2000" dirty="0"/>
              <a:t>, </a:t>
            </a:r>
            <a:r>
              <a:rPr lang="ru-RU" sz="2000" dirty="0" err="1"/>
              <a:t>лімфангіоми</a:t>
            </a:r>
            <a:r>
              <a:rPr lang="ru-RU" sz="2000" dirty="0"/>
              <a:t>, </a:t>
            </a:r>
            <a:r>
              <a:rPr lang="ru-RU" sz="2000" dirty="0" err="1"/>
              <a:t>ендотеліоми</a:t>
            </a:r>
            <a:r>
              <a:rPr lang="ru-RU" sz="2000" dirty="0"/>
              <a:t>. </a:t>
            </a:r>
            <a:r>
              <a:rPr lang="ru-RU" sz="2000" dirty="0" err="1"/>
              <a:t>Розвиваються</a:t>
            </a:r>
            <a:r>
              <a:rPr lang="ru-RU" sz="2000" dirty="0"/>
              <a:t> вони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рідко</a:t>
            </a:r>
            <a:r>
              <a:rPr lang="ru-RU" sz="2000" dirty="0"/>
              <a:t> та не </a:t>
            </a:r>
            <a:r>
              <a:rPr lang="ru-RU" sz="2000" dirty="0" err="1"/>
              <a:t>мають</a:t>
            </a:r>
            <a:r>
              <a:rPr lang="ru-RU" sz="2000" dirty="0"/>
              <a:t> ха </a:t>
            </a:r>
            <a:r>
              <a:rPr lang="ru-RU" sz="2000" dirty="0" err="1"/>
              <a:t>рактерної</a:t>
            </a:r>
            <a:r>
              <a:rPr lang="ru-RU" sz="2000" dirty="0"/>
              <a:t> </a:t>
            </a:r>
            <a:r>
              <a:rPr lang="ru-RU" sz="2000" dirty="0" err="1"/>
              <a:t>клінічної</a:t>
            </a:r>
            <a:r>
              <a:rPr lang="ru-RU" sz="2000" dirty="0"/>
              <a:t> симптоматики. З </a:t>
            </a:r>
            <a:r>
              <a:rPr lang="ru-RU" sz="2000" dirty="0" err="1"/>
              <a:t>прогресуванням</a:t>
            </a:r>
            <a:r>
              <a:rPr lang="ru-RU" sz="2000" dirty="0"/>
              <a:t> </a:t>
            </a:r>
            <a:r>
              <a:rPr lang="ru-RU" sz="2000" dirty="0" err="1"/>
              <a:t>пухлини</a:t>
            </a:r>
            <a:r>
              <a:rPr lang="ru-RU" sz="2000" dirty="0"/>
              <a:t> </a:t>
            </a:r>
            <a:r>
              <a:rPr lang="ru-RU" sz="2000" dirty="0" err="1"/>
              <a:t>з’являється</a:t>
            </a:r>
            <a:r>
              <a:rPr lang="ru-RU" sz="2000" dirty="0"/>
              <a:t> </a:t>
            </a:r>
            <a:r>
              <a:rPr lang="ru-RU" sz="2000" dirty="0" err="1"/>
              <a:t>біль</a:t>
            </a:r>
            <a:r>
              <a:rPr lang="ru-RU" sz="2000" dirty="0"/>
              <a:t> у </a:t>
            </a:r>
            <a:r>
              <a:rPr lang="ru-RU" sz="2000" dirty="0" err="1"/>
              <a:t>лі</a:t>
            </a:r>
            <a:r>
              <a:rPr lang="ru-RU" sz="2000" dirty="0"/>
              <a:t> </a:t>
            </a:r>
            <a:r>
              <a:rPr lang="ru-RU" sz="2000" dirty="0" err="1"/>
              <a:t>вому</a:t>
            </a:r>
            <a:r>
              <a:rPr lang="ru-RU" sz="2000" dirty="0"/>
              <a:t> </a:t>
            </a:r>
            <a:r>
              <a:rPr lang="ru-RU" sz="2000" dirty="0" err="1"/>
              <a:t>підребер’ї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іррадіює</a:t>
            </a:r>
            <a:r>
              <a:rPr lang="ru-RU" sz="2000" dirty="0"/>
              <a:t> в </a:t>
            </a:r>
            <a:r>
              <a:rPr lang="ru-RU" sz="2000" dirty="0" err="1"/>
              <a:t>ліве</a:t>
            </a:r>
            <a:r>
              <a:rPr lang="ru-RU" sz="2000" dirty="0"/>
              <a:t> плече.</a:t>
            </a:r>
          </a:p>
          <a:p>
            <a:r>
              <a:rPr lang="ru-RU" sz="2000" dirty="0"/>
              <a:t>До </a:t>
            </a:r>
            <a:r>
              <a:rPr lang="ru-RU" sz="2000" dirty="0" err="1"/>
              <a:t>злоякісних</a:t>
            </a:r>
            <a:r>
              <a:rPr lang="ru-RU" sz="2000" dirty="0"/>
              <a:t> </a:t>
            </a:r>
            <a:r>
              <a:rPr lang="ru-RU" sz="2000" dirty="0" err="1"/>
              <a:t>новоутворень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типи</a:t>
            </a:r>
            <a:r>
              <a:rPr lang="ru-RU" sz="2000" dirty="0"/>
              <a:t> сарком (</a:t>
            </a:r>
            <a:r>
              <a:rPr lang="ru-RU" sz="2000" dirty="0" err="1"/>
              <a:t>фібросар</a:t>
            </a:r>
            <a:r>
              <a:rPr lang="ru-RU" sz="2000" dirty="0"/>
              <a:t> кома, </a:t>
            </a:r>
            <a:r>
              <a:rPr lang="ru-RU" sz="2000" dirty="0" err="1"/>
              <a:t>лімфосаркома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пухлини</a:t>
            </a:r>
            <a:r>
              <a:rPr lang="ru-RU" sz="2000" dirty="0"/>
              <a:t> </a:t>
            </a:r>
            <a:r>
              <a:rPr lang="ru-RU" sz="2000" dirty="0" err="1"/>
              <a:t>характеризуються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бурхливим</a:t>
            </a:r>
            <a:r>
              <a:rPr lang="ru-RU" sz="2000" dirty="0"/>
              <a:t> ростом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мізерною</a:t>
            </a:r>
            <a:r>
              <a:rPr lang="ru-RU" sz="2000" dirty="0"/>
              <a:t> </a:t>
            </a:r>
            <a:r>
              <a:rPr lang="ru-RU" sz="2000" dirty="0" err="1"/>
              <a:t>клінічною</a:t>
            </a:r>
            <a:r>
              <a:rPr lang="ru-RU" sz="2000" dirty="0"/>
              <a:t> картиною в </a:t>
            </a:r>
            <a:r>
              <a:rPr lang="ru-RU" sz="2000" dirty="0" err="1"/>
              <a:t>раніх</a:t>
            </a:r>
            <a:r>
              <a:rPr lang="ru-RU" sz="2000" dirty="0"/>
              <a:t> </a:t>
            </a:r>
            <a:r>
              <a:rPr lang="ru-RU" sz="2000" dirty="0" err="1"/>
              <a:t>стадіях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пухлиною</a:t>
            </a:r>
            <a:r>
              <a:rPr lang="ru-RU" sz="2000" dirty="0"/>
              <a:t> вели ких </a:t>
            </a:r>
            <a:r>
              <a:rPr lang="ru-RU" sz="2000" dirty="0" err="1"/>
              <a:t>розмірів</a:t>
            </a:r>
            <a:r>
              <a:rPr lang="ru-RU" sz="2000" dirty="0"/>
              <a:t> </a:t>
            </a:r>
            <a:r>
              <a:rPr lang="ru-RU" sz="2000" dirty="0" err="1"/>
              <a:t>з’являються</a:t>
            </a:r>
            <a:r>
              <a:rPr lang="ru-RU" sz="2000" dirty="0"/>
              <a:t> </a:t>
            </a:r>
            <a:r>
              <a:rPr lang="ru-RU" sz="2000" dirty="0" err="1"/>
              <a:t>симптоми</a:t>
            </a:r>
            <a:r>
              <a:rPr lang="ru-RU" sz="2000" dirty="0"/>
              <a:t> </a:t>
            </a:r>
            <a:r>
              <a:rPr lang="ru-RU" sz="2000" dirty="0" err="1"/>
              <a:t>інтоксикації</a:t>
            </a:r>
            <a:r>
              <a:rPr lang="ru-RU" sz="2000" dirty="0"/>
              <a:t>, </a:t>
            </a:r>
            <a:r>
              <a:rPr lang="ru-RU" sz="2000" dirty="0" err="1"/>
              <a:t>кахексія</a:t>
            </a:r>
            <a:r>
              <a:rPr lang="ru-RU" sz="2000" dirty="0"/>
              <a:t>, асцит.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принци</a:t>
            </a:r>
            <a:r>
              <a:rPr lang="ru-RU" sz="2000" dirty="0"/>
              <a:t> пи </a:t>
            </a:r>
            <a:r>
              <a:rPr lang="ru-RU" sz="2000" dirty="0" err="1"/>
              <a:t>діагностики</a:t>
            </a:r>
            <a:r>
              <a:rPr lang="ru-RU" sz="2000" dirty="0"/>
              <a:t> </a:t>
            </a:r>
            <a:r>
              <a:rPr lang="ru-RU" sz="2000" dirty="0" err="1"/>
              <a:t>пухлин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, як і при </a:t>
            </a:r>
            <a:r>
              <a:rPr lang="ru-RU" sz="2000" dirty="0" err="1"/>
              <a:t>зазначених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непухлинних</a:t>
            </a:r>
            <a:r>
              <a:rPr lang="ru-RU" sz="2000" dirty="0"/>
              <a:t> </a:t>
            </a:r>
            <a:r>
              <a:rPr lang="ru-RU" sz="2000" dirty="0" err="1"/>
              <a:t>ураженнях</a:t>
            </a:r>
            <a:r>
              <a:rPr lang="ru-RU" sz="2000" dirty="0"/>
              <a:t>. </a:t>
            </a:r>
            <a:r>
              <a:rPr lang="ru-RU" sz="2000" dirty="0" err="1"/>
              <a:t>Лікування</a:t>
            </a:r>
            <a:r>
              <a:rPr lang="ru-RU" sz="2000" dirty="0"/>
              <a:t> — </a:t>
            </a:r>
            <a:r>
              <a:rPr lang="ru-RU" sz="2000" dirty="0" err="1"/>
              <a:t>хірургічне</a:t>
            </a:r>
            <a:r>
              <a:rPr lang="ru-RU" sz="2000" dirty="0"/>
              <a:t>. При </a:t>
            </a:r>
            <a:r>
              <a:rPr lang="ru-RU" sz="2000" dirty="0" err="1"/>
              <a:t>доброякісних</a:t>
            </a:r>
            <a:r>
              <a:rPr lang="ru-RU" sz="2000" dirty="0"/>
              <a:t> </a:t>
            </a:r>
            <a:r>
              <a:rPr lang="ru-RU" sz="2000" dirty="0" err="1"/>
              <a:t>пухлинах</a:t>
            </a:r>
            <a:r>
              <a:rPr lang="ru-RU" sz="2000" dirty="0"/>
              <a:t> </a:t>
            </a:r>
            <a:r>
              <a:rPr lang="ru-RU" sz="2000" dirty="0" err="1"/>
              <a:t>спленектомія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одужанню</a:t>
            </a:r>
            <a:r>
              <a:rPr lang="ru-RU" sz="2000" dirty="0"/>
              <a:t>, при </a:t>
            </a:r>
            <a:r>
              <a:rPr lang="ru-RU" sz="2000" dirty="0" err="1"/>
              <a:t>злоякісних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</a:t>
            </a:r>
            <a:r>
              <a:rPr lang="ru-RU" sz="2000" dirty="0" err="1"/>
              <a:t>можливе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в </a:t>
            </a:r>
            <a:r>
              <a:rPr lang="ru-RU" sz="2000" dirty="0" err="1"/>
              <a:t>початковій</a:t>
            </a:r>
            <a:r>
              <a:rPr lang="ru-RU" sz="2000" dirty="0"/>
              <a:t> ста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.</a:t>
            </a:r>
          </a:p>
          <a:p>
            <a:pPr marL="125730" indent="0">
              <a:buNone/>
            </a:pPr>
            <a:endParaRPr lang="ru-RU" sz="2000" dirty="0"/>
          </a:p>
          <a:p>
            <a:pPr marL="12573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645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 idx="4294967295"/>
          </p:nvPr>
        </p:nvSpPr>
        <p:spPr>
          <a:xfrm>
            <a:off x="468312" y="234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 idx="4294967295"/>
          </p:nvPr>
        </p:nvSpPr>
        <p:spPr>
          <a:xfrm>
            <a:off x="468312" y="277812"/>
            <a:ext cx="82073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Актуальність</a:t>
            </a: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body" idx="4294967295"/>
          </p:nvPr>
        </p:nvSpPr>
        <p:spPr>
          <a:xfrm>
            <a:off x="428625" y="765175"/>
            <a:ext cx="8412162" cy="5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8080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None/>
            </a:pPr>
            <a:endParaRPr sz="3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808037" algn="just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240"/>
              <a:buFont typeface="Noto Sans Symbols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вік до 3-х років припадає 5,5%, на вік 4-7 років - 13%, на вік 8-14 років - 81,5% (дані С. К. Долецкого і за Ф. Ісакова).Найбільший пік припадає на вік 9-12 років. Хлопчики хворіють частіше в дошкільному та ранньому шкільному віці. У віці 9-14 років у дівчаток гострий апендицит зустрічається в 2-3 рази частіше, за рахунок катаральних форм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Будова</a:t>
            </a:r>
            <a:r>
              <a:rPr lang="ru-RU" i="1" dirty="0"/>
              <a:t> </a:t>
            </a:r>
            <a:r>
              <a:rPr lang="ru-RU" i="1" dirty="0" err="1"/>
              <a:t>передньої</a:t>
            </a:r>
            <a:r>
              <a:rPr lang="ru-RU" i="1" dirty="0"/>
              <a:t> </a:t>
            </a:r>
            <a:r>
              <a:rPr lang="uk-UA" i="1" dirty="0"/>
              <a:t>черевної стінки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Шкіра живота ніжна, еластична і пружна. Підшкірна клітковина добре розвинута. Поверхнева фасція не виражена. М’язові шари не диференціюються і інтимно зв’язані з апоневрозом. Передочеревинна клітковина відсутня. Очеревина дуже тонка і ніжна.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66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1470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Етіологія</a:t>
            </a:r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4294967295"/>
          </p:nvPr>
        </p:nvSpPr>
        <p:spPr>
          <a:xfrm>
            <a:off x="468312" y="1916112"/>
            <a:ext cx="8351837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51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Специфічного збудника немає. Зазвичай це аутогенне флора, знаходиться в кишечнику і в нормі не проявляє своєї патогенності.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Патогенез</a:t>
            </a:r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468312" y="1916112"/>
            <a:ext cx="8229600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Char char="•"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Інфекційна теорія Ашоффа</a:t>
            </a:r>
            <a:endParaRPr sz="3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40"/>
              <a:buNone/>
            </a:pPr>
            <a:endParaRPr sz="3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40"/>
              <a:buChar char="•"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Нервово-судинна теорія ( І. В. Давидовський, Н.Н. Єланський)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Клініко-морфологічна класифікація (за Шпренгелем)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000" i="1" dirty="0"/>
              <a:t>Простий</a:t>
            </a:r>
            <a:r>
              <a:rPr lang="ru-RU" sz="2000" i="1" dirty="0"/>
              <a:t> (</a:t>
            </a:r>
            <a:r>
              <a:rPr lang="ru-RU" sz="2000" i="1" dirty="0" err="1"/>
              <a:t>катаральний</a:t>
            </a:r>
            <a:r>
              <a:rPr lang="ru-RU" sz="2000" i="1" dirty="0"/>
              <a:t>) </a:t>
            </a:r>
            <a:r>
              <a:rPr lang="ru-RU" sz="2000" i="1" dirty="0" err="1"/>
              <a:t>апендицит</a:t>
            </a:r>
            <a:r>
              <a:rPr lang="ru-RU" sz="2000" i="1" dirty="0"/>
              <a:t>. </a:t>
            </a:r>
            <a:r>
              <a:rPr lang="ru-RU" sz="2000" dirty="0" err="1"/>
              <a:t>Відросток</a:t>
            </a:r>
            <a:r>
              <a:rPr lang="ru-RU" sz="2000" dirty="0"/>
              <a:t> </a:t>
            </a:r>
            <a:r>
              <a:rPr lang="ru-RU" sz="2000" dirty="0" err="1"/>
              <a:t>виглядає</a:t>
            </a:r>
            <a:r>
              <a:rPr lang="ru-RU" sz="2000" dirty="0"/>
              <a:t> </a:t>
            </a:r>
            <a:r>
              <a:rPr lang="ru-RU" sz="2000" dirty="0" err="1"/>
              <a:t>нормальним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гіперемованим</a:t>
            </a:r>
            <a:r>
              <a:rPr lang="ru-RU" sz="2000" dirty="0"/>
              <a:t> і </a:t>
            </a:r>
            <a:r>
              <a:rPr lang="ru-RU" sz="2000" dirty="0" err="1"/>
              <a:t>набряклим</a:t>
            </a:r>
            <a:r>
              <a:rPr lang="ru-RU" sz="2000" dirty="0"/>
              <a:t>. На </a:t>
            </a:r>
            <a:r>
              <a:rPr lang="ru-RU" sz="2000" dirty="0" err="1"/>
              <a:t>серозній</a:t>
            </a:r>
            <a:r>
              <a:rPr lang="ru-RU" sz="2000" dirty="0"/>
              <a:t> </a:t>
            </a:r>
            <a:r>
              <a:rPr lang="ru-RU" sz="2000" dirty="0" err="1"/>
              <a:t>оболонці</a:t>
            </a:r>
            <a:r>
              <a:rPr lang="ru-RU" sz="2000" dirty="0"/>
              <a:t> </a:t>
            </a:r>
            <a:r>
              <a:rPr lang="ru-RU" sz="2000" dirty="0" err="1"/>
              <a:t>ексудату</a:t>
            </a:r>
            <a:r>
              <a:rPr lang="ru-RU" sz="2000" dirty="0"/>
              <a:t> нема</a:t>
            </a:r>
            <a:r>
              <a:rPr lang="uk-UA" sz="2000" dirty="0"/>
              <a:t>є</a:t>
            </a:r>
            <a:r>
              <a:rPr lang="ru-RU" sz="2000" dirty="0"/>
              <a:t>. В </a:t>
            </a:r>
            <a:r>
              <a:rPr lang="ru-RU" sz="2000" dirty="0" err="1"/>
              <a:t>слизовій</a:t>
            </a:r>
            <a:r>
              <a:rPr lang="ru-RU" sz="2000" dirty="0"/>
              <a:t> </a:t>
            </a:r>
            <a:r>
              <a:rPr lang="ru-RU" sz="2000" dirty="0" err="1"/>
              <a:t>оболонці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вогнищеві</a:t>
            </a:r>
            <a:r>
              <a:rPr lang="ru-RU" sz="2000" dirty="0"/>
              <a:t> </a:t>
            </a:r>
            <a:r>
              <a:rPr lang="ru-RU" sz="2000" dirty="0" err="1"/>
              <a:t>крововиливи</a:t>
            </a:r>
            <a:r>
              <a:rPr lang="ru-RU" sz="2000" dirty="0"/>
              <a:t> і </a:t>
            </a:r>
            <a:r>
              <a:rPr lang="ru-RU" sz="2000" dirty="0" err="1"/>
              <a:t>звиразкування</a:t>
            </a:r>
            <a:r>
              <a:rPr lang="ru-RU" sz="2000" dirty="0"/>
              <a:t>. Треба </a:t>
            </a:r>
            <a:r>
              <a:rPr lang="ru-RU" sz="2000" dirty="0" err="1"/>
              <a:t>пам’ятати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катаральні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uk-UA" sz="2000" dirty="0"/>
              <a:t>в апендиксі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вторинними</a:t>
            </a:r>
            <a:r>
              <a:rPr lang="ru-RU" sz="2000" dirty="0"/>
              <a:t>, </a:t>
            </a:r>
            <a:r>
              <a:rPr lang="ru-RU" sz="2000" dirty="0" err="1"/>
              <a:t>зумовленими</a:t>
            </a:r>
            <a:r>
              <a:rPr lang="ru-RU" sz="2000" dirty="0"/>
              <a:t> </a:t>
            </a:r>
            <a:r>
              <a:rPr lang="ru-RU" sz="2000" dirty="0" err="1"/>
              <a:t>іншою</a:t>
            </a:r>
            <a:r>
              <a:rPr lang="ru-RU" sz="2000" dirty="0"/>
              <a:t> </a:t>
            </a:r>
            <a:r>
              <a:rPr lang="ru-RU" sz="2000" dirty="0" err="1"/>
              <a:t>патологією</a:t>
            </a:r>
            <a:r>
              <a:rPr lang="ru-RU" sz="2000" dirty="0"/>
              <a:t> </a:t>
            </a:r>
            <a:r>
              <a:rPr lang="ru-RU" sz="2000" dirty="0" err="1"/>
              <a:t>черевної</a:t>
            </a:r>
            <a:r>
              <a:rPr lang="ru-RU" sz="2000" dirty="0"/>
              <a:t> </a:t>
            </a:r>
            <a:r>
              <a:rPr lang="ru-RU" sz="2000" dirty="0" err="1"/>
              <a:t>порожнини</a:t>
            </a:r>
            <a:r>
              <a:rPr lang="ru-RU" sz="2000" dirty="0"/>
              <a:t>. </a:t>
            </a:r>
          </a:p>
          <a:p>
            <a:r>
              <a:rPr lang="ru-RU" sz="2000" i="1" dirty="0"/>
              <a:t>Флегм</a:t>
            </a:r>
            <a:r>
              <a:rPr lang="uk-UA" sz="2000" i="1" dirty="0"/>
              <a:t>а</a:t>
            </a:r>
            <a:r>
              <a:rPr lang="ru-RU" sz="2000" i="1" dirty="0" err="1"/>
              <a:t>нозний</a:t>
            </a:r>
            <a:r>
              <a:rPr lang="ru-RU" sz="2000" i="1" dirty="0"/>
              <a:t> </a:t>
            </a:r>
            <a:r>
              <a:rPr lang="ru-RU" sz="2000" i="1" dirty="0" err="1"/>
              <a:t>апендицит</a:t>
            </a:r>
            <a:r>
              <a:rPr lang="ru-RU" sz="2000" i="1" dirty="0"/>
              <a:t>.</a:t>
            </a:r>
            <a:r>
              <a:rPr lang="ru-RU" sz="2000" dirty="0"/>
              <a:t> При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, як правило, є </a:t>
            </a:r>
            <a:r>
              <a:rPr lang="ru-RU" sz="2000" dirty="0" err="1"/>
              <a:t>обструкція</a:t>
            </a:r>
            <a:r>
              <a:rPr lang="ru-RU" sz="2000" dirty="0"/>
              <a:t> </a:t>
            </a:r>
            <a:r>
              <a:rPr lang="ru-RU" sz="2000" dirty="0" err="1"/>
              <a:t>відростка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uk-UA" sz="2000" dirty="0"/>
              <a:t>набряклий, </a:t>
            </a:r>
            <a:r>
              <a:rPr lang="uk-UA" sz="2000" dirty="0" err="1"/>
              <a:t>гіперемований</a:t>
            </a:r>
            <a:r>
              <a:rPr lang="uk-UA" sz="2000" dirty="0"/>
              <a:t>, напружений, потовщений, ущільнений, місцями вкритий фібринозними нашаруваннями. Інколи відросток здутий, визначається </a:t>
            </a:r>
            <a:r>
              <a:rPr lang="uk-UA" sz="2000" dirty="0" err="1"/>
              <a:t>флюктуація</a:t>
            </a:r>
            <a:r>
              <a:rPr lang="uk-UA" sz="2000" dirty="0"/>
              <a:t> в ньому, в просвіті його є гній (емпієма відростка). В черевній порожнині визначається серозний, серозно-гнійний або гнійний ексудат. </a:t>
            </a:r>
            <a:endParaRPr lang="ru-RU" sz="2000" dirty="0"/>
          </a:p>
          <a:p>
            <a:pPr marL="12573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862036"/>
      </p:ext>
    </p:extLst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3367</Words>
  <Application>Microsoft Office PowerPoint</Application>
  <PresentationFormat>Экран (4:3)</PresentationFormat>
  <Paragraphs>225</Paragraphs>
  <Slides>43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Лучи</vt:lpstr>
      <vt:lpstr>1_Лучи</vt:lpstr>
      <vt:lpstr>Презентация PowerPoint</vt:lpstr>
      <vt:lpstr>План лекції</vt:lpstr>
      <vt:lpstr>Презентация PowerPoint</vt:lpstr>
      <vt:lpstr>Актуальність</vt:lpstr>
      <vt:lpstr>Актуальність</vt:lpstr>
      <vt:lpstr>Будова передньої черевної стінки</vt:lpstr>
      <vt:lpstr>Етіологія</vt:lpstr>
      <vt:lpstr>Патогенез</vt:lpstr>
      <vt:lpstr>Клініко-морфологічна класифікація (за Шпренгелем)</vt:lpstr>
      <vt:lpstr>Клініко-морфологічна класифікація (за Шпренгелем)</vt:lpstr>
      <vt:lpstr>Деякі особливості дитячого організму</vt:lpstr>
      <vt:lpstr>Деякі особливості дитячого організму</vt:lpstr>
      <vt:lpstr>Деякі особливості дитячого організму</vt:lpstr>
      <vt:lpstr>Гострий апендицит у дітей молодшого віку (до 3 років)</vt:lpstr>
      <vt:lpstr>Гострий апендицит у дітей молодшого віку (до 3 років)</vt:lpstr>
      <vt:lpstr>Гострий апендицит у дітей молодшого віку (до 3 років)</vt:lpstr>
      <vt:lpstr>Клінічна картина гострого апендициту в старших дітей</vt:lpstr>
      <vt:lpstr>Презентация PowerPoint</vt:lpstr>
      <vt:lpstr>Презентация PowerPoint</vt:lpstr>
      <vt:lpstr>Презентация PowerPoint</vt:lpstr>
      <vt:lpstr>Гострий апендицит у дітей з нетиповим розташування червоподібного відростка.</vt:lpstr>
      <vt:lpstr>Презентация PowerPoint</vt:lpstr>
      <vt:lpstr>Варіанти атипового розташування відростка</vt:lpstr>
      <vt:lpstr>ДИФЕРЕНЦІАЛЬНА ДІАГНОСТИКА ГОСТРОГО АПЕНДИЦИТУ</vt:lpstr>
      <vt:lpstr>ДИФЕРЕНЦІАЛЬНА ДІАГНОСТИКА ГОСТРОГО АПЕНДИЦИТУ</vt:lpstr>
      <vt:lpstr>Презентация PowerPoint</vt:lpstr>
      <vt:lpstr>Лікування</vt:lpstr>
      <vt:lpstr>Презентация PowerPoint</vt:lpstr>
      <vt:lpstr>Лігатурний спосіб апендектомії</vt:lpstr>
      <vt:lpstr>Інвагінаційний спосіб апендектомії</vt:lpstr>
      <vt:lpstr>Лапароскопічна  апендектомія</vt:lpstr>
      <vt:lpstr>Ускладнення</vt:lpstr>
      <vt:lpstr>Ускладнення гострого апендициту</vt:lpstr>
      <vt:lpstr>Презентация PowerPoint</vt:lpstr>
      <vt:lpstr>Презентация PowerPoint</vt:lpstr>
      <vt:lpstr>Основні функції селезінки: </vt:lpstr>
      <vt:lpstr>Презентация PowerPoint</vt:lpstr>
      <vt:lpstr>Інфаркт селезінки</vt:lpstr>
      <vt:lpstr>Абсцес селезінки</vt:lpstr>
      <vt:lpstr>Кісти селезінки</vt:lpstr>
      <vt:lpstr>Презентация PowerPoint</vt:lpstr>
      <vt:lpstr>Пухлини селезінки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пасечник валенин</dc:creator>
  <cp:lastModifiedBy>пасечник валенин</cp:lastModifiedBy>
  <cp:revision>5</cp:revision>
  <dcterms:modified xsi:type="dcterms:W3CDTF">2020-06-03T17:40:45Z</dcterms:modified>
</cp:coreProperties>
</file>