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5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4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95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510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62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70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79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03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23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18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6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78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80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71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60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280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42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396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14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240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683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004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36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51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40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823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0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4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9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7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6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27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622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7091"/>
            <a:ext cx="9144000" cy="1662546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ОХОРОНИ ЗДОРОВ'Я УКРАЇНИ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МЕДИЧНА СТОМАТОЛОГІЧНА АКАДЕМІ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дитячої хірургії з травматологією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ортопедією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669165"/>
            <a:ext cx="9144000" cy="3870180"/>
          </a:xfrm>
        </p:spPr>
        <p:txBody>
          <a:bodyPr>
            <a:normAutofit lnSpcReduction="10000"/>
          </a:bodyPr>
          <a:lstStyle/>
          <a:p>
            <a:r>
              <a:rPr lang="uk-UA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ЛЕКЦІЇ: </a:t>
            </a:r>
            <a:r>
              <a:rPr lang="uk-UA" sz="2400" b="1" dirty="0"/>
              <a:t>Особливості топографічної анатомії та оперативної хірургії грудної клітки у дітей. </a:t>
            </a:r>
            <a:r>
              <a:rPr lang="ru-RU" sz="2400" b="1" dirty="0" err="1"/>
              <a:t>Особливості</a:t>
            </a:r>
            <a:r>
              <a:rPr lang="ru-RU" sz="2400" b="1" dirty="0"/>
              <a:t> </a:t>
            </a:r>
            <a:r>
              <a:rPr lang="ru-RU" sz="2400" b="1" dirty="0" err="1"/>
              <a:t>топографічної</a:t>
            </a:r>
            <a:r>
              <a:rPr lang="ru-RU" sz="2400" b="1" dirty="0"/>
              <a:t> </a:t>
            </a:r>
            <a:r>
              <a:rPr lang="ru-RU" sz="2400" b="1" dirty="0" err="1"/>
              <a:t>анатомії</a:t>
            </a:r>
            <a:r>
              <a:rPr lang="ru-RU" sz="2400" b="1" dirty="0"/>
              <a:t> та </a:t>
            </a:r>
            <a:r>
              <a:rPr lang="ru-RU" sz="2400" b="1" dirty="0" err="1"/>
              <a:t>оперативної</a:t>
            </a:r>
            <a:r>
              <a:rPr lang="ru-RU" sz="2400" b="1" dirty="0"/>
              <a:t> </a:t>
            </a:r>
            <a:r>
              <a:rPr lang="ru-RU" sz="2400" b="1" dirty="0" err="1"/>
              <a:t>хірургії</a:t>
            </a:r>
            <a:r>
              <a:rPr lang="ru-RU" sz="2400" b="1" dirty="0"/>
              <a:t> живота  у </a:t>
            </a:r>
            <a:r>
              <a:rPr lang="ru-RU" sz="2400" b="1" dirty="0" err="1"/>
              <a:t>дітей</a:t>
            </a:r>
            <a:r>
              <a:rPr lang="ru-RU" sz="2400" b="1" dirty="0"/>
              <a:t>.</a:t>
            </a:r>
            <a:endParaRPr lang="uk-UA" sz="2400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ПОЛТАВА-2019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526474"/>
            <a:ext cx="10353762" cy="5929744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/>
              <a:t>Пункція</a:t>
            </a:r>
            <a:r>
              <a:rPr lang="ru-RU" b="1" dirty="0"/>
              <a:t> перикарда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uk-UA" dirty="0"/>
              <a:t>хірурги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показання</a:t>
            </a:r>
            <a:r>
              <a:rPr lang="ru-RU" dirty="0"/>
              <a:t> для </a:t>
            </a:r>
            <a:r>
              <a:rPr lang="ru-RU" dirty="0" err="1"/>
              <a:t>пункції</a:t>
            </a:r>
            <a:r>
              <a:rPr lang="ru-RU" dirty="0"/>
              <a:t> перикарда. Ними є: </a:t>
            </a:r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порожнині</a:t>
            </a:r>
            <a:r>
              <a:rPr lang="ru-RU" dirty="0"/>
              <a:t> </a:t>
            </a:r>
            <a:r>
              <a:rPr lang="ru-RU" dirty="0" err="1"/>
              <a:t>серцевої</a:t>
            </a:r>
            <a:r>
              <a:rPr lang="ru-RU" dirty="0"/>
              <a:t> сорочки </a:t>
            </a:r>
            <a:r>
              <a:rPr lang="ru-RU" dirty="0" err="1"/>
              <a:t>ексудату</a:t>
            </a:r>
            <a:r>
              <a:rPr lang="ru-RU" dirty="0"/>
              <a:t>, гною, транссудату,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діагностичною</a:t>
            </a:r>
            <a:r>
              <a:rPr lang="ru-RU" dirty="0"/>
              <a:t> метою.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4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360219"/>
            <a:ext cx="10353762" cy="6012872"/>
          </a:xfrm>
        </p:spPr>
        <p:txBody>
          <a:bodyPr>
            <a:normAutofit/>
          </a:bodyPr>
          <a:lstStyle/>
          <a:p>
            <a:r>
              <a:rPr lang="ru-RU" dirty="0" err="1"/>
              <a:t>Шкіра</a:t>
            </a:r>
            <a:r>
              <a:rPr lang="ru-RU" dirty="0"/>
              <a:t> </a:t>
            </a:r>
            <a:r>
              <a:rPr lang="ru-RU" dirty="0" err="1"/>
              <a:t>передньобокової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живота </a:t>
            </a:r>
            <a:r>
              <a:rPr lang="ru-RU" dirty="0" err="1"/>
              <a:t>еластична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розтягуватися</a:t>
            </a:r>
            <a:r>
              <a:rPr lang="ru-RU" dirty="0"/>
              <a:t> при </a:t>
            </a:r>
            <a:r>
              <a:rPr lang="ru-RU" dirty="0" err="1"/>
              <a:t>фізіологічних</a:t>
            </a:r>
            <a:r>
              <a:rPr lang="ru-RU" dirty="0"/>
              <a:t> станах (</a:t>
            </a:r>
            <a:r>
              <a:rPr lang="ru-RU" dirty="0" err="1"/>
              <a:t>вагітність</a:t>
            </a:r>
            <a:r>
              <a:rPr lang="ru-RU" dirty="0"/>
              <a:t>) і </a:t>
            </a:r>
            <a:r>
              <a:rPr lang="ru-RU" dirty="0" err="1"/>
              <a:t>паталогічних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 у </a:t>
            </a:r>
            <a:r>
              <a:rPr lang="ru-RU" dirty="0" err="1"/>
              <a:t>черевній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 (асцит, </a:t>
            </a:r>
            <a:r>
              <a:rPr lang="ru-RU" dirty="0" err="1"/>
              <a:t>пухлини</a:t>
            </a:r>
            <a:r>
              <a:rPr lang="ru-RU" dirty="0"/>
              <a:t>,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та гною). </a:t>
            </a:r>
            <a:r>
              <a:rPr lang="ru-RU" dirty="0" err="1"/>
              <a:t>Підшкірна</a:t>
            </a:r>
            <a:r>
              <a:rPr lang="ru-RU" dirty="0"/>
              <a:t> </a:t>
            </a:r>
            <a:r>
              <a:rPr lang="ru-RU" dirty="0" err="1"/>
              <a:t>жирова</a:t>
            </a:r>
            <a:r>
              <a:rPr lang="ru-RU" dirty="0"/>
              <a:t> </a:t>
            </a:r>
            <a:r>
              <a:rPr lang="ru-RU" dirty="0" err="1"/>
              <a:t>клітковина</a:t>
            </a:r>
            <a:r>
              <a:rPr lang="ru-RU" dirty="0"/>
              <a:t> </a:t>
            </a:r>
            <a:r>
              <a:rPr lang="ru-RU" dirty="0" err="1"/>
              <a:t>передньобокової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живота </a:t>
            </a:r>
            <a:r>
              <a:rPr lang="ru-RU" dirty="0" err="1"/>
              <a:t>досить</a:t>
            </a:r>
            <a:r>
              <a:rPr lang="ru-RU" dirty="0"/>
              <a:t> добре </a:t>
            </a:r>
            <a:r>
              <a:rPr lang="ru-RU" dirty="0" err="1"/>
              <a:t>розвинена</a:t>
            </a:r>
            <a:r>
              <a:rPr lang="ru-RU" dirty="0"/>
              <a:t>. </a:t>
            </a:r>
            <a:r>
              <a:rPr lang="ru-RU" dirty="0" err="1"/>
              <a:t>Між</a:t>
            </a:r>
            <a:r>
              <a:rPr lang="ru-RU" dirty="0"/>
              <a:t> листками </a:t>
            </a:r>
            <a:r>
              <a:rPr lang="ru-RU" dirty="0" err="1"/>
              <a:t>поверхневої</a:t>
            </a:r>
            <a:r>
              <a:rPr lang="ru-RU" dirty="0"/>
              <a:t> (</a:t>
            </a:r>
            <a:r>
              <a:rPr lang="ru-RU" dirty="0" err="1"/>
              <a:t>підшкірної</a:t>
            </a:r>
            <a:r>
              <a:rPr lang="ru-RU" dirty="0"/>
              <a:t>) </a:t>
            </a:r>
            <a:r>
              <a:rPr lang="ru-RU" dirty="0" err="1"/>
              <a:t>фасції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поверхневі</a:t>
            </a:r>
            <a:r>
              <a:rPr lang="ru-RU" dirty="0"/>
              <a:t> </a:t>
            </a:r>
            <a:r>
              <a:rPr lang="ru-RU" dirty="0" err="1"/>
              <a:t>судинно-нервові</a:t>
            </a:r>
            <a:r>
              <a:rPr lang="ru-RU" dirty="0"/>
              <a:t> </a:t>
            </a:r>
            <a:r>
              <a:rPr lang="ru-RU" dirty="0" err="1"/>
              <a:t>утвори</a:t>
            </a:r>
            <a:r>
              <a:rPr lang="ru-RU" dirty="0"/>
              <a:t>. </a:t>
            </a:r>
            <a:r>
              <a:rPr lang="ru-RU" dirty="0" err="1"/>
              <a:t>Власна</a:t>
            </a:r>
            <a:r>
              <a:rPr lang="ru-RU" dirty="0"/>
              <a:t> </a:t>
            </a:r>
            <a:r>
              <a:rPr lang="ru-RU" dirty="0" err="1"/>
              <a:t>фасція</a:t>
            </a:r>
            <a:r>
              <a:rPr lang="ru-RU" dirty="0"/>
              <a:t> живота становить </a:t>
            </a:r>
            <a:r>
              <a:rPr lang="ru-RU" dirty="0" err="1"/>
              <a:t>тонку</a:t>
            </a:r>
            <a:r>
              <a:rPr lang="ru-RU" dirty="0"/>
              <a:t> </a:t>
            </a:r>
            <a:r>
              <a:rPr lang="ru-RU" dirty="0" err="1"/>
              <a:t>фіброзну</a:t>
            </a:r>
            <a:r>
              <a:rPr lang="ru-RU" dirty="0"/>
              <a:t> пластинку,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вплітається</a:t>
            </a:r>
            <a:r>
              <a:rPr lang="ru-RU" dirty="0"/>
              <a:t> в </a:t>
            </a:r>
            <a:r>
              <a:rPr lang="ru-RU" dirty="0" err="1"/>
              <a:t>пахвинну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 </a:t>
            </a:r>
            <a:r>
              <a:rPr lang="ru-RU" dirty="0" err="1"/>
              <a:t>передньобокової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живота </a:t>
            </a:r>
            <a:r>
              <a:rPr lang="ru-RU" dirty="0" err="1"/>
              <a:t>поверхневе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косий</a:t>
            </a:r>
            <a:r>
              <a:rPr lang="ru-RU" dirty="0"/>
              <a:t> </a:t>
            </a:r>
            <a:r>
              <a:rPr lang="ru-RU" dirty="0" err="1"/>
              <a:t>м’яз</a:t>
            </a:r>
            <a:r>
              <a:rPr lang="ru-RU" dirty="0"/>
              <a:t> живота (</a:t>
            </a:r>
            <a:r>
              <a:rPr lang="ru-RU" dirty="0" err="1"/>
              <a:t>m.obliquus</a:t>
            </a:r>
            <a:r>
              <a:rPr lang="ru-RU" dirty="0"/>
              <a:t> </a:t>
            </a:r>
            <a:r>
              <a:rPr lang="ru-RU" dirty="0" err="1"/>
              <a:t>extemus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). </a:t>
            </a:r>
            <a:r>
              <a:rPr lang="ru-RU" dirty="0" err="1"/>
              <a:t>Вгорі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VII VIII ребер і </a:t>
            </a:r>
            <a:r>
              <a:rPr lang="ru-RU" dirty="0" err="1"/>
              <a:t>поперекової</a:t>
            </a:r>
            <a:r>
              <a:rPr lang="ru-RU" dirty="0"/>
              <a:t> </a:t>
            </a:r>
            <a:r>
              <a:rPr lang="ru-RU" dirty="0" err="1"/>
              <a:t>фасції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волокна </a:t>
            </a:r>
            <a:r>
              <a:rPr lang="ru-RU" dirty="0" err="1"/>
              <a:t>направляються</a:t>
            </a:r>
            <a:r>
              <a:rPr lang="ru-RU" dirty="0"/>
              <a:t> вперед та вниз і </a:t>
            </a:r>
            <a:r>
              <a:rPr lang="ru-RU" dirty="0" err="1"/>
              <a:t>прикріплюються</a:t>
            </a:r>
            <a:r>
              <a:rPr lang="ru-RU" dirty="0"/>
              <a:t> до </a:t>
            </a:r>
            <a:r>
              <a:rPr lang="ru-RU" dirty="0" err="1"/>
              <a:t>зовнішньої</a:t>
            </a:r>
            <a:r>
              <a:rPr lang="ru-RU" dirty="0"/>
              <a:t> губи </a:t>
            </a:r>
            <a:r>
              <a:rPr lang="ru-RU" dirty="0" err="1"/>
              <a:t>крила</a:t>
            </a:r>
            <a:r>
              <a:rPr lang="ru-RU" dirty="0"/>
              <a:t> </a:t>
            </a:r>
            <a:r>
              <a:rPr lang="ru-RU" dirty="0" err="1"/>
              <a:t>клубової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. </a:t>
            </a:r>
            <a:r>
              <a:rPr lang="ru-RU" dirty="0" err="1"/>
              <a:t>Остання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 переходить у апоневроз,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пахвову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та </a:t>
            </a:r>
            <a:r>
              <a:rPr lang="ru-RU" dirty="0" err="1"/>
              <a:t>білу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 живота.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41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424873"/>
            <a:ext cx="10353762" cy="5994400"/>
          </a:xfrm>
        </p:spPr>
        <p:txBody>
          <a:bodyPr/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зауважити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апоневроз m. </a:t>
            </a:r>
            <a:r>
              <a:rPr lang="ru-RU" dirty="0" err="1"/>
              <a:t>obliquus</a:t>
            </a:r>
            <a:r>
              <a:rPr lang="ru-RU" dirty="0"/>
              <a:t> </a:t>
            </a:r>
            <a:r>
              <a:rPr lang="ru-RU" dirty="0" err="1"/>
              <a:t>extemus</a:t>
            </a:r>
            <a:r>
              <a:rPr lang="ru-RU" dirty="0"/>
              <a:t> </a:t>
            </a:r>
            <a:r>
              <a:rPr lang="ru-RU" dirty="0" err="1"/>
              <a:t>adominis</a:t>
            </a:r>
            <a:r>
              <a:rPr lang="ru-RU" dirty="0"/>
              <a:t> у </a:t>
            </a:r>
            <a:r>
              <a:rPr lang="ru-RU" dirty="0" err="1"/>
              <a:t>медіальній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пахвинної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розщеплюється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ніжки</a:t>
            </a:r>
            <a:r>
              <a:rPr lang="ru-RU" dirty="0"/>
              <a:t> і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отвір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каналу.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косий</a:t>
            </a:r>
            <a:r>
              <a:rPr lang="ru-RU" dirty="0"/>
              <a:t> </a:t>
            </a:r>
            <a:r>
              <a:rPr lang="ru-RU" dirty="0" err="1"/>
              <a:t>м’яз</a:t>
            </a:r>
            <a:r>
              <a:rPr lang="ru-RU" dirty="0"/>
              <a:t> живота (m. </a:t>
            </a:r>
            <a:r>
              <a:rPr lang="ru-RU" dirty="0" err="1"/>
              <a:t>oliquus</a:t>
            </a:r>
            <a:r>
              <a:rPr lang="ru-RU" dirty="0"/>
              <a:t> </a:t>
            </a:r>
            <a:r>
              <a:rPr lang="ru-RU" dirty="0" err="1"/>
              <a:t>internus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)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віялоподібний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</a:t>
            </a:r>
            <a:r>
              <a:rPr lang="ru-RU" dirty="0" err="1"/>
              <a:t>м’язових</a:t>
            </a:r>
            <a:r>
              <a:rPr lang="ru-RU" dirty="0"/>
              <a:t> волокон,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направляються</a:t>
            </a:r>
            <a:r>
              <a:rPr lang="ru-RU" dirty="0"/>
              <a:t> </a:t>
            </a:r>
            <a:r>
              <a:rPr lang="ru-RU" dirty="0" err="1"/>
              <a:t>знизу</a:t>
            </a:r>
            <a:r>
              <a:rPr lang="ru-RU" dirty="0"/>
              <a:t> </a:t>
            </a:r>
            <a:r>
              <a:rPr lang="ru-RU" dirty="0" err="1"/>
              <a:t>вгору</a:t>
            </a:r>
            <a:r>
              <a:rPr lang="ru-RU" dirty="0"/>
              <a:t> і </a:t>
            </a:r>
            <a:r>
              <a:rPr lang="ru-RU" dirty="0" err="1"/>
              <a:t>досередини</a:t>
            </a:r>
            <a:r>
              <a:rPr lang="ru-RU" dirty="0"/>
              <a:t>. Апоневроз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 при </a:t>
            </a:r>
            <a:r>
              <a:rPr lang="ru-RU" dirty="0" err="1"/>
              <a:t>підході</a:t>
            </a:r>
            <a:r>
              <a:rPr lang="ru-RU" dirty="0"/>
              <a:t> до прямого </a:t>
            </a:r>
            <a:r>
              <a:rPr lang="ru-RU" dirty="0" err="1"/>
              <a:t>м’яза</a:t>
            </a:r>
            <a:r>
              <a:rPr lang="ru-RU" dirty="0"/>
              <a:t> живота (m. </a:t>
            </a:r>
            <a:r>
              <a:rPr lang="ru-RU" dirty="0" err="1"/>
              <a:t>rectus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) </a:t>
            </a:r>
            <a:r>
              <a:rPr lang="ru-RU" dirty="0" err="1"/>
              <a:t>розщеплюється</a:t>
            </a:r>
            <a:r>
              <a:rPr lang="ru-RU" dirty="0"/>
              <a:t> на два листки, </a:t>
            </a:r>
            <a:r>
              <a:rPr lang="ru-RU" dirty="0" err="1"/>
              <a:t>які</a:t>
            </a:r>
            <a:r>
              <a:rPr lang="ru-RU" dirty="0"/>
              <a:t> разом з апоневрозом </a:t>
            </a:r>
            <a:r>
              <a:rPr lang="ru-RU" dirty="0" err="1"/>
              <a:t>зовнішнього</a:t>
            </a:r>
            <a:r>
              <a:rPr lang="ru-RU" dirty="0"/>
              <a:t> косого </a:t>
            </a:r>
            <a:r>
              <a:rPr lang="ru-RU" dirty="0" err="1"/>
              <a:t>м’яза</a:t>
            </a:r>
            <a:r>
              <a:rPr lang="ru-RU" dirty="0"/>
              <a:t> живота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піхву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. </a:t>
            </a:r>
            <a:r>
              <a:rPr lang="ru-RU" dirty="0" err="1"/>
              <a:t>Вирізняється</a:t>
            </a:r>
            <a:r>
              <a:rPr lang="ru-RU" dirty="0"/>
              <a:t> m. </a:t>
            </a:r>
            <a:r>
              <a:rPr lang="ru-RU" dirty="0" err="1"/>
              <a:t>obliquus</a:t>
            </a:r>
            <a:r>
              <a:rPr lang="ru-RU" dirty="0"/>
              <a:t> </a:t>
            </a:r>
            <a:r>
              <a:rPr lang="ru-RU" dirty="0" err="1"/>
              <a:t>internus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прилягає</a:t>
            </a:r>
            <a:r>
              <a:rPr lang="ru-RU" dirty="0"/>
              <a:t> до </a:t>
            </a:r>
            <a:r>
              <a:rPr lang="ru-RU" dirty="0" err="1"/>
              <a:t>пупартовоїзв’язки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зрощений</a:t>
            </a:r>
            <a:r>
              <a:rPr lang="ru-RU" dirty="0"/>
              <a:t>. </a:t>
            </a:r>
            <a:r>
              <a:rPr lang="ru-RU" dirty="0" err="1"/>
              <a:t>Нижні</a:t>
            </a:r>
            <a:r>
              <a:rPr lang="ru-RU" dirty="0"/>
              <a:t> волокна </a:t>
            </a:r>
            <a:r>
              <a:rPr lang="ru-RU" dirty="0" err="1"/>
              <a:t>внутрішнього</a:t>
            </a:r>
            <a:r>
              <a:rPr lang="ru-RU" dirty="0"/>
              <a:t> косого </a:t>
            </a:r>
            <a:r>
              <a:rPr lang="ru-RU" dirty="0" err="1"/>
              <a:t>м’яза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м’яз-підіймач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(m. </a:t>
            </a:r>
            <a:r>
              <a:rPr lang="ru-RU" dirty="0" err="1"/>
              <a:t>cremaster</a:t>
            </a:r>
            <a:r>
              <a:rPr lang="ru-RU" dirty="0"/>
              <a:t>). </a:t>
            </a:r>
            <a:r>
              <a:rPr lang="ru-RU" dirty="0" err="1"/>
              <a:t>Найглибше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поперечний</a:t>
            </a:r>
            <a:r>
              <a:rPr lang="ru-RU" dirty="0"/>
              <a:t> </a:t>
            </a:r>
            <a:r>
              <a:rPr lang="ru-RU" dirty="0" err="1"/>
              <a:t>м’яз</a:t>
            </a:r>
            <a:r>
              <a:rPr lang="ru-RU" dirty="0"/>
              <a:t> живота (m. </a:t>
            </a:r>
            <a:r>
              <a:rPr lang="ru-RU" dirty="0" err="1"/>
              <a:t>transversus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є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найтонших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 </a:t>
            </a:r>
            <a:r>
              <a:rPr lang="ru-RU" dirty="0" err="1"/>
              <a:t>передньобокової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живота. </a:t>
            </a:r>
            <a:r>
              <a:rPr lang="ru-RU" dirty="0" err="1"/>
              <a:t>Його</a:t>
            </a:r>
            <a:r>
              <a:rPr lang="ru-RU" dirty="0"/>
              <a:t> волокна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поперечний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і </a:t>
            </a:r>
            <a:r>
              <a:rPr lang="ru-RU" dirty="0" err="1"/>
              <a:t>переходять</a:t>
            </a:r>
            <a:r>
              <a:rPr lang="ru-RU" dirty="0"/>
              <a:t> в апоневроз,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задню</a:t>
            </a:r>
            <a:r>
              <a:rPr lang="ru-RU" dirty="0"/>
              <a:t> </a:t>
            </a:r>
            <a:r>
              <a:rPr lang="ru-RU" dirty="0" err="1"/>
              <a:t>стінку</a:t>
            </a:r>
            <a:r>
              <a:rPr lang="ru-RU" dirty="0"/>
              <a:t> </a:t>
            </a:r>
            <a:r>
              <a:rPr lang="ru-RU" dirty="0" err="1"/>
              <a:t>піхви</a:t>
            </a:r>
            <a:r>
              <a:rPr lang="ru-RU" dirty="0"/>
              <a:t> прямого </a:t>
            </a:r>
            <a:r>
              <a:rPr lang="ru-RU" dirty="0" err="1"/>
              <a:t>м’яза</a:t>
            </a:r>
            <a:r>
              <a:rPr lang="ru-RU" dirty="0"/>
              <a:t> живота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білу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. </a:t>
            </a:r>
            <a:r>
              <a:rPr lang="ru-RU" dirty="0" err="1"/>
              <a:t>Лінія</a:t>
            </a:r>
            <a:r>
              <a:rPr lang="ru-RU" dirty="0"/>
              <a:t> переходу </a:t>
            </a:r>
            <a:r>
              <a:rPr lang="ru-RU" dirty="0" err="1"/>
              <a:t>м’язових</a:t>
            </a:r>
            <a:r>
              <a:rPr lang="ru-RU" dirty="0"/>
              <a:t> волокон m. </a:t>
            </a:r>
            <a:r>
              <a:rPr lang="ru-RU" dirty="0" err="1"/>
              <a:t>transverses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півмісяцевої</a:t>
            </a:r>
            <a:r>
              <a:rPr lang="ru-RU" dirty="0"/>
              <a:t>. </a:t>
            </a:r>
            <a:r>
              <a:rPr lang="ru-RU" dirty="0" err="1"/>
              <a:t>Нижні</a:t>
            </a:r>
            <a:r>
              <a:rPr lang="ru-RU" dirty="0"/>
              <a:t> волокна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паралельно</a:t>
            </a:r>
            <a:r>
              <a:rPr lang="ru-RU" dirty="0"/>
              <a:t> </a:t>
            </a:r>
            <a:r>
              <a:rPr lang="ru-RU" dirty="0" err="1"/>
              <a:t>пахвинній</a:t>
            </a:r>
            <a:r>
              <a:rPr lang="ru-RU" dirty="0"/>
              <a:t> </a:t>
            </a:r>
            <a:r>
              <a:rPr lang="ru-RU" dirty="0" err="1"/>
              <a:t>зв’язці</a:t>
            </a:r>
            <a:r>
              <a:rPr lang="ru-RU" dirty="0"/>
              <a:t> і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утворенні</a:t>
            </a:r>
            <a:r>
              <a:rPr lang="ru-RU" dirty="0"/>
              <a:t> m. </a:t>
            </a:r>
            <a:r>
              <a:rPr lang="ru-RU" dirty="0" err="1"/>
              <a:t>cremaster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758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387927"/>
            <a:ext cx="10353762" cy="598516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На </a:t>
            </a:r>
            <a:r>
              <a:rPr lang="ru-RU" dirty="0" err="1"/>
              <a:t>передній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 живота </a:t>
            </a:r>
            <a:r>
              <a:rPr lang="ru-RU" dirty="0" err="1"/>
              <a:t>знаходиться</a:t>
            </a:r>
            <a:r>
              <a:rPr lang="ru-RU" dirty="0"/>
              <a:t> і </a:t>
            </a:r>
            <a:r>
              <a:rPr lang="ru-RU" dirty="0" err="1"/>
              <a:t>прямий</a:t>
            </a:r>
            <a:r>
              <a:rPr lang="ru-RU" dirty="0"/>
              <a:t> </a:t>
            </a:r>
            <a:r>
              <a:rPr lang="ru-RU" dirty="0" err="1"/>
              <a:t>м’яз</a:t>
            </a:r>
            <a:r>
              <a:rPr lang="ru-RU" dirty="0"/>
              <a:t> живота (m. </a:t>
            </a:r>
            <a:r>
              <a:rPr lang="ru-RU" dirty="0" err="1"/>
              <a:t>rectus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). </a:t>
            </a:r>
            <a:r>
              <a:rPr lang="ru-RU" dirty="0" err="1"/>
              <a:t>Його</a:t>
            </a:r>
            <a:r>
              <a:rPr lang="ru-RU" dirty="0"/>
              <a:t> волокна </a:t>
            </a:r>
            <a:r>
              <a:rPr lang="ru-RU" dirty="0" err="1"/>
              <a:t>починаються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передньої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хрящової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V,VI і VII ребер і </a:t>
            </a:r>
            <a:r>
              <a:rPr lang="ru-RU" dirty="0" err="1"/>
              <a:t>мечоподібного</a:t>
            </a:r>
            <a:r>
              <a:rPr lang="ru-RU" dirty="0"/>
              <a:t> </a:t>
            </a:r>
            <a:r>
              <a:rPr lang="ru-RU" dirty="0" err="1"/>
              <a:t>відростка</a:t>
            </a:r>
            <a:r>
              <a:rPr lang="ru-RU" dirty="0"/>
              <a:t> </a:t>
            </a:r>
            <a:r>
              <a:rPr lang="ru-RU" dirty="0" err="1"/>
              <a:t>груднини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вертикальний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і внизу </a:t>
            </a:r>
            <a:r>
              <a:rPr lang="ru-RU" dirty="0" err="1"/>
              <a:t>прикріплюються</a:t>
            </a:r>
            <a:r>
              <a:rPr lang="ru-RU" dirty="0"/>
              <a:t> </a:t>
            </a:r>
            <a:r>
              <a:rPr lang="ru-RU" dirty="0" err="1"/>
              <a:t>сухожилками</a:t>
            </a:r>
            <a:r>
              <a:rPr lang="ru-RU" dirty="0"/>
              <a:t> до </a:t>
            </a:r>
            <a:r>
              <a:rPr lang="ru-RU" dirty="0" err="1"/>
              <a:t>лобкової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симфізом</a:t>
            </a:r>
            <a:r>
              <a:rPr lang="ru-RU" dirty="0"/>
              <a:t> і </a:t>
            </a:r>
            <a:r>
              <a:rPr lang="ru-RU" dirty="0" err="1"/>
              <a:t>лобковим</a:t>
            </a:r>
            <a:r>
              <a:rPr lang="ru-RU" dirty="0"/>
              <a:t> горбиком (</a:t>
            </a:r>
            <a:r>
              <a:rPr lang="ru-RU" dirty="0" err="1"/>
              <a:t>tuberculum</a:t>
            </a:r>
            <a:r>
              <a:rPr lang="ru-RU" dirty="0"/>
              <a:t> </a:t>
            </a:r>
            <a:r>
              <a:rPr lang="ru-RU" dirty="0" err="1"/>
              <a:t>pubicum</a:t>
            </a:r>
            <a:r>
              <a:rPr lang="ru-RU" dirty="0"/>
              <a:t>). </a:t>
            </a:r>
            <a:r>
              <a:rPr lang="ru-RU" dirty="0" err="1"/>
              <a:t>Прямий</a:t>
            </a:r>
            <a:r>
              <a:rPr lang="ru-RU" dirty="0"/>
              <a:t> </a:t>
            </a:r>
            <a:r>
              <a:rPr lang="ru-RU" dirty="0" err="1"/>
              <a:t>м’яз</a:t>
            </a:r>
            <a:r>
              <a:rPr lang="ru-RU" dirty="0"/>
              <a:t> живота </a:t>
            </a:r>
            <a:r>
              <a:rPr lang="ru-RU" dirty="0" err="1"/>
              <a:t>огорнений</a:t>
            </a:r>
            <a:r>
              <a:rPr lang="ru-RU" dirty="0"/>
              <a:t> </a:t>
            </a:r>
            <a:r>
              <a:rPr lang="ru-RU" dirty="0" err="1"/>
              <a:t>піхвою</a:t>
            </a:r>
            <a:r>
              <a:rPr lang="ru-RU" dirty="0"/>
              <a:t>, яка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передньобокової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живота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Так, </a:t>
            </a:r>
            <a:r>
              <a:rPr lang="ru-RU" dirty="0" err="1"/>
              <a:t>вище</a:t>
            </a:r>
            <a:r>
              <a:rPr lang="ru-RU" dirty="0"/>
              <a:t> пупка </a:t>
            </a:r>
            <a:r>
              <a:rPr lang="ru-RU" dirty="0" err="1"/>
              <a:t>спереду</a:t>
            </a:r>
            <a:r>
              <a:rPr lang="ru-RU" dirty="0"/>
              <a:t> вона </a:t>
            </a:r>
            <a:r>
              <a:rPr lang="ru-RU" dirty="0" err="1"/>
              <a:t>утворена</a:t>
            </a:r>
            <a:r>
              <a:rPr lang="ru-RU" dirty="0"/>
              <a:t> апоневрозом </a:t>
            </a:r>
            <a:r>
              <a:rPr lang="ru-RU" dirty="0" err="1"/>
              <a:t>зовнішньою</a:t>
            </a:r>
            <a:r>
              <a:rPr lang="ru-RU" dirty="0"/>
              <a:t> косого і </a:t>
            </a:r>
            <a:r>
              <a:rPr lang="ru-RU" dirty="0" err="1"/>
              <a:t>поверхневим</a:t>
            </a:r>
            <a:r>
              <a:rPr lang="ru-RU" dirty="0"/>
              <a:t> листком </a:t>
            </a:r>
            <a:r>
              <a:rPr lang="ru-RU" dirty="0" err="1"/>
              <a:t>внутрішнього</a:t>
            </a:r>
            <a:r>
              <a:rPr lang="ru-RU" dirty="0"/>
              <a:t> косого </a:t>
            </a:r>
            <a:r>
              <a:rPr lang="ru-RU" dirty="0" err="1"/>
              <a:t>м’язів</a:t>
            </a:r>
            <a:r>
              <a:rPr lang="ru-RU" dirty="0"/>
              <a:t> живота, </a:t>
            </a:r>
            <a:r>
              <a:rPr lang="ru-RU" dirty="0" err="1"/>
              <a:t>позаду</a:t>
            </a:r>
            <a:r>
              <a:rPr lang="ru-RU" dirty="0"/>
              <a:t> - </a:t>
            </a:r>
            <a:r>
              <a:rPr lang="ru-RU" dirty="0" err="1"/>
              <a:t>глибоким</a:t>
            </a:r>
            <a:r>
              <a:rPr lang="ru-RU" dirty="0"/>
              <a:t> листком </a:t>
            </a:r>
            <a:r>
              <a:rPr lang="ru-RU" dirty="0" err="1"/>
              <a:t>внутрішнього</a:t>
            </a:r>
            <a:r>
              <a:rPr lang="ru-RU" dirty="0"/>
              <a:t> косого і поперечного </a:t>
            </a:r>
            <a:r>
              <a:rPr lang="ru-RU" dirty="0" err="1"/>
              <a:t>м’яза</a:t>
            </a:r>
            <a:r>
              <a:rPr lang="ru-RU" dirty="0"/>
              <a:t> живота; </a:t>
            </a:r>
            <a:r>
              <a:rPr lang="ru-RU" dirty="0" err="1"/>
              <a:t>нижче</a:t>
            </a:r>
            <a:r>
              <a:rPr lang="ru-RU" dirty="0"/>
              <a:t> пупка на 4 -5 см </a:t>
            </a:r>
            <a:r>
              <a:rPr lang="ru-RU" dirty="0" err="1"/>
              <a:t>спереду</a:t>
            </a:r>
            <a:r>
              <a:rPr lang="ru-RU" dirty="0"/>
              <a:t> - апоневрозами </a:t>
            </a:r>
            <a:r>
              <a:rPr lang="ru-RU" dirty="0" err="1"/>
              <a:t>зовнішнього</a:t>
            </a:r>
            <a:r>
              <a:rPr lang="ru-RU" dirty="0"/>
              <a:t> і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косих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 живота, </a:t>
            </a:r>
            <a:r>
              <a:rPr lang="ru-RU" dirty="0" err="1"/>
              <a:t>позаду</a:t>
            </a:r>
            <a:r>
              <a:rPr lang="ru-RU" dirty="0"/>
              <a:t> - </a:t>
            </a:r>
            <a:r>
              <a:rPr lang="ru-RU" dirty="0" err="1"/>
              <a:t>лише</a:t>
            </a:r>
            <a:r>
              <a:rPr lang="ru-RU" dirty="0"/>
              <a:t> поперечною </a:t>
            </a:r>
            <a:r>
              <a:rPr lang="ru-RU" dirty="0" err="1"/>
              <a:t>фасцією</a:t>
            </a:r>
            <a:r>
              <a:rPr lang="ru-RU" dirty="0"/>
              <a:t>, яка є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внутрішньочеревної</a:t>
            </a:r>
            <a:r>
              <a:rPr lang="ru-RU" dirty="0"/>
              <a:t> </a:t>
            </a:r>
            <a:r>
              <a:rPr lang="ru-RU" dirty="0" err="1"/>
              <a:t>фасції</a:t>
            </a:r>
            <a:r>
              <a:rPr lang="ru-RU" dirty="0"/>
              <a:t>.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внутрішніми</a:t>
            </a:r>
            <a:r>
              <a:rPr lang="ru-RU" dirty="0"/>
              <a:t> краями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 живота </a:t>
            </a:r>
            <a:r>
              <a:rPr lang="ru-RU" dirty="0" err="1"/>
              <a:t>розміщена</a:t>
            </a:r>
            <a:r>
              <a:rPr lang="ru-RU" dirty="0"/>
              <a:t> </a:t>
            </a:r>
            <a:r>
              <a:rPr lang="ru-RU" dirty="0" err="1"/>
              <a:t>біла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 живота. </a:t>
            </a:r>
            <a:r>
              <a:rPr lang="ru-RU" dirty="0" err="1"/>
              <a:t>Вище</a:t>
            </a:r>
            <a:r>
              <a:rPr lang="ru-RU" dirty="0"/>
              <a:t> і в межах пупка вона представлена широкою </a:t>
            </a:r>
            <a:r>
              <a:rPr lang="ru-RU" dirty="0" err="1"/>
              <a:t>апоневротич</a:t>
            </a:r>
            <a:r>
              <a:rPr lang="ru-RU" dirty="0"/>
              <a:t>- ною </a:t>
            </a:r>
            <a:r>
              <a:rPr lang="ru-RU" dirty="0" err="1"/>
              <a:t>пластинкою</a:t>
            </a:r>
            <a:r>
              <a:rPr lang="ru-RU" dirty="0"/>
              <a:t>, а </a:t>
            </a:r>
            <a:r>
              <a:rPr lang="ru-RU" dirty="0" err="1"/>
              <a:t>нижче</a:t>
            </a:r>
            <a:r>
              <a:rPr lang="ru-RU" dirty="0"/>
              <a:t> пупка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звужується</a:t>
            </a:r>
            <a:r>
              <a:rPr lang="ru-RU" dirty="0"/>
              <a:t> до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міліметрів</a:t>
            </a:r>
            <a:r>
              <a:rPr lang="ru-RU" dirty="0"/>
              <a:t> і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щільний</a:t>
            </a:r>
            <a:r>
              <a:rPr lang="ru-RU" dirty="0"/>
              <a:t> тяж,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прикріплюється</a:t>
            </a:r>
            <a:r>
              <a:rPr lang="ru-RU" dirty="0"/>
              <a:t> до лобкового </a:t>
            </a:r>
            <a:r>
              <a:rPr lang="ru-RU" dirty="0" err="1"/>
              <a:t>зчленування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топографії</a:t>
            </a:r>
            <a:r>
              <a:rPr lang="ru-RU" dirty="0"/>
              <a:t> </a:t>
            </a:r>
            <a:r>
              <a:rPr lang="ru-RU" dirty="0" err="1"/>
              <a:t>білої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живота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суттєві</a:t>
            </a:r>
            <a:r>
              <a:rPr lang="ru-RU" dirty="0"/>
              <a:t>. Так, </a:t>
            </a:r>
            <a:r>
              <a:rPr lang="ru-RU" dirty="0" err="1"/>
              <a:t>розрізи</a:t>
            </a:r>
            <a:r>
              <a:rPr lang="ru-RU" dirty="0"/>
              <a:t> по </a:t>
            </a:r>
            <a:r>
              <a:rPr lang="ru-RU" dirty="0" err="1"/>
              <a:t>білій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живота </a:t>
            </a:r>
            <a:r>
              <a:rPr lang="ru-RU" dirty="0" err="1"/>
              <a:t>вище</a:t>
            </a:r>
            <a:r>
              <a:rPr lang="ru-RU" dirty="0"/>
              <a:t> пупка </a:t>
            </a:r>
            <a:r>
              <a:rPr lang="ru-RU" dirty="0" err="1"/>
              <a:t>можна</a:t>
            </a:r>
            <a:r>
              <a:rPr lang="ru-RU" dirty="0"/>
              <a:t> провести без </a:t>
            </a:r>
            <a:r>
              <a:rPr lang="ru-RU" dirty="0" err="1"/>
              <a:t>розтину</a:t>
            </a:r>
            <a:r>
              <a:rPr lang="ru-RU" dirty="0"/>
              <a:t> </a:t>
            </a:r>
            <a:r>
              <a:rPr lang="ru-RU" dirty="0" err="1"/>
              <a:t>піхви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 живота, а </a:t>
            </a:r>
            <a:r>
              <a:rPr lang="ru-RU" dirty="0" err="1"/>
              <a:t>нижче</a:t>
            </a:r>
            <a:r>
              <a:rPr lang="ru-RU" dirty="0"/>
              <a:t> пупка доводиться </a:t>
            </a:r>
            <a:r>
              <a:rPr lang="ru-RU" dirty="0" err="1"/>
              <a:t>розтинати</a:t>
            </a:r>
            <a:r>
              <a:rPr lang="ru-RU" dirty="0"/>
              <a:t> </a:t>
            </a:r>
            <a:r>
              <a:rPr lang="ru-RU" dirty="0" err="1"/>
              <a:t>піхву</a:t>
            </a:r>
            <a:r>
              <a:rPr lang="ru-RU" dirty="0"/>
              <a:t>. При </a:t>
            </a:r>
            <a:r>
              <a:rPr lang="ru-RU" dirty="0" err="1"/>
              <a:t>огляді</a:t>
            </a:r>
            <a:r>
              <a:rPr lang="ru-RU" dirty="0"/>
              <a:t> </a:t>
            </a:r>
            <a:r>
              <a:rPr lang="ru-RU" dirty="0" err="1"/>
              <a:t>білої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живота </a:t>
            </a:r>
            <a:r>
              <a:rPr lang="uk-UA" dirty="0"/>
              <a:t>лікарі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, </a:t>
            </a:r>
            <a:r>
              <a:rPr lang="ru-RU" dirty="0" err="1"/>
              <a:t>шо</a:t>
            </a:r>
            <a:r>
              <a:rPr lang="ru-RU" dirty="0"/>
              <a:t> </a:t>
            </a:r>
            <a:r>
              <a:rPr lang="ru-RU" dirty="0" err="1"/>
              <a:t>вгорі</a:t>
            </a:r>
            <a:r>
              <a:rPr lang="ru-RU" dirty="0"/>
              <a:t> </a:t>
            </a:r>
            <a:r>
              <a:rPr lang="ru-RU" dirty="0" err="1"/>
              <a:t>біла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 живота </a:t>
            </a:r>
            <a:r>
              <a:rPr lang="ru-RU" dirty="0" err="1"/>
              <a:t>фіксується</a:t>
            </a:r>
            <a:r>
              <a:rPr lang="ru-RU" dirty="0"/>
              <a:t> до </a:t>
            </a:r>
            <a:r>
              <a:rPr lang="ru-RU" dirty="0" err="1"/>
              <a:t>мечоподібного</a:t>
            </a:r>
            <a:r>
              <a:rPr lang="ru-RU" dirty="0"/>
              <a:t> </a:t>
            </a:r>
            <a:r>
              <a:rPr lang="ru-RU" dirty="0" err="1"/>
              <a:t>відростка</a:t>
            </a:r>
            <a:r>
              <a:rPr lang="ru-RU" dirty="0"/>
              <a:t> </a:t>
            </a:r>
            <a:r>
              <a:rPr lang="ru-RU" dirty="0" err="1"/>
              <a:t>груднини</a:t>
            </a:r>
            <a:r>
              <a:rPr lang="ru-RU" dirty="0"/>
              <a:t>, а внизу - до лобкового </a:t>
            </a:r>
            <a:r>
              <a:rPr lang="ru-RU" dirty="0" err="1"/>
              <a:t>зчленування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3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54494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052945"/>
            <a:ext cx="10353762" cy="5504873"/>
          </a:xfrm>
        </p:spPr>
        <p:txBody>
          <a:bodyPr/>
          <a:lstStyle/>
          <a:p>
            <a:r>
              <a:rPr lang="ru-RU" dirty="0" err="1"/>
              <a:t>Очеревина</a:t>
            </a:r>
            <a:r>
              <a:rPr lang="ru-RU" dirty="0"/>
              <a:t> — </a:t>
            </a:r>
            <a:r>
              <a:rPr lang="ru-RU" dirty="0" err="1"/>
              <a:t>серозна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, яка </a:t>
            </a:r>
            <a:r>
              <a:rPr lang="ru-RU" dirty="0" err="1"/>
              <a:t>вистилає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і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розміщені</a:t>
            </a:r>
            <a:r>
              <a:rPr lang="ru-RU" dirty="0"/>
              <a:t> в </a:t>
            </a:r>
            <a:r>
              <a:rPr lang="ru-RU" dirty="0" err="1"/>
              <a:t>черевній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парієтальний</a:t>
            </a:r>
            <a:r>
              <a:rPr lang="ru-RU" dirty="0"/>
              <a:t> і </a:t>
            </a:r>
            <a:r>
              <a:rPr lang="ru-RU" dirty="0" err="1"/>
              <a:t>вісцеральний</a:t>
            </a:r>
            <a:r>
              <a:rPr lang="ru-RU" dirty="0"/>
              <a:t> листки </a:t>
            </a:r>
            <a:r>
              <a:rPr lang="ru-RU" dirty="0" err="1"/>
              <a:t>очеревини</a:t>
            </a:r>
            <a:r>
              <a:rPr lang="ru-RU" dirty="0"/>
              <a:t>. Перший </a:t>
            </a:r>
            <a:r>
              <a:rPr lang="ru-RU" dirty="0" err="1"/>
              <a:t>із</a:t>
            </a:r>
            <a:r>
              <a:rPr lang="ru-RU" dirty="0"/>
              <a:t> них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товщий</a:t>
            </a:r>
            <a:r>
              <a:rPr lang="ru-RU" dirty="0"/>
              <a:t> і </a:t>
            </a:r>
            <a:r>
              <a:rPr lang="ru-RU" dirty="0" err="1"/>
              <a:t>щільніший</a:t>
            </a:r>
            <a:r>
              <a:rPr lang="ru-RU" dirty="0"/>
              <a:t> за </a:t>
            </a:r>
            <a:r>
              <a:rPr lang="ru-RU" dirty="0" err="1"/>
              <a:t>другий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91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452582"/>
            <a:ext cx="8946541" cy="5795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Порожнина</a:t>
            </a:r>
            <a:r>
              <a:rPr lang="ru-RU" b="1" dirty="0"/>
              <a:t> живота </a:t>
            </a:r>
            <a:r>
              <a:rPr lang="ru-RU" dirty="0"/>
              <a:t>(</a:t>
            </a:r>
            <a:r>
              <a:rPr lang="ru-RU" dirty="0" err="1"/>
              <a:t>cavitas</a:t>
            </a:r>
            <a:r>
              <a:rPr lang="ru-RU" dirty="0"/>
              <a:t> </a:t>
            </a:r>
            <a:r>
              <a:rPr lang="ru-RU" dirty="0" err="1"/>
              <a:t>abdominalis</a:t>
            </a:r>
            <a:r>
              <a:rPr lang="ru-RU" dirty="0"/>
              <a:t>)</a:t>
            </a:r>
            <a:r>
              <a:rPr lang="ru-RU" b="1" dirty="0"/>
              <a:t> </a:t>
            </a:r>
            <a:r>
              <a:rPr lang="ru-RU" dirty="0" err="1"/>
              <a:t>спереду</a:t>
            </a:r>
            <a:r>
              <a:rPr lang="ru-RU" dirty="0"/>
              <a:t> і </a:t>
            </a:r>
            <a:r>
              <a:rPr lang="ru-RU" dirty="0" err="1"/>
              <a:t>збоку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b="1" dirty="0"/>
              <a:t> </a:t>
            </a:r>
            <a:r>
              <a:rPr lang="ru-RU" dirty="0" err="1"/>
              <a:t>передньо-бічною</a:t>
            </a:r>
            <a:r>
              <a:rPr lang="ru-RU" dirty="0"/>
              <a:t> </a:t>
            </a:r>
            <a:r>
              <a:rPr lang="ru-RU" dirty="0" err="1"/>
              <a:t>стінкою</a:t>
            </a:r>
            <a:r>
              <a:rPr lang="ru-RU" dirty="0"/>
              <a:t> живота; </a:t>
            </a:r>
            <a:r>
              <a:rPr lang="ru-RU" dirty="0" err="1"/>
              <a:t>ззаду</a:t>
            </a:r>
            <a:r>
              <a:rPr lang="ru-RU" dirty="0"/>
              <a:t> – </a:t>
            </a:r>
            <a:r>
              <a:rPr lang="ru-RU" dirty="0" err="1"/>
              <a:t>поперековою</a:t>
            </a:r>
            <a:r>
              <a:rPr lang="ru-RU" dirty="0"/>
              <a:t> </a:t>
            </a:r>
            <a:r>
              <a:rPr lang="ru-RU" dirty="0" err="1"/>
              <a:t>ділянкою</a:t>
            </a:r>
            <a:r>
              <a:rPr lang="ru-RU" dirty="0"/>
              <a:t>; </a:t>
            </a:r>
            <a:r>
              <a:rPr lang="ru-RU" dirty="0" err="1"/>
              <a:t>зверху</a:t>
            </a:r>
            <a:r>
              <a:rPr lang="ru-RU" dirty="0"/>
              <a:t> – </a:t>
            </a:r>
            <a:r>
              <a:rPr lang="ru-RU" dirty="0" err="1"/>
              <a:t>діафрагмою</a:t>
            </a:r>
            <a:r>
              <a:rPr lang="ru-RU" dirty="0"/>
              <a:t>; </a:t>
            </a:r>
            <a:r>
              <a:rPr lang="ru-RU" dirty="0" err="1"/>
              <a:t>знизу</a:t>
            </a:r>
            <a:r>
              <a:rPr lang="ru-RU" dirty="0"/>
              <a:t> вона переходить у </a:t>
            </a:r>
            <a:r>
              <a:rPr lang="ru-RU" dirty="0" err="1"/>
              <a:t>порожнину</a:t>
            </a:r>
            <a:r>
              <a:rPr lang="ru-RU" dirty="0"/>
              <a:t> малого таза. До складу </a:t>
            </a:r>
            <a:r>
              <a:rPr lang="ru-RU" dirty="0" err="1"/>
              <a:t>порожнини</a:t>
            </a:r>
            <a:r>
              <a:rPr lang="ru-RU" dirty="0"/>
              <a:t> живота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порожнина</a:t>
            </a:r>
            <a:r>
              <a:rPr lang="ru-RU" dirty="0"/>
              <a:t> </a:t>
            </a:r>
            <a:r>
              <a:rPr lang="ru-RU" dirty="0" err="1"/>
              <a:t>очеревини</a:t>
            </a:r>
            <a:r>
              <a:rPr lang="ru-RU" dirty="0"/>
              <a:t> та </a:t>
            </a:r>
            <a:r>
              <a:rPr lang="ru-RU" dirty="0" err="1"/>
              <a:t>заочеревинний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b="1" dirty="0" err="1"/>
              <a:t>Очеревинна</a:t>
            </a:r>
            <a:r>
              <a:rPr lang="ru-RU" b="1" dirty="0"/>
              <a:t> </a:t>
            </a:r>
            <a:r>
              <a:rPr lang="ru-RU" b="1" dirty="0" err="1"/>
              <a:t>порожнина</a:t>
            </a:r>
            <a:r>
              <a:rPr lang="ru-RU" b="1" dirty="0"/>
              <a:t> </a:t>
            </a:r>
            <a:r>
              <a:rPr lang="ru-RU" dirty="0" err="1"/>
              <a:t>обмежена</a:t>
            </a:r>
            <a:r>
              <a:rPr lang="ru-RU" dirty="0"/>
              <a:t> серозною </a:t>
            </a:r>
            <a:r>
              <a:rPr lang="ru-RU" dirty="0" err="1"/>
              <a:t>оболонкою</a:t>
            </a:r>
            <a:r>
              <a:rPr lang="ru-RU" b="1" dirty="0"/>
              <a:t> </a:t>
            </a:r>
            <a:r>
              <a:rPr lang="ru-RU" dirty="0"/>
              <a:t>–</a:t>
            </a:r>
            <a:r>
              <a:rPr lang="ru-RU" b="1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 (</a:t>
            </a:r>
            <a:r>
              <a:rPr lang="ru-RU" dirty="0" err="1"/>
              <a:t>peritoneum</a:t>
            </a:r>
            <a:r>
              <a:rPr lang="ru-RU" dirty="0"/>
              <a:t>). Вона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огорнені</a:t>
            </a:r>
            <a:r>
              <a:rPr lang="ru-RU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. </a:t>
            </a:r>
            <a:r>
              <a:rPr lang="ru-RU" dirty="0" err="1"/>
              <a:t>Очеревина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листків</a:t>
            </a:r>
            <a:r>
              <a:rPr lang="ru-RU" dirty="0"/>
              <a:t>: </a:t>
            </a:r>
            <a:r>
              <a:rPr lang="ru-RU" dirty="0" err="1"/>
              <a:t>пристінкового</a:t>
            </a:r>
            <a:r>
              <a:rPr lang="ru-RU" dirty="0"/>
              <a:t> (</a:t>
            </a:r>
            <a:r>
              <a:rPr lang="ru-RU" dirty="0" err="1"/>
              <a:t>парієтального</a:t>
            </a:r>
            <a:r>
              <a:rPr lang="ru-RU" dirty="0"/>
              <a:t>) і </a:t>
            </a:r>
            <a:r>
              <a:rPr lang="ru-RU" dirty="0" err="1"/>
              <a:t>нутрощевого</a:t>
            </a:r>
            <a:r>
              <a:rPr lang="ru-RU" dirty="0"/>
              <a:t> (</a:t>
            </a:r>
            <a:r>
              <a:rPr lang="ru-RU" dirty="0" err="1"/>
              <a:t>вісцерального</a:t>
            </a:r>
            <a:r>
              <a:rPr lang="ru-RU" dirty="0"/>
              <a:t>). Перший </a:t>
            </a:r>
            <a:r>
              <a:rPr lang="ru-RU" dirty="0" err="1"/>
              <a:t>вистилає</a:t>
            </a:r>
            <a:r>
              <a:rPr lang="ru-RU" dirty="0"/>
              <a:t> </a:t>
            </a:r>
            <a:r>
              <a:rPr lang="ru-RU" dirty="0" err="1"/>
              <a:t>зсередини</a:t>
            </a:r>
            <a:r>
              <a:rPr lang="ru-RU" dirty="0"/>
              <a:t> </a:t>
            </a:r>
            <a:r>
              <a:rPr lang="ru-RU" dirty="0" err="1"/>
              <a:t>стінку</a:t>
            </a:r>
            <a:r>
              <a:rPr lang="ru-RU" dirty="0"/>
              <a:t> живота,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живота, разом вони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один у одного. </a:t>
            </a:r>
            <a:r>
              <a:rPr lang="ru-RU" dirty="0" err="1"/>
              <a:t>Між</a:t>
            </a:r>
            <a:r>
              <a:rPr lang="ru-RU" dirty="0"/>
              <a:t> листками </a:t>
            </a:r>
            <a:r>
              <a:rPr lang="ru-RU" dirty="0" err="1"/>
              <a:t>очеревини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30 мл </a:t>
            </a:r>
            <a:r>
              <a:rPr lang="ru-RU" dirty="0" err="1"/>
              <a:t>серозної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457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32510"/>
            <a:ext cx="8946541" cy="59158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Органи</a:t>
            </a:r>
            <a:r>
              <a:rPr lang="ru-RU" b="1" dirty="0"/>
              <a:t>	</a:t>
            </a:r>
            <a:r>
              <a:rPr lang="en-US" b="1" dirty="0" smtClean="0"/>
              <a:t> </a:t>
            </a:r>
            <a:r>
              <a:rPr lang="ru-RU" b="1" dirty="0" err="1" smtClean="0"/>
              <a:t>черевної</a:t>
            </a:r>
            <a:r>
              <a:rPr lang="ru-RU" b="1" dirty="0"/>
              <a:t>	</a:t>
            </a:r>
            <a:r>
              <a:rPr lang="ru-RU" b="1" dirty="0" err="1"/>
              <a:t>порожнини</a:t>
            </a:r>
            <a:r>
              <a:rPr lang="ru-RU" dirty="0"/>
              <a:t>	</a:t>
            </a:r>
            <a:r>
              <a:rPr lang="ru-RU" dirty="0" err="1"/>
              <a:t>відносно</a:t>
            </a:r>
            <a:r>
              <a:rPr lang="ru-RU" dirty="0"/>
              <a:t>	</a:t>
            </a:r>
            <a:r>
              <a:rPr lang="ru-RU" dirty="0" err="1"/>
              <a:t>очеревини</a:t>
            </a:r>
            <a:r>
              <a:rPr lang="ru-RU" dirty="0"/>
              <a:t>	</a:t>
            </a:r>
            <a:r>
              <a:rPr lang="ru-RU" dirty="0" err="1"/>
              <a:t>можуть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err="1" smtClean="0"/>
              <a:t>розташовуватись</a:t>
            </a:r>
            <a:r>
              <a:rPr lang="ru-RU" dirty="0" smtClean="0"/>
              <a:t> </a:t>
            </a:r>
            <a:r>
              <a:rPr lang="ru-RU" dirty="0" err="1"/>
              <a:t>інтраперитонеально</a:t>
            </a:r>
            <a:r>
              <a:rPr lang="ru-RU" dirty="0"/>
              <a:t>, </a:t>
            </a:r>
            <a:r>
              <a:rPr lang="ru-RU" dirty="0" err="1"/>
              <a:t>мезоперитонеально</a:t>
            </a:r>
            <a:r>
              <a:rPr lang="ru-RU" dirty="0"/>
              <a:t> і </a:t>
            </a:r>
            <a:r>
              <a:rPr lang="ru-RU" dirty="0" err="1"/>
              <a:t>ретроперитонеально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огорнені</a:t>
            </a:r>
            <a:r>
              <a:rPr lang="ru-RU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 з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 (</a:t>
            </a:r>
            <a:r>
              <a:rPr lang="ru-RU" dirty="0" err="1"/>
              <a:t>шлунок</a:t>
            </a:r>
            <a:r>
              <a:rPr lang="ru-RU" dirty="0"/>
              <a:t>, тонка, </a:t>
            </a:r>
            <a:r>
              <a:rPr lang="ru-RU" dirty="0" err="1"/>
              <a:t>сліпа</a:t>
            </a:r>
            <a:r>
              <a:rPr lang="ru-RU" dirty="0"/>
              <a:t>, поперечна </a:t>
            </a:r>
            <a:r>
              <a:rPr lang="ru-RU" dirty="0" err="1"/>
              <a:t>ободова</a:t>
            </a:r>
            <a:r>
              <a:rPr lang="ru-RU" dirty="0"/>
              <a:t>, </a:t>
            </a:r>
            <a:r>
              <a:rPr lang="ru-RU" dirty="0" err="1"/>
              <a:t>сигмоподібна</a:t>
            </a:r>
            <a:r>
              <a:rPr lang="ru-RU" dirty="0"/>
              <a:t> кишки, </a:t>
            </a:r>
            <a:r>
              <a:rPr lang="ru-RU" dirty="0" err="1"/>
              <a:t>селезінка</a:t>
            </a:r>
            <a:r>
              <a:rPr lang="ru-RU" dirty="0"/>
              <a:t>),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залягають</a:t>
            </a:r>
            <a:r>
              <a:rPr lang="ru-RU" dirty="0"/>
              <a:t> </a:t>
            </a:r>
            <a:r>
              <a:rPr lang="ru-RU" dirty="0" err="1"/>
              <a:t>внутрішньоочеревинно</a:t>
            </a:r>
            <a:r>
              <a:rPr lang="ru-RU" dirty="0"/>
              <a:t> (</a:t>
            </a:r>
            <a:r>
              <a:rPr lang="ru-RU" dirty="0" err="1"/>
              <a:t>інтраперитонеально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покриті</a:t>
            </a:r>
            <a:r>
              <a:rPr lang="ru-RU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 (</a:t>
            </a:r>
            <a:r>
              <a:rPr lang="ru-RU" dirty="0" err="1"/>
              <a:t>печінка</a:t>
            </a:r>
            <a:r>
              <a:rPr lang="ru-RU" dirty="0"/>
              <a:t>, </a:t>
            </a:r>
            <a:r>
              <a:rPr lang="ru-RU" dirty="0" err="1"/>
              <a:t>жовчний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, </a:t>
            </a:r>
            <a:r>
              <a:rPr lang="ru-RU" dirty="0" err="1"/>
              <a:t>висхідний</a:t>
            </a:r>
            <a:r>
              <a:rPr lang="ru-RU" dirty="0"/>
              <a:t> і </a:t>
            </a:r>
            <a:r>
              <a:rPr lang="ru-RU" dirty="0" err="1"/>
              <a:t>низхідний</a:t>
            </a:r>
            <a:r>
              <a:rPr lang="ru-RU" dirty="0"/>
              <a:t> </a:t>
            </a:r>
            <a:r>
              <a:rPr lang="ru-RU" dirty="0" err="1"/>
              <a:t>відділи</a:t>
            </a:r>
            <a:r>
              <a:rPr lang="ru-RU" dirty="0"/>
              <a:t> </a:t>
            </a:r>
            <a:r>
              <a:rPr lang="ru-RU" dirty="0" err="1"/>
              <a:t>товстої</a:t>
            </a:r>
            <a:r>
              <a:rPr lang="ru-RU" dirty="0"/>
              <a:t> кишки,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дванадцятипалої</a:t>
            </a:r>
            <a:r>
              <a:rPr lang="ru-RU" dirty="0"/>
              <a:t> та </a:t>
            </a:r>
            <a:r>
              <a:rPr lang="ru-RU" dirty="0" err="1"/>
              <a:t>прямої</a:t>
            </a:r>
            <a:r>
              <a:rPr lang="ru-RU" dirty="0"/>
              <a:t> кишок), то вони належать до </a:t>
            </a:r>
            <a:r>
              <a:rPr lang="ru-RU" dirty="0" err="1"/>
              <a:t>мезоперитонеально</a:t>
            </a:r>
            <a:r>
              <a:rPr lang="ru-RU" dirty="0"/>
              <a:t> </a:t>
            </a:r>
            <a:r>
              <a:rPr lang="ru-RU" dirty="0" err="1"/>
              <a:t>розташованих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Ретроперитонеально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розташовані</a:t>
            </a:r>
            <a:r>
              <a:rPr lang="ru-RU" dirty="0"/>
              <a:t> за </a:t>
            </a:r>
            <a:r>
              <a:rPr lang="ru-RU" dirty="0" err="1"/>
              <a:t>очеревиною</a:t>
            </a:r>
            <a:r>
              <a:rPr lang="ru-RU" dirty="0"/>
              <a:t> (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дванадцятипалої</a:t>
            </a:r>
            <a:r>
              <a:rPr lang="ru-RU" dirty="0"/>
              <a:t> кишки, </a:t>
            </a:r>
            <a:r>
              <a:rPr lang="ru-RU" dirty="0" err="1"/>
              <a:t>підшлункова</a:t>
            </a:r>
            <a:r>
              <a:rPr lang="ru-RU" dirty="0"/>
              <a:t> </a:t>
            </a:r>
            <a:r>
              <a:rPr lang="ru-RU" dirty="0" err="1"/>
              <a:t>залоза</a:t>
            </a:r>
            <a:r>
              <a:rPr lang="ru-RU" dirty="0"/>
              <a:t>, </a:t>
            </a:r>
            <a:r>
              <a:rPr lang="ru-RU" dirty="0" err="1"/>
              <a:t>нирки</a:t>
            </a:r>
            <a:r>
              <a:rPr lang="ru-RU" dirty="0"/>
              <a:t>, </a:t>
            </a:r>
            <a:r>
              <a:rPr lang="ru-RU" dirty="0" err="1"/>
              <a:t>сечоводи</a:t>
            </a:r>
            <a:r>
              <a:rPr lang="ru-RU" dirty="0"/>
              <a:t>, </a:t>
            </a:r>
            <a:r>
              <a:rPr lang="ru-RU" dirty="0" err="1"/>
              <a:t>черевна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аорти</a:t>
            </a:r>
            <a:r>
              <a:rPr lang="ru-RU" dirty="0"/>
              <a:t> і </a:t>
            </a:r>
            <a:r>
              <a:rPr lang="ru-RU" dirty="0" err="1"/>
              <a:t>нижня</a:t>
            </a:r>
            <a:r>
              <a:rPr lang="ru-RU" dirty="0"/>
              <a:t> </a:t>
            </a:r>
            <a:r>
              <a:rPr lang="ru-RU" dirty="0" err="1"/>
              <a:t>порожниста</a:t>
            </a:r>
            <a:r>
              <a:rPr lang="ru-RU" dirty="0"/>
              <a:t> вена).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Поперечна </a:t>
            </a:r>
            <a:r>
              <a:rPr lang="ru-RU" dirty="0" err="1"/>
              <a:t>ободова</a:t>
            </a:r>
            <a:r>
              <a:rPr lang="ru-RU" dirty="0"/>
              <a:t> кишка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брижею</a:t>
            </a:r>
            <a:r>
              <a:rPr lang="ru-RU" dirty="0"/>
              <a:t> </a:t>
            </a:r>
            <a:r>
              <a:rPr lang="ru-RU" dirty="0" err="1"/>
              <a:t>поділяє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r>
              <a:rPr lang="ru-RU" dirty="0"/>
              <a:t> живота на два </a:t>
            </a:r>
            <a:r>
              <a:rPr lang="ru-RU" dirty="0" err="1"/>
              <a:t>поверхи</a:t>
            </a:r>
            <a:r>
              <a:rPr lang="ru-RU" dirty="0"/>
              <a:t>: </a:t>
            </a:r>
            <a:r>
              <a:rPr lang="ru-RU" dirty="0" err="1"/>
              <a:t>верхній</a:t>
            </a:r>
            <a:r>
              <a:rPr lang="ru-RU" dirty="0"/>
              <a:t> і </a:t>
            </a:r>
            <a:r>
              <a:rPr lang="ru-RU" dirty="0" err="1"/>
              <a:t>нижній</a:t>
            </a:r>
            <a:r>
              <a:rPr lang="ru-RU" dirty="0"/>
              <a:t>. </a:t>
            </a:r>
            <a:r>
              <a:rPr lang="ru-RU" dirty="0" err="1"/>
              <a:t>Зовні</a:t>
            </a:r>
            <a:r>
              <a:rPr lang="ru-RU" dirty="0"/>
              <a:t>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горизонтальна </a:t>
            </a:r>
            <a:r>
              <a:rPr lang="ru-RU" dirty="0" err="1"/>
              <a:t>лінія</a:t>
            </a:r>
            <a:r>
              <a:rPr lang="ru-RU" dirty="0"/>
              <a:t>, проведена через </a:t>
            </a:r>
            <a:r>
              <a:rPr lang="ru-RU" dirty="0" err="1"/>
              <a:t>кінці</a:t>
            </a:r>
            <a:r>
              <a:rPr lang="ru-RU" dirty="0"/>
              <a:t> X ребер (</a:t>
            </a:r>
            <a:r>
              <a:rPr lang="ru-RU" dirty="0" err="1"/>
              <a:t>linea</a:t>
            </a:r>
            <a:r>
              <a:rPr lang="ru-RU" dirty="0"/>
              <a:t> </a:t>
            </a:r>
            <a:r>
              <a:rPr lang="ru-RU" dirty="0" err="1"/>
              <a:t>bicostarum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903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14036"/>
            <a:ext cx="8946541" cy="5934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/>
              <a:t>У </a:t>
            </a:r>
            <a:r>
              <a:rPr lang="ru-RU" dirty="0" err="1"/>
              <a:t>верхньому</a:t>
            </a:r>
            <a:r>
              <a:rPr lang="ru-RU" dirty="0"/>
              <a:t> </a:t>
            </a:r>
            <a:r>
              <a:rPr lang="ru-RU" dirty="0" err="1"/>
              <a:t>поверсі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три сумки: </a:t>
            </a:r>
            <a:r>
              <a:rPr lang="ru-RU" dirty="0" err="1"/>
              <a:t>печінкову</a:t>
            </a:r>
            <a:r>
              <a:rPr lang="ru-RU" dirty="0"/>
              <a:t>, </a:t>
            </a:r>
            <a:r>
              <a:rPr lang="ru-RU" dirty="0" err="1"/>
              <a:t>передшлункову</a:t>
            </a:r>
            <a:r>
              <a:rPr lang="ru-RU" dirty="0"/>
              <a:t> і </a:t>
            </a:r>
            <a:r>
              <a:rPr lang="ru-RU" dirty="0" err="1"/>
              <a:t>чепцеву</a:t>
            </a:r>
            <a:r>
              <a:rPr lang="ru-RU" dirty="0"/>
              <a:t>. </a:t>
            </a:r>
            <a:r>
              <a:rPr lang="ru-RU" dirty="0" err="1"/>
              <a:t>Між</a:t>
            </a:r>
            <a:r>
              <a:rPr lang="ru-RU" dirty="0"/>
              <a:t> правою </a:t>
            </a:r>
            <a:r>
              <a:rPr lang="ru-RU" dirty="0" err="1"/>
              <a:t>часткою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діафрагмою</a:t>
            </a:r>
            <a:r>
              <a:rPr lang="ru-RU" dirty="0"/>
              <a:t> і </a:t>
            </a:r>
            <a:r>
              <a:rPr lang="ru-RU" dirty="0" err="1"/>
              <a:t>передньою</a:t>
            </a:r>
            <a:r>
              <a:rPr lang="ru-RU" dirty="0"/>
              <a:t> </a:t>
            </a:r>
            <a:r>
              <a:rPr lang="ru-RU" dirty="0" err="1"/>
              <a:t>стінкою</a:t>
            </a:r>
            <a:r>
              <a:rPr lang="ru-RU" dirty="0"/>
              <a:t> живота </a:t>
            </a:r>
            <a:r>
              <a:rPr lang="ru-RU" dirty="0" err="1"/>
              <a:t>розташована</a:t>
            </a:r>
            <a:r>
              <a:rPr lang="ru-RU" dirty="0"/>
              <a:t> </a:t>
            </a:r>
            <a:r>
              <a:rPr lang="ru-RU" b="1" dirty="0" err="1"/>
              <a:t>печінкова</a:t>
            </a:r>
            <a:r>
              <a:rPr lang="ru-RU" b="1" dirty="0"/>
              <a:t> сумка</a:t>
            </a:r>
            <a:r>
              <a:rPr lang="ru-RU" dirty="0"/>
              <a:t> (</a:t>
            </a:r>
            <a:r>
              <a:rPr lang="ru-RU" dirty="0" err="1"/>
              <a:t>bursa</a:t>
            </a:r>
            <a:r>
              <a:rPr lang="ru-RU" dirty="0"/>
              <a:t> </a:t>
            </a:r>
            <a:r>
              <a:rPr lang="ru-RU" dirty="0" err="1"/>
              <a:t>hepatica</a:t>
            </a:r>
            <a:r>
              <a:rPr lang="ru-RU" dirty="0"/>
              <a:t>). </a:t>
            </a:r>
            <a:r>
              <a:rPr lang="ru-RU" b="1" dirty="0" err="1"/>
              <a:t>Передшлункова</a:t>
            </a:r>
            <a:r>
              <a:rPr lang="ru-RU" dirty="0"/>
              <a:t> </a:t>
            </a:r>
            <a:r>
              <a:rPr lang="ru-RU" b="1" dirty="0"/>
              <a:t>сумка </a:t>
            </a:r>
            <a:r>
              <a:rPr lang="ru-RU" dirty="0"/>
              <a:t>(</a:t>
            </a:r>
            <a:r>
              <a:rPr lang="ru-RU" dirty="0" err="1"/>
              <a:t>bursa</a:t>
            </a:r>
            <a:r>
              <a:rPr lang="ru-RU" dirty="0"/>
              <a:t> </a:t>
            </a:r>
            <a:r>
              <a:rPr lang="ru-RU" dirty="0" err="1"/>
              <a:t>praegastrica</a:t>
            </a:r>
            <a:r>
              <a:rPr lang="ru-RU" dirty="0"/>
              <a:t>)</a:t>
            </a:r>
            <a:r>
              <a:rPr lang="ru-RU" b="1" dirty="0"/>
              <a:t> </a:t>
            </a:r>
            <a:r>
              <a:rPr lang="ru-RU" dirty="0" err="1"/>
              <a:t>розташована</a:t>
            </a:r>
            <a:r>
              <a:rPr lang="ru-RU" dirty="0"/>
              <a:t> перед </a:t>
            </a:r>
            <a:r>
              <a:rPr lang="ru-RU" dirty="0" err="1"/>
              <a:t>шлунком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зв'язками</a:t>
            </a:r>
            <a:r>
              <a:rPr lang="ru-RU" dirty="0"/>
              <a:t> і</a:t>
            </a:r>
            <a:r>
              <a:rPr lang="ru-RU" b="1" dirty="0"/>
              <a:t> </a:t>
            </a:r>
            <a:r>
              <a:rPr lang="ru-RU" dirty="0"/>
              <a:t>справа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лівою</a:t>
            </a:r>
            <a:r>
              <a:rPr lang="ru-RU" dirty="0"/>
              <a:t> </a:t>
            </a:r>
            <a:r>
              <a:rPr lang="ru-RU" dirty="0" err="1"/>
              <a:t>часткою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а </a:t>
            </a:r>
            <a:r>
              <a:rPr lang="ru-RU" dirty="0" err="1"/>
              <a:t>зліва</a:t>
            </a:r>
            <a:r>
              <a:rPr lang="ru-RU" dirty="0"/>
              <a:t> – </a:t>
            </a:r>
            <a:r>
              <a:rPr lang="ru-RU" dirty="0" err="1"/>
              <a:t>селезінкою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сумки одна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 </a:t>
            </a:r>
            <a:r>
              <a:rPr lang="ru-RU" dirty="0" err="1"/>
              <a:t>відмежовуються</a:t>
            </a:r>
            <a:r>
              <a:rPr lang="ru-RU" dirty="0"/>
              <a:t> серпастою </a:t>
            </a:r>
            <a:r>
              <a:rPr lang="ru-RU" dirty="0" err="1"/>
              <a:t>зв'язкою</a:t>
            </a:r>
            <a:r>
              <a:rPr lang="ru-RU" dirty="0"/>
              <a:t>. </a:t>
            </a:r>
            <a:r>
              <a:rPr lang="ru-RU" b="1" dirty="0" err="1"/>
              <a:t>Чепцева</a:t>
            </a:r>
            <a:r>
              <a:rPr lang="ru-RU" b="1" dirty="0"/>
              <a:t> сумка</a:t>
            </a:r>
            <a:r>
              <a:rPr lang="ru-RU" dirty="0"/>
              <a:t> (</a:t>
            </a:r>
            <a:r>
              <a:rPr lang="ru-RU" dirty="0" err="1"/>
              <a:t>bursa</a:t>
            </a:r>
            <a:r>
              <a:rPr lang="ru-RU" dirty="0"/>
              <a:t> </a:t>
            </a:r>
            <a:r>
              <a:rPr lang="ru-RU" dirty="0" err="1"/>
              <a:t>omentalis</a:t>
            </a:r>
            <a:r>
              <a:rPr lang="ru-RU" dirty="0"/>
              <a:t>)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щілиноподібний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спереду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</a:t>
            </a:r>
            <a:r>
              <a:rPr lang="ru-RU" dirty="0" err="1"/>
              <a:t>шлунком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зв'язками</a:t>
            </a:r>
            <a:r>
              <a:rPr lang="ru-RU" dirty="0"/>
              <a:t>, </a:t>
            </a:r>
            <a:r>
              <a:rPr lang="ru-RU" dirty="0" err="1"/>
              <a:t>зліва</a:t>
            </a:r>
            <a:r>
              <a:rPr lang="ru-RU" dirty="0"/>
              <a:t> – </a:t>
            </a:r>
            <a:r>
              <a:rPr lang="ru-RU" dirty="0" err="1"/>
              <a:t>селезінкою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зв'язками</a:t>
            </a:r>
            <a:r>
              <a:rPr lang="ru-RU" dirty="0"/>
              <a:t>, </a:t>
            </a:r>
            <a:r>
              <a:rPr lang="ru-RU" dirty="0" err="1"/>
              <a:t>знизу</a:t>
            </a:r>
            <a:r>
              <a:rPr lang="ru-RU" dirty="0"/>
              <a:t> – </a:t>
            </a:r>
            <a:r>
              <a:rPr lang="ru-RU" dirty="0" err="1"/>
              <a:t>лівою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поперечної</a:t>
            </a:r>
            <a:r>
              <a:rPr lang="ru-RU" dirty="0"/>
              <a:t> </a:t>
            </a:r>
            <a:r>
              <a:rPr lang="ru-RU" dirty="0" err="1"/>
              <a:t>ободової</a:t>
            </a:r>
            <a:r>
              <a:rPr lang="ru-RU" dirty="0"/>
              <a:t> кишки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брижею</a:t>
            </a:r>
            <a:r>
              <a:rPr lang="ru-RU" dirty="0"/>
              <a:t>, а </a:t>
            </a:r>
            <a:r>
              <a:rPr lang="ru-RU" dirty="0" err="1"/>
              <a:t>позаду</a:t>
            </a:r>
            <a:r>
              <a:rPr lang="ru-RU" dirty="0"/>
              <a:t> – </a:t>
            </a:r>
            <a:r>
              <a:rPr lang="ru-RU" dirty="0" err="1"/>
              <a:t>очеревиною</a:t>
            </a:r>
            <a:r>
              <a:rPr lang="ru-RU" dirty="0"/>
              <a:t> </a:t>
            </a:r>
            <a:r>
              <a:rPr lang="ru-RU" dirty="0" err="1"/>
              <a:t>задньої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, яка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підшлункову</a:t>
            </a:r>
            <a:r>
              <a:rPr lang="ru-RU" dirty="0"/>
              <a:t> </a:t>
            </a:r>
            <a:r>
              <a:rPr lang="ru-RU" dirty="0" err="1"/>
              <a:t>залозу</a:t>
            </a:r>
            <a:r>
              <a:rPr lang="ru-RU" dirty="0"/>
              <a:t>, </a:t>
            </a:r>
            <a:r>
              <a:rPr lang="ru-RU" dirty="0" err="1"/>
              <a:t>ліву</a:t>
            </a:r>
            <a:r>
              <a:rPr lang="ru-RU" dirty="0"/>
              <a:t> </a:t>
            </a:r>
            <a:r>
              <a:rPr lang="ru-RU" dirty="0" err="1"/>
              <a:t>нирку</a:t>
            </a:r>
            <a:r>
              <a:rPr lang="ru-RU" dirty="0"/>
              <a:t> з </a:t>
            </a:r>
            <a:r>
              <a:rPr lang="ru-RU" dirty="0" err="1"/>
              <a:t>наднирковою</a:t>
            </a:r>
            <a:r>
              <a:rPr lang="ru-RU" dirty="0"/>
              <a:t> </a:t>
            </a:r>
            <a:r>
              <a:rPr lang="ru-RU" dirty="0" err="1"/>
              <a:t>залозою</a:t>
            </a:r>
            <a:r>
              <a:rPr lang="ru-RU" dirty="0"/>
              <a:t> (</a:t>
            </a:r>
            <a:r>
              <a:rPr lang="ru-RU" dirty="0" err="1"/>
              <a:t>glandula</a:t>
            </a:r>
            <a:r>
              <a:rPr lang="ru-RU" dirty="0"/>
              <a:t> </a:t>
            </a:r>
            <a:r>
              <a:rPr lang="ru-RU" dirty="0" err="1"/>
              <a:t>suprarenalis</a:t>
            </a:r>
            <a:r>
              <a:rPr lang="ru-RU" dirty="0"/>
              <a:t>), аорту і </a:t>
            </a:r>
            <a:r>
              <a:rPr lang="ru-RU" dirty="0" err="1"/>
              <a:t>нижню</a:t>
            </a:r>
            <a:r>
              <a:rPr lang="ru-RU" dirty="0"/>
              <a:t> </a:t>
            </a:r>
            <a:r>
              <a:rPr lang="ru-RU" dirty="0" err="1"/>
              <a:t>порожнисту</a:t>
            </a:r>
            <a:r>
              <a:rPr lang="ru-RU" dirty="0"/>
              <a:t> вену. </a:t>
            </a:r>
            <a:r>
              <a:rPr lang="ru-RU" dirty="0" err="1"/>
              <a:t>Чепцева</a:t>
            </a:r>
            <a:r>
              <a:rPr lang="ru-RU" dirty="0"/>
              <a:t> сумка </a:t>
            </a:r>
            <a:r>
              <a:rPr lang="ru-RU" dirty="0" err="1"/>
              <a:t>зверху</a:t>
            </a:r>
            <a:r>
              <a:rPr lang="ru-RU" dirty="0"/>
              <a:t> </a:t>
            </a:r>
            <a:r>
              <a:rPr lang="ru-RU" dirty="0" err="1"/>
              <a:t>прилягає</a:t>
            </a:r>
            <a:r>
              <a:rPr lang="ru-RU" dirty="0"/>
              <a:t> до </a:t>
            </a:r>
            <a:r>
              <a:rPr lang="ru-RU" dirty="0" err="1"/>
              <a:t>хвостатої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порожниною</a:t>
            </a:r>
            <a:r>
              <a:rPr lang="ru-RU" dirty="0"/>
              <a:t> живота вона </a:t>
            </a:r>
            <a:r>
              <a:rPr lang="ru-RU" dirty="0" err="1"/>
              <a:t>з'єднується</a:t>
            </a:r>
            <a:r>
              <a:rPr lang="ru-RU" dirty="0"/>
              <a:t> через </a:t>
            </a:r>
            <a:r>
              <a:rPr lang="ru-RU" dirty="0" err="1"/>
              <a:t>чепцевий</a:t>
            </a:r>
            <a:r>
              <a:rPr lang="ru-RU" dirty="0"/>
              <a:t> </a:t>
            </a:r>
            <a:r>
              <a:rPr lang="ru-RU" dirty="0" err="1"/>
              <a:t>отвір</a:t>
            </a:r>
            <a:r>
              <a:rPr lang="ru-RU" dirty="0"/>
              <a:t> (</a:t>
            </a:r>
            <a:r>
              <a:rPr lang="ru-RU" dirty="0" err="1"/>
              <a:t>foramen</a:t>
            </a:r>
            <a:r>
              <a:rPr lang="ru-RU" dirty="0"/>
              <a:t> </a:t>
            </a:r>
            <a:r>
              <a:rPr lang="ru-RU" dirty="0" err="1"/>
              <a:t>epiploicum</a:t>
            </a:r>
            <a:r>
              <a:rPr lang="ru-RU" dirty="0"/>
              <a:t> </a:t>
            </a:r>
            <a:r>
              <a:rPr lang="ru-RU" dirty="0" err="1"/>
              <a:t>Winslowi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ширину 3-4 см, а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спайок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відсутнім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93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83128"/>
            <a:ext cx="8946541" cy="61652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Чепцевий</a:t>
            </a:r>
            <a:r>
              <a:rPr lang="ru-RU" b="1" dirty="0"/>
              <a:t> </a:t>
            </a:r>
            <a:r>
              <a:rPr lang="ru-RU" b="1" dirty="0" err="1"/>
              <a:t>отвір</a:t>
            </a:r>
            <a:r>
              <a:rPr lang="ru-RU" b="1" dirty="0"/>
              <a:t> </a:t>
            </a:r>
            <a:r>
              <a:rPr lang="ru-RU" dirty="0" err="1"/>
              <a:t>спереду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</a:t>
            </a:r>
            <a:r>
              <a:rPr lang="ru-RU" dirty="0" err="1"/>
              <a:t>печінково-дванадцятипалою</a:t>
            </a:r>
            <a:r>
              <a:rPr lang="ru-RU" b="1" dirty="0"/>
              <a:t> </a:t>
            </a:r>
            <a:r>
              <a:rPr lang="ru-RU" dirty="0" err="1"/>
              <a:t>зв'язкою</a:t>
            </a:r>
            <a:r>
              <a:rPr lang="ru-RU" dirty="0"/>
              <a:t>, </a:t>
            </a:r>
            <a:r>
              <a:rPr lang="ru-RU" dirty="0" err="1"/>
              <a:t>позаду</a:t>
            </a:r>
            <a:r>
              <a:rPr lang="ru-RU" dirty="0"/>
              <a:t> –</a:t>
            </a:r>
            <a:r>
              <a:rPr lang="ru-RU" dirty="0" err="1"/>
              <a:t>нижньою</a:t>
            </a:r>
            <a:r>
              <a:rPr lang="ru-RU" dirty="0"/>
              <a:t> </a:t>
            </a:r>
            <a:r>
              <a:rPr lang="ru-RU" dirty="0" err="1"/>
              <a:t>порожнистою</a:t>
            </a:r>
            <a:r>
              <a:rPr lang="ru-RU" dirty="0"/>
              <a:t> веною з </a:t>
            </a:r>
            <a:r>
              <a:rPr lang="ru-RU" dirty="0" err="1"/>
              <a:t>очеревиною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огортає</a:t>
            </a:r>
            <a:r>
              <a:rPr lang="ru-RU" dirty="0"/>
              <a:t>, </a:t>
            </a:r>
            <a:r>
              <a:rPr lang="ru-RU" dirty="0" err="1"/>
              <a:t>зверху</a:t>
            </a:r>
            <a:r>
              <a:rPr lang="ru-RU" dirty="0"/>
              <a:t> – хвостатою </a:t>
            </a:r>
            <a:r>
              <a:rPr lang="ru-RU" dirty="0" err="1"/>
              <a:t>часткою</a:t>
            </a:r>
            <a:r>
              <a:rPr lang="ru-RU" dirty="0"/>
              <a:t> (</a:t>
            </a:r>
            <a:r>
              <a:rPr lang="ru-RU" dirty="0" err="1"/>
              <a:t>lobus</a:t>
            </a:r>
            <a:r>
              <a:rPr lang="ru-RU" dirty="0"/>
              <a:t> </a:t>
            </a:r>
            <a:r>
              <a:rPr lang="ru-RU" dirty="0" err="1"/>
              <a:t>caudatus</a:t>
            </a:r>
            <a:r>
              <a:rPr lang="ru-RU" dirty="0"/>
              <a:t>) </a:t>
            </a:r>
            <a:r>
              <a:rPr lang="ru-RU" dirty="0" err="1"/>
              <a:t>печінки</a:t>
            </a:r>
            <a:r>
              <a:rPr lang="ru-RU" dirty="0"/>
              <a:t>, а </a:t>
            </a:r>
            <a:r>
              <a:rPr lang="ru-RU" dirty="0" err="1"/>
              <a:t>знизу</a:t>
            </a:r>
            <a:r>
              <a:rPr lang="ru-RU" dirty="0"/>
              <a:t> – початковою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дванадцятипалої</a:t>
            </a:r>
            <a:r>
              <a:rPr lang="ru-RU" dirty="0"/>
              <a:t> кишки.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lvl="0" indent="0">
              <a:buNone/>
            </a:pPr>
            <a:r>
              <a:rPr lang="ru-RU" dirty="0"/>
              <a:t>У </a:t>
            </a:r>
            <a:r>
              <a:rPr lang="ru-RU" dirty="0" err="1"/>
              <a:t>нижньому</a:t>
            </a:r>
            <a:r>
              <a:rPr lang="ru-RU" dirty="0"/>
              <a:t> </a:t>
            </a:r>
            <a:r>
              <a:rPr lang="ru-RU" dirty="0" err="1"/>
              <a:t>поверсі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живота </a:t>
            </a:r>
            <a:r>
              <a:rPr lang="ru-RU" dirty="0" err="1"/>
              <a:t>виділяють</a:t>
            </a:r>
            <a:r>
              <a:rPr lang="ru-RU" dirty="0"/>
              <a:t> два </a:t>
            </a:r>
            <a:r>
              <a:rPr lang="ru-RU" dirty="0" err="1"/>
              <a:t>бокові</a:t>
            </a:r>
            <a:r>
              <a:rPr lang="ru-RU" dirty="0"/>
              <a:t> канали та праву і </a:t>
            </a:r>
            <a:r>
              <a:rPr lang="ru-RU" dirty="0" err="1"/>
              <a:t>ліву</a:t>
            </a:r>
            <a:r>
              <a:rPr lang="ru-RU" dirty="0"/>
              <a:t> </a:t>
            </a:r>
            <a:r>
              <a:rPr lang="ru-RU" dirty="0" err="1"/>
              <a:t>брижові</a:t>
            </a:r>
            <a:r>
              <a:rPr lang="ru-RU" dirty="0"/>
              <a:t> пазухи.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b="1" dirty="0" err="1"/>
              <a:t>Правий</a:t>
            </a:r>
            <a:r>
              <a:rPr lang="ru-RU" b="1" dirty="0"/>
              <a:t> </a:t>
            </a:r>
            <a:r>
              <a:rPr lang="ru-RU" b="1" dirty="0" err="1"/>
              <a:t>бічний</a:t>
            </a:r>
            <a:r>
              <a:rPr lang="ru-RU" b="1" dirty="0"/>
              <a:t> канал </a:t>
            </a:r>
            <a:r>
              <a:rPr lang="ru-RU" dirty="0"/>
              <a:t>(</a:t>
            </a:r>
            <a:r>
              <a:rPr lang="ru-RU" dirty="0" err="1"/>
              <a:t>canalis</a:t>
            </a:r>
            <a:r>
              <a:rPr lang="ru-RU" dirty="0"/>
              <a:t> </a:t>
            </a:r>
            <a:r>
              <a:rPr lang="ru-RU" dirty="0" err="1"/>
              <a:t>lateralis</a:t>
            </a:r>
            <a:r>
              <a:rPr lang="ru-RU" dirty="0"/>
              <a:t> </a:t>
            </a:r>
            <a:r>
              <a:rPr lang="ru-RU" dirty="0" err="1"/>
              <a:t>dexter</a:t>
            </a:r>
            <a:r>
              <a:rPr lang="ru-RU" dirty="0"/>
              <a:t>)</a:t>
            </a:r>
            <a:r>
              <a:rPr lang="ru-RU" b="1" dirty="0"/>
              <a:t> </a:t>
            </a:r>
            <a:r>
              <a:rPr lang="ru-RU" dirty="0" err="1"/>
              <a:t>медіально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b="1" dirty="0"/>
              <a:t> </a:t>
            </a:r>
            <a:r>
              <a:rPr lang="ru-RU" dirty="0" err="1"/>
              <a:t>висхідною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ободової</a:t>
            </a:r>
            <a:r>
              <a:rPr lang="ru-RU" dirty="0"/>
              <a:t> кишки, а </a:t>
            </a:r>
            <a:r>
              <a:rPr lang="ru-RU" dirty="0" err="1"/>
              <a:t>латерально</a:t>
            </a:r>
            <a:r>
              <a:rPr lang="ru-RU" dirty="0"/>
              <a:t> – </a:t>
            </a:r>
            <a:r>
              <a:rPr lang="ru-RU" dirty="0" err="1"/>
              <a:t>бічною</a:t>
            </a:r>
            <a:r>
              <a:rPr lang="ru-RU" dirty="0"/>
              <a:t> </a:t>
            </a:r>
            <a:r>
              <a:rPr lang="ru-RU" dirty="0" err="1"/>
              <a:t>стінкою</a:t>
            </a:r>
            <a:r>
              <a:rPr lang="ru-RU" dirty="0"/>
              <a:t> живота, </a:t>
            </a:r>
            <a:r>
              <a:rPr lang="ru-RU" b="1" dirty="0" err="1"/>
              <a:t>лівий</a:t>
            </a:r>
            <a:r>
              <a:rPr lang="ru-RU" dirty="0"/>
              <a:t> (</a:t>
            </a:r>
            <a:r>
              <a:rPr lang="ru-RU" dirty="0" err="1"/>
              <a:t>canalis</a:t>
            </a:r>
            <a:r>
              <a:rPr lang="ru-RU" dirty="0"/>
              <a:t> </a:t>
            </a:r>
            <a:r>
              <a:rPr lang="ru-RU" dirty="0" err="1"/>
              <a:t>lateralis</a:t>
            </a:r>
            <a:r>
              <a:rPr lang="ru-RU" dirty="0"/>
              <a:t> </a:t>
            </a:r>
            <a:r>
              <a:rPr lang="ru-RU" dirty="0" err="1"/>
              <a:t>sinister</a:t>
            </a:r>
            <a:r>
              <a:rPr lang="ru-RU" dirty="0"/>
              <a:t>) справа </a:t>
            </a:r>
            <a:r>
              <a:rPr lang="ru-RU" dirty="0" err="1"/>
              <a:t>обмежує</a:t>
            </a:r>
            <a:r>
              <a:rPr lang="ru-RU" dirty="0"/>
              <a:t> </a:t>
            </a:r>
            <a:r>
              <a:rPr lang="ru-RU" dirty="0" err="1"/>
              <a:t>низхідна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ободової</a:t>
            </a:r>
            <a:r>
              <a:rPr lang="ru-RU" dirty="0"/>
              <a:t> кишки, а </a:t>
            </a:r>
            <a:r>
              <a:rPr lang="ru-RU" dirty="0" err="1"/>
              <a:t>зліва</a:t>
            </a:r>
            <a:r>
              <a:rPr lang="ru-RU" dirty="0"/>
              <a:t> – </a:t>
            </a:r>
            <a:r>
              <a:rPr lang="ru-RU" dirty="0" err="1"/>
              <a:t>бічна</a:t>
            </a:r>
            <a:r>
              <a:rPr lang="ru-RU" dirty="0"/>
              <a:t> </a:t>
            </a:r>
            <a:r>
              <a:rPr lang="ru-RU" dirty="0" err="1"/>
              <a:t>стінка</a:t>
            </a:r>
            <a:r>
              <a:rPr lang="ru-RU" dirty="0"/>
              <a:t> живота. </a:t>
            </a:r>
            <a:r>
              <a:rPr lang="ru-RU" dirty="0" err="1"/>
              <a:t>Угорі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канали </a:t>
            </a:r>
            <a:r>
              <a:rPr lang="ru-RU" dirty="0" err="1"/>
              <a:t>з'єднуються</a:t>
            </a:r>
            <a:r>
              <a:rPr lang="ru-RU" dirty="0"/>
              <a:t> з </a:t>
            </a:r>
            <a:r>
              <a:rPr lang="ru-RU" dirty="0" err="1"/>
              <a:t>верхнім</a:t>
            </a:r>
            <a:r>
              <a:rPr lang="ru-RU" dirty="0"/>
              <a:t> </a:t>
            </a:r>
            <a:r>
              <a:rPr lang="ru-RU" dirty="0" err="1"/>
              <a:t>поверхом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але </a:t>
            </a:r>
            <a:r>
              <a:rPr lang="ru-RU" dirty="0" err="1"/>
              <a:t>лівий</a:t>
            </a:r>
            <a:r>
              <a:rPr lang="ru-RU" dirty="0"/>
              <a:t> канал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меншу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</a:t>
            </a:r>
            <a:r>
              <a:rPr lang="ru-RU" dirty="0" err="1"/>
              <a:t>діафрагмово-ободовокишковою</a:t>
            </a:r>
            <a:r>
              <a:rPr lang="ru-RU" dirty="0"/>
              <a:t> </a:t>
            </a:r>
            <a:r>
              <a:rPr lang="ru-RU" dirty="0" err="1"/>
              <a:t>зв'язкою</a:t>
            </a:r>
            <a:r>
              <a:rPr lang="ru-RU" dirty="0"/>
              <a:t> (</a:t>
            </a:r>
            <a:r>
              <a:rPr lang="ru-RU" dirty="0" err="1"/>
              <a:t>lig</a:t>
            </a:r>
            <a:r>
              <a:rPr lang="ru-RU" dirty="0"/>
              <a:t>. </a:t>
            </a:r>
            <a:r>
              <a:rPr lang="ru-RU" dirty="0" err="1"/>
              <a:t>phrenicocolicum</a:t>
            </a:r>
            <a:r>
              <a:rPr lang="ru-RU" dirty="0"/>
              <a:t>); у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канали </a:t>
            </a:r>
            <a:r>
              <a:rPr lang="ru-RU" dirty="0" err="1"/>
              <a:t>з'єднуються</a:t>
            </a:r>
            <a:r>
              <a:rPr lang="ru-RU" dirty="0"/>
              <a:t> з </a:t>
            </a:r>
            <a:r>
              <a:rPr lang="ru-RU" dirty="0" err="1"/>
              <a:t>порожниною</a:t>
            </a:r>
            <a:r>
              <a:rPr lang="ru-RU" dirty="0"/>
              <a:t> малого таза.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Запальні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по </a:t>
            </a:r>
            <a:r>
              <a:rPr lang="ru-RU" dirty="0" err="1"/>
              <a:t>бічних</a:t>
            </a:r>
            <a:r>
              <a:rPr lang="ru-RU" dirty="0"/>
              <a:t> каналах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поширюватися</a:t>
            </a:r>
            <a:r>
              <a:rPr lang="ru-RU" dirty="0"/>
              <a:t> як у </a:t>
            </a:r>
            <a:r>
              <a:rPr lang="ru-RU" dirty="0" err="1"/>
              <a:t>верхній</a:t>
            </a:r>
            <a:r>
              <a:rPr lang="ru-RU" dirty="0"/>
              <a:t> поверх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так і в </a:t>
            </a:r>
            <a:r>
              <a:rPr lang="ru-RU" dirty="0" err="1"/>
              <a:t>порожнину</a:t>
            </a:r>
            <a:r>
              <a:rPr lang="ru-RU" dirty="0"/>
              <a:t> малого таза.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87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23274"/>
            <a:ext cx="8946541" cy="5925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Права </a:t>
            </a:r>
            <a:r>
              <a:rPr lang="ru-RU" dirty="0" err="1"/>
              <a:t>брижова</a:t>
            </a:r>
            <a:r>
              <a:rPr lang="ru-RU" dirty="0"/>
              <a:t> пазуха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sinus</a:t>
            </a:r>
            <a:r>
              <a:rPr lang="ru-RU" dirty="0"/>
              <a:t> </a:t>
            </a:r>
            <a:r>
              <a:rPr lang="ru-RU" dirty="0" err="1"/>
              <a:t>mesentericus</a:t>
            </a:r>
            <a:r>
              <a:rPr lang="ru-RU" dirty="0"/>
              <a:t> </a:t>
            </a:r>
            <a:r>
              <a:rPr lang="ru-RU" dirty="0" err="1"/>
              <a:t>dexter</a:t>
            </a:r>
            <a:r>
              <a:rPr lang="ru-RU" dirty="0"/>
              <a:t>)</a:t>
            </a:r>
            <a:r>
              <a:rPr lang="ru-RU" b="1" dirty="0"/>
              <a:t> </a:t>
            </a:r>
            <a:r>
              <a:rPr lang="ru-RU" dirty="0" err="1"/>
              <a:t>зверху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b="1" dirty="0"/>
              <a:t> </a:t>
            </a:r>
            <a:r>
              <a:rPr lang="ru-RU" dirty="0" err="1"/>
              <a:t>брижею</a:t>
            </a:r>
            <a:r>
              <a:rPr lang="ru-RU" dirty="0"/>
              <a:t> </a:t>
            </a:r>
            <a:r>
              <a:rPr lang="ru-RU" dirty="0" err="1"/>
              <a:t>поперечної</a:t>
            </a:r>
            <a:r>
              <a:rPr lang="ru-RU" dirty="0"/>
              <a:t> </a:t>
            </a:r>
            <a:r>
              <a:rPr lang="ru-RU" dirty="0" err="1"/>
              <a:t>ободової</a:t>
            </a:r>
            <a:r>
              <a:rPr lang="ru-RU" dirty="0"/>
              <a:t> кишки, справа – </a:t>
            </a:r>
            <a:r>
              <a:rPr lang="ru-RU" dirty="0" err="1"/>
              <a:t>висхідною</a:t>
            </a:r>
            <a:r>
              <a:rPr lang="ru-RU" dirty="0"/>
              <a:t> ободовою </a:t>
            </a:r>
            <a:r>
              <a:rPr lang="ru-RU" dirty="0" err="1"/>
              <a:t>кишкою</a:t>
            </a:r>
            <a:r>
              <a:rPr lang="ru-RU" dirty="0"/>
              <a:t>, </a:t>
            </a:r>
            <a:r>
              <a:rPr lang="ru-RU" dirty="0" err="1"/>
              <a:t>зліва</a:t>
            </a:r>
            <a:r>
              <a:rPr lang="ru-RU" dirty="0"/>
              <a:t> і </a:t>
            </a:r>
            <a:r>
              <a:rPr lang="ru-RU" dirty="0" err="1"/>
              <a:t>знизу</a:t>
            </a:r>
            <a:r>
              <a:rPr lang="ru-RU" dirty="0"/>
              <a:t> - </a:t>
            </a:r>
            <a:r>
              <a:rPr lang="ru-RU" dirty="0" err="1"/>
              <a:t>брижею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кишки, а </a:t>
            </a:r>
            <a:r>
              <a:rPr lang="ru-RU" dirty="0" err="1"/>
              <a:t>спереду</a:t>
            </a:r>
            <a:r>
              <a:rPr lang="ru-RU" dirty="0"/>
              <a:t> – великим </a:t>
            </a:r>
            <a:r>
              <a:rPr lang="ru-RU" dirty="0" err="1"/>
              <a:t>чепцем</a:t>
            </a:r>
            <a:r>
              <a:rPr lang="ru-RU" dirty="0"/>
              <a:t>. </a:t>
            </a:r>
            <a:r>
              <a:rPr lang="ru-RU" dirty="0" err="1"/>
              <a:t>Ліва</a:t>
            </a:r>
            <a:r>
              <a:rPr lang="ru-RU" dirty="0"/>
              <a:t> </a:t>
            </a:r>
            <a:r>
              <a:rPr lang="ru-RU" dirty="0" err="1"/>
              <a:t>брижова</a:t>
            </a:r>
            <a:r>
              <a:rPr lang="ru-RU" dirty="0"/>
              <a:t> пазуха (</a:t>
            </a:r>
            <a:r>
              <a:rPr lang="ru-RU" dirty="0" err="1"/>
              <a:t>sinus</a:t>
            </a:r>
            <a:r>
              <a:rPr lang="ru-RU" dirty="0"/>
              <a:t> </a:t>
            </a:r>
            <a:r>
              <a:rPr lang="ru-RU" dirty="0" err="1"/>
              <a:t>mesentericus</a:t>
            </a:r>
            <a:r>
              <a:rPr lang="ru-RU" dirty="0"/>
              <a:t> </a:t>
            </a:r>
            <a:r>
              <a:rPr lang="ru-RU" dirty="0" err="1"/>
              <a:t>sinister</a:t>
            </a:r>
            <a:r>
              <a:rPr lang="ru-RU" dirty="0"/>
              <a:t>) </a:t>
            </a:r>
            <a:r>
              <a:rPr lang="ru-RU" dirty="0" err="1"/>
              <a:t>зверху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брижею</a:t>
            </a:r>
            <a:r>
              <a:rPr lang="ru-RU" dirty="0"/>
              <a:t> </a:t>
            </a:r>
            <a:r>
              <a:rPr lang="ru-RU" dirty="0" err="1"/>
              <a:t>поперечної</a:t>
            </a:r>
            <a:r>
              <a:rPr lang="ru-RU" dirty="0"/>
              <a:t> </a:t>
            </a:r>
            <a:r>
              <a:rPr lang="ru-RU" dirty="0" err="1"/>
              <a:t>ободової</a:t>
            </a:r>
            <a:r>
              <a:rPr lang="ru-RU" dirty="0"/>
              <a:t> кишки, справа – </a:t>
            </a:r>
            <a:r>
              <a:rPr lang="ru-RU" dirty="0" err="1"/>
              <a:t>брижею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кишки, </a:t>
            </a:r>
            <a:r>
              <a:rPr lang="ru-RU" dirty="0" err="1"/>
              <a:t>зліва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обмежує</a:t>
            </a:r>
            <a:r>
              <a:rPr lang="ru-RU" dirty="0"/>
              <a:t> </a:t>
            </a:r>
            <a:r>
              <a:rPr lang="ru-RU" dirty="0" err="1"/>
              <a:t>низхідна</a:t>
            </a:r>
            <a:r>
              <a:rPr lang="ru-RU" dirty="0"/>
              <a:t> </a:t>
            </a:r>
            <a:r>
              <a:rPr lang="ru-RU" dirty="0" err="1"/>
              <a:t>ободова</a:t>
            </a:r>
            <a:r>
              <a:rPr lang="ru-RU" dirty="0"/>
              <a:t> кишка, а </a:t>
            </a:r>
            <a:r>
              <a:rPr lang="ru-RU" dirty="0" err="1"/>
              <a:t>спереду</a:t>
            </a:r>
            <a:r>
              <a:rPr lang="ru-RU" dirty="0"/>
              <a:t> – великий </a:t>
            </a:r>
            <a:r>
              <a:rPr lang="ru-RU" dirty="0" err="1"/>
              <a:t>чепець</a:t>
            </a:r>
            <a:r>
              <a:rPr lang="ru-RU" dirty="0"/>
              <a:t>. Права </a:t>
            </a:r>
            <a:r>
              <a:rPr lang="ru-RU" dirty="0" err="1"/>
              <a:t>брижова</a:t>
            </a:r>
            <a:r>
              <a:rPr lang="ru-RU" dirty="0"/>
              <a:t> пазуха </a:t>
            </a:r>
            <a:r>
              <a:rPr lang="ru-RU" dirty="0" err="1"/>
              <a:t>з'єднується</a:t>
            </a:r>
            <a:r>
              <a:rPr lang="ru-RU" dirty="0"/>
              <a:t> з </a:t>
            </a:r>
            <a:r>
              <a:rPr lang="ru-RU" dirty="0" err="1"/>
              <a:t>лівою</a:t>
            </a:r>
            <a:r>
              <a:rPr lang="ru-RU" dirty="0"/>
              <a:t> </a:t>
            </a:r>
            <a:r>
              <a:rPr lang="ru-RU" dirty="0" err="1"/>
              <a:t>щілиною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початковою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кишки і </a:t>
            </a:r>
            <a:r>
              <a:rPr lang="ru-RU" dirty="0" err="1"/>
              <a:t>брижею</a:t>
            </a:r>
            <a:r>
              <a:rPr lang="ru-RU" dirty="0"/>
              <a:t> </a:t>
            </a:r>
            <a:r>
              <a:rPr lang="ru-RU" dirty="0" err="1"/>
              <a:t>поперечної</a:t>
            </a:r>
            <a:r>
              <a:rPr lang="ru-RU" dirty="0"/>
              <a:t> </a:t>
            </a:r>
            <a:r>
              <a:rPr lang="ru-RU" dirty="0" err="1"/>
              <a:t>ободової</a:t>
            </a:r>
            <a:r>
              <a:rPr lang="ru-RU" dirty="0"/>
              <a:t> кишки. </a:t>
            </a:r>
            <a:r>
              <a:rPr lang="ru-RU" dirty="0" err="1"/>
              <a:t>Ліва</a:t>
            </a:r>
            <a:r>
              <a:rPr lang="ru-RU" dirty="0"/>
              <a:t> пазуха,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правої</a:t>
            </a:r>
            <a:r>
              <a:rPr lang="ru-RU" dirty="0"/>
              <a:t>, внизу </a:t>
            </a:r>
            <a:r>
              <a:rPr lang="ru-RU" dirty="0" err="1"/>
              <a:t>відкривається</a:t>
            </a:r>
            <a:r>
              <a:rPr lang="ru-RU" dirty="0"/>
              <a:t> в </a:t>
            </a:r>
            <a:r>
              <a:rPr lang="ru-RU" dirty="0" err="1"/>
              <a:t>порожнину</a:t>
            </a:r>
            <a:r>
              <a:rPr lang="ru-RU" dirty="0"/>
              <a:t> малого таза,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в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гною та </a:t>
            </a:r>
            <a:r>
              <a:rPr lang="ru-RU" dirty="0" err="1"/>
              <a:t>крові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Закутки в </a:t>
            </a:r>
            <a:r>
              <a:rPr lang="ru-RU" dirty="0" err="1"/>
              <a:t>очеревинній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місцях</a:t>
            </a:r>
            <a:r>
              <a:rPr lang="ru-RU" dirty="0"/>
              <a:t> переходу </a:t>
            </a:r>
            <a:r>
              <a:rPr lang="ru-RU" dirty="0" err="1"/>
              <a:t>очеревини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стінок</a:t>
            </a:r>
            <a:r>
              <a:rPr lang="ru-RU" dirty="0"/>
              <a:t> </a:t>
            </a:r>
            <a:r>
              <a:rPr lang="ru-RU" dirty="0" err="1"/>
              <a:t>очеревинної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на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одного органа на </a:t>
            </a:r>
            <a:r>
              <a:rPr lang="ru-RU" dirty="0" err="1"/>
              <a:t>інший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77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59115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 </a:t>
            </a:r>
            <a:r>
              <a:rPr lang="uk-UA" dirty="0"/>
              <a:t>Топографічна анатомія грудної клітки.</a:t>
            </a:r>
            <a:endParaRPr lang="en-US" dirty="0"/>
          </a:p>
          <a:p>
            <a:r>
              <a:rPr lang="uk-UA" dirty="0" smtClean="0"/>
              <a:t> </a:t>
            </a:r>
            <a:r>
              <a:rPr lang="en-US" dirty="0" smtClean="0"/>
              <a:t>T</a:t>
            </a:r>
            <a:r>
              <a:rPr lang="uk-UA" dirty="0" err="1" smtClean="0"/>
              <a:t>опографічна</a:t>
            </a:r>
            <a:r>
              <a:rPr lang="uk-UA" dirty="0" smtClean="0"/>
              <a:t> </a:t>
            </a:r>
            <a:r>
              <a:rPr lang="uk-UA" dirty="0"/>
              <a:t>анатомія живота.</a:t>
            </a:r>
            <a:endParaRPr lang="en-US" dirty="0"/>
          </a:p>
          <a:p>
            <a:r>
              <a:rPr lang="uk-UA" b="1" i="1" dirty="0" smtClean="0"/>
              <a:t> </a:t>
            </a:r>
            <a:r>
              <a:rPr lang="uk-UA" dirty="0"/>
              <a:t>Лікарські маніпуляції, що виконуються на грудях: плевральна пункція, пункція перикарду </a:t>
            </a:r>
            <a:endParaRPr lang="en-US" dirty="0"/>
          </a:p>
          <a:p>
            <a:r>
              <a:rPr lang="uk-UA" dirty="0" smtClean="0"/>
              <a:t>Оперативні </a:t>
            </a:r>
            <a:r>
              <a:rPr lang="uk-UA" dirty="0"/>
              <a:t>втручання, що виконуються на грудях: первинна хірургічна обробка ран, розрізи при </a:t>
            </a:r>
            <a:r>
              <a:rPr lang="uk-UA" dirty="0" err="1"/>
              <a:t>маститах</a:t>
            </a:r>
            <a:r>
              <a:rPr lang="uk-UA" dirty="0"/>
              <a:t>, доступи до органів грудної порожнини, резекція ребра, операції на легенях, ушивання рани серця, перев'язка внутрішньої грудної артерії.</a:t>
            </a:r>
            <a:endParaRPr lang="en-US" dirty="0"/>
          </a:p>
          <a:p>
            <a:r>
              <a:rPr lang="uk-UA" dirty="0" smtClean="0"/>
              <a:t>Оперативні </a:t>
            </a:r>
            <a:r>
              <a:rPr lang="uk-UA" dirty="0"/>
              <a:t>втручання, що виконуються на </a:t>
            </a:r>
            <a:r>
              <a:rPr lang="uk-UA" dirty="0" err="1"/>
              <a:t>передньобоковій</a:t>
            </a:r>
            <a:r>
              <a:rPr lang="uk-UA" dirty="0"/>
              <a:t> стінці живота дитини: первинна хірургічна обробка ран, операції при грижах (пахвинних, пупкових, білої лінії), порівняльна характеристика </a:t>
            </a:r>
            <a:r>
              <a:rPr lang="uk-UA" dirty="0" err="1"/>
              <a:t>лапаротомічних</a:t>
            </a:r>
            <a:r>
              <a:rPr lang="uk-UA" dirty="0"/>
              <a:t> </a:t>
            </a:r>
            <a:r>
              <a:rPr lang="uk-UA" dirty="0" err="1"/>
              <a:t>доступів</a:t>
            </a:r>
            <a:r>
              <a:rPr lang="uk-UA" dirty="0"/>
              <a:t>.</a:t>
            </a:r>
            <a:endParaRPr lang="en-US" dirty="0"/>
          </a:p>
          <a:p>
            <a:r>
              <a:rPr lang="uk-UA" dirty="0" smtClean="0"/>
              <a:t>Порівняльна </a:t>
            </a:r>
            <a:r>
              <a:rPr lang="uk-UA" dirty="0"/>
              <a:t>характеристика кишкових швів і </a:t>
            </a:r>
            <a:r>
              <a:rPr lang="uk-UA" dirty="0" err="1"/>
              <a:t>анастомозів</a:t>
            </a:r>
            <a:r>
              <a:rPr lang="uk-UA" dirty="0"/>
              <a:t>.</a:t>
            </a:r>
            <a:endParaRPr lang="en-US" dirty="0"/>
          </a:p>
          <a:p>
            <a:r>
              <a:rPr lang="uk-UA" dirty="0" smtClean="0"/>
              <a:t>Оперативні </a:t>
            </a:r>
            <a:r>
              <a:rPr lang="uk-UA" dirty="0"/>
              <a:t>втручання на органах черевної порожнини дитини: </a:t>
            </a:r>
            <a:r>
              <a:rPr lang="uk-UA" dirty="0" err="1"/>
              <a:t>гастростомії</a:t>
            </a:r>
            <a:r>
              <a:rPr lang="uk-UA" dirty="0"/>
              <a:t>, резекції шлунку, резекції тонкої і товстої кишки, </a:t>
            </a:r>
            <a:r>
              <a:rPr lang="uk-UA" dirty="0" err="1"/>
              <a:t>холецистектомії</a:t>
            </a:r>
            <a:r>
              <a:rPr lang="uk-UA" dirty="0"/>
              <a:t>, </a:t>
            </a:r>
            <a:r>
              <a:rPr lang="uk-UA" dirty="0" err="1"/>
              <a:t>апендектомія</a:t>
            </a:r>
            <a:r>
              <a:rPr lang="uk-UA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13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86328"/>
            <a:ext cx="8946541" cy="5962072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/>
              <a:t>Дванадцятипало-порожньокишковий</a:t>
            </a:r>
            <a:r>
              <a:rPr lang="ru-RU" b="1" dirty="0"/>
              <a:t> закуток </a:t>
            </a:r>
            <a:r>
              <a:rPr lang="ru-RU" dirty="0" err="1"/>
              <a:t>виникає</a:t>
            </a:r>
            <a:r>
              <a:rPr lang="ru-RU" dirty="0"/>
              <a:t> в</a:t>
            </a:r>
            <a:r>
              <a:rPr lang="ru-RU" b="1" dirty="0"/>
              <a:t> </a:t>
            </a:r>
            <a:r>
              <a:rPr lang="ru-RU" dirty="0" err="1"/>
              <a:t>місці</a:t>
            </a:r>
            <a:r>
              <a:rPr lang="ru-RU" dirty="0"/>
              <a:t> переходу </a:t>
            </a:r>
            <a:r>
              <a:rPr lang="ru-RU" dirty="0" err="1"/>
              <a:t>дванадцятипалої</a:t>
            </a:r>
            <a:r>
              <a:rPr lang="ru-RU" dirty="0"/>
              <a:t> кишки в </a:t>
            </a:r>
            <a:r>
              <a:rPr lang="ru-RU" dirty="0" err="1"/>
              <a:t>порожню</a:t>
            </a:r>
            <a:r>
              <a:rPr lang="ru-RU" dirty="0"/>
              <a:t>. </a:t>
            </a:r>
            <a:r>
              <a:rPr lang="ru-RU" dirty="0" err="1"/>
              <a:t>Грижі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закутку,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грижами</a:t>
            </a:r>
            <a:r>
              <a:rPr lang="ru-RU" dirty="0"/>
              <a:t> </a:t>
            </a:r>
            <a:r>
              <a:rPr lang="ru-RU" dirty="0" err="1"/>
              <a:t>Трейца</a:t>
            </a:r>
            <a:r>
              <a:rPr lang="ru-RU" dirty="0"/>
              <a:t> і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діагностуються</a:t>
            </a:r>
            <a:r>
              <a:rPr lang="ru-RU" dirty="0"/>
              <a:t> як </a:t>
            </a:r>
            <a:r>
              <a:rPr lang="ru-RU" dirty="0" err="1"/>
              <a:t>кишкова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верхній</a:t>
            </a:r>
            <a:r>
              <a:rPr lang="ru-RU" dirty="0"/>
              <a:t> і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клубово-сліпокишковий</a:t>
            </a:r>
            <a:r>
              <a:rPr lang="ru-RU" dirty="0"/>
              <a:t> закутки. Вони </a:t>
            </a:r>
            <a:r>
              <a:rPr lang="ru-RU" dirty="0" err="1"/>
              <a:t>утворюються</a:t>
            </a:r>
            <a:r>
              <a:rPr lang="ru-RU" dirty="0"/>
              <a:t> в </a:t>
            </a:r>
            <a:r>
              <a:rPr lang="ru-RU" dirty="0" err="1"/>
              <a:t>місцях</a:t>
            </a:r>
            <a:r>
              <a:rPr lang="ru-RU" dirty="0"/>
              <a:t> переходу </a:t>
            </a:r>
            <a:r>
              <a:rPr lang="ru-RU" dirty="0" err="1"/>
              <a:t>клубової</a:t>
            </a:r>
            <a:r>
              <a:rPr lang="ru-RU" dirty="0"/>
              <a:t> кишки в </a:t>
            </a:r>
            <a:r>
              <a:rPr lang="ru-RU" dirty="0" err="1"/>
              <a:t>сліпу</a:t>
            </a:r>
            <a:r>
              <a:rPr lang="ru-RU" dirty="0"/>
              <a:t> кишку. </a:t>
            </a:r>
            <a:r>
              <a:rPr lang="ru-RU" dirty="0" err="1"/>
              <a:t>Засліпокишковий</a:t>
            </a:r>
            <a:r>
              <a:rPr lang="ru-RU" dirty="0"/>
              <a:t> закуток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, </a:t>
            </a:r>
            <a:r>
              <a:rPr lang="ru-RU" dirty="0" err="1"/>
              <a:t>піднявши</a:t>
            </a:r>
            <a:r>
              <a:rPr lang="ru-RU" dirty="0"/>
              <a:t> </a:t>
            </a:r>
            <a:r>
              <a:rPr lang="ru-RU" dirty="0" err="1"/>
              <a:t>початковий</a:t>
            </a:r>
            <a:r>
              <a:rPr lang="ru-RU" dirty="0"/>
              <a:t> </a:t>
            </a:r>
            <a:r>
              <a:rPr lang="ru-RU" dirty="0" err="1"/>
              <a:t>рухомий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</a:t>
            </a:r>
            <a:r>
              <a:rPr lang="ru-RU" dirty="0" err="1"/>
              <a:t>сліпої</a:t>
            </a:r>
            <a:r>
              <a:rPr lang="ru-RU" dirty="0"/>
              <a:t> кишки догори. </a:t>
            </a:r>
            <a:r>
              <a:rPr lang="ru-RU" dirty="0" err="1"/>
              <a:t>Міжсигмоподібний</a:t>
            </a:r>
            <a:r>
              <a:rPr lang="ru-RU" dirty="0"/>
              <a:t> закуток </a:t>
            </a:r>
            <a:r>
              <a:rPr lang="ru-RU" dirty="0" err="1"/>
              <a:t>обмежений</a:t>
            </a:r>
            <a:r>
              <a:rPr lang="ru-RU" dirty="0"/>
              <a:t> </a:t>
            </a:r>
            <a:r>
              <a:rPr lang="ru-RU" dirty="0" err="1"/>
              <a:t>брижею</a:t>
            </a:r>
            <a:r>
              <a:rPr lang="ru-RU" dirty="0"/>
              <a:t> </a:t>
            </a:r>
            <a:r>
              <a:rPr lang="ru-RU" dirty="0" err="1"/>
              <a:t>сигмоподібної</a:t>
            </a:r>
            <a:r>
              <a:rPr lang="ru-RU" dirty="0"/>
              <a:t> </a:t>
            </a:r>
            <a:r>
              <a:rPr lang="ru-RU" dirty="0" err="1"/>
              <a:t>ободової</a:t>
            </a:r>
            <a:r>
              <a:rPr lang="ru-RU" dirty="0"/>
              <a:t> кишки і </a:t>
            </a:r>
            <a:r>
              <a:rPr lang="ru-RU" dirty="0" err="1"/>
              <a:t>парієтальною</a:t>
            </a:r>
            <a:r>
              <a:rPr lang="ru-RU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Шлунок</a:t>
            </a:r>
            <a:r>
              <a:rPr lang="ru-RU" dirty="0"/>
              <a:t> </a:t>
            </a:r>
            <a:r>
              <a:rPr lang="ru-RU" dirty="0" err="1"/>
              <a:t>розміщений</a:t>
            </a:r>
            <a:r>
              <a:rPr lang="ru-RU" dirty="0"/>
              <a:t> в </a:t>
            </a:r>
            <a:r>
              <a:rPr lang="ru-RU" dirty="0" err="1"/>
              <a:t>епігастральній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, </a:t>
            </a:r>
            <a:r>
              <a:rPr lang="ru-RU" dirty="0" err="1"/>
              <a:t>переважно</a:t>
            </a:r>
            <a:r>
              <a:rPr lang="ru-RU" dirty="0"/>
              <a:t> в </a:t>
            </a:r>
            <a:r>
              <a:rPr lang="ru-RU" dirty="0" err="1"/>
              <a:t>лівому</a:t>
            </a:r>
            <a:r>
              <a:rPr lang="ru-RU" dirty="0"/>
              <a:t> </a:t>
            </a:r>
            <a:r>
              <a:rPr lang="ru-RU" dirty="0" err="1"/>
              <a:t>підребер’ї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33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32510"/>
            <a:ext cx="8946541" cy="5915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відділи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:</a:t>
            </a:r>
            <a:endParaRPr lang="en-US" dirty="0"/>
          </a:p>
          <a:p>
            <a:pPr marL="0" lvl="0" indent="0">
              <a:buNone/>
            </a:pPr>
            <a:r>
              <a:rPr lang="ru-RU" dirty="0" err="1"/>
              <a:t>Кардіальний</a:t>
            </a:r>
            <a:r>
              <a:rPr lang="ru-RU" dirty="0"/>
              <a:t> (</a:t>
            </a:r>
            <a:r>
              <a:rPr lang="ru-RU" dirty="0" err="1"/>
              <a:t>прилеглий</a:t>
            </a:r>
            <a:r>
              <a:rPr lang="ru-RU" dirty="0"/>
              <a:t> до входу у </a:t>
            </a:r>
            <a:r>
              <a:rPr lang="ru-RU" dirty="0" err="1"/>
              <a:t>шлунок</a:t>
            </a:r>
            <a:r>
              <a:rPr lang="ru-RU" dirty="0"/>
              <a:t> </a:t>
            </a:r>
            <a:r>
              <a:rPr lang="ru-RU" dirty="0" err="1"/>
              <a:t>стравоходу</a:t>
            </a:r>
            <a:r>
              <a:rPr lang="ru-RU" dirty="0"/>
              <a:t> по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кривизні</a:t>
            </a:r>
            <a:r>
              <a:rPr lang="ru-RU" dirty="0"/>
              <a:t> </a:t>
            </a:r>
            <a:r>
              <a:rPr lang="ru-RU" dirty="0" err="1"/>
              <a:t>довжиною</a:t>
            </a:r>
            <a:r>
              <a:rPr lang="ru-RU" dirty="0"/>
              <a:t> до 5 см).</a:t>
            </a:r>
            <a:endParaRPr lang="en-US" dirty="0"/>
          </a:p>
          <a:p>
            <a:pPr marL="0" lvl="0" indent="0">
              <a:buNone/>
            </a:pPr>
            <a:r>
              <a:rPr lang="ru-RU" dirty="0"/>
              <a:t>Дно (</a:t>
            </a:r>
            <a:r>
              <a:rPr lang="ru-RU" dirty="0" err="1"/>
              <a:t>зліва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кардії</a:t>
            </a:r>
            <a:r>
              <a:rPr lang="ru-RU" dirty="0"/>
              <a:t> і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кардіальної</a:t>
            </a:r>
            <a:r>
              <a:rPr lang="ru-RU" dirty="0"/>
              <a:t> </a:t>
            </a:r>
            <a:r>
              <a:rPr lang="ru-RU" dirty="0" err="1"/>
              <a:t>вирізки</a:t>
            </a:r>
            <a:r>
              <a:rPr lang="ru-RU" dirty="0"/>
              <a:t>).</a:t>
            </a:r>
            <a:endParaRPr lang="en-US" dirty="0"/>
          </a:p>
          <a:p>
            <a:pPr marL="0" lvl="0" indent="0">
              <a:buNone/>
            </a:pPr>
            <a:r>
              <a:rPr lang="ru-RU" dirty="0" err="1"/>
              <a:t>Тіло</a:t>
            </a:r>
            <a:r>
              <a:rPr lang="ru-RU" dirty="0"/>
              <a:t> —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кардією</a:t>
            </a:r>
            <a:r>
              <a:rPr lang="ru-RU" dirty="0"/>
              <a:t> і дном </a:t>
            </a:r>
            <a:r>
              <a:rPr lang="ru-RU" dirty="0" err="1"/>
              <a:t>зверху</a:t>
            </a:r>
            <a:r>
              <a:rPr lang="ru-RU" dirty="0"/>
              <a:t> і </a:t>
            </a:r>
            <a:r>
              <a:rPr lang="ru-RU" dirty="0" err="1"/>
              <a:t>антрумом</a:t>
            </a:r>
            <a:r>
              <a:rPr lang="ru-RU" dirty="0"/>
              <a:t> </a:t>
            </a:r>
            <a:r>
              <a:rPr lang="ru-RU" dirty="0" err="1"/>
              <a:t>знизу</a:t>
            </a:r>
            <a:r>
              <a:rPr lang="ru-RU" dirty="0"/>
              <a:t>.</a:t>
            </a:r>
            <a:endParaRPr lang="en-US" dirty="0"/>
          </a:p>
          <a:p>
            <a:pPr marL="0" lvl="0" indent="0">
              <a:buNone/>
            </a:pPr>
            <a:r>
              <a:rPr lang="ru-RU" dirty="0" err="1"/>
              <a:t>Антральний</a:t>
            </a:r>
            <a:r>
              <a:rPr lang="ru-RU" dirty="0"/>
              <a:t> (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тілом</a:t>
            </a:r>
            <a:r>
              <a:rPr lang="ru-RU" dirty="0"/>
              <a:t> і </a:t>
            </a:r>
            <a:r>
              <a:rPr lang="ru-RU" dirty="0" err="1"/>
              <a:t>пілорусом</a:t>
            </a:r>
            <a:r>
              <a:rPr lang="ru-RU" dirty="0"/>
              <a:t>).</a:t>
            </a:r>
            <a:endParaRPr lang="en-US" dirty="0"/>
          </a:p>
          <a:p>
            <a:pPr marL="0" lvl="0" indent="0">
              <a:buNone/>
            </a:pPr>
            <a:r>
              <a:rPr lang="ru-RU" dirty="0" err="1"/>
              <a:t>Воротар</a:t>
            </a:r>
            <a:r>
              <a:rPr lang="ru-RU" dirty="0"/>
              <a:t> (</a:t>
            </a:r>
            <a:r>
              <a:rPr lang="ru-RU" dirty="0" err="1"/>
              <a:t>пілорус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сфінктер</a:t>
            </a:r>
            <a:r>
              <a:rPr lang="ru-RU" dirty="0"/>
              <a:t>).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Виділяють</a:t>
            </a:r>
            <a:r>
              <a:rPr lang="ru-RU" dirty="0"/>
              <a:t> малу і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кривину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. </a:t>
            </a:r>
            <a:r>
              <a:rPr lang="ru-RU" dirty="0" err="1"/>
              <a:t>Стінка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і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серозної</a:t>
            </a:r>
            <a:r>
              <a:rPr lang="ru-RU" dirty="0"/>
              <a:t>, </a:t>
            </a:r>
            <a:r>
              <a:rPr lang="ru-RU" dirty="0" err="1"/>
              <a:t>субсерозної</a:t>
            </a:r>
            <a:r>
              <a:rPr lang="ru-RU" dirty="0"/>
              <a:t>, </a:t>
            </a:r>
            <a:r>
              <a:rPr lang="ru-RU" dirty="0" err="1"/>
              <a:t>м’язової</a:t>
            </a:r>
            <a:r>
              <a:rPr lang="ru-RU" dirty="0"/>
              <a:t>, </a:t>
            </a:r>
            <a:r>
              <a:rPr lang="ru-RU" dirty="0" err="1"/>
              <a:t>підслизової</a:t>
            </a:r>
            <a:r>
              <a:rPr lang="ru-RU" dirty="0"/>
              <a:t> та і </a:t>
            </a:r>
            <a:r>
              <a:rPr lang="ru-RU" dirty="0" err="1"/>
              <a:t>слизової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. </a:t>
            </a:r>
            <a:r>
              <a:rPr lang="ru-RU" dirty="0" err="1"/>
              <a:t>М’язова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три </a:t>
            </a:r>
            <a:r>
              <a:rPr lang="ru-RU" dirty="0" err="1"/>
              <a:t>шари</a:t>
            </a:r>
            <a:r>
              <a:rPr lang="ru-RU" dirty="0"/>
              <a:t>: </a:t>
            </a:r>
            <a:r>
              <a:rPr lang="ru-RU" dirty="0" err="1"/>
              <a:t>поздовжній</a:t>
            </a:r>
            <a:r>
              <a:rPr lang="ru-RU" dirty="0"/>
              <a:t>, </a:t>
            </a:r>
            <a:r>
              <a:rPr lang="ru-RU" dirty="0" err="1"/>
              <a:t>каловий</a:t>
            </a:r>
            <a:r>
              <a:rPr lang="ru-RU" dirty="0"/>
              <a:t>, </a:t>
            </a:r>
            <a:r>
              <a:rPr lang="ru-RU" dirty="0" err="1"/>
              <a:t>косий</a:t>
            </a:r>
            <a:r>
              <a:rPr lang="ru-RU" dirty="0"/>
              <a:t>. </a:t>
            </a:r>
            <a:r>
              <a:rPr lang="ru-RU" dirty="0" err="1"/>
              <a:t>Слизова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поздовжні</a:t>
            </a:r>
            <a:r>
              <a:rPr lang="ru-RU" dirty="0"/>
              <a:t> складки, </a:t>
            </a:r>
            <a:r>
              <a:rPr lang="ru-RU" dirty="0" err="1"/>
              <a:t>які</a:t>
            </a:r>
            <a:r>
              <a:rPr lang="ru-RU" dirty="0"/>
              <a:t> по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кривизні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стежку, де мало </a:t>
            </a:r>
            <a:r>
              <a:rPr lang="ru-RU" dirty="0" err="1"/>
              <a:t>підслизового</a:t>
            </a:r>
            <a:r>
              <a:rPr lang="ru-RU" dirty="0"/>
              <a:t> шару.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— </a:t>
            </a:r>
            <a:r>
              <a:rPr lang="ru-RU" dirty="0" err="1"/>
              <a:t>печінково-шлункова</a:t>
            </a:r>
            <a:r>
              <a:rPr lang="ru-RU" dirty="0"/>
              <a:t>, </a:t>
            </a:r>
            <a:r>
              <a:rPr lang="ru-RU" dirty="0" err="1"/>
              <a:t>діафрагмально-шлункова</a:t>
            </a:r>
            <a:r>
              <a:rPr lang="ru-RU" dirty="0"/>
              <a:t>, </a:t>
            </a:r>
            <a:r>
              <a:rPr lang="ru-RU" dirty="0" err="1"/>
              <a:t>шлунково-селезінкова</a:t>
            </a:r>
            <a:r>
              <a:rPr lang="ru-RU" dirty="0"/>
              <a:t>, </a:t>
            </a:r>
            <a:r>
              <a:rPr lang="ru-RU" dirty="0" err="1"/>
              <a:t>шлунково-поперечноободова</a:t>
            </a:r>
            <a:r>
              <a:rPr lang="ru-RU" dirty="0"/>
              <a:t> і </a:t>
            </a:r>
            <a:r>
              <a:rPr lang="ru-RU" dirty="0" err="1"/>
              <a:t>шлунково-підшлункова</a:t>
            </a:r>
            <a:r>
              <a:rPr lang="ru-RU" dirty="0"/>
              <a:t>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1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8910" y="221674"/>
            <a:ext cx="9310944" cy="6026726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Кровопостачання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гілками</a:t>
            </a:r>
            <a:r>
              <a:rPr lang="ru-RU" dirty="0"/>
              <a:t> </a:t>
            </a:r>
            <a:r>
              <a:rPr lang="ru-RU" dirty="0" err="1"/>
              <a:t>черевного</a:t>
            </a:r>
            <a:r>
              <a:rPr lang="ru-RU" dirty="0"/>
              <a:t> </a:t>
            </a:r>
            <a:r>
              <a:rPr lang="ru-RU" dirty="0" err="1"/>
              <a:t>стовбура</a:t>
            </a:r>
            <a:r>
              <a:rPr lang="ru-RU" dirty="0"/>
              <a:t> </a:t>
            </a:r>
            <a:r>
              <a:rPr lang="ru-RU" dirty="0" err="1"/>
              <a:t>аорти</a:t>
            </a:r>
            <a:r>
              <a:rPr lang="ru-RU" dirty="0"/>
              <a:t> по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кривизні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— </a:t>
            </a:r>
            <a:r>
              <a:rPr lang="ru-RU" dirty="0" err="1"/>
              <a:t>лівою</a:t>
            </a:r>
            <a:r>
              <a:rPr lang="ru-RU" dirty="0"/>
              <a:t>, правою </a:t>
            </a:r>
            <a:r>
              <a:rPr lang="ru-RU" dirty="0" err="1"/>
              <a:t>шлунковою</a:t>
            </a:r>
            <a:r>
              <a:rPr lang="ru-RU" dirty="0"/>
              <a:t>, </a:t>
            </a:r>
            <a:r>
              <a:rPr lang="ru-RU" dirty="0" err="1"/>
              <a:t>гілкою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печінкової</a:t>
            </a:r>
            <a:r>
              <a:rPr lang="ru-RU" dirty="0"/>
              <a:t>, короткими </a:t>
            </a:r>
            <a:r>
              <a:rPr lang="ru-RU" dirty="0" err="1"/>
              <a:t>гілками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відходять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селезінкової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селезінкової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 </a:t>
            </a:r>
            <a:r>
              <a:rPr lang="ru-RU" dirty="0" err="1"/>
              <a:t>відходить</a:t>
            </a:r>
            <a:r>
              <a:rPr lang="ru-RU" dirty="0"/>
              <a:t> </a:t>
            </a:r>
            <a:r>
              <a:rPr lang="ru-RU" dirty="0" err="1"/>
              <a:t>ліва</a:t>
            </a:r>
            <a:r>
              <a:rPr lang="ru-RU" dirty="0"/>
              <a:t> </a:t>
            </a:r>
            <a:r>
              <a:rPr lang="ru-RU" dirty="0" err="1"/>
              <a:t>шлунково</a:t>
            </a:r>
            <a:r>
              <a:rPr lang="ru-RU" dirty="0"/>
              <a:t> -</a:t>
            </a:r>
            <a:r>
              <a:rPr lang="ru-RU" dirty="0" err="1"/>
              <a:t>чепцева</a:t>
            </a:r>
            <a:r>
              <a:rPr lang="ru-RU" dirty="0"/>
              <a:t> </a:t>
            </a:r>
            <a:r>
              <a:rPr lang="ru-RU" dirty="0" err="1"/>
              <a:t>артерія</a:t>
            </a:r>
            <a:r>
              <a:rPr lang="ru-RU" dirty="0"/>
              <a:t>, яка </a:t>
            </a:r>
            <a:r>
              <a:rPr lang="ru-RU" dirty="0" err="1"/>
              <a:t>анастомозує</a:t>
            </a:r>
            <a:r>
              <a:rPr lang="ru-RU" dirty="0"/>
              <a:t> по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кривизні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з правою </a:t>
            </a:r>
            <a:r>
              <a:rPr lang="ru-RU" dirty="0" err="1"/>
              <a:t>шлунково-чепцевою</a:t>
            </a:r>
            <a:r>
              <a:rPr lang="ru-RU" dirty="0"/>
              <a:t> </a:t>
            </a:r>
            <a:r>
              <a:rPr lang="ru-RU" dirty="0" err="1"/>
              <a:t>артерією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відходить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шлунково-дванадцятипалої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. </a:t>
            </a:r>
            <a:r>
              <a:rPr lang="ru-RU" dirty="0" err="1"/>
              <a:t>Венозний</a:t>
            </a:r>
            <a:r>
              <a:rPr lang="ru-RU" dirty="0"/>
              <a:t> </a:t>
            </a:r>
            <a:r>
              <a:rPr lang="ru-RU" dirty="0" err="1"/>
              <a:t>відтік</a:t>
            </a:r>
            <a:r>
              <a:rPr lang="ru-RU" dirty="0"/>
              <a:t> проходить </a:t>
            </a:r>
            <a:r>
              <a:rPr lang="ru-RU" dirty="0" err="1"/>
              <a:t>ув</a:t>
            </a:r>
            <a:r>
              <a:rPr lang="ru-RU" dirty="0"/>
              <a:t> систему </a:t>
            </a:r>
            <a:r>
              <a:rPr lang="ru-RU" dirty="0" err="1"/>
              <a:t>воротної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50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8" y="129310"/>
            <a:ext cx="9052326" cy="61190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Печінка</a:t>
            </a:r>
            <a:r>
              <a:rPr lang="ru-RU" b="1" dirty="0"/>
              <a:t>. </a:t>
            </a:r>
            <a:r>
              <a:rPr lang="ru-RU" dirty="0" err="1"/>
              <a:t>Печінкова</a:t>
            </a:r>
            <a:r>
              <a:rPr lang="ru-RU" dirty="0"/>
              <a:t> тканина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часточки</a:t>
            </a:r>
            <a:r>
              <a:rPr lang="ru-RU" dirty="0"/>
              <a:t>)</a:t>
            </a:r>
            <a:r>
              <a:rPr lang="ru-RU" b="1" dirty="0"/>
              <a:t> </a:t>
            </a:r>
            <a:r>
              <a:rPr lang="ru-RU" dirty="0" err="1"/>
              <a:t>розміщена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b="1" dirty="0"/>
              <a:t> </a:t>
            </a:r>
            <a:r>
              <a:rPr lang="ru-RU" dirty="0" err="1"/>
              <a:t>сполучнотканинних</a:t>
            </a:r>
            <a:r>
              <a:rPr lang="ru-RU" dirty="0"/>
              <a:t> </a:t>
            </a:r>
            <a:r>
              <a:rPr lang="ru-RU" dirty="0" err="1"/>
              <a:t>проміжків</a:t>
            </a:r>
            <a:r>
              <a:rPr lang="ru-RU" dirty="0"/>
              <a:t>, де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жовчні</a:t>
            </a:r>
            <a:r>
              <a:rPr lang="ru-RU" dirty="0"/>
              <a:t> протоки, </a:t>
            </a:r>
            <a:r>
              <a:rPr lang="ru-RU" dirty="0" err="1"/>
              <a:t>розгалуження</a:t>
            </a:r>
            <a:r>
              <a:rPr lang="ru-RU" dirty="0"/>
              <a:t> </a:t>
            </a:r>
            <a:r>
              <a:rPr lang="ru-RU" dirty="0" err="1"/>
              <a:t>ворітної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, </a:t>
            </a:r>
            <a:r>
              <a:rPr lang="ru-RU" dirty="0" err="1"/>
              <a:t>печінкової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 та </a:t>
            </a:r>
            <a:r>
              <a:rPr lang="ru-RU" dirty="0" err="1"/>
              <a:t>нервів</a:t>
            </a:r>
            <a:r>
              <a:rPr lang="ru-RU" dirty="0"/>
              <a:t>. Один полюс </a:t>
            </a:r>
            <a:r>
              <a:rPr lang="ru-RU" dirty="0" err="1"/>
              <a:t>печінкових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звернений</a:t>
            </a:r>
            <a:r>
              <a:rPr lang="ru-RU" dirty="0"/>
              <a:t> до </a:t>
            </a:r>
            <a:r>
              <a:rPr lang="ru-RU" dirty="0" err="1"/>
              <a:t>судин</a:t>
            </a:r>
            <a:r>
              <a:rPr lang="ru-RU" dirty="0"/>
              <a:t>, </a:t>
            </a:r>
            <a:r>
              <a:rPr lang="ru-RU" dirty="0" err="1"/>
              <a:t>другий</a:t>
            </a:r>
            <a:r>
              <a:rPr lang="ru-RU" dirty="0"/>
              <a:t> - до </a:t>
            </a:r>
            <a:r>
              <a:rPr lang="ru-RU" dirty="0" err="1"/>
              <a:t>жовчних</a:t>
            </a:r>
            <a:r>
              <a:rPr lang="ru-RU" dirty="0"/>
              <a:t> </a:t>
            </a:r>
            <a:r>
              <a:rPr lang="ru-RU" dirty="0" err="1"/>
              <a:t>канальців</a:t>
            </a:r>
            <a:r>
              <a:rPr lang="ru-RU" dirty="0"/>
              <a:t>. Будова </a:t>
            </a:r>
            <a:r>
              <a:rPr lang="ru-RU" dirty="0" err="1"/>
              <a:t>жовчно-вивідних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: </a:t>
            </a:r>
            <a:r>
              <a:rPr lang="ru-RU" dirty="0" err="1"/>
              <a:t>внутрішньопечінкові</a:t>
            </a:r>
            <a:r>
              <a:rPr lang="ru-RU" dirty="0"/>
              <a:t> </a:t>
            </a:r>
            <a:r>
              <a:rPr lang="ru-RU" dirty="0" err="1"/>
              <a:t>жовчні</a:t>
            </a:r>
            <a:r>
              <a:rPr lang="ru-RU" dirty="0"/>
              <a:t> шляхи, </a:t>
            </a:r>
            <a:r>
              <a:rPr lang="ru-RU" dirty="0" err="1"/>
              <a:t>внутрішньопечінкові</a:t>
            </a:r>
            <a:r>
              <a:rPr lang="ru-RU" dirty="0"/>
              <a:t> протоки (</a:t>
            </a:r>
            <a:r>
              <a:rPr lang="ru-RU" dirty="0" err="1"/>
              <a:t>сегментарні</a:t>
            </a:r>
            <a:r>
              <a:rPr lang="ru-RU" dirty="0"/>
              <a:t>), </a:t>
            </a:r>
            <a:r>
              <a:rPr lang="ru-RU" dirty="0" err="1"/>
              <a:t>правий</a:t>
            </a:r>
            <a:r>
              <a:rPr lang="ru-RU" dirty="0"/>
              <a:t> і </a:t>
            </a:r>
            <a:r>
              <a:rPr lang="ru-RU" dirty="0" err="1"/>
              <a:t>лівий</a:t>
            </a:r>
            <a:r>
              <a:rPr lang="ru-RU" dirty="0"/>
              <a:t> </a:t>
            </a:r>
            <a:r>
              <a:rPr lang="ru-RU" dirty="0" err="1"/>
              <a:t>печінкові</a:t>
            </a:r>
            <a:r>
              <a:rPr lang="ru-RU" dirty="0"/>
              <a:t>,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печінковий</a:t>
            </a:r>
            <a:r>
              <a:rPr lang="ru-RU" dirty="0"/>
              <a:t>,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жовчний</a:t>
            </a:r>
            <a:r>
              <a:rPr lang="ru-RU" dirty="0"/>
              <a:t> проток,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впадає</a:t>
            </a:r>
            <a:r>
              <a:rPr lang="ru-RU" dirty="0"/>
              <a:t> в </a:t>
            </a:r>
            <a:r>
              <a:rPr lang="ru-RU" dirty="0" err="1"/>
              <a:t>низхідну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дванадцятипалої</a:t>
            </a:r>
            <a:r>
              <a:rPr lang="ru-RU" dirty="0"/>
              <a:t> кишки, </a:t>
            </a:r>
            <a:r>
              <a:rPr lang="ru-RU" dirty="0" err="1"/>
              <a:t>утворюючи</a:t>
            </a:r>
            <a:r>
              <a:rPr lang="ru-RU" dirty="0"/>
              <a:t> великий </a:t>
            </a:r>
            <a:r>
              <a:rPr lang="ru-RU" dirty="0" err="1"/>
              <a:t>дуоденальний</a:t>
            </a:r>
            <a:r>
              <a:rPr lang="ru-RU" dirty="0"/>
              <a:t> сосок.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Жовчний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 </a:t>
            </a:r>
            <a:r>
              <a:rPr lang="ru-RU" dirty="0" err="1"/>
              <a:t>розміщується</a:t>
            </a:r>
            <a:r>
              <a:rPr lang="ru-RU" dirty="0"/>
              <a:t> в </a:t>
            </a:r>
            <a:r>
              <a:rPr lang="ru-RU" dirty="0" err="1"/>
              <a:t>поздовжній</a:t>
            </a:r>
            <a:r>
              <a:rPr lang="ru-RU" dirty="0"/>
              <a:t> </a:t>
            </a:r>
            <a:r>
              <a:rPr lang="ru-RU" dirty="0" err="1"/>
              <a:t>борозні</a:t>
            </a:r>
            <a:r>
              <a:rPr lang="ru-RU" dirty="0"/>
              <a:t> </a:t>
            </a:r>
            <a:r>
              <a:rPr lang="ru-RU" dirty="0" err="1"/>
              <a:t>нижньої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2/3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накрито</a:t>
            </a:r>
            <a:r>
              <a:rPr lang="ru-RU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, 1/3 — </a:t>
            </a:r>
            <a:r>
              <a:rPr lang="ru-RU" dirty="0" err="1"/>
              <a:t>печінкою</a:t>
            </a:r>
            <a:r>
              <a:rPr lang="ru-RU" dirty="0"/>
              <a:t>.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— 6 — 8 см, </a:t>
            </a:r>
            <a:r>
              <a:rPr lang="ru-RU" dirty="0" err="1"/>
              <a:t>діаметр</a:t>
            </a:r>
            <a:r>
              <a:rPr lang="ru-RU" dirty="0"/>
              <a:t> 3 — 4 см. </a:t>
            </a:r>
            <a:r>
              <a:rPr lang="ru-RU" dirty="0" err="1"/>
              <a:t>Розрізняють</a:t>
            </a:r>
            <a:r>
              <a:rPr lang="ru-RU" dirty="0"/>
              <a:t>: дно, </a:t>
            </a:r>
            <a:r>
              <a:rPr lang="ru-RU" dirty="0" err="1"/>
              <a:t>тіло</a:t>
            </a:r>
            <a:r>
              <a:rPr lang="ru-RU" dirty="0"/>
              <a:t>, </a:t>
            </a:r>
            <a:r>
              <a:rPr lang="ru-RU" dirty="0" err="1"/>
              <a:t>шийку</a:t>
            </a:r>
            <a:r>
              <a:rPr lang="ru-RU" dirty="0"/>
              <a:t> з карманом Гартмана, </a:t>
            </a:r>
            <a:r>
              <a:rPr lang="ru-RU" dirty="0" err="1"/>
              <a:t>міхурову</a:t>
            </a:r>
            <a:r>
              <a:rPr lang="ru-RU" dirty="0"/>
              <a:t> протоку. </a:t>
            </a:r>
            <a:r>
              <a:rPr lang="ru-RU" dirty="0" err="1"/>
              <a:t>Об’єм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—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40 — 70 мл. </a:t>
            </a:r>
            <a:r>
              <a:rPr lang="ru-RU" dirty="0" err="1"/>
              <a:t>Стінка</a:t>
            </a:r>
            <a:r>
              <a:rPr lang="ru-RU" dirty="0"/>
              <a:t> </a:t>
            </a:r>
            <a:r>
              <a:rPr lang="ru-RU" dirty="0" err="1"/>
              <a:t>жовчного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: </a:t>
            </a:r>
            <a:r>
              <a:rPr lang="ru-RU" dirty="0" err="1"/>
              <a:t>слизова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, </a:t>
            </a:r>
            <a:r>
              <a:rPr lang="ru-RU" dirty="0" err="1"/>
              <a:t>фібромускулярна</a:t>
            </a:r>
            <a:r>
              <a:rPr lang="ru-RU" dirty="0"/>
              <a:t>, </a:t>
            </a:r>
            <a:r>
              <a:rPr lang="ru-RU" dirty="0" err="1"/>
              <a:t>субсерозний</a:t>
            </a:r>
            <a:r>
              <a:rPr lang="ru-RU" dirty="0"/>
              <a:t> та </a:t>
            </a:r>
            <a:r>
              <a:rPr lang="ru-RU" dirty="0" err="1"/>
              <a:t>серозний</a:t>
            </a:r>
            <a:r>
              <a:rPr lang="ru-RU" dirty="0"/>
              <a:t>. У </a:t>
            </a:r>
            <a:r>
              <a:rPr lang="ru-RU" dirty="0" err="1"/>
              <a:t>стінці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закладені</a:t>
            </a:r>
            <a:r>
              <a:rPr lang="ru-RU" dirty="0"/>
              <a:t> </a:t>
            </a:r>
            <a:r>
              <a:rPr lang="ru-RU" dirty="0" err="1"/>
              <a:t>вітки</a:t>
            </a:r>
            <a:r>
              <a:rPr lang="ru-RU" dirty="0"/>
              <a:t> </a:t>
            </a:r>
            <a:r>
              <a:rPr lang="ru-RU" dirty="0" err="1"/>
              <a:t>міхурової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 та </a:t>
            </a:r>
            <a:r>
              <a:rPr lang="ru-RU" dirty="0" err="1"/>
              <a:t>артерії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йдуть</a:t>
            </a:r>
            <a:r>
              <a:rPr lang="ru-RU" dirty="0"/>
              <a:t> </a:t>
            </a:r>
            <a:r>
              <a:rPr lang="ru-RU" dirty="0" err="1"/>
              <a:t>спереду</a:t>
            </a:r>
            <a:r>
              <a:rPr lang="ru-RU" dirty="0"/>
              <a:t> і </a:t>
            </a:r>
            <a:r>
              <a:rPr lang="ru-RU" dirty="0" err="1"/>
              <a:t>ззаду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лімфатичні</a:t>
            </a:r>
            <a:r>
              <a:rPr lang="ru-RU" dirty="0"/>
              <a:t> </a:t>
            </a:r>
            <a:r>
              <a:rPr lang="ru-RU" dirty="0" err="1"/>
              <a:t>судини</a:t>
            </a:r>
            <a:r>
              <a:rPr lang="ru-RU" dirty="0"/>
              <a:t> і </a:t>
            </a:r>
            <a:r>
              <a:rPr lang="ru-RU" dirty="0" err="1"/>
              <a:t>нерви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10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14036"/>
            <a:ext cx="8946541" cy="593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Оперативні</a:t>
            </a:r>
            <a:r>
              <a:rPr lang="ru-RU" b="1" dirty="0"/>
              <a:t> </a:t>
            </a:r>
            <a:r>
              <a:rPr lang="ru-RU" b="1" dirty="0" err="1"/>
              <a:t>доступи</a:t>
            </a:r>
            <a:r>
              <a:rPr lang="ru-RU" b="1" dirty="0"/>
              <a:t> до </a:t>
            </a:r>
            <a:r>
              <a:rPr lang="ru-RU" b="1" dirty="0" err="1"/>
              <a:t>органів</a:t>
            </a:r>
            <a:r>
              <a:rPr lang="ru-RU" b="1" dirty="0"/>
              <a:t> </a:t>
            </a:r>
            <a:r>
              <a:rPr lang="ru-RU" b="1" dirty="0" err="1"/>
              <a:t>черевної</a:t>
            </a:r>
            <a:r>
              <a:rPr lang="ru-RU" b="1" dirty="0"/>
              <a:t> </a:t>
            </a:r>
            <a:r>
              <a:rPr lang="ru-RU" b="1" dirty="0" err="1"/>
              <a:t>порожнини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lvl="0" indent="0">
              <a:buNone/>
            </a:pPr>
            <a:r>
              <a:rPr lang="ru-RU" dirty="0"/>
              <a:t>В </a:t>
            </a:r>
            <a:r>
              <a:rPr lang="ru-RU" dirty="0" err="1"/>
              <a:t>абдомінальній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на </a:t>
            </a:r>
            <a:r>
              <a:rPr lang="ru-RU" dirty="0" err="1"/>
              <a:t>передньобоковій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 живота і органах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обґрунтування</a:t>
            </a:r>
            <a:r>
              <a:rPr lang="ru-RU" dirty="0"/>
              <a:t> того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оперативного доступу.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Звертається</a:t>
            </a:r>
            <a:r>
              <a:rPr lang="ru-RU" dirty="0"/>
              <a:t> </a:t>
            </a:r>
            <a:r>
              <a:rPr lang="ru-RU" dirty="0" err="1"/>
              <a:t>увага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проведенні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розрізів</a:t>
            </a:r>
            <a:r>
              <a:rPr lang="ru-RU" dirty="0"/>
              <a:t> </a:t>
            </a:r>
            <a:r>
              <a:rPr lang="ru-RU" dirty="0" err="1"/>
              <a:t>хірург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якомога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травмувати</a:t>
            </a:r>
            <a:r>
              <a:rPr lang="ru-RU" dirty="0"/>
              <a:t> </a:t>
            </a:r>
            <a:r>
              <a:rPr lang="ru-RU" dirty="0" err="1"/>
              <a:t>судинно-нервові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і </a:t>
            </a:r>
            <a:r>
              <a:rPr lang="ru-RU" dirty="0" err="1"/>
              <a:t>м’язи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. </a:t>
            </a:r>
            <a:r>
              <a:rPr lang="ru-RU" dirty="0" err="1"/>
              <a:t>М’язові</a:t>
            </a:r>
            <a:r>
              <a:rPr lang="ru-RU" dirty="0"/>
              <a:t> волокна по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не </a:t>
            </a:r>
            <a:r>
              <a:rPr lang="ru-RU" dirty="0" err="1"/>
              <a:t>розсікати</a:t>
            </a:r>
            <a:r>
              <a:rPr lang="ru-RU" dirty="0"/>
              <a:t>, а </a:t>
            </a:r>
            <a:r>
              <a:rPr lang="ru-RU" dirty="0" err="1"/>
              <a:t>розшаровувати</a:t>
            </a:r>
            <a:r>
              <a:rPr lang="ru-RU" dirty="0"/>
              <a:t> по ходу </a:t>
            </a:r>
            <a:r>
              <a:rPr lang="ru-RU" dirty="0" err="1"/>
              <a:t>м’язових</a:t>
            </a:r>
            <a:r>
              <a:rPr lang="ru-RU" dirty="0"/>
              <a:t> </a:t>
            </a:r>
            <a:r>
              <a:rPr lang="ru-RU" dirty="0" err="1"/>
              <a:t>пучків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запобігає</a:t>
            </a:r>
            <a:r>
              <a:rPr lang="ru-RU" dirty="0"/>
              <a:t> </a:t>
            </a:r>
            <a:r>
              <a:rPr lang="ru-RU" dirty="0" err="1"/>
              <a:t>атрофії</a:t>
            </a:r>
            <a:r>
              <a:rPr lang="ru-RU" dirty="0"/>
              <a:t> </a:t>
            </a:r>
            <a:r>
              <a:rPr lang="ru-RU" dirty="0" err="1"/>
              <a:t>м’язових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у </a:t>
            </a:r>
            <a:r>
              <a:rPr lang="ru-RU" dirty="0" err="1"/>
              <a:t>післяопераційному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При </a:t>
            </a:r>
            <a:r>
              <a:rPr lang="ru-RU" dirty="0" err="1"/>
              <a:t>операціях</a:t>
            </a:r>
            <a:r>
              <a:rPr lang="ru-RU" dirty="0"/>
              <a:t> на </a:t>
            </a:r>
            <a:r>
              <a:rPr lang="ru-RU" dirty="0" err="1"/>
              <a:t>передньобоковій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 живота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розрізу</a:t>
            </a:r>
            <a:r>
              <a:rPr lang="ru-RU" dirty="0"/>
              <a:t> повинна бути </a:t>
            </a:r>
            <a:r>
              <a:rPr lang="ru-RU" dirty="0" err="1"/>
              <a:t>достатньою</a:t>
            </a:r>
            <a:r>
              <a:rPr lang="ru-RU" dirty="0"/>
              <a:t> і не </a:t>
            </a:r>
            <a:r>
              <a:rPr lang="ru-RU" dirty="0" err="1"/>
              <a:t>обмежувати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хірурга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операції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791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66256"/>
            <a:ext cx="8946541" cy="6082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Розріз</a:t>
            </a:r>
            <a:r>
              <a:rPr lang="ru-RU" dirty="0"/>
              <a:t> на </a:t>
            </a:r>
            <a:r>
              <a:rPr lang="ru-RU" dirty="0" err="1"/>
              <a:t>передньобоковій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 живота </a:t>
            </a:r>
            <a:r>
              <a:rPr lang="ru-RU" dirty="0" err="1"/>
              <a:t>може</a:t>
            </a:r>
            <a:r>
              <a:rPr lang="ru-RU" dirty="0"/>
              <a:t> бути:</a:t>
            </a:r>
            <a:endParaRPr lang="en-US" dirty="0"/>
          </a:p>
          <a:p>
            <a:r>
              <a:rPr lang="ru-RU" dirty="0"/>
              <a:t>п о з д о в ж н і й (</a:t>
            </a:r>
            <a:r>
              <a:rPr lang="ru-RU" dirty="0" err="1"/>
              <a:t>серединний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- </a:t>
            </a:r>
            <a:r>
              <a:rPr lang="ru-RU" dirty="0" err="1"/>
              <a:t>laparotomia</a:t>
            </a:r>
            <a:r>
              <a:rPr lang="ru-RU" dirty="0"/>
              <a:t> </a:t>
            </a:r>
            <a:r>
              <a:rPr lang="ru-RU" dirty="0" err="1"/>
              <a:t>mediana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по </a:t>
            </a:r>
            <a:r>
              <a:rPr lang="ru-RU" dirty="0" err="1"/>
              <a:t>білій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живота з обходом пупка </a:t>
            </a:r>
            <a:r>
              <a:rPr lang="ru-RU" dirty="0" err="1"/>
              <a:t>зліва</a:t>
            </a:r>
            <a:r>
              <a:rPr lang="ru-RU" dirty="0"/>
              <a:t> для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 </a:t>
            </a:r>
            <a:r>
              <a:rPr lang="ru-RU" dirty="0" err="1"/>
              <a:t>круглої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 (</a:t>
            </a:r>
            <a:r>
              <a:rPr lang="ru-RU" dirty="0" err="1"/>
              <a:t>lig</a:t>
            </a:r>
            <a:r>
              <a:rPr lang="ru-RU" dirty="0"/>
              <a:t>. </a:t>
            </a:r>
            <a:r>
              <a:rPr lang="ru-RU" dirty="0" err="1"/>
              <a:t>teres</a:t>
            </a:r>
            <a:r>
              <a:rPr lang="ru-RU" dirty="0"/>
              <a:t> </a:t>
            </a:r>
            <a:r>
              <a:rPr lang="ru-RU" dirty="0" err="1"/>
              <a:t>hepatis</a:t>
            </a:r>
            <a:r>
              <a:rPr lang="ru-RU" dirty="0"/>
              <a:t>). </a:t>
            </a:r>
            <a:r>
              <a:rPr lang="ru-RU" dirty="0" err="1"/>
              <a:t>Лапаротомія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верхньою</a:t>
            </a:r>
            <a:r>
              <a:rPr lang="ru-RU" dirty="0"/>
              <a:t>, серединною і </a:t>
            </a:r>
            <a:r>
              <a:rPr lang="ru-RU" dirty="0" err="1"/>
              <a:t>нижньою</a:t>
            </a:r>
            <a:r>
              <a:rPr lang="ru-RU" dirty="0"/>
              <a:t>. </a:t>
            </a:r>
            <a:r>
              <a:rPr lang="ru-RU" dirty="0" err="1"/>
              <a:t>Серединний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часто.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широкий доступ до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ушкоджуються</a:t>
            </a:r>
            <a:r>
              <a:rPr lang="ru-RU" dirty="0"/>
              <a:t> </a:t>
            </a:r>
            <a:r>
              <a:rPr lang="ru-RU" dirty="0" err="1"/>
              <a:t>м’язи</a:t>
            </a:r>
            <a:r>
              <a:rPr lang="ru-RU" dirty="0"/>
              <a:t>, </a:t>
            </a:r>
            <a:r>
              <a:rPr lang="ru-RU" dirty="0" err="1"/>
              <a:t>судинно</a:t>
            </a:r>
            <a:r>
              <a:rPr lang="ru-RU" dirty="0"/>
              <a:t>-нервов і </a:t>
            </a:r>
            <a:r>
              <a:rPr lang="ru-RU" dirty="0" err="1"/>
              <a:t>утворення</a:t>
            </a:r>
            <a:r>
              <a:rPr lang="ru-RU" dirty="0"/>
              <a:t>, а за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легко </a:t>
            </a:r>
            <a:r>
              <a:rPr lang="ru-RU" dirty="0" err="1"/>
              <a:t>розширити</a:t>
            </a:r>
            <a:r>
              <a:rPr lang="ru-RU" dirty="0"/>
              <a:t> як </a:t>
            </a:r>
            <a:r>
              <a:rPr lang="ru-RU" dirty="0" err="1"/>
              <a:t>угору</a:t>
            </a:r>
            <a:r>
              <a:rPr lang="ru-RU" dirty="0"/>
              <a:t>, так і вниз;</a:t>
            </a:r>
            <a:endParaRPr lang="en-US" dirty="0"/>
          </a:p>
          <a:p>
            <a:r>
              <a:rPr lang="ru-RU" dirty="0"/>
              <a:t>п а р а м е д і а н </a:t>
            </a:r>
            <a:r>
              <a:rPr lang="ru-RU" dirty="0" err="1"/>
              <a:t>н</a:t>
            </a:r>
            <a:r>
              <a:rPr lang="ru-RU" dirty="0"/>
              <a:t> и й , </a:t>
            </a:r>
            <a:r>
              <a:rPr lang="ru-RU" dirty="0" err="1"/>
              <a:t>який</a:t>
            </a:r>
            <a:r>
              <a:rPr lang="ru-RU" dirty="0"/>
              <a:t> проводиться по </a:t>
            </a:r>
            <a:r>
              <a:rPr lang="ru-RU" dirty="0" err="1"/>
              <a:t>медіальному</a:t>
            </a:r>
            <a:r>
              <a:rPr lang="ru-RU" dirty="0"/>
              <a:t> краю прямого </a:t>
            </a:r>
            <a:r>
              <a:rPr lang="ru-RU" dirty="0" err="1"/>
              <a:t>м’яза</a:t>
            </a:r>
            <a:r>
              <a:rPr lang="ru-RU" dirty="0"/>
              <a:t> живота.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розсікають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листок </a:t>
            </a:r>
            <a:r>
              <a:rPr lang="ru-RU" dirty="0" err="1"/>
              <a:t>піхви</a:t>
            </a:r>
            <a:r>
              <a:rPr lang="ru-RU" dirty="0"/>
              <a:t> m. </a:t>
            </a:r>
            <a:r>
              <a:rPr lang="ru-RU" dirty="0" err="1"/>
              <a:t>rectus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, а </a:t>
            </a:r>
            <a:r>
              <a:rPr lang="ru-RU" dirty="0" err="1"/>
              <a:t>м’яз</a:t>
            </a:r>
            <a:r>
              <a:rPr lang="ru-RU" dirty="0"/>
              <a:t> </a:t>
            </a:r>
            <a:r>
              <a:rPr lang="ru-RU" dirty="0" err="1"/>
              <a:t>відтягують</a:t>
            </a:r>
            <a:r>
              <a:rPr lang="ru-RU" dirty="0"/>
              <a:t> </a:t>
            </a:r>
            <a:r>
              <a:rPr lang="ru-RU" dirty="0" err="1"/>
              <a:t>гачками</a:t>
            </a:r>
            <a:r>
              <a:rPr lang="ru-RU" dirty="0"/>
              <a:t> </a:t>
            </a:r>
            <a:r>
              <a:rPr lang="ru-RU" dirty="0" err="1"/>
              <a:t>назовні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розсікають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листок </a:t>
            </a:r>
            <a:r>
              <a:rPr lang="ru-RU" dirty="0" err="1"/>
              <a:t>піхви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парієтальною</a:t>
            </a:r>
            <a:r>
              <a:rPr lang="ru-RU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міцний</a:t>
            </a:r>
            <a:r>
              <a:rPr lang="ru-RU" dirty="0"/>
              <a:t> </a:t>
            </a:r>
            <a:r>
              <a:rPr lang="ru-RU" dirty="0" err="1"/>
              <a:t>рубець</a:t>
            </a:r>
            <a:r>
              <a:rPr lang="ru-RU" dirty="0"/>
              <a:t>, але </a:t>
            </a:r>
            <a:r>
              <a:rPr lang="ru-RU" dirty="0" err="1"/>
              <a:t>довжина</a:t>
            </a:r>
            <a:r>
              <a:rPr lang="ru-RU" dirty="0"/>
              <a:t> такою </a:t>
            </a:r>
            <a:r>
              <a:rPr lang="ru-RU" dirty="0" err="1"/>
              <a:t>розрізу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ускладнює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т р а н с р е к т а л ь н и й 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розсічення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листка </a:t>
            </a:r>
            <a:r>
              <a:rPr lang="ru-RU" dirty="0" err="1"/>
              <a:t>піхви</a:t>
            </a:r>
            <a:r>
              <a:rPr lang="ru-RU" dirty="0"/>
              <a:t> прямого </a:t>
            </a:r>
            <a:r>
              <a:rPr lang="ru-RU" dirty="0" err="1"/>
              <a:t>м’яза</a:t>
            </a:r>
            <a:r>
              <a:rPr lang="ru-RU" dirty="0"/>
              <a:t> живота доводиться </a:t>
            </a:r>
            <a:r>
              <a:rPr lang="ru-RU" dirty="0" err="1"/>
              <a:t>м’яз</a:t>
            </a:r>
            <a:r>
              <a:rPr lang="ru-RU" dirty="0"/>
              <a:t> </a:t>
            </a:r>
            <a:r>
              <a:rPr lang="ru-RU" dirty="0" err="1"/>
              <a:t>розшаровувати</a:t>
            </a:r>
            <a:r>
              <a:rPr lang="ru-RU" dirty="0"/>
              <a:t> по ходу </a:t>
            </a:r>
            <a:r>
              <a:rPr lang="ru-RU" dirty="0" err="1"/>
              <a:t>м’язових</a:t>
            </a:r>
            <a:r>
              <a:rPr lang="ru-RU" dirty="0"/>
              <a:t> </a:t>
            </a:r>
            <a:r>
              <a:rPr lang="ru-RU" dirty="0" err="1"/>
              <a:t>пучків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і до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нервів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підходять</a:t>
            </a:r>
            <a:r>
              <a:rPr lang="ru-RU" dirty="0"/>
              <a:t> до m. </a:t>
            </a:r>
            <a:r>
              <a:rPr lang="ru-RU" dirty="0" err="1"/>
              <a:t>rectus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, і до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гриж</a:t>
            </a:r>
            <a:r>
              <a:rPr lang="ru-RU" dirty="0"/>
              <a:t> у </a:t>
            </a:r>
            <a:r>
              <a:rPr lang="ru-RU" dirty="0" err="1"/>
              <a:t>післяопераційному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31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564" y="184728"/>
            <a:ext cx="9246289" cy="60636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 а р а р е к т а л ь н и й , </a:t>
            </a:r>
            <a:r>
              <a:rPr lang="ru-RU" dirty="0" err="1"/>
              <a:t>який</a:t>
            </a:r>
            <a:r>
              <a:rPr lang="ru-RU" dirty="0"/>
              <a:t> проводиться по </a:t>
            </a:r>
            <a:r>
              <a:rPr lang="ru-RU" dirty="0" err="1"/>
              <a:t>зовнішньому</a:t>
            </a:r>
            <a:r>
              <a:rPr lang="ru-RU" dirty="0"/>
              <a:t> краю прямого </a:t>
            </a:r>
            <a:r>
              <a:rPr lang="ru-RU" dirty="0" err="1"/>
              <a:t>м’яза</a:t>
            </a:r>
            <a:r>
              <a:rPr lang="ru-RU" dirty="0"/>
              <a:t> живота.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розсічення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листка </a:t>
            </a:r>
            <a:r>
              <a:rPr lang="ru-RU" dirty="0" err="1"/>
              <a:t>піхви</a:t>
            </a:r>
            <a:r>
              <a:rPr lang="ru-RU" dirty="0"/>
              <a:t> m. </a:t>
            </a:r>
            <a:r>
              <a:rPr lang="ru-RU" dirty="0" err="1"/>
              <a:t>rectus</a:t>
            </a:r>
            <a:r>
              <a:rPr lang="ru-RU" dirty="0"/>
              <a:t> </a:t>
            </a:r>
            <a:r>
              <a:rPr lang="ru-RU" dirty="0" err="1"/>
              <a:t>abdominis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край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 </a:t>
            </a:r>
            <a:r>
              <a:rPr lang="ru-RU" dirty="0" err="1"/>
              <a:t>тупими</a:t>
            </a:r>
            <a:r>
              <a:rPr lang="ru-RU" dirty="0"/>
              <a:t> </a:t>
            </a:r>
            <a:r>
              <a:rPr lang="ru-RU" dirty="0" err="1"/>
              <a:t>гачками</a:t>
            </a:r>
            <a:r>
              <a:rPr lang="ru-RU" dirty="0"/>
              <a:t> </a:t>
            </a:r>
            <a:r>
              <a:rPr lang="ru-RU" dirty="0" err="1"/>
              <a:t>відтягують</a:t>
            </a:r>
            <a:r>
              <a:rPr lang="ru-RU" dirty="0"/>
              <a:t> </a:t>
            </a:r>
            <a:r>
              <a:rPr lang="ru-RU" dirty="0" err="1"/>
              <a:t>медіально</a:t>
            </a:r>
            <a:r>
              <a:rPr lang="ru-RU" dirty="0"/>
              <a:t>, 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розсікають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край </a:t>
            </a:r>
            <a:r>
              <a:rPr lang="ru-RU" dirty="0" err="1"/>
              <a:t>піхви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широко </a:t>
            </a:r>
            <a:r>
              <a:rPr lang="ru-RU" dirty="0" err="1"/>
              <a:t>використовувався</a:t>
            </a:r>
            <a:r>
              <a:rPr lang="ru-RU" dirty="0"/>
              <a:t>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апепдектомії</a:t>
            </a:r>
            <a:r>
              <a:rPr lang="ru-RU" dirty="0"/>
              <a:t> (доступ </a:t>
            </a:r>
            <a:r>
              <a:rPr lang="ru-RU" dirty="0" err="1"/>
              <a:t>Ленандера</a:t>
            </a:r>
            <a:r>
              <a:rPr lang="ru-RU" dirty="0"/>
              <a:t>).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недоліків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ушкоджуються</a:t>
            </a:r>
            <a:r>
              <a:rPr lang="ru-RU" dirty="0"/>
              <a:t> </a:t>
            </a:r>
            <a:r>
              <a:rPr lang="ru-RU" dirty="0" err="1"/>
              <a:t>міжреберні</a:t>
            </a:r>
            <a:r>
              <a:rPr lang="ru-RU" dirty="0"/>
              <a:t> </a:t>
            </a:r>
            <a:r>
              <a:rPr lang="ru-RU" dirty="0" err="1"/>
              <a:t>нерви</a:t>
            </a:r>
            <a:r>
              <a:rPr lang="ru-RU" dirty="0"/>
              <a:t> (</a:t>
            </a:r>
            <a:r>
              <a:rPr lang="ru-RU" dirty="0" err="1"/>
              <a:t>Т.В.Золотарьова</a:t>
            </a:r>
            <a:r>
              <a:rPr lang="ru-RU" dirty="0"/>
              <a:t>),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атрофії</a:t>
            </a:r>
            <a:r>
              <a:rPr lang="ru-RU" dirty="0"/>
              <a:t> </a:t>
            </a:r>
            <a:r>
              <a:rPr lang="ru-RU" dirty="0" err="1"/>
              <a:t>м’яза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К о с і </a:t>
            </a:r>
            <a:r>
              <a:rPr lang="ru-RU" dirty="0" err="1"/>
              <a:t>розрізи</a:t>
            </a:r>
            <a:r>
              <a:rPr lang="ru-RU" dirty="0"/>
              <a:t> в </a:t>
            </a:r>
            <a:r>
              <a:rPr lang="ru-RU" dirty="0" err="1"/>
              <a:t>епігастральному</a:t>
            </a:r>
            <a:r>
              <a:rPr lang="ru-RU" dirty="0"/>
              <a:t> </a:t>
            </a:r>
            <a:r>
              <a:rPr lang="ru-RU" dirty="0" err="1"/>
              <a:t>відділі</a:t>
            </a:r>
            <a:r>
              <a:rPr lang="ru-RU" dirty="0"/>
              <a:t> живота </a:t>
            </a:r>
            <a:r>
              <a:rPr lang="ru-RU" dirty="0" err="1"/>
              <a:t>проводять</a:t>
            </a:r>
            <a:r>
              <a:rPr lang="ru-RU" dirty="0"/>
              <a:t> по краю </a:t>
            </a:r>
            <a:r>
              <a:rPr lang="ru-RU" dirty="0" err="1"/>
              <a:t>реберних</a:t>
            </a:r>
            <a:r>
              <a:rPr lang="ru-RU" dirty="0"/>
              <a:t> дуг, а в </a:t>
            </a:r>
            <a:r>
              <a:rPr lang="ru-RU" dirty="0" err="1"/>
              <a:t>гіпогастральному</a:t>
            </a:r>
            <a:r>
              <a:rPr lang="ru-RU" dirty="0"/>
              <a:t> - </a:t>
            </a:r>
            <a:r>
              <a:rPr lang="ru-RU" dirty="0" err="1"/>
              <a:t>паралельно</a:t>
            </a:r>
            <a:r>
              <a:rPr lang="ru-RU" dirty="0"/>
              <a:t> </a:t>
            </a:r>
            <a:r>
              <a:rPr lang="ru-RU" dirty="0" err="1"/>
              <a:t>пахвинній</a:t>
            </a:r>
            <a:r>
              <a:rPr lang="ru-RU" dirty="0"/>
              <a:t> </a:t>
            </a:r>
            <a:r>
              <a:rPr lang="ru-RU" dirty="0" err="1"/>
              <a:t>складці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кутом до </a:t>
            </a:r>
            <a:r>
              <a:rPr lang="ru-RU" dirty="0" err="1"/>
              <a:t>неї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розрізи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при доступах до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жовчного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, </a:t>
            </a:r>
            <a:r>
              <a:rPr lang="ru-RU" dirty="0" err="1"/>
              <a:t>селезінки</a:t>
            </a:r>
            <a:r>
              <a:rPr lang="ru-RU" dirty="0"/>
              <a:t>, </a:t>
            </a:r>
            <a:r>
              <a:rPr lang="ru-RU" dirty="0" err="1"/>
              <a:t>червоподібного</a:t>
            </a:r>
            <a:r>
              <a:rPr lang="ru-RU" dirty="0"/>
              <a:t> </a:t>
            </a:r>
            <a:r>
              <a:rPr lang="ru-RU" dirty="0" err="1"/>
              <a:t>відростка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грижосіченні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.;</a:t>
            </a:r>
            <a:endParaRPr lang="en-US" dirty="0"/>
          </a:p>
          <a:p>
            <a:r>
              <a:rPr lang="ru-RU" dirty="0"/>
              <a:t>п о п е р е ч н і </a:t>
            </a:r>
            <a:r>
              <a:rPr lang="ru-RU" dirty="0" err="1"/>
              <a:t>розрізи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при </a:t>
            </a:r>
            <a:r>
              <a:rPr lang="ru-RU" dirty="0" err="1"/>
              <a:t>розсіченні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 живота. При </a:t>
            </a:r>
            <a:r>
              <a:rPr lang="ru-RU" dirty="0" err="1"/>
              <a:t>цьому</a:t>
            </a:r>
            <a:r>
              <a:rPr lang="ru-RU" dirty="0"/>
              <a:t> не </a:t>
            </a:r>
            <a:r>
              <a:rPr lang="ru-RU" dirty="0" err="1"/>
              <a:t>ушкоджуються</a:t>
            </a:r>
            <a:r>
              <a:rPr lang="ru-RU" dirty="0"/>
              <a:t> </a:t>
            </a:r>
            <a:r>
              <a:rPr lang="ru-RU" dirty="0" err="1"/>
              <a:t>нервові</a:t>
            </a:r>
            <a:r>
              <a:rPr lang="ru-RU" dirty="0"/>
              <a:t> </a:t>
            </a:r>
            <a:r>
              <a:rPr lang="ru-RU" dirty="0" err="1"/>
              <a:t>стовбури</a:t>
            </a:r>
            <a:r>
              <a:rPr lang="ru-RU" dirty="0"/>
              <a:t>,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достатній</a:t>
            </a:r>
            <a:r>
              <a:rPr lang="ru-RU" dirty="0"/>
              <a:t> доступ до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Але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розрізи</a:t>
            </a:r>
            <a:r>
              <a:rPr lang="ru-RU" dirty="0"/>
              <a:t> в </a:t>
            </a:r>
            <a:r>
              <a:rPr lang="ru-RU" dirty="0" err="1"/>
              <a:t>хірургічній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зрідка</a:t>
            </a:r>
            <a:r>
              <a:rPr lang="ru-RU" dirty="0"/>
              <a:t>, </a:t>
            </a:r>
            <a:r>
              <a:rPr lang="ru-RU" dirty="0" err="1"/>
              <a:t>постільки</a:t>
            </a:r>
            <a:r>
              <a:rPr lang="ru-RU" dirty="0"/>
              <a:t> при них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складнощі</a:t>
            </a:r>
            <a:r>
              <a:rPr lang="ru-RU" dirty="0"/>
              <a:t> в </a:t>
            </a:r>
            <a:r>
              <a:rPr lang="ru-RU" dirty="0" err="1"/>
              <a:t>зашиванні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розходження</a:t>
            </a:r>
            <a:r>
              <a:rPr lang="ru-RU" dirty="0"/>
              <a:t>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4204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406400"/>
            <a:ext cx="8946541" cy="5841999"/>
          </a:xfrm>
        </p:spPr>
        <p:txBody>
          <a:bodyPr/>
          <a:lstStyle/>
          <a:p>
            <a:r>
              <a:rPr lang="ru-RU" dirty="0"/>
              <a:t>к о м б і н о в а н і (</a:t>
            </a:r>
            <a:r>
              <a:rPr lang="ru-RU" dirty="0" err="1"/>
              <a:t>торакоабдомінальні</a:t>
            </a:r>
            <a:r>
              <a:rPr lang="ru-RU" dirty="0"/>
              <a:t>) </a:t>
            </a:r>
            <a:r>
              <a:rPr lang="ru-RU" dirty="0" err="1"/>
              <a:t>розрізи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широкий доступ до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при </a:t>
            </a:r>
            <a:r>
              <a:rPr lang="ru-RU" dirty="0" err="1"/>
              <a:t>гастректомії</a:t>
            </a:r>
            <a:r>
              <a:rPr lang="ru-RU" dirty="0"/>
              <a:t>, </a:t>
            </a:r>
            <a:r>
              <a:rPr lang="ru-RU" dirty="0" err="1"/>
              <a:t>спленектомії</a:t>
            </a:r>
            <a:r>
              <a:rPr lang="ru-RU" dirty="0"/>
              <a:t>, </a:t>
            </a:r>
            <a:r>
              <a:rPr lang="ru-RU" dirty="0" err="1"/>
              <a:t>резекції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операціях</a:t>
            </a:r>
            <a:r>
              <a:rPr lang="ru-RU" dirty="0"/>
              <a:t>;</a:t>
            </a:r>
            <a:endParaRPr lang="en-US" dirty="0"/>
          </a:p>
          <a:p>
            <a:pPr lvl="0"/>
            <a:r>
              <a:rPr lang="ru-RU" dirty="0"/>
              <a:t>ку т о в і </a:t>
            </a:r>
            <a:r>
              <a:rPr lang="ru-RU" dirty="0" err="1"/>
              <a:t>розрізи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зроблений</a:t>
            </a:r>
            <a:r>
              <a:rPr lang="ru-RU" dirty="0"/>
              <a:t> перед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продовжити</a:t>
            </a:r>
            <a:r>
              <a:rPr lang="ru-RU" dirty="0"/>
              <a:t> у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кутом (</a:t>
            </a:r>
            <a:r>
              <a:rPr lang="ru-RU" dirty="0" err="1"/>
              <a:t>доступи</a:t>
            </a:r>
            <a:r>
              <a:rPr lang="ru-RU" dirty="0"/>
              <a:t> до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селезінки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6883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964" y="314036"/>
            <a:ext cx="9347889" cy="5934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err="1" smtClean="0"/>
              <a:t>Поняття</a:t>
            </a:r>
            <a:r>
              <a:rPr lang="ru-RU" b="1" dirty="0" smtClean="0"/>
              <a:t> </a:t>
            </a:r>
            <a:r>
              <a:rPr lang="ru-RU" b="1" dirty="0"/>
              <a:t>про </a:t>
            </a:r>
            <a:r>
              <a:rPr lang="ru-RU" b="1" dirty="0" err="1"/>
              <a:t>грижі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Грижа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вихід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покритих</a:t>
            </a:r>
            <a:r>
              <a:rPr lang="ru-RU" dirty="0"/>
              <a:t> </a:t>
            </a:r>
            <a:r>
              <a:rPr lang="ru-RU" dirty="0" err="1"/>
              <a:t>очеревиною</a:t>
            </a:r>
            <a:r>
              <a:rPr lang="ru-RU" dirty="0"/>
              <a:t>, через отвори,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передньобоковій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 живота.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грижових</a:t>
            </a:r>
            <a:r>
              <a:rPr lang="ru-RU" dirty="0"/>
              <a:t> </a:t>
            </a:r>
            <a:r>
              <a:rPr lang="ru-RU" dirty="0" err="1"/>
              <a:t>воріт</a:t>
            </a:r>
            <a:r>
              <a:rPr lang="ru-RU" dirty="0"/>
              <a:t>, </a:t>
            </a:r>
            <a:r>
              <a:rPr lang="ru-RU" dirty="0" err="1"/>
              <a:t>грижового</a:t>
            </a:r>
            <a:r>
              <a:rPr lang="ru-RU" dirty="0"/>
              <a:t> </a:t>
            </a:r>
            <a:r>
              <a:rPr lang="ru-RU" dirty="0" err="1"/>
              <a:t>мішка</a:t>
            </a:r>
            <a:r>
              <a:rPr lang="ru-RU" dirty="0"/>
              <a:t> та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Грижові</a:t>
            </a:r>
            <a:r>
              <a:rPr lang="ru-RU" dirty="0"/>
              <a:t> ворота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отвір</a:t>
            </a:r>
            <a:r>
              <a:rPr lang="ru-RU" dirty="0"/>
              <a:t> у </a:t>
            </a:r>
            <a:r>
              <a:rPr lang="ru-RU" dirty="0" err="1"/>
              <a:t>стінці</a:t>
            </a:r>
            <a:r>
              <a:rPr lang="ru-RU" dirty="0"/>
              <a:t> живота. </a:t>
            </a:r>
            <a:r>
              <a:rPr lang="ru-RU" dirty="0" err="1"/>
              <a:t>Частіше</a:t>
            </a:r>
            <a:r>
              <a:rPr lang="ru-RU" dirty="0"/>
              <a:t>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локалізуватися</a:t>
            </a:r>
            <a:r>
              <a:rPr lang="ru-RU" dirty="0"/>
              <a:t> у </a:t>
            </a:r>
            <a:r>
              <a:rPr lang="ru-RU" dirty="0" err="1"/>
              <a:t>пахвинному</a:t>
            </a:r>
            <a:r>
              <a:rPr lang="ru-RU" dirty="0"/>
              <a:t> і </a:t>
            </a:r>
            <a:r>
              <a:rPr lang="ru-RU" dirty="0" err="1"/>
              <a:t>стегновому</a:t>
            </a:r>
            <a:r>
              <a:rPr lang="ru-RU" dirty="0"/>
              <a:t> каналах, у межах пупкового </a:t>
            </a:r>
            <a:r>
              <a:rPr lang="ru-RU" dirty="0" err="1"/>
              <a:t>кільця</a:t>
            </a:r>
            <a:r>
              <a:rPr lang="ru-RU" dirty="0"/>
              <a:t>, </a:t>
            </a:r>
            <a:r>
              <a:rPr lang="ru-RU" dirty="0" err="1"/>
              <a:t>білої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живота.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грижових</a:t>
            </a:r>
            <a:r>
              <a:rPr lang="ru-RU" dirty="0"/>
              <a:t> </a:t>
            </a:r>
            <a:r>
              <a:rPr lang="ru-RU" dirty="0" err="1"/>
              <a:t>воріт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грижі</a:t>
            </a:r>
            <a:r>
              <a:rPr lang="ru-RU" dirty="0"/>
              <a:t>: </a:t>
            </a:r>
            <a:r>
              <a:rPr lang="ru-RU" dirty="0" err="1"/>
              <a:t>пахвинні</a:t>
            </a:r>
            <a:r>
              <a:rPr lang="ru-RU" dirty="0"/>
              <a:t>, </a:t>
            </a:r>
            <a:r>
              <a:rPr lang="ru-RU" dirty="0" err="1"/>
              <a:t>стегнові</a:t>
            </a:r>
            <a:r>
              <a:rPr lang="ru-RU" dirty="0"/>
              <a:t>, </a:t>
            </a:r>
            <a:r>
              <a:rPr lang="ru-RU" dirty="0" err="1"/>
              <a:t>білої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живота, </a:t>
            </a:r>
            <a:r>
              <a:rPr lang="ru-RU" dirty="0" err="1"/>
              <a:t>пупкові</a:t>
            </a:r>
            <a:r>
              <a:rPr lang="ru-RU" dirty="0"/>
              <a:t>. </a:t>
            </a:r>
            <a:r>
              <a:rPr lang="ru-RU" dirty="0" err="1"/>
              <a:t>Грижовий</a:t>
            </a:r>
            <a:r>
              <a:rPr lang="ru-RU" dirty="0"/>
              <a:t> </a:t>
            </a:r>
            <a:r>
              <a:rPr lang="ru-RU" dirty="0" err="1"/>
              <a:t>мішок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випинання</a:t>
            </a:r>
            <a:r>
              <a:rPr lang="ru-RU" dirty="0"/>
              <a:t> у </a:t>
            </a:r>
            <a:r>
              <a:rPr lang="ru-RU" dirty="0" err="1"/>
              <a:t>грижові</a:t>
            </a:r>
            <a:r>
              <a:rPr lang="ru-RU" dirty="0"/>
              <a:t> ворота </a:t>
            </a:r>
            <a:r>
              <a:rPr lang="ru-RU" dirty="0" err="1"/>
              <a:t>парі</a:t>
            </a:r>
            <a:r>
              <a:rPr lang="ru-RU" dirty="0"/>
              <a:t> </a:t>
            </a:r>
            <a:r>
              <a:rPr lang="ru-RU" dirty="0" err="1"/>
              <a:t>стальної</a:t>
            </a:r>
            <a:r>
              <a:rPr lang="ru-RU" dirty="0"/>
              <a:t> </a:t>
            </a:r>
            <a:r>
              <a:rPr lang="ru-RU" dirty="0" err="1"/>
              <a:t>очеревини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передочеревинною</a:t>
            </a:r>
            <a:r>
              <a:rPr lang="ru-RU" dirty="0"/>
              <a:t> </a:t>
            </a:r>
            <a:r>
              <a:rPr lang="ru-RU" dirty="0" err="1"/>
              <a:t>клітковиною</a:t>
            </a:r>
            <a:r>
              <a:rPr lang="ru-RU" dirty="0"/>
              <a:t> та поперечною </a:t>
            </a:r>
            <a:r>
              <a:rPr lang="ru-RU" dirty="0" err="1"/>
              <a:t>фасцією</a:t>
            </a:r>
            <a:r>
              <a:rPr lang="ru-RU" dirty="0"/>
              <a:t> живота. В </a:t>
            </a:r>
            <a:r>
              <a:rPr lang="ru-RU" dirty="0" err="1"/>
              <a:t>порожнині</a:t>
            </a:r>
            <a:r>
              <a:rPr lang="ru-RU" dirty="0"/>
              <a:t> </a:t>
            </a:r>
            <a:r>
              <a:rPr lang="ru-RU" dirty="0" err="1"/>
              <a:t>грижового</a:t>
            </a:r>
            <a:r>
              <a:rPr lang="ru-RU" dirty="0"/>
              <a:t> </a:t>
            </a:r>
            <a:r>
              <a:rPr lang="ru-RU" dirty="0" err="1"/>
              <a:t>мішка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знаходитися</a:t>
            </a:r>
            <a:r>
              <a:rPr lang="ru-RU" dirty="0"/>
              <a:t> </a:t>
            </a:r>
            <a:r>
              <a:rPr lang="ru-RU" dirty="0" err="1"/>
              <a:t>петлі</a:t>
            </a:r>
            <a:r>
              <a:rPr lang="ru-RU" dirty="0"/>
              <a:t> кишечника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рухомі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397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456" y="249382"/>
            <a:ext cx="9680398" cy="5999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Операції</a:t>
            </a:r>
            <a:r>
              <a:rPr lang="ru-RU" b="1" dirty="0"/>
              <a:t> на </a:t>
            </a:r>
            <a:r>
              <a:rPr lang="ru-RU" b="1" dirty="0" err="1"/>
              <a:t>печінці</a:t>
            </a:r>
            <a:r>
              <a:rPr lang="ru-RU" b="1" dirty="0"/>
              <a:t> і </a:t>
            </a:r>
            <a:r>
              <a:rPr lang="ru-RU" b="1" dirty="0" err="1"/>
              <a:t>жовчному</a:t>
            </a:r>
            <a:r>
              <a:rPr lang="ru-RU" b="1" dirty="0"/>
              <a:t> </a:t>
            </a:r>
            <a:r>
              <a:rPr lang="ru-RU" b="1" dirty="0" err="1"/>
              <a:t>міхурові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При </a:t>
            </a:r>
            <a:r>
              <a:rPr lang="ru-RU" dirty="0" err="1"/>
              <a:t>відкритих</a:t>
            </a:r>
            <a:r>
              <a:rPr lang="ru-RU" dirty="0"/>
              <a:t> і </a:t>
            </a:r>
            <a:r>
              <a:rPr lang="ru-RU" dirty="0" err="1"/>
              <a:t>закритих</a:t>
            </a:r>
            <a:r>
              <a:rPr lang="ru-RU" dirty="0"/>
              <a:t> </a:t>
            </a:r>
            <a:r>
              <a:rPr lang="ru-RU" dirty="0" err="1"/>
              <a:t>ушкодженнях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вогнепальних</a:t>
            </a:r>
            <a:r>
              <a:rPr lang="ru-RU" dirty="0"/>
              <a:t> </a:t>
            </a:r>
            <a:r>
              <a:rPr lang="ru-RU" dirty="0" err="1"/>
              <a:t>пораненнях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верхню</a:t>
            </a:r>
            <a:r>
              <a:rPr lang="ru-RU" dirty="0"/>
              <a:t> </a:t>
            </a:r>
            <a:r>
              <a:rPr lang="ru-RU" dirty="0" err="1"/>
              <a:t>серединну</a:t>
            </a:r>
            <a:r>
              <a:rPr lang="ru-RU" dirty="0"/>
              <a:t> </a:t>
            </a:r>
            <a:r>
              <a:rPr lang="ru-RU" dirty="0" err="1"/>
              <a:t>лапаротомію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доповнений</a:t>
            </a:r>
            <a:r>
              <a:rPr lang="ru-RU" dirty="0"/>
              <a:t> </a:t>
            </a:r>
            <a:r>
              <a:rPr lang="ru-RU" dirty="0" err="1"/>
              <a:t>поперечними</a:t>
            </a:r>
            <a:r>
              <a:rPr lang="ru-RU" dirty="0"/>
              <a:t> </a:t>
            </a:r>
            <a:r>
              <a:rPr lang="ru-RU" dirty="0" err="1"/>
              <a:t>розрізами</a:t>
            </a:r>
            <a:r>
              <a:rPr lang="ru-RU" dirty="0"/>
              <a:t> вправо і </a:t>
            </a:r>
            <a:r>
              <a:rPr lang="ru-RU" dirty="0" err="1"/>
              <a:t>вліво</a:t>
            </a:r>
            <a:r>
              <a:rPr lang="ru-RU" dirty="0"/>
              <a:t>.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хірургічну</a:t>
            </a:r>
            <a:r>
              <a:rPr lang="ru-RU" dirty="0"/>
              <a:t> </a:t>
            </a:r>
            <a:r>
              <a:rPr lang="ru-RU" dirty="0" err="1"/>
              <a:t>обробку</a:t>
            </a:r>
            <a:r>
              <a:rPr lang="ru-RU" dirty="0"/>
              <a:t> рани </a:t>
            </a:r>
            <a:r>
              <a:rPr lang="ru-RU" dirty="0" err="1"/>
              <a:t>печінки</a:t>
            </a:r>
            <a:r>
              <a:rPr lang="ru-RU" dirty="0"/>
              <a:t>. </a:t>
            </a:r>
            <a:endParaRPr lang="en-US" dirty="0"/>
          </a:p>
          <a:p>
            <a:pPr marL="0" indent="0">
              <a:buNone/>
            </a:pPr>
            <a:r>
              <a:rPr lang="uk-UA" dirty="0"/>
              <a:t>З цією метою відрізають краї рани з виділенням усієї ушкодженої тканини. Кровотечу в рані при її обробці припиняють шляхом перев'язки судин, ушивання, біологічною тампонадою. Просочування жовчі усувають шляхом </a:t>
            </a:r>
            <a:r>
              <a:rPr lang="uk-UA" dirty="0" err="1"/>
              <a:t>лігірування</a:t>
            </a:r>
            <a:r>
              <a:rPr lang="uk-UA" dirty="0"/>
              <a:t>, прошивання </a:t>
            </a:r>
            <a:r>
              <a:rPr lang="uk-UA" dirty="0" err="1"/>
              <a:t>внутрішньопечінкових</a:t>
            </a:r>
            <a:r>
              <a:rPr lang="uk-UA" dirty="0"/>
              <a:t> жовчних ходів. При значних розривах частки печінки проводять її резекцію, при крайових ранах ─ клиноподібну резекцію. Необхідно зазначити, що хірургічне лікування травм печінки полягає в припиненні кровотечі в першу чергу і вилученні ушкодженої тканини майже до повної резекції печінки.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7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2873" y="369455"/>
            <a:ext cx="10334684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Шкіра</a:t>
            </a:r>
            <a:r>
              <a:rPr lang="ru-RU" dirty="0"/>
              <a:t> на </a:t>
            </a:r>
            <a:r>
              <a:rPr lang="ru-RU" dirty="0" err="1"/>
              <a:t>передній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грудей </a:t>
            </a:r>
            <a:r>
              <a:rPr lang="ru-RU" dirty="0" err="1"/>
              <a:t>тонша</a:t>
            </a:r>
            <a:r>
              <a:rPr lang="ru-RU" dirty="0"/>
              <a:t>, </a:t>
            </a:r>
            <a:r>
              <a:rPr lang="ru-RU" dirty="0" err="1"/>
              <a:t>рухливіша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на </a:t>
            </a:r>
            <a:r>
              <a:rPr lang="ru-RU" dirty="0" err="1"/>
              <a:t>задній</a:t>
            </a:r>
            <a:r>
              <a:rPr lang="ru-RU" dirty="0"/>
              <a:t>; у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груднини</a:t>
            </a:r>
            <a:r>
              <a:rPr lang="ru-RU" dirty="0"/>
              <a:t> - </a:t>
            </a:r>
            <a:r>
              <a:rPr lang="ru-RU" dirty="0" err="1"/>
              <a:t>малорухлива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Підшкірно-жирова</a:t>
            </a:r>
            <a:r>
              <a:rPr lang="ru-RU" dirty="0"/>
              <a:t> </a:t>
            </a:r>
            <a:r>
              <a:rPr lang="ru-RU" dirty="0" err="1"/>
              <a:t>клітковина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добре. За </a:t>
            </a:r>
            <a:r>
              <a:rPr lang="ru-RU" dirty="0" err="1"/>
              <a:t>підшкірною</a:t>
            </a:r>
            <a:r>
              <a:rPr lang="ru-RU" dirty="0"/>
              <a:t> </a:t>
            </a:r>
            <a:r>
              <a:rPr lang="ru-RU" dirty="0" err="1"/>
              <a:t>клітковиною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поверхнева</a:t>
            </a:r>
            <a:r>
              <a:rPr lang="ru-RU" dirty="0"/>
              <a:t> </a:t>
            </a:r>
            <a:r>
              <a:rPr lang="ru-RU" dirty="0" err="1"/>
              <a:t>фасція</a:t>
            </a:r>
            <a:r>
              <a:rPr lang="ru-RU" dirty="0"/>
              <a:t> грудей, яка </a:t>
            </a:r>
            <a:r>
              <a:rPr lang="ru-RU" dirty="0" err="1"/>
              <a:t>утворює</a:t>
            </a:r>
            <a:r>
              <a:rPr lang="ru-RU" dirty="0"/>
              <a:t> капсулу </a:t>
            </a:r>
            <a:r>
              <a:rPr lang="ru-RU" dirty="0" err="1"/>
              <a:t>молочної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Власна</a:t>
            </a:r>
            <a:r>
              <a:rPr lang="ru-RU" dirty="0"/>
              <a:t> </a:t>
            </a:r>
            <a:r>
              <a:rPr lang="ru-RU" dirty="0" err="1"/>
              <a:t>фасція</a:t>
            </a:r>
            <a:r>
              <a:rPr lang="ru-RU" dirty="0"/>
              <a:t> грудей у </a:t>
            </a:r>
            <a:r>
              <a:rPr lang="ru-RU" dirty="0" err="1"/>
              <a:t>передньоверхньому</a:t>
            </a:r>
            <a:r>
              <a:rPr lang="ru-RU" dirty="0"/>
              <a:t> </a:t>
            </a:r>
            <a:r>
              <a:rPr lang="ru-RU" dirty="0" err="1"/>
              <a:t>відділі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фасційні</a:t>
            </a:r>
            <a:r>
              <a:rPr lang="ru-RU" dirty="0"/>
              <a:t> </a:t>
            </a:r>
            <a:r>
              <a:rPr lang="ru-RU" dirty="0" err="1"/>
              <a:t>футляри</a:t>
            </a:r>
            <a:r>
              <a:rPr lang="ru-RU" dirty="0"/>
              <a:t> для великого грудного і </a:t>
            </a:r>
            <a:r>
              <a:rPr lang="ru-RU" dirty="0" err="1"/>
              <a:t>переднього</a:t>
            </a:r>
            <a:r>
              <a:rPr lang="ru-RU" dirty="0"/>
              <a:t> </a:t>
            </a:r>
            <a:r>
              <a:rPr lang="ru-RU" dirty="0" err="1"/>
              <a:t>зубчастого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. </a:t>
            </a:r>
            <a:r>
              <a:rPr lang="ru-RU" dirty="0" err="1"/>
              <a:t>Глибока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пластинка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фасціальний</a:t>
            </a:r>
            <a:r>
              <a:rPr lang="ru-RU" dirty="0"/>
              <a:t> футляр для m. </a:t>
            </a:r>
            <a:r>
              <a:rPr lang="ru-RU" dirty="0" err="1"/>
              <a:t>pectoralis</a:t>
            </a:r>
            <a:r>
              <a:rPr lang="ru-RU" dirty="0"/>
              <a:t> </a:t>
            </a:r>
            <a:r>
              <a:rPr lang="ru-RU" dirty="0" err="1"/>
              <a:t>minor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Глибокий</a:t>
            </a:r>
            <a:r>
              <a:rPr lang="ru-RU" dirty="0"/>
              <a:t> </a:t>
            </a:r>
            <a:r>
              <a:rPr lang="ru-RU" dirty="0" err="1"/>
              <a:t>прошарок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 представлений: </a:t>
            </a:r>
            <a:r>
              <a:rPr lang="ru-RU" dirty="0" err="1"/>
              <a:t>грудниною</a:t>
            </a:r>
            <a:r>
              <a:rPr lang="ru-RU" dirty="0"/>
              <a:t>, 12-ма парами ребер з </a:t>
            </a:r>
            <a:r>
              <a:rPr lang="ru-RU" dirty="0" err="1"/>
              <a:t>їх</a:t>
            </a:r>
            <a:r>
              <a:rPr lang="ru-RU" dirty="0"/>
              <a:t> хрящами, 12-ма </a:t>
            </a:r>
            <a:r>
              <a:rPr lang="ru-RU" dirty="0" err="1"/>
              <a:t>грудними</a:t>
            </a:r>
            <a:r>
              <a:rPr lang="ru-RU" dirty="0"/>
              <a:t> </a:t>
            </a:r>
            <a:r>
              <a:rPr lang="ru-RU" dirty="0" err="1"/>
              <a:t>хребцями</a:t>
            </a:r>
            <a:r>
              <a:rPr lang="ru-RU" dirty="0"/>
              <a:t>, </a:t>
            </a:r>
            <a:r>
              <a:rPr lang="ru-RU" dirty="0" err="1"/>
              <a:t>міжреберними</a:t>
            </a:r>
            <a:r>
              <a:rPr lang="ru-RU" dirty="0"/>
              <a:t> </a:t>
            </a:r>
            <a:r>
              <a:rPr lang="ru-RU" dirty="0" err="1"/>
              <a:t>м’язами</a:t>
            </a:r>
            <a:r>
              <a:rPr lang="ru-RU" dirty="0"/>
              <a:t>, </a:t>
            </a:r>
            <a:r>
              <a:rPr lang="ru-RU" dirty="0" err="1"/>
              <a:t>судинами</a:t>
            </a:r>
            <a:r>
              <a:rPr lang="ru-RU" dirty="0"/>
              <a:t> і нервами.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Міжреберні</a:t>
            </a:r>
            <a:r>
              <a:rPr lang="ru-RU" dirty="0"/>
              <a:t>	</a:t>
            </a:r>
            <a:r>
              <a:rPr lang="ru-RU" dirty="0" err="1"/>
              <a:t>проміжки</a:t>
            </a:r>
            <a:r>
              <a:rPr lang="ru-RU" dirty="0"/>
              <a:t>	</a:t>
            </a:r>
            <a:r>
              <a:rPr lang="ru-RU" dirty="0" err="1"/>
              <a:t>становлять</a:t>
            </a:r>
            <a:r>
              <a:rPr lang="ru-RU" dirty="0"/>
              <a:t>	комплекс	</a:t>
            </a:r>
            <a:r>
              <a:rPr lang="ru-RU" dirty="0" err="1"/>
              <a:t>утворів</a:t>
            </a:r>
            <a:r>
              <a:rPr lang="ru-RU" dirty="0"/>
              <a:t>, </a:t>
            </a:r>
            <a:r>
              <a:rPr lang="ru-RU" dirty="0" err="1"/>
              <a:t>представлених</a:t>
            </a:r>
            <a:r>
              <a:rPr lang="ru-RU" dirty="0"/>
              <a:t> </a:t>
            </a:r>
            <a:r>
              <a:rPr lang="ru-RU" dirty="0" err="1"/>
              <a:t>міжреберними</a:t>
            </a:r>
            <a:r>
              <a:rPr lang="ru-RU" dirty="0"/>
              <a:t> </a:t>
            </a:r>
            <a:r>
              <a:rPr lang="ru-RU" dirty="0" err="1"/>
              <a:t>м’язами</a:t>
            </a:r>
            <a:r>
              <a:rPr lang="ru-RU" dirty="0"/>
              <a:t>, </a:t>
            </a:r>
            <a:r>
              <a:rPr lang="ru-RU" dirty="0" err="1"/>
              <a:t>кровоносними</a:t>
            </a:r>
            <a:r>
              <a:rPr lang="ru-RU" dirty="0"/>
              <a:t> і </a:t>
            </a:r>
            <a:r>
              <a:rPr lang="ru-RU" dirty="0" err="1"/>
              <a:t>лімфатичними</a:t>
            </a:r>
            <a:r>
              <a:rPr lang="ru-RU" dirty="0"/>
              <a:t> </a:t>
            </a:r>
            <a:r>
              <a:rPr lang="ru-RU" dirty="0" err="1"/>
              <a:t>судинами</a:t>
            </a:r>
            <a:r>
              <a:rPr lang="ru-RU" dirty="0"/>
              <a:t> та </a:t>
            </a:r>
            <a:r>
              <a:rPr lang="ru-RU" dirty="0" err="1"/>
              <a:t>лімфатичними</a:t>
            </a:r>
            <a:r>
              <a:rPr lang="ru-RU" dirty="0"/>
              <a:t> </a:t>
            </a:r>
            <a:r>
              <a:rPr lang="ru-RU" dirty="0" err="1"/>
              <a:t>вузлами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3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618" y="332510"/>
            <a:ext cx="9283235" cy="5915890"/>
          </a:xfrm>
        </p:spPr>
        <p:txBody>
          <a:bodyPr/>
          <a:lstStyle/>
          <a:p>
            <a:r>
              <a:rPr lang="uk-UA" dirty="0"/>
              <a:t>Хірург зближує краї рани після відтинання ушкодженої ділянки і накладає прості вузлові шви. </a:t>
            </a:r>
            <a:r>
              <a:rPr lang="ru-RU" dirty="0" err="1"/>
              <a:t>Шви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круглою круто </a:t>
            </a:r>
            <a:r>
              <a:rPr lang="ru-RU" dirty="0" err="1"/>
              <a:t>зігнутою</a:t>
            </a:r>
            <a:r>
              <a:rPr lang="ru-RU" dirty="0"/>
              <a:t> </a:t>
            </a:r>
            <a:r>
              <a:rPr lang="ru-RU" dirty="0" err="1"/>
              <a:t>голкою</a:t>
            </a:r>
            <a:r>
              <a:rPr lang="ru-RU" dirty="0"/>
              <a:t>, укол у </a:t>
            </a:r>
            <a:r>
              <a:rPr lang="ru-RU" dirty="0" err="1"/>
              <a:t>паренхіму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на 2-3 см </a:t>
            </a:r>
            <a:r>
              <a:rPr lang="ru-RU" dirty="0" err="1"/>
              <a:t>від</a:t>
            </a:r>
            <a:r>
              <a:rPr lang="ru-RU" dirty="0"/>
              <a:t> краю рани. 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прорізуванню</a:t>
            </a:r>
            <a:r>
              <a:rPr lang="ru-RU" dirty="0"/>
              <a:t> ниток </a:t>
            </a:r>
            <a:r>
              <a:rPr lang="ru-RU" dirty="0" err="1"/>
              <a:t>роблять</a:t>
            </a:r>
            <a:r>
              <a:rPr lang="ru-RU" dirty="0"/>
              <a:t> прокладку,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чепець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</a:t>
            </a:r>
            <a:r>
              <a:rPr lang="ru-RU" dirty="0" err="1"/>
              <a:t>відокремленої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діафрагми</a:t>
            </a:r>
            <a:r>
              <a:rPr lang="ru-RU" dirty="0"/>
              <a:t> </a:t>
            </a:r>
            <a:r>
              <a:rPr lang="ru-RU" dirty="0" err="1"/>
              <a:t>серпастої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</a:t>
            </a:r>
            <a:r>
              <a:rPr lang="ru-RU" dirty="0" err="1"/>
              <a:t>Хірург</a:t>
            </a:r>
            <a:r>
              <a:rPr lang="ru-RU" dirty="0"/>
              <a:t> </a:t>
            </a:r>
            <a:r>
              <a:rPr lang="ru-RU" dirty="0" err="1"/>
              <a:t>накладає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спеціальний</a:t>
            </a:r>
            <a:r>
              <a:rPr lang="ru-RU" dirty="0"/>
              <a:t> шов Кузнецова-</a:t>
            </a:r>
            <a:r>
              <a:rPr lang="ru-RU" dirty="0" err="1"/>
              <a:t>Пенського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тупу</a:t>
            </a:r>
            <a:r>
              <a:rPr lang="ru-RU" dirty="0"/>
              <a:t> </a:t>
            </a:r>
            <a:r>
              <a:rPr lang="ru-RU" dirty="0" err="1"/>
              <a:t>голку</a:t>
            </a:r>
            <a:r>
              <a:rPr lang="ru-RU" dirty="0"/>
              <a:t> і </a:t>
            </a:r>
            <a:r>
              <a:rPr lang="ru-RU" dirty="0" err="1"/>
              <a:t>подвійну</a:t>
            </a:r>
            <a:r>
              <a:rPr lang="ru-RU" dirty="0"/>
              <a:t> нитку. </a:t>
            </a:r>
            <a:r>
              <a:rPr lang="ru-RU" dirty="0" err="1"/>
              <a:t>Стібки</a:t>
            </a:r>
            <a:r>
              <a:rPr lang="ru-RU" dirty="0"/>
              <a:t> нитки </a:t>
            </a:r>
            <a:r>
              <a:rPr lang="ru-RU" dirty="0" err="1"/>
              <a:t>петлеподібно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один за одним, </a:t>
            </a:r>
            <a:r>
              <a:rPr lang="ru-RU" dirty="0" err="1"/>
              <a:t>стискуючи</a:t>
            </a:r>
            <a:r>
              <a:rPr lang="ru-RU" dirty="0"/>
              <a:t> </a:t>
            </a:r>
            <a:r>
              <a:rPr lang="ru-RU" dirty="0" err="1"/>
              <a:t>судини</a:t>
            </a:r>
            <a:r>
              <a:rPr lang="ru-RU" dirty="0"/>
              <a:t> </a:t>
            </a:r>
            <a:r>
              <a:rPr lang="ru-RU" dirty="0" err="1"/>
              <a:t>ушкодженої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накладання</a:t>
            </a:r>
            <a:r>
              <a:rPr lang="ru-RU" dirty="0"/>
              <a:t> П-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швів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і X-</a:t>
            </a:r>
            <a:r>
              <a:rPr lang="ru-RU" dirty="0" err="1"/>
              <a:t>подібне</a:t>
            </a:r>
            <a:r>
              <a:rPr lang="ru-RU" dirty="0"/>
              <a:t> </a:t>
            </a:r>
            <a:r>
              <a:rPr lang="ru-RU" dirty="0" err="1"/>
              <a:t>прошивання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81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8" y="267856"/>
            <a:ext cx="9661926" cy="5980544"/>
          </a:xfrm>
        </p:spPr>
        <p:txBody>
          <a:bodyPr/>
          <a:lstStyle/>
          <a:p>
            <a:r>
              <a:rPr lang="ru-RU" dirty="0" err="1"/>
              <a:t>Хірургічна</a:t>
            </a:r>
            <a:r>
              <a:rPr lang="ru-RU" dirty="0"/>
              <a:t> бригада проводить </a:t>
            </a:r>
            <a:r>
              <a:rPr lang="ru-RU" dirty="0" err="1"/>
              <a:t>крайову</a:t>
            </a:r>
            <a:r>
              <a:rPr lang="ru-RU" dirty="0"/>
              <a:t> </a:t>
            </a:r>
            <a:r>
              <a:rPr lang="ru-RU" dirty="0" err="1"/>
              <a:t>резекцію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</a:t>
            </a:r>
            <a:r>
              <a:rPr lang="ru-RU" dirty="0" err="1"/>
              <a:t>Накладають</a:t>
            </a:r>
            <a:r>
              <a:rPr lang="ru-RU" dirty="0"/>
              <a:t> П-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шви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шви</a:t>
            </a:r>
            <a:r>
              <a:rPr lang="ru-RU" dirty="0"/>
              <a:t> Кузнецова-</a:t>
            </a:r>
            <a:r>
              <a:rPr lang="ru-RU" dirty="0" err="1"/>
              <a:t>Пенського</a:t>
            </a:r>
            <a:r>
              <a:rPr lang="ru-RU" dirty="0"/>
              <a:t>. </a:t>
            </a:r>
            <a:r>
              <a:rPr lang="ru-RU" dirty="0" err="1"/>
              <a:t>Відступивши</a:t>
            </a:r>
            <a:r>
              <a:rPr lang="ru-RU" dirty="0"/>
              <a:t> 0,5 см </a:t>
            </a:r>
            <a:r>
              <a:rPr lang="ru-RU" dirty="0" err="1"/>
              <a:t>назовні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накладених</a:t>
            </a:r>
            <a:r>
              <a:rPr lang="ru-RU" dirty="0"/>
              <a:t> </a:t>
            </a:r>
            <a:r>
              <a:rPr lang="ru-RU" dirty="0" err="1"/>
              <a:t>швів</a:t>
            </a:r>
            <a:r>
              <a:rPr lang="ru-RU" dirty="0"/>
              <a:t>, скальпелем </a:t>
            </a:r>
            <a:r>
              <a:rPr lang="ru-RU" dirty="0" err="1"/>
              <a:t>відтинають</a:t>
            </a:r>
            <a:r>
              <a:rPr lang="ru-RU" dirty="0"/>
              <a:t> </a:t>
            </a:r>
            <a:r>
              <a:rPr lang="ru-RU" dirty="0" err="1"/>
              <a:t>ушкоджену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судини</a:t>
            </a:r>
            <a:r>
              <a:rPr lang="ru-RU" dirty="0"/>
              <a:t> і </a:t>
            </a:r>
            <a:r>
              <a:rPr lang="ru-RU" dirty="0" err="1"/>
              <a:t>жовчні</a:t>
            </a:r>
            <a:r>
              <a:rPr lang="ru-RU" dirty="0"/>
              <a:t> протоки </a:t>
            </a:r>
            <a:r>
              <a:rPr lang="ru-RU" dirty="0" err="1"/>
              <a:t>обшивають</a:t>
            </a:r>
            <a:r>
              <a:rPr lang="ru-RU" dirty="0"/>
              <a:t> і </a:t>
            </a:r>
            <a:r>
              <a:rPr lang="ru-RU" dirty="0" err="1"/>
              <a:t>лігірують</a:t>
            </a:r>
            <a:r>
              <a:rPr lang="ru-RU" dirty="0"/>
              <a:t>. До рани </a:t>
            </a:r>
            <a:r>
              <a:rPr lang="ru-RU" dirty="0" err="1"/>
              <a:t>підводять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 smtClean="0"/>
              <a:t>дренажних</a:t>
            </a:r>
            <a:r>
              <a:rPr lang="en-US" dirty="0" smtClean="0"/>
              <a:t> </a:t>
            </a:r>
            <a:r>
              <a:rPr lang="ru-RU" dirty="0" smtClean="0"/>
              <a:t>трубок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27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128" y="341746"/>
            <a:ext cx="9458726" cy="59066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Ретроградна </a:t>
            </a:r>
            <a:r>
              <a:rPr lang="ru-RU" b="1" dirty="0" err="1"/>
              <a:t>холецистектомія</a:t>
            </a:r>
            <a:r>
              <a:rPr lang="ru-RU" b="1" dirty="0"/>
              <a:t> (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жовчного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b="1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шийки</a:t>
            </a:r>
            <a:r>
              <a:rPr lang="ru-RU" dirty="0"/>
              <a:t> до дна). На </a:t>
            </a:r>
            <a:r>
              <a:rPr lang="ru-RU" dirty="0" err="1"/>
              <a:t>жовчний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два </a:t>
            </a:r>
            <a:r>
              <a:rPr lang="ru-RU" dirty="0" err="1"/>
              <a:t>вікончасті</a:t>
            </a:r>
            <a:r>
              <a:rPr lang="ru-RU" dirty="0"/>
              <a:t> </a:t>
            </a:r>
            <a:r>
              <a:rPr lang="ru-RU" dirty="0" err="1"/>
              <a:t>затискачі</a:t>
            </a:r>
            <a:r>
              <a:rPr lang="ru-RU" dirty="0"/>
              <a:t> — один </a:t>
            </a:r>
            <a:r>
              <a:rPr lang="ru-RU" dirty="0" err="1"/>
              <a:t>біля</a:t>
            </a:r>
            <a:r>
              <a:rPr lang="ru-RU" dirty="0"/>
              <a:t> дна, </a:t>
            </a:r>
            <a:r>
              <a:rPr lang="ru-RU" dirty="0" err="1"/>
              <a:t>другий</a:t>
            </a:r>
            <a:r>
              <a:rPr lang="ru-RU" dirty="0"/>
              <a:t> —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шийки</a:t>
            </a:r>
            <a:r>
              <a:rPr lang="ru-RU" dirty="0"/>
              <a:t>. </a:t>
            </a:r>
            <a:r>
              <a:rPr lang="ru-RU" dirty="0" err="1"/>
              <a:t>Натягають</a:t>
            </a:r>
            <a:r>
              <a:rPr lang="ru-RU" dirty="0"/>
              <a:t> </a:t>
            </a:r>
            <a:r>
              <a:rPr lang="ru-RU" dirty="0" err="1"/>
              <a:t>шийку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міхура</a:t>
            </a:r>
            <a:r>
              <a:rPr lang="ru-RU" dirty="0"/>
              <a:t>,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по правому краю </a:t>
            </a:r>
            <a:r>
              <a:rPr lang="ru-RU" dirty="0" err="1"/>
              <a:t>печінково-дванадцятипалокишкової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, </a:t>
            </a:r>
            <a:r>
              <a:rPr lang="ru-RU" dirty="0" err="1"/>
              <a:t>оголюючи</a:t>
            </a:r>
            <a:r>
              <a:rPr lang="ru-RU" dirty="0"/>
              <a:t> </a:t>
            </a:r>
            <a:r>
              <a:rPr lang="ru-RU" dirty="0" err="1"/>
              <a:t>міхурову</a:t>
            </a:r>
            <a:r>
              <a:rPr lang="ru-RU" dirty="0"/>
              <a:t> протоку.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до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жовчної</a:t>
            </a:r>
            <a:r>
              <a:rPr lang="ru-RU" dirty="0"/>
              <a:t> протоки.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затискачами</a:t>
            </a:r>
            <a:r>
              <a:rPr lang="ru-RU" dirty="0"/>
              <a:t> протоку </a:t>
            </a:r>
            <a:r>
              <a:rPr lang="ru-RU" dirty="0" err="1"/>
              <a:t>перерізають</a:t>
            </a:r>
            <a:r>
              <a:rPr lang="ru-RU" dirty="0"/>
              <a:t> і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куксу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</a:t>
            </a:r>
            <a:r>
              <a:rPr lang="ru-RU" dirty="0" err="1"/>
              <a:t>подвійну</a:t>
            </a:r>
            <a:r>
              <a:rPr lang="ru-RU" dirty="0"/>
              <a:t> </a:t>
            </a:r>
            <a:r>
              <a:rPr lang="ru-RU" dirty="0" err="1"/>
              <a:t>лігатуру</a:t>
            </a:r>
            <a:r>
              <a:rPr lang="ru-RU" dirty="0"/>
              <a:t>. </a:t>
            </a:r>
            <a:r>
              <a:rPr lang="ru-RU" dirty="0" err="1"/>
              <a:t>Підтягуючи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 за </a:t>
            </a:r>
            <a:r>
              <a:rPr lang="ru-RU" dirty="0" err="1"/>
              <a:t>шийку</a:t>
            </a:r>
            <a:r>
              <a:rPr lang="ru-RU" dirty="0"/>
              <a:t>,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міхурову</a:t>
            </a:r>
            <a:r>
              <a:rPr lang="ru-RU" dirty="0"/>
              <a:t> </a:t>
            </a:r>
            <a:r>
              <a:rPr lang="ru-RU" dirty="0" err="1"/>
              <a:t>артерію</a:t>
            </a:r>
            <a:r>
              <a:rPr lang="ru-RU" dirty="0"/>
              <a:t>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старанного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перерізають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затискачами</a:t>
            </a:r>
            <a:r>
              <a:rPr lang="ru-RU" dirty="0"/>
              <a:t> і </a:t>
            </a:r>
            <a:r>
              <a:rPr lang="ru-RU" dirty="0" err="1"/>
              <a:t>перев'язують</a:t>
            </a:r>
            <a:r>
              <a:rPr lang="ru-RU" dirty="0"/>
              <a:t> </a:t>
            </a:r>
            <a:r>
              <a:rPr lang="ru-RU" dirty="0" err="1"/>
              <a:t>куксу</a:t>
            </a:r>
            <a:r>
              <a:rPr lang="ru-RU" dirty="0"/>
              <a:t>.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жовчний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печінкового</a:t>
            </a:r>
            <a:r>
              <a:rPr lang="ru-RU" dirty="0"/>
              <a:t> ложа. Для </a:t>
            </a:r>
            <a:r>
              <a:rPr lang="ru-RU" dirty="0" err="1"/>
              <a:t>цього</a:t>
            </a:r>
            <a:r>
              <a:rPr lang="ru-RU" dirty="0"/>
              <a:t> скальпелем </a:t>
            </a:r>
            <a:r>
              <a:rPr lang="ru-RU" dirty="0" err="1"/>
              <a:t>надрізають</a:t>
            </a:r>
            <a:r>
              <a:rPr lang="ru-RU" dirty="0"/>
              <a:t> </a:t>
            </a:r>
            <a:r>
              <a:rPr lang="ru-RU" dirty="0" err="1"/>
              <a:t>серозну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 по правому і </a:t>
            </a:r>
            <a:r>
              <a:rPr lang="ru-RU" dirty="0" err="1"/>
              <a:t>лівому</a:t>
            </a:r>
            <a:r>
              <a:rPr lang="ru-RU" dirty="0"/>
              <a:t> краях </a:t>
            </a:r>
            <a:r>
              <a:rPr lang="ru-RU" dirty="0" err="1"/>
              <a:t>жовчного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, </a:t>
            </a:r>
            <a:r>
              <a:rPr lang="ru-RU" dirty="0" err="1"/>
              <a:t>з'єднуючи</a:t>
            </a:r>
            <a:r>
              <a:rPr lang="ru-RU" dirty="0"/>
              <a:t> </a:t>
            </a:r>
            <a:r>
              <a:rPr lang="ru-RU" dirty="0" err="1"/>
              <a:t>розрізи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дна </a:t>
            </a:r>
            <a:r>
              <a:rPr lang="ru-RU" dirty="0" err="1"/>
              <a:t>міхура</a:t>
            </a:r>
            <a:r>
              <a:rPr lang="ru-RU" dirty="0"/>
              <a:t>. </a:t>
            </a:r>
            <a:r>
              <a:rPr lang="ru-RU" dirty="0" err="1"/>
              <a:t>Ножицями</a:t>
            </a:r>
            <a:r>
              <a:rPr lang="ru-RU" dirty="0"/>
              <a:t> і </a:t>
            </a:r>
            <a:r>
              <a:rPr lang="ru-RU" dirty="0" err="1"/>
              <a:t>серветкою</a:t>
            </a:r>
            <a:r>
              <a:rPr lang="ru-RU" dirty="0"/>
              <a:t> </a:t>
            </a:r>
            <a:r>
              <a:rPr lang="ru-RU" dirty="0" err="1"/>
              <a:t>вилущують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ложа. </a:t>
            </a:r>
            <a:r>
              <a:rPr lang="ru-RU" dirty="0" err="1"/>
              <a:t>Безперервним</a:t>
            </a:r>
            <a:r>
              <a:rPr lang="ru-RU" dirty="0"/>
              <a:t> швом </a:t>
            </a:r>
            <a:r>
              <a:rPr lang="ru-RU" dirty="0" err="1"/>
              <a:t>перитонізують</a:t>
            </a:r>
            <a:r>
              <a:rPr lang="ru-RU" dirty="0"/>
              <a:t> ложе </a:t>
            </a:r>
            <a:r>
              <a:rPr lang="ru-RU" dirty="0" err="1"/>
              <a:t>міхура</a:t>
            </a:r>
            <a:r>
              <a:rPr lang="ru-RU" dirty="0"/>
              <a:t>. Рану </a:t>
            </a:r>
            <a:r>
              <a:rPr lang="ru-RU" dirty="0" err="1"/>
              <a:t>передньої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зашивають</a:t>
            </a:r>
            <a:r>
              <a:rPr lang="ru-RU" dirty="0"/>
              <a:t> наглухо.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Можлива</a:t>
            </a:r>
            <a:r>
              <a:rPr lang="ru-RU" dirty="0"/>
              <a:t> й </a:t>
            </a:r>
            <a:r>
              <a:rPr lang="ru-RU" dirty="0" err="1"/>
              <a:t>антеградна</a:t>
            </a:r>
            <a:r>
              <a:rPr lang="ru-RU" dirty="0"/>
              <a:t> </a:t>
            </a:r>
            <a:r>
              <a:rPr lang="ru-RU" dirty="0" err="1"/>
              <a:t>холецистектомія</a:t>
            </a:r>
            <a:r>
              <a:rPr lang="ru-RU" dirty="0"/>
              <a:t> —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дна до </a:t>
            </a:r>
            <a:r>
              <a:rPr lang="ru-RU" dirty="0" err="1"/>
              <a:t>шийки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у тих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зустрічаються</a:t>
            </a:r>
            <a:r>
              <a:rPr lang="ru-RU" dirty="0"/>
              <a:t> з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труднощами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шийки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і </a:t>
            </a:r>
            <a:r>
              <a:rPr lang="ru-RU" dirty="0" err="1"/>
              <a:t>жовчоміхурової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 (</a:t>
            </a:r>
            <a:r>
              <a:rPr lang="ru-RU" dirty="0" err="1"/>
              <a:t>рубцеві</a:t>
            </a:r>
            <a:r>
              <a:rPr lang="ru-RU" dirty="0"/>
              <a:t> й </a:t>
            </a:r>
            <a:r>
              <a:rPr lang="ru-RU" dirty="0" err="1"/>
              <a:t>інфільтративні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спайковий</a:t>
            </a:r>
            <a:r>
              <a:rPr lang="ru-RU" dirty="0"/>
              <a:t>  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шийки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, </a:t>
            </a:r>
            <a:r>
              <a:rPr lang="ru-RU" dirty="0" err="1"/>
              <a:t>міхурової</a:t>
            </a:r>
            <a:r>
              <a:rPr lang="ru-RU" dirty="0"/>
              <a:t> протоки і </a:t>
            </a:r>
            <a:r>
              <a:rPr lang="ru-RU" dirty="0" err="1"/>
              <a:t>міхурової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040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146" y="406400"/>
            <a:ext cx="9301708" cy="5841999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 шляхом </a:t>
            </a:r>
            <a:r>
              <a:rPr lang="ru-RU" dirty="0" err="1"/>
              <a:t>розтину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жовчної</a:t>
            </a:r>
            <a:r>
              <a:rPr lang="ru-RU" dirty="0"/>
              <a:t> протоки, яку </a:t>
            </a:r>
            <a:r>
              <a:rPr lang="ru-RU" dirty="0" err="1"/>
              <a:t>проводять</a:t>
            </a:r>
            <a:r>
              <a:rPr lang="ru-RU" dirty="0"/>
              <a:t> при </a:t>
            </a:r>
            <a:r>
              <a:rPr lang="ru-RU" dirty="0" err="1"/>
              <a:t>механічній</a:t>
            </a:r>
            <a:r>
              <a:rPr lang="ru-RU" dirty="0"/>
              <a:t> </a:t>
            </a:r>
            <a:r>
              <a:rPr lang="ru-RU" dirty="0" err="1"/>
              <a:t>жовтусі</a:t>
            </a:r>
            <a:r>
              <a:rPr lang="ru-RU" dirty="0"/>
              <a:t>, при </a:t>
            </a:r>
            <a:r>
              <a:rPr lang="ru-RU" dirty="0" err="1"/>
              <a:t>каменях</a:t>
            </a:r>
            <a:r>
              <a:rPr lang="ru-RU" dirty="0"/>
              <a:t> у </a:t>
            </a:r>
            <a:r>
              <a:rPr lang="ru-RU" dirty="0" err="1"/>
              <a:t>печінковій</a:t>
            </a:r>
            <a:r>
              <a:rPr lang="ru-RU" dirty="0"/>
              <a:t> і </a:t>
            </a:r>
            <a:r>
              <a:rPr lang="ru-RU" dirty="0" err="1"/>
              <a:t>жовчній</a:t>
            </a:r>
            <a:r>
              <a:rPr lang="ru-RU" dirty="0"/>
              <a:t> протоках,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камінців</a:t>
            </a:r>
            <a:r>
              <a:rPr lang="ru-RU" dirty="0"/>
              <a:t> у </a:t>
            </a:r>
            <a:r>
              <a:rPr lang="ru-RU" dirty="0" err="1"/>
              <a:t>жовчному</a:t>
            </a:r>
            <a:r>
              <a:rPr lang="ru-RU" dirty="0"/>
              <a:t> </a:t>
            </a:r>
            <a:r>
              <a:rPr lang="ru-RU" dirty="0" err="1"/>
              <a:t>міхурі</a:t>
            </a:r>
            <a:r>
              <a:rPr lang="ru-RU" dirty="0"/>
              <a:t>, </a:t>
            </a:r>
            <a:r>
              <a:rPr lang="ru-RU" dirty="0" err="1"/>
              <a:t>патологічних</a:t>
            </a:r>
            <a:r>
              <a:rPr lang="ru-RU" dirty="0"/>
              <a:t> </a:t>
            </a:r>
            <a:r>
              <a:rPr lang="ru-RU" dirty="0" err="1"/>
              <a:t>змінах</a:t>
            </a:r>
            <a:r>
              <a:rPr lang="ru-RU" dirty="0"/>
              <a:t> великого дуоденального сосочка.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розрізу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жовчної</a:t>
            </a:r>
            <a:r>
              <a:rPr lang="ru-RU" dirty="0"/>
              <a:t> протоки </a:t>
            </a:r>
            <a:r>
              <a:rPr lang="ru-RU" dirty="0" err="1"/>
              <a:t>дорівнює</a:t>
            </a:r>
            <a:r>
              <a:rPr lang="ru-RU" dirty="0"/>
              <a:t> 1 см. </a:t>
            </a:r>
            <a:r>
              <a:rPr lang="ru-RU" dirty="0" err="1"/>
              <a:t>Розріз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поздовжньо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тримачами</a:t>
            </a:r>
            <a:r>
              <a:rPr lang="ru-RU" dirty="0"/>
              <a:t>, на </a:t>
            </a:r>
            <a:r>
              <a:rPr lang="ru-RU" dirty="0" err="1"/>
              <a:t>передній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 протоки, </a:t>
            </a:r>
            <a:r>
              <a:rPr lang="ru-RU" dirty="0" err="1"/>
              <a:t>ближче</a:t>
            </a:r>
            <a:r>
              <a:rPr lang="ru-RU" dirty="0"/>
              <a:t> до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краю, на </a:t>
            </a:r>
            <a:r>
              <a:rPr lang="ru-RU" dirty="0" err="1"/>
              <a:t>відстані</a:t>
            </a:r>
            <a:r>
              <a:rPr lang="ru-RU" dirty="0"/>
              <a:t> 0,5 см </a:t>
            </a:r>
            <a:r>
              <a:rPr lang="ru-RU" dirty="0" err="1"/>
              <a:t>від</a:t>
            </a:r>
            <a:r>
              <a:rPr lang="ru-RU" dirty="0"/>
              <a:t> краю </a:t>
            </a:r>
            <a:r>
              <a:rPr lang="ru-RU" dirty="0" err="1"/>
              <a:t>дванадцятипалої</a:t>
            </a:r>
            <a:r>
              <a:rPr lang="ru-RU" dirty="0"/>
              <a:t> кишки. Через великий </a:t>
            </a:r>
            <a:r>
              <a:rPr lang="ru-RU" dirty="0" err="1"/>
              <a:t>дуодентальний</a:t>
            </a:r>
            <a:r>
              <a:rPr lang="ru-RU" dirty="0"/>
              <a:t> </a:t>
            </a:r>
            <a:r>
              <a:rPr lang="ru-RU" dirty="0" err="1"/>
              <a:t>сосочок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зонд. </a:t>
            </a:r>
            <a:r>
              <a:rPr lang="ru-RU" dirty="0" err="1"/>
              <a:t>Якщо</a:t>
            </a:r>
            <a:r>
              <a:rPr lang="ru-RU" dirty="0"/>
              <a:t> зонд не проходить у </a:t>
            </a:r>
            <a:r>
              <a:rPr lang="ru-RU" dirty="0" err="1"/>
              <a:t>дванадцятипалу</a:t>
            </a:r>
            <a:r>
              <a:rPr lang="ru-RU" dirty="0"/>
              <a:t> кишку,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розітнути</a:t>
            </a:r>
            <a:r>
              <a:rPr lang="ru-RU" dirty="0"/>
              <a:t>, провести </a:t>
            </a:r>
            <a:r>
              <a:rPr lang="ru-RU" dirty="0" err="1"/>
              <a:t>ревізію</a:t>
            </a:r>
            <a:r>
              <a:rPr lang="ru-RU" dirty="0"/>
              <a:t> сосочка і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провести </a:t>
            </a:r>
            <a:r>
              <a:rPr lang="ru-RU" dirty="0" err="1"/>
              <a:t>сфінктеротомію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714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218" y="563418"/>
            <a:ext cx="10399339" cy="5606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препарувати</a:t>
            </a:r>
            <a:r>
              <a:rPr lang="ru-RU" dirty="0"/>
              <a:t> </a:t>
            </a:r>
            <a:r>
              <a:rPr lang="ru-RU" dirty="0" err="1"/>
              <a:t>міжреберні</a:t>
            </a:r>
            <a:r>
              <a:rPr lang="ru-RU" dirty="0"/>
              <a:t> </a:t>
            </a:r>
            <a:r>
              <a:rPr lang="ru-RU" dirty="0" err="1"/>
              <a:t>проміжки</a:t>
            </a:r>
            <a:r>
              <a:rPr lang="ru-RU" dirty="0"/>
              <a:t> </a:t>
            </a:r>
            <a:r>
              <a:rPr lang="ru-RU" dirty="0" err="1"/>
              <a:t>ззовні</a:t>
            </a:r>
            <a:r>
              <a:rPr lang="ru-RU" dirty="0"/>
              <a:t>, то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міжреберні</a:t>
            </a:r>
            <a:r>
              <a:rPr lang="ru-RU" dirty="0"/>
              <a:t> </a:t>
            </a:r>
            <a:r>
              <a:rPr lang="ru-RU" dirty="0" err="1"/>
              <a:t>м’язи</a:t>
            </a:r>
            <a:r>
              <a:rPr lang="ru-RU" dirty="0"/>
              <a:t>, </a:t>
            </a:r>
            <a:r>
              <a:rPr lang="ru-RU" dirty="0" err="1"/>
              <a:t>mm</a:t>
            </a:r>
            <a:r>
              <a:rPr lang="ru-RU" dirty="0"/>
              <a:t>. </a:t>
            </a:r>
            <a:r>
              <a:rPr lang="ru-RU" dirty="0" err="1"/>
              <a:t>intercostales</a:t>
            </a:r>
            <a:r>
              <a:rPr lang="ru-RU" dirty="0"/>
              <a:t> </a:t>
            </a:r>
            <a:r>
              <a:rPr lang="ru-RU" dirty="0" err="1"/>
              <a:t>extemi</a:t>
            </a:r>
            <a:r>
              <a:rPr lang="ru-RU" dirty="0"/>
              <a:t>, </a:t>
            </a:r>
            <a:r>
              <a:rPr lang="ru-RU" dirty="0" err="1"/>
              <a:t>направлені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 вниз і </a:t>
            </a:r>
            <a:r>
              <a:rPr lang="ru-RU" dirty="0" err="1"/>
              <a:t>ззаду</a:t>
            </a:r>
            <a:r>
              <a:rPr lang="ru-RU" dirty="0"/>
              <a:t> наперед.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розсічення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зримим</a:t>
            </a:r>
            <a:r>
              <a:rPr lang="ru-RU" dirty="0"/>
              <a:t> тонкий </a:t>
            </a:r>
            <a:r>
              <a:rPr lang="ru-RU" dirty="0" err="1"/>
              <a:t>прошарок</a:t>
            </a:r>
            <a:r>
              <a:rPr lang="ru-RU" dirty="0"/>
              <a:t> </a:t>
            </a:r>
            <a:r>
              <a:rPr lang="ru-RU" dirty="0" err="1"/>
              <a:t>клітковини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залягає</a:t>
            </a:r>
            <a:r>
              <a:rPr lang="ru-RU" dirty="0"/>
              <a:t> </a:t>
            </a:r>
            <a:r>
              <a:rPr lang="ru-RU" dirty="0" err="1"/>
              <a:t>міжреберний</a:t>
            </a:r>
            <a:r>
              <a:rPr lang="ru-RU" dirty="0"/>
              <a:t> </a:t>
            </a:r>
            <a:r>
              <a:rPr lang="ru-RU" dirty="0" err="1"/>
              <a:t>судинно-нервовий</a:t>
            </a:r>
            <a:r>
              <a:rPr lang="ru-RU" dirty="0"/>
              <a:t> пучок.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міжреберної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розташована</a:t>
            </a:r>
            <a:r>
              <a:rPr lang="ru-RU" dirty="0"/>
              <a:t> </a:t>
            </a:r>
            <a:r>
              <a:rPr lang="ru-RU" dirty="0" err="1"/>
              <a:t>найвище</a:t>
            </a:r>
            <a:r>
              <a:rPr lang="ru-RU" dirty="0"/>
              <a:t>, </a:t>
            </a:r>
            <a:r>
              <a:rPr lang="ru-RU" dirty="0" err="1"/>
              <a:t>міжреберної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залягає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веною, і </a:t>
            </a:r>
            <a:r>
              <a:rPr lang="ru-RU" dirty="0" err="1"/>
              <a:t>міжреберного</a:t>
            </a:r>
            <a:r>
              <a:rPr lang="ru-RU" dirty="0"/>
              <a:t> нерва,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найнижче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Плевра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листків</a:t>
            </a:r>
            <a:r>
              <a:rPr lang="ru-RU" dirty="0"/>
              <a:t> (</a:t>
            </a:r>
            <a:r>
              <a:rPr lang="ru-RU" dirty="0" err="1"/>
              <a:t>паріетального</a:t>
            </a:r>
            <a:r>
              <a:rPr lang="ru-RU" dirty="0"/>
              <a:t> і </a:t>
            </a:r>
            <a:r>
              <a:rPr lang="ru-RU" dirty="0" err="1"/>
              <a:t>вісцерального</a:t>
            </a:r>
            <a:r>
              <a:rPr lang="ru-RU" dirty="0"/>
              <a:t>),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зосереджена</a:t>
            </a:r>
            <a:r>
              <a:rPr lang="ru-RU" dirty="0"/>
              <a:t> </a:t>
            </a:r>
            <a:r>
              <a:rPr lang="ru-RU" dirty="0" err="1"/>
              <a:t>щілиноподібна</a:t>
            </a:r>
            <a:r>
              <a:rPr lang="ru-RU" dirty="0"/>
              <a:t> </a:t>
            </a:r>
            <a:r>
              <a:rPr lang="ru-RU" dirty="0" err="1"/>
              <a:t>плевральна</a:t>
            </a:r>
            <a:r>
              <a:rPr lang="ru-RU" dirty="0"/>
              <a:t> </a:t>
            </a:r>
            <a:r>
              <a:rPr lang="ru-RU" dirty="0" err="1"/>
              <a:t>порожнина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06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332509"/>
            <a:ext cx="10353762" cy="5458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Парієтальна</a:t>
            </a:r>
            <a:r>
              <a:rPr lang="ru-RU" dirty="0"/>
              <a:t> плевра </a:t>
            </a:r>
            <a:r>
              <a:rPr lang="ru-RU" dirty="0" err="1"/>
              <a:t>має</a:t>
            </a:r>
            <a:r>
              <a:rPr lang="ru-RU" dirty="0"/>
              <a:t> три </a:t>
            </a:r>
            <a:r>
              <a:rPr lang="ru-RU" dirty="0" err="1"/>
              <a:t>поверхні</a:t>
            </a:r>
            <a:r>
              <a:rPr lang="ru-RU" dirty="0"/>
              <a:t>: </a:t>
            </a:r>
            <a:r>
              <a:rPr lang="ru-RU" dirty="0" err="1"/>
              <a:t>реберну</a:t>
            </a:r>
            <a:r>
              <a:rPr lang="ru-RU" dirty="0"/>
              <a:t>, </a:t>
            </a:r>
            <a:r>
              <a:rPr lang="ru-RU" dirty="0" err="1"/>
              <a:t>діафрагмальну</a:t>
            </a:r>
            <a:r>
              <a:rPr lang="ru-RU" dirty="0"/>
              <a:t> і </a:t>
            </a:r>
            <a:r>
              <a:rPr lang="ru-RU" dirty="0" err="1"/>
              <a:t>середостінну</a:t>
            </a:r>
            <a:r>
              <a:rPr lang="ru-RU" dirty="0"/>
              <a:t>. Та </a:t>
            </a:r>
            <a:r>
              <a:rPr lang="ru-RU" dirty="0" err="1"/>
              <a:t>ділянка</a:t>
            </a:r>
            <a:r>
              <a:rPr lang="ru-RU" dirty="0"/>
              <a:t> </a:t>
            </a:r>
            <a:r>
              <a:rPr lang="ru-RU" dirty="0" err="1"/>
              <a:t>парієтальної</a:t>
            </a:r>
            <a:r>
              <a:rPr lang="ru-RU" dirty="0"/>
              <a:t> </a:t>
            </a:r>
            <a:r>
              <a:rPr lang="ru-RU" dirty="0" err="1"/>
              <a:t>плеври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над ключицею,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купола </a:t>
            </a:r>
            <a:r>
              <a:rPr lang="ru-RU" dirty="0" err="1"/>
              <a:t>плеври</a:t>
            </a:r>
            <a:r>
              <a:rPr lang="ru-RU" dirty="0"/>
              <a:t>. Над ключицею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випинається</a:t>
            </a:r>
            <a:r>
              <a:rPr lang="ru-RU" dirty="0"/>
              <a:t> на 2-3 см, а </a:t>
            </a:r>
            <a:r>
              <a:rPr lang="ru-RU" dirty="0" err="1"/>
              <a:t>позаду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яка проходить по </a:t>
            </a:r>
            <a:r>
              <a:rPr lang="ru-RU" dirty="0" err="1"/>
              <a:t>рівню</a:t>
            </a:r>
            <a:r>
              <a:rPr lang="ru-RU" dirty="0"/>
              <a:t> VII </a:t>
            </a:r>
            <a:r>
              <a:rPr lang="ru-RU" dirty="0" err="1"/>
              <a:t>шийного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І грудного </a:t>
            </a:r>
            <a:r>
              <a:rPr lang="ru-RU" dirty="0" err="1"/>
              <a:t>хребця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практичної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знати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плевральних</a:t>
            </a:r>
            <a:r>
              <a:rPr lang="ru-RU" dirty="0"/>
              <a:t> </a:t>
            </a:r>
            <a:r>
              <a:rPr lang="ru-RU" dirty="0" err="1"/>
              <a:t>синусів</a:t>
            </a:r>
            <a:r>
              <a:rPr lang="ru-RU" dirty="0"/>
              <a:t> (пазух у </a:t>
            </a:r>
            <a:r>
              <a:rPr lang="ru-RU" dirty="0" err="1"/>
              <a:t>яких</a:t>
            </a:r>
            <a:r>
              <a:rPr lang="ru-RU" dirty="0"/>
              <a:t> при </a:t>
            </a:r>
            <a:r>
              <a:rPr lang="ru-RU" dirty="0" err="1"/>
              <a:t>захворюваннях</a:t>
            </a:r>
            <a:r>
              <a:rPr lang="ru-RU" dirty="0"/>
              <a:t> </a:t>
            </a:r>
            <a:r>
              <a:rPr lang="ru-RU" dirty="0" err="1"/>
              <a:t>плеври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легень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накопичуватися</a:t>
            </a:r>
            <a:r>
              <a:rPr lang="ru-RU" dirty="0"/>
              <a:t> </a:t>
            </a:r>
            <a:r>
              <a:rPr lang="ru-RU" dirty="0" err="1"/>
              <a:t>гній</a:t>
            </a:r>
            <a:r>
              <a:rPr lang="ru-RU" dirty="0"/>
              <a:t>, кров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випіт</a:t>
            </a:r>
            <a:r>
              <a:rPr lang="ru-RU" dirty="0"/>
              <a:t>.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них с реберно-</a:t>
            </a:r>
            <a:r>
              <a:rPr lang="ru-RU" dirty="0" err="1"/>
              <a:t>діафрагмальний</a:t>
            </a:r>
            <a:r>
              <a:rPr lang="ru-RU" dirty="0"/>
              <a:t> синус (</a:t>
            </a:r>
            <a:r>
              <a:rPr lang="ru-RU" dirty="0" err="1"/>
              <a:t>recessus</a:t>
            </a:r>
            <a:r>
              <a:rPr lang="ru-RU" dirty="0"/>
              <a:t> </a:t>
            </a:r>
            <a:r>
              <a:rPr lang="ru-RU" dirty="0" err="1"/>
              <a:t>costodiaphragmaticus</a:t>
            </a:r>
            <a:r>
              <a:rPr lang="ru-RU" dirty="0"/>
              <a:t>), </a:t>
            </a:r>
            <a:r>
              <a:rPr lang="ru-RU" dirty="0" err="1"/>
              <a:t>утворений</a:t>
            </a:r>
            <a:r>
              <a:rPr lang="ru-RU" dirty="0"/>
              <a:t> у </a:t>
            </a:r>
            <a:r>
              <a:rPr lang="ru-RU" dirty="0" err="1"/>
              <a:t>місці</a:t>
            </a:r>
            <a:r>
              <a:rPr lang="ru-RU" dirty="0"/>
              <a:t> переходу </a:t>
            </a:r>
            <a:r>
              <a:rPr lang="ru-RU" dirty="0" err="1"/>
              <a:t>реберної</a:t>
            </a:r>
            <a:r>
              <a:rPr lang="ru-RU" dirty="0"/>
              <a:t> </a:t>
            </a:r>
            <a:r>
              <a:rPr lang="ru-RU" dirty="0" err="1"/>
              <a:t>плеври</a:t>
            </a:r>
            <a:r>
              <a:rPr lang="ru-RU" dirty="0"/>
              <a:t> в </a:t>
            </a:r>
            <a:r>
              <a:rPr lang="ru-RU" dirty="0" err="1"/>
              <a:t>діафрагмальну</a:t>
            </a:r>
            <a:r>
              <a:rPr lang="ru-RU" dirty="0"/>
              <a:t>. </a:t>
            </a:r>
            <a:r>
              <a:rPr lang="ru-RU" dirty="0" err="1"/>
              <a:t>Найглибше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синуса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пахвової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в </a:t>
            </a:r>
            <a:r>
              <a:rPr lang="ru-RU" dirty="0" err="1"/>
              <a:t>проміжку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VII-X ребрами.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17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517236"/>
            <a:ext cx="10353762" cy="599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легені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: </a:t>
            </a:r>
            <a:r>
              <a:rPr lang="ru-RU" dirty="0" err="1"/>
              <a:t>верхівку</a:t>
            </a:r>
            <a:r>
              <a:rPr lang="ru-RU" dirty="0"/>
              <a:t>, </a:t>
            </a:r>
            <a:r>
              <a:rPr lang="ru-RU" dirty="0" err="1"/>
              <a:t>поверхні</a:t>
            </a:r>
            <a:r>
              <a:rPr lang="ru-RU" dirty="0"/>
              <a:t> (</a:t>
            </a:r>
            <a:r>
              <a:rPr lang="ru-RU" dirty="0" err="1"/>
              <a:t>реберна</a:t>
            </a:r>
            <a:r>
              <a:rPr lang="ru-RU" dirty="0"/>
              <a:t>, </a:t>
            </a:r>
            <a:r>
              <a:rPr lang="ru-RU" dirty="0" err="1"/>
              <a:t>діафрагмальна</a:t>
            </a:r>
            <a:r>
              <a:rPr lang="ru-RU" dirty="0"/>
              <a:t>, </a:t>
            </a:r>
            <a:r>
              <a:rPr lang="ru-RU" dirty="0" err="1"/>
              <a:t>медіастинальна</a:t>
            </a:r>
            <a:r>
              <a:rPr lang="ru-RU" dirty="0"/>
              <a:t>), ворота </a:t>
            </a:r>
            <a:r>
              <a:rPr lang="ru-RU" dirty="0" err="1"/>
              <a:t>легені</a:t>
            </a:r>
            <a:r>
              <a:rPr lang="ru-RU" dirty="0"/>
              <a:t>, </a:t>
            </a:r>
            <a:r>
              <a:rPr lang="ru-RU" dirty="0" err="1"/>
              <a:t>частки</a:t>
            </a:r>
            <a:r>
              <a:rPr lang="ru-RU" dirty="0"/>
              <a:t>: справа — три, </a:t>
            </a:r>
            <a:r>
              <a:rPr lang="ru-RU" dirty="0" err="1"/>
              <a:t>зліва</a:t>
            </a:r>
            <a:r>
              <a:rPr lang="ru-RU" dirty="0"/>
              <a:t> — </a:t>
            </a:r>
            <a:r>
              <a:rPr lang="ru-RU" dirty="0" err="1"/>
              <a:t>дві</a:t>
            </a:r>
            <a:r>
              <a:rPr lang="ru-RU" dirty="0"/>
              <a:t>; </a:t>
            </a:r>
            <a:r>
              <a:rPr lang="ru-RU" dirty="0" err="1"/>
              <a:t>сегменти</a:t>
            </a:r>
            <a:r>
              <a:rPr lang="ru-RU" dirty="0"/>
              <a:t>: у </a:t>
            </a:r>
            <a:r>
              <a:rPr lang="ru-RU" dirty="0" err="1"/>
              <a:t>правій</a:t>
            </a:r>
            <a:r>
              <a:rPr lang="ru-RU" dirty="0"/>
              <a:t> </a:t>
            </a:r>
            <a:r>
              <a:rPr lang="ru-RU" dirty="0" err="1"/>
              <a:t>легені</a:t>
            </a:r>
            <a:r>
              <a:rPr lang="ru-RU" dirty="0"/>
              <a:t> 10 </a:t>
            </a:r>
            <a:r>
              <a:rPr lang="ru-RU" dirty="0" err="1"/>
              <a:t>сегментів</a:t>
            </a:r>
            <a:r>
              <a:rPr lang="ru-RU" dirty="0"/>
              <a:t>, у </a:t>
            </a:r>
            <a:r>
              <a:rPr lang="ru-RU" dirty="0" err="1"/>
              <a:t>лівій</a:t>
            </a:r>
            <a:r>
              <a:rPr lang="ru-RU" dirty="0"/>
              <a:t> — 9. В </a:t>
            </a:r>
            <a:r>
              <a:rPr lang="ru-RU" dirty="0" err="1"/>
              <a:t>кожну</a:t>
            </a:r>
            <a:r>
              <a:rPr lang="ru-RU" dirty="0"/>
              <a:t> </a:t>
            </a:r>
            <a:r>
              <a:rPr lang="ru-RU" dirty="0" err="1"/>
              <a:t>легеню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головні</a:t>
            </a:r>
            <a:r>
              <a:rPr lang="ru-RU" dirty="0"/>
              <a:t> бронхи (</a:t>
            </a:r>
            <a:r>
              <a:rPr lang="ru-RU" dirty="0" err="1"/>
              <a:t>розгалуження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V-VI </a:t>
            </a:r>
            <a:r>
              <a:rPr lang="ru-RU" dirty="0" err="1"/>
              <a:t>грудних</a:t>
            </a:r>
            <a:r>
              <a:rPr lang="ru-RU" dirty="0"/>
              <a:t> </a:t>
            </a:r>
            <a:r>
              <a:rPr lang="ru-RU" dirty="0" err="1"/>
              <a:t>хребців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бронхи II і III порядку.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Порядок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бронхів</a:t>
            </a:r>
            <a:r>
              <a:rPr lang="ru-RU" dirty="0"/>
              <a:t> і </a:t>
            </a:r>
            <a:r>
              <a:rPr lang="ru-RU" dirty="0" err="1"/>
              <a:t>судин</a:t>
            </a:r>
            <a:r>
              <a:rPr lang="ru-RU" dirty="0"/>
              <a:t> в </a:t>
            </a:r>
            <a:r>
              <a:rPr lang="ru-RU" dirty="0" err="1"/>
              <a:t>корені</a:t>
            </a:r>
            <a:r>
              <a:rPr lang="ru-RU" dirty="0"/>
              <a:t> </a:t>
            </a:r>
            <a:r>
              <a:rPr lang="ru-RU" dirty="0" err="1"/>
              <a:t>правої</a:t>
            </a:r>
            <a:r>
              <a:rPr lang="ru-RU" dirty="0"/>
              <a:t> </a:t>
            </a:r>
            <a:r>
              <a:rPr lang="ru-RU" dirty="0" err="1"/>
              <a:t>легені</a:t>
            </a:r>
            <a:r>
              <a:rPr lang="ru-RU" dirty="0"/>
              <a:t>: бронх, </a:t>
            </a:r>
            <a:r>
              <a:rPr lang="ru-RU" dirty="0" err="1"/>
              <a:t>артерії</a:t>
            </a:r>
            <a:r>
              <a:rPr lang="ru-RU" dirty="0"/>
              <a:t>, </a:t>
            </a:r>
            <a:r>
              <a:rPr lang="ru-RU" dirty="0" err="1"/>
              <a:t>вени</a:t>
            </a:r>
            <a:r>
              <a:rPr lang="ru-RU" dirty="0"/>
              <a:t> — БАВ (</a:t>
            </a:r>
            <a:r>
              <a:rPr lang="ru-RU" dirty="0" err="1"/>
              <a:t>зверху</a:t>
            </a:r>
            <a:r>
              <a:rPr lang="ru-RU" dirty="0"/>
              <a:t> вниз); </a:t>
            </a:r>
            <a:r>
              <a:rPr lang="ru-RU" dirty="0" err="1"/>
              <a:t>лівої</a:t>
            </a:r>
            <a:r>
              <a:rPr lang="ru-RU" dirty="0"/>
              <a:t>: </a:t>
            </a:r>
            <a:r>
              <a:rPr lang="ru-RU" dirty="0" err="1"/>
              <a:t>артерії</a:t>
            </a:r>
            <a:r>
              <a:rPr lang="ru-RU" dirty="0"/>
              <a:t>, бронх, </a:t>
            </a:r>
            <a:r>
              <a:rPr lang="ru-RU" dirty="0" err="1"/>
              <a:t>вени</a:t>
            </a:r>
            <a:r>
              <a:rPr lang="ru-RU" dirty="0"/>
              <a:t> (АБВ).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Кровопостачання</a:t>
            </a:r>
            <a:r>
              <a:rPr lang="ru-RU" dirty="0"/>
              <a:t> </a:t>
            </a:r>
            <a:r>
              <a:rPr lang="ru-RU" dirty="0" err="1"/>
              <a:t>легені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системами: </a:t>
            </a:r>
            <a:r>
              <a:rPr lang="ru-RU" dirty="0" err="1"/>
              <a:t>бронхіальні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 і </a:t>
            </a:r>
            <a:r>
              <a:rPr lang="ru-RU" dirty="0" err="1"/>
              <a:t>вени</a:t>
            </a:r>
            <a:r>
              <a:rPr lang="ru-RU" dirty="0"/>
              <a:t>, 2) </a:t>
            </a:r>
            <a:r>
              <a:rPr lang="ru-RU" dirty="0" err="1"/>
              <a:t>легеневі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 і </a:t>
            </a:r>
            <a:r>
              <a:rPr lang="ru-RU" dirty="0" err="1"/>
              <a:t>вени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Серце</a:t>
            </a:r>
            <a:r>
              <a:rPr lang="ru-RU" dirty="0"/>
              <a:t> —</a:t>
            </a:r>
            <a:r>
              <a:rPr lang="ru-RU" dirty="0" err="1"/>
              <a:t>м’язовий</a:t>
            </a:r>
            <a:r>
              <a:rPr lang="ru-RU" dirty="0"/>
              <a:t> орган,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залягає</a:t>
            </a:r>
            <a:r>
              <a:rPr lang="ru-RU" dirty="0"/>
              <a:t> в </a:t>
            </a:r>
            <a:r>
              <a:rPr lang="ru-RU" dirty="0" err="1"/>
              <a:t>середньому</a:t>
            </a:r>
            <a:r>
              <a:rPr lang="ru-RU" dirty="0"/>
              <a:t> </a:t>
            </a:r>
            <a:r>
              <a:rPr lang="ru-RU" dirty="0" err="1"/>
              <a:t>середостінні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основа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вгору</a:t>
            </a:r>
            <a:r>
              <a:rPr lang="ru-RU" dirty="0"/>
              <a:t> і </a:t>
            </a:r>
            <a:r>
              <a:rPr lang="ru-RU" dirty="0" err="1"/>
              <a:t>дещо</a:t>
            </a:r>
            <a:r>
              <a:rPr lang="ru-RU" dirty="0"/>
              <a:t> назад, а </a:t>
            </a:r>
            <a:r>
              <a:rPr lang="ru-RU" dirty="0" err="1"/>
              <a:t>верхівка</a:t>
            </a:r>
            <a:r>
              <a:rPr lang="ru-RU" dirty="0"/>
              <a:t> наперед, </a:t>
            </a:r>
            <a:r>
              <a:rPr lang="ru-RU" dirty="0" err="1"/>
              <a:t>униз</a:t>
            </a:r>
            <a:r>
              <a:rPr lang="ru-RU" dirty="0"/>
              <a:t> і </a:t>
            </a:r>
            <a:r>
              <a:rPr lang="ru-RU" dirty="0" err="1"/>
              <a:t>наліво</a:t>
            </a:r>
            <a:r>
              <a:rPr lang="ru-RU" dirty="0"/>
              <a:t>. </a:t>
            </a:r>
            <a:r>
              <a:rPr lang="ru-RU" dirty="0" err="1"/>
              <a:t>Серце</a:t>
            </a:r>
            <a:r>
              <a:rPr lang="ru-RU" dirty="0"/>
              <a:t> </a:t>
            </a:r>
            <a:r>
              <a:rPr lang="ru-RU" dirty="0" err="1"/>
              <a:t>залягає</a:t>
            </a:r>
            <a:r>
              <a:rPr lang="ru-RU" dirty="0"/>
              <a:t> в </a:t>
            </a:r>
            <a:r>
              <a:rPr lang="ru-RU" dirty="0" err="1"/>
              <a:t>порожнині</a:t>
            </a:r>
            <a:r>
              <a:rPr lang="ru-RU" dirty="0"/>
              <a:t> перикарда (</a:t>
            </a:r>
            <a:r>
              <a:rPr lang="ru-RU" dirty="0" err="1"/>
              <a:t>cavitas</a:t>
            </a:r>
            <a:r>
              <a:rPr lang="ru-RU" dirty="0"/>
              <a:t> </a:t>
            </a:r>
            <a:r>
              <a:rPr lang="ru-RU" dirty="0" err="1"/>
              <a:t>pericardialis</a:t>
            </a:r>
            <a:r>
              <a:rPr lang="ru-RU" dirty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69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691" y="193965"/>
            <a:ext cx="10380866" cy="6086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Доступи</a:t>
            </a:r>
            <a:r>
              <a:rPr lang="ru-RU" b="1" dirty="0"/>
              <a:t> до </a:t>
            </a:r>
            <a:r>
              <a:rPr lang="ru-RU" b="1" dirty="0" err="1"/>
              <a:t>органів</a:t>
            </a:r>
            <a:r>
              <a:rPr lang="ru-RU" b="1" dirty="0"/>
              <a:t> </a:t>
            </a:r>
            <a:r>
              <a:rPr lang="ru-RU" b="1" dirty="0" err="1"/>
              <a:t>грудної</a:t>
            </a:r>
            <a:r>
              <a:rPr lang="ru-RU" b="1" dirty="0"/>
              <a:t> </a:t>
            </a:r>
            <a:r>
              <a:rPr lang="ru-RU" b="1" dirty="0" err="1"/>
              <a:t>порожнини</a:t>
            </a:r>
            <a:r>
              <a:rPr lang="ru-RU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вітчизняна</a:t>
            </a:r>
            <a:r>
              <a:rPr lang="ru-RU" dirty="0"/>
              <a:t> і </a:t>
            </a:r>
            <a:r>
              <a:rPr lang="ru-RU" dirty="0" err="1"/>
              <a:t>зарубіжна</a:t>
            </a:r>
            <a:r>
              <a:rPr lang="ru-RU" dirty="0"/>
              <a:t> </a:t>
            </a:r>
            <a:r>
              <a:rPr lang="ru-RU" dirty="0" err="1"/>
              <a:t>торакальна</a:t>
            </a:r>
            <a:r>
              <a:rPr lang="ru-RU" dirty="0"/>
              <a:t> </a:t>
            </a:r>
            <a:r>
              <a:rPr lang="ru-RU" dirty="0" err="1"/>
              <a:t>хірургія</a:t>
            </a:r>
            <a:r>
              <a:rPr lang="ru-RU" dirty="0"/>
              <a:t>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успіхів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ширшому</a:t>
            </a:r>
            <a:r>
              <a:rPr lang="ru-RU" dirty="0"/>
              <a:t> </a:t>
            </a:r>
            <a:r>
              <a:rPr lang="ru-RU" dirty="0" err="1"/>
              <a:t>застосуванню</a:t>
            </a:r>
            <a:r>
              <a:rPr lang="ru-RU" dirty="0"/>
              <a:t>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 як на </a:t>
            </a:r>
            <a:r>
              <a:rPr lang="ru-RU" dirty="0" err="1"/>
              <a:t>грудній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, так і органах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Торакотомія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розтин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з метою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на органах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для </a:t>
            </a:r>
            <a:r>
              <a:rPr lang="ru-RU" dirty="0" err="1"/>
              <a:t>евакуації</a:t>
            </a:r>
            <a:r>
              <a:rPr lang="ru-RU" dirty="0"/>
              <a:t> гною з </a:t>
            </a:r>
            <a:r>
              <a:rPr lang="ru-RU" dirty="0" err="1"/>
              <a:t>плевральної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Розрізи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через ребра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міжреберні</a:t>
            </a:r>
            <a:r>
              <a:rPr lang="ru-RU" dirty="0"/>
              <a:t> </a:t>
            </a:r>
            <a:r>
              <a:rPr lang="ru-RU" dirty="0" err="1"/>
              <a:t>проміжки</a:t>
            </a:r>
            <a:r>
              <a:rPr lang="ru-RU" dirty="0"/>
              <a:t>. У </a:t>
            </a:r>
            <a:r>
              <a:rPr lang="ru-RU" dirty="0" err="1"/>
              <a:t>торакальній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передньо</a:t>
            </a:r>
            <a:r>
              <a:rPr lang="ru-RU" dirty="0"/>
              <a:t>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задньобоковий</a:t>
            </a:r>
            <a:r>
              <a:rPr lang="ru-RU" dirty="0"/>
              <a:t> доступ.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Для </a:t>
            </a:r>
            <a:r>
              <a:rPr lang="ru-RU" dirty="0" err="1"/>
              <a:t>вільного</a:t>
            </a:r>
            <a:r>
              <a:rPr lang="ru-RU" dirty="0"/>
              <a:t> доступу до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широко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серединну</a:t>
            </a:r>
            <a:r>
              <a:rPr lang="ru-RU" dirty="0"/>
              <a:t> (</a:t>
            </a:r>
            <a:r>
              <a:rPr lang="ru-RU" dirty="0" err="1"/>
              <a:t>трансстернальну</a:t>
            </a:r>
            <a:r>
              <a:rPr lang="ru-RU" dirty="0"/>
              <a:t>) </a:t>
            </a:r>
            <a:r>
              <a:rPr lang="ru-RU" dirty="0" err="1"/>
              <a:t>торакогомію</a:t>
            </a:r>
            <a:r>
              <a:rPr lang="ru-RU" dirty="0"/>
              <a:t>, але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груднину</a:t>
            </a:r>
            <a:r>
              <a:rPr lang="ru-RU" dirty="0"/>
              <a:t> </a:t>
            </a:r>
            <a:r>
              <a:rPr lang="ru-RU" dirty="0" err="1"/>
              <a:t>розсікають</a:t>
            </a:r>
            <a:r>
              <a:rPr lang="ru-RU" dirty="0"/>
              <a:t> і </a:t>
            </a:r>
            <a:r>
              <a:rPr lang="ru-RU" dirty="0" err="1"/>
              <a:t>впоперек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47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77091"/>
            <a:ext cx="10353762" cy="6345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Пункція</a:t>
            </a:r>
            <a:r>
              <a:rPr lang="ru-RU" b="1" dirty="0"/>
              <a:t> </a:t>
            </a:r>
            <a:r>
              <a:rPr lang="ru-RU" b="1" dirty="0" err="1"/>
              <a:t>плеври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Показання</a:t>
            </a:r>
            <a:r>
              <a:rPr lang="ru-RU" dirty="0"/>
              <a:t>, </a:t>
            </a:r>
            <a:r>
              <a:rPr lang="ru-RU" dirty="0" err="1"/>
              <a:t>знеболювання</a:t>
            </a:r>
            <a:r>
              <a:rPr lang="ru-RU" dirty="0"/>
              <a:t>, </a:t>
            </a:r>
            <a:r>
              <a:rPr lang="ru-RU" dirty="0" err="1"/>
              <a:t>положення</a:t>
            </a:r>
            <a:r>
              <a:rPr lang="ru-RU" dirty="0"/>
              <a:t> хворого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операції</a:t>
            </a:r>
            <a:r>
              <a:rPr lang="ru-RU" dirty="0"/>
              <a:t>. </a:t>
            </a:r>
            <a:r>
              <a:rPr lang="uk-UA" dirty="0"/>
              <a:t>Лікарі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пункцію</a:t>
            </a:r>
            <a:r>
              <a:rPr lang="ru-RU" dirty="0"/>
              <a:t> </a:t>
            </a:r>
            <a:r>
              <a:rPr lang="ru-RU" dirty="0" err="1"/>
              <a:t>плеври</a:t>
            </a:r>
            <a:r>
              <a:rPr lang="ru-RU" dirty="0"/>
              <a:t> у восьмому і </a:t>
            </a:r>
            <a:r>
              <a:rPr lang="ru-RU" dirty="0" err="1"/>
              <a:t>дев’ятому</a:t>
            </a:r>
            <a:r>
              <a:rPr lang="ru-RU" dirty="0"/>
              <a:t> </a:t>
            </a:r>
            <a:r>
              <a:rPr lang="ru-RU" dirty="0" err="1"/>
              <a:t>міжребер'ях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лопатковою</a:t>
            </a:r>
            <a:r>
              <a:rPr lang="ru-RU" dirty="0"/>
              <a:t> і </a:t>
            </a:r>
            <a:r>
              <a:rPr lang="ru-RU" dirty="0" err="1"/>
              <a:t>середньою</a:t>
            </a:r>
            <a:r>
              <a:rPr lang="ru-RU" dirty="0"/>
              <a:t> </a:t>
            </a:r>
            <a:r>
              <a:rPr lang="ru-RU" dirty="0" err="1"/>
              <a:t>пахвовою</a:t>
            </a:r>
            <a:r>
              <a:rPr lang="ru-RU" dirty="0"/>
              <a:t> </a:t>
            </a:r>
            <a:r>
              <a:rPr lang="ru-RU" dirty="0" err="1"/>
              <a:t>лініями</a:t>
            </a:r>
            <a:r>
              <a:rPr lang="ru-RU" dirty="0"/>
              <a:t>, по </a:t>
            </a:r>
            <a:r>
              <a:rPr lang="ru-RU" dirty="0" err="1"/>
              <a:t>верхньому</a:t>
            </a:r>
            <a:r>
              <a:rPr lang="ru-RU" dirty="0"/>
              <a:t> краю </a:t>
            </a:r>
            <a:r>
              <a:rPr lang="ru-RU" dirty="0" smtClean="0"/>
              <a:t>ребра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err="1"/>
              <a:t>Пункція</a:t>
            </a:r>
            <a:r>
              <a:rPr lang="ru-RU" dirty="0"/>
              <a:t> </a:t>
            </a:r>
            <a:r>
              <a:rPr lang="ru-RU" dirty="0" err="1"/>
              <a:t>плевральної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та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ускладнення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– </a:t>
            </a:r>
            <a:r>
              <a:rPr lang="ru-RU" dirty="0" err="1"/>
              <a:t>голка</a:t>
            </a:r>
            <a:r>
              <a:rPr lang="ru-RU" dirty="0"/>
              <a:t> </a:t>
            </a:r>
            <a:r>
              <a:rPr lang="ru-RU" dirty="0" err="1"/>
              <a:t>пройшла</a:t>
            </a:r>
            <a:r>
              <a:rPr lang="ru-RU" dirty="0"/>
              <a:t> в </a:t>
            </a:r>
            <a:r>
              <a:rPr lang="ru-RU" dirty="0" err="1"/>
              <a:t>порожнину</a:t>
            </a:r>
            <a:r>
              <a:rPr lang="ru-RU" dirty="0"/>
              <a:t> </a:t>
            </a:r>
            <a:r>
              <a:rPr lang="ru-RU" dirty="0" err="1"/>
              <a:t>плеври</a:t>
            </a:r>
            <a:r>
              <a:rPr lang="ru-RU" dirty="0"/>
              <a:t> над </a:t>
            </a:r>
            <a:r>
              <a:rPr lang="ru-RU" dirty="0" err="1"/>
              <a:t>випотом</a:t>
            </a:r>
            <a:r>
              <a:rPr lang="ru-RU" dirty="0"/>
              <a:t>; б – </a:t>
            </a:r>
            <a:r>
              <a:rPr lang="ru-RU" dirty="0" err="1"/>
              <a:t>голка</a:t>
            </a:r>
            <a:r>
              <a:rPr lang="ru-RU" dirty="0"/>
              <a:t> </a:t>
            </a:r>
            <a:r>
              <a:rPr lang="ru-RU" dirty="0" err="1"/>
              <a:t>пройшла</a:t>
            </a:r>
            <a:r>
              <a:rPr lang="ru-RU" dirty="0"/>
              <a:t> в спайку </a:t>
            </a:r>
            <a:r>
              <a:rPr lang="ru-RU" dirty="0" err="1"/>
              <a:t>між</a:t>
            </a:r>
            <a:r>
              <a:rPr lang="ru-RU" dirty="0"/>
              <a:t> листками </a:t>
            </a:r>
            <a:r>
              <a:rPr lang="ru-RU" dirty="0" err="1"/>
              <a:t>плеври</a:t>
            </a:r>
            <a:r>
              <a:rPr lang="ru-RU" dirty="0"/>
              <a:t> реберно-</a:t>
            </a:r>
            <a:r>
              <a:rPr lang="ru-RU" dirty="0" err="1"/>
              <a:t>діафрагмального</a:t>
            </a:r>
            <a:r>
              <a:rPr lang="ru-RU" dirty="0"/>
              <a:t> синусу; в – </a:t>
            </a:r>
            <a:r>
              <a:rPr lang="ru-RU" dirty="0" err="1"/>
              <a:t>голка</a:t>
            </a:r>
            <a:r>
              <a:rPr lang="ru-RU" dirty="0"/>
              <a:t> </a:t>
            </a:r>
            <a:r>
              <a:rPr lang="ru-RU" dirty="0" err="1"/>
              <a:t>пройшла</a:t>
            </a:r>
            <a:r>
              <a:rPr lang="ru-RU" dirty="0"/>
              <a:t> над </a:t>
            </a:r>
            <a:r>
              <a:rPr lang="ru-RU" dirty="0" err="1"/>
              <a:t>випотом</a:t>
            </a:r>
            <a:r>
              <a:rPr lang="ru-RU" dirty="0"/>
              <a:t> в тканину </a:t>
            </a:r>
            <a:r>
              <a:rPr lang="ru-RU" dirty="0" err="1"/>
              <a:t>легені</a:t>
            </a:r>
            <a:r>
              <a:rPr lang="ru-RU" dirty="0"/>
              <a:t>; г – </a:t>
            </a:r>
            <a:r>
              <a:rPr lang="ru-RU" dirty="0" err="1"/>
              <a:t>голка</a:t>
            </a:r>
            <a:r>
              <a:rPr lang="ru-RU" dirty="0"/>
              <a:t> </a:t>
            </a:r>
            <a:r>
              <a:rPr lang="ru-RU" dirty="0" err="1"/>
              <a:t>пройшла</a:t>
            </a:r>
            <a:r>
              <a:rPr lang="ru-RU" dirty="0"/>
              <a:t> через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реберно-</a:t>
            </a:r>
            <a:r>
              <a:rPr lang="ru-RU" dirty="0" err="1"/>
              <a:t>діафрагмального</a:t>
            </a:r>
            <a:r>
              <a:rPr lang="ru-RU" dirty="0"/>
              <a:t> синусу в </a:t>
            </a:r>
            <a:r>
              <a:rPr lang="ru-RU" dirty="0" err="1"/>
              <a:t>черевну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endParaRPr lang="en-US" dirty="0"/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15" y="1713201"/>
            <a:ext cx="4408170" cy="1990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695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3201"/>
            <a:ext cx="10353762" cy="6326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Пневмоторакс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Пневмоторакси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проникних</a:t>
            </a:r>
            <a:r>
              <a:rPr lang="ru-RU" dirty="0"/>
              <a:t> ран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. </a:t>
            </a:r>
            <a:r>
              <a:rPr lang="ru-RU" dirty="0" err="1"/>
              <a:t>Засвоїм</a:t>
            </a:r>
            <a:r>
              <a:rPr lang="ru-RU" dirty="0"/>
              <a:t> характером вони </a:t>
            </a:r>
            <a:r>
              <a:rPr lang="ru-RU" dirty="0" err="1"/>
              <a:t>можуть</a:t>
            </a:r>
            <a:r>
              <a:rPr lang="ru-RU" dirty="0"/>
              <a:t> бути: </a:t>
            </a:r>
            <a:endParaRPr lang="en-US" dirty="0"/>
          </a:p>
          <a:p>
            <a:pPr marL="0" indent="0">
              <a:buNone/>
            </a:pPr>
            <a:r>
              <a:rPr lang="ru-RU" b="1" dirty="0" err="1"/>
              <a:t>відкритими</a:t>
            </a:r>
            <a:r>
              <a:rPr lang="ru-RU" dirty="0"/>
              <a:t>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плевральною </a:t>
            </a:r>
            <a:r>
              <a:rPr lang="ru-RU" dirty="0" err="1"/>
              <a:t>порожниноюі</a:t>
            </a:r>
            <a:r>
              <a:rPr lang="ru-RU" dirty="0"/>
              <a:t>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;</a:t>
            </a:r>
            <a:endParaRPr lang="en-US" dirty="0"/>
          </a:p>
          <a:p>
            <a:pPr marL="0" indent="0">
              <a:buNone/>
            </a:pPr>
            <a:r>
              <a:rPr lang="ru-RU" b="1" dirty="0" err="1"/>
              <a:t>закритими</a:t>
            </a:r>
            <a:r>
              <a:rPr lang="ru-RU" dirty="0"/>
              <a:t>, коли </a:t>
            </a:r>
            <a:r>
              <a:rPr lang="ru-RU" dirty="0" err="1"/>
              <a:t>повітря</a:t>
            </a:r>
            <a:r>
              <a:rPr lang="ru-RU" dirty="0"/>
              <a:t> у </a:t>
            </a:r>
            <a:r>
              <a:rPr lang="ru-RU" dirty="0" err="1"/>
              <a:t>плевральну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одномоментно, з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закриттям</a:t>
            </a:r>
            <a:r>
              <a:rPr lang="ru-RU" dirty="0"/>
              <a:t> дефекту </a:t>
            </a:r>
            <a:r>
              <a:rPr lang="ru-RU" dirty="0" err="1"/>
              <a:t>плеври</a:t>
            </a:r>
            <a:r>
              <a:rPr lang="ru-RU" dirty="0"/>
              <a:t> </a:t>
            </a:r>
            <a:r>
              <a:rPr lang="ru-RU" dirty="0" err="1"/>
              <a:t>клаптем</a:t>
            </a:r>
            <a:r>
              <a:rPr lang="ru-RU" dirty="0"/>
              <a:t> </a:t>
            </a:r>
            <a:r>
              <a:rPr lang="ru-RU" dirty="0" err="1"/>
              <a:t>м’яких</a:t>
            </a:r>
            <a:r>
              <a:rPr lang="ru-RU" dirty="0"/>
              <a:t> тканин;</a:t>
            </a:r>
            <a:endParaRPr lang="en-US" dirty="0"/>
          </a:p>
          <a:p>
            <a:pPr marL="0" indent="0">
              <a:buNone/>
            </a:pPr>
            <a:r>
              <a:rPr lang="ru-RU" b="1" dirty="0" err="1"/>
              <a:t>клапанними</a:t>
            </a:r>
            <a:r>
              <a:rPr lang="ru-RU" dirty="0"/>
              <a:t>, коли </a:t>
            </a:r>
            <a:r>
              <a:rPr lang="ru-RU" dirty="0" err="1"/>
              <a:t>повітря</a:t>
            </a:r>
            <a:r>
              <a:rPr lang="ru-RU" dirty="0"/>
              <a:t> у </a:t>
            </a:r>
            <a:r>
              <a:rPr lang="ru-RU" dirty="0" err="1"/>
              <a:t>плевральну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r>
              <a:rPr lang="ru-RU" dirty="0"/>
              <a:t> входить через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, а в </a:t>
            </a:r>
            <a:r>
              <a:rPr lang="ru-RU" dirty="0" err="1"/>
              <a:t>зворотньому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не </a:t>
            </a:r>
            <a:r>
              <a:rPr lang="ru-RU" dirty="0" err="1"/>
              <a:t>виходить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Перша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при </a:t>
            </a:r>
            <a:r>
              <a:rPr lang="ru-RU" dirty="0" err="1"/>
              <a:t>відкритому</a:t>
            </a:r>
            <a:r>
              <a:rPr lang="ru-RU" dirty="0"/>
              <a:t> </a:t>
            </a:r>
            <a:r>
              <a:rPr lang="ru-RU" dirty="0" err="1"/>
              <a:t>пневмотораксі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накладання</a:t>
            </a:r>
            <a:r>
              <a:rPr lang="ru-RU" dirty="0"/>
              <a:t> на рану </a:t>
            </a:r>
            <a:r>
              <a:rPr lang="ru-RU" dirty="0" err="1"/>
              <a:t>оклюзійної</a:t>
            </a:r>
            <a:r>
              <a:rPr lang="ru-RU" dirty="0"/>
              <a:t> (</a:t>
            </a:r>
            <a:r>
              <a:rPr lang="ru-RU" dirty="0" err="1"/>
              <a:t>герметичної</a:t>
            </a:r>
            <a:r>
              <a:rPr lang="ru-RU" dirty="0"/>
              <a:t>) </a:t>
            </a:r>
            <a:r>
              <a:rPr lang="ru-RU" dirty="0" err="1"/>
              <a:t>пов’язки</a:t>
            </a:r>
            <a:r>
              <a:rPr lang="ru-RU" dirty="0"/>
              <a:t>. </a:t>
            </a:r>
            <a:r>
              <a:rPr lang="ru-RU" dirty="0" err="1"/>
              <a:t>Спочатку</a:t>
            </a:r>
            <a:r>
              <a:rPr lang="ru-RU" dirty="0"/>
              <a:t> на рану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</a:t>
            </a:r>
            <a:r>
              <a:rPr lang="ru-RU" dirty="0" err="1"/>
              <a:t>стерильну</a:t>
            </a:r>
            <a:r>
              <a:rPr lang="ru-RU" dirty="0"/>
              <a:t> </a:t>
            </a:r>
            <a:r>
              <a:rPr lang="ru-RU" dirty="0" err="1"/>
              <a:t>марлеву</a:t>
            </a:r>
            <a:r>
              <a:rPr lang="ru-RU" dirty="0"/>
              <a:t> </a:t>
            </a:r>
            <a:r>
              <a:rPr lang="ru-RU" dirty="0" err="1"/>
              <a:t>серветку</a:t>
            </a:r>
            <a:r>
              <a:rPr lang="ru-RU" dirty="0"/>
              <a:t>, а поверх </a:t>
            </a:r>
            <a:r>
              <a:rPr lang="ru-RU" dirty="0" err="1"/>
              <a:t>неї</a:t>
            </a:r>
            <a:r>
              <a:rPr lang="ru-RU" dirty="0"/>
              <a:t> - </a:t>
            </a:r>
            <a:r>
              <a:rPr lang="ru-RU" dirty="0" err="1"/>
              <a:t>клейончасту</a:t>
            </a:r>
            <a:r>
              <a:rPr lang="ru-RU" dirty="0"/>
              <a:t> прокладку </a:t>
            </a:r>
            <a:r>
              <a:rPr lang="ru-RU" dirty="0" err="1"/>
              <a:t>або</a:t>
            </a:r>
            <a:r>
              <a:rPr lang="ru-RU" dirty="0"/>
              <a:t> шматок </a:t>
            </a:r>
            <a:r>
              <a:rPr lang="ru-RU" dirty="0" err="1"/>
              <a:t>целофанової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, яку </a:t>
            </a:r>
            <a:r>
              <a:rPr lang="ru-RU" dirty="0" err="1"/>
              <a:t>щільно</a:t>
            </a:r>
            <a:r>
              <a:rPr lang="ru-RU" dirty="0"/>
              <a:t> </a:t>
            </a:r>
            <a:r>
              <a:rPr lang="ru-RU" dirty="0" err="1"/>
              <a:t>фіксують</a:t>
            </a:r>
            <a:r>
              <a:rPr lang="ru-RU" dirty="0"/>
              <a:t> до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814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1_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3039</Words>
  <Application>Microsoft Office PowerPoint</Application>
  <PresentationFormat>Широкоэкранный</PresentationFormat>
  <Paragraphs>122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Century Gothic</vt:lpstr>
      <vt:lpstr>Times New Roman</vt:lpstr>
      <vt:lpstr>Wingdings 3</vt:lpstr>
      <vt:lpstr>Ион</vt:lpstr>
      <vt:lpstr>1_Ион</vt:lpstr>
      <vt:lpstr>МІНІСТЕРСТВО ОХОРОНИ ЗДОРОВ'Я УКРАЇНИ  УКРАЇНСЬКА МЕДИЧНА СТОМАТОЛОГІЧНА АКАДЕМІ   Кафедра дитячої хірургії з травматологією  та ортопедією</vt:lpstr>
      <vt:lpstr>План лекції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ОХОРОНИ ЗДОРОВ'Я УКРАЇНИ  УКРАЇНСЬКА МЕДИЧНА СТОМАТОЛОГІЧНА АКАДЕМІ   Кафедра дитячої хірургії з травматологією  та ортопедією</dc:title>
  <dc:creator>User</dc:creator>
  <cp:lastModifiedBy>User</cp:lastModifiedBy>
  <cp:revision>3</cp:revision>
  <dcterms:created xsi:type="dcterms:W3CDTF">2020-06-03T21:33:25Z</dcterms:created>
  <dcterms:modified xsi:type="dcterms:W3CDTF">2020-06-03T21:57:40Z</dcterms:modified>
</cp:coreProperties>
</file>