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Тема лекції: Шок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1514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У </a:t>
            </a:r>
            <a:r>
              <a:rPr lang="ru-RU" sz="2400" dirty="0" err="1"/>
              <a:t>залежності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тяжкості</a:t>
            </a:r>
            <a:r>
              <a:rPr lang="ru-RU" sz="2400" dirty="0"/>
              <a:t> стану </a:t>
            </a:r>
            <a:r>
              <a:rPr lang="ru-RU" sz="2400" dirty="0" err="1"/>
              <a:t>потерпілих</a:t>
            </a:r>
            <a:r>
              <a:rPr lang="ru-RU" sz="2400" dirty="0"/>
              <a:t> </a:t>
            </a:r>
            <a:r>
              <a:rPr lang="ru-RU" sz="2400" dirty="0" err="1"/>
              <a:t>клінічно</a:t>
            </a:r>
            <a:r>
              <a:rPr lang="ru-RU" sz="2400" dirty="0"/>
              <a:t> </a:t>
            </a:r>
            <a:r>
              <a:rPr lang="ru-RU" sz="2400" dirty="0" err="1"/>
              <a:t>прийнято</a:t>
            </a:r>
            <a:r>
              <a:rPr lang="ru-RU" sz="2400" dirty="0"/>
              <a:t> </a:t>
            </a:r>
            <a:r>
              <a:rPr lang="ru-RU" sz="2400" dirty="0" err="1"/>
              <a:t>розрізняти</a:t>
            </a:r>
            <a:r>
              <a:rPr lang="ru-RU" sz="2400" dirty="0"/>
              <a:t> </a:t>
            </a:r>
            <a:r>
              <a:rPr lang="ru-RU" sz="2400" dirty="0" err="1"/>
              <a:t>чотири</a:t>
            </a:r>
            <a:r>
              <a:rPr lang="ru-RU" sz="2400" dirty="0"/>
              <a:t> </a:t>
            </a:r>
            <a:r>
              <a:rPr lang="ru-RU" sz="2400" dirty="0" err="1"/>
              <a:t>ступеня</a:t>
            </a:r>
            <a:r>
              <a:rPr lang="ru-RU" sz="2400" dirty="0"/>
              <a:t> </a:t>
            </a:r>
            <a:r>
              <a:rPr lang="ru-RU" sz="2400" dirty="0" err="1"/>
              <a:t>торпідної</a:t>
            </a:r>
            <a:r>
              <a:rPr lang="ru-RU" sz="2400" dirty="0"/>
              <a:t> </a:t>
            </a:r>
            <a:r>
              <a:rPr lang="ru-RU" sz="2400" dirty="0" err="1"/>
              <a:t>фази</a:t>
            </a:r>
            <a:r>
              <a:rPr lang="ru-RU" sz="2400" dirty="0"/>
              <a:t> шоку: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Шок 2 </a:t>
            </a:r>
            <a:r>
              <a:rPr lang="ru-RU" b="1" dirty="0" err="1"/>
              <a:t>ступені</a:t>
            </a:r>
            <a:r>
              <a:rPr lang="ru-RU" dirty="0"/>
              <a:t> </a:t>
            </a:r>
            <a:r>
              <a:rPr lang="ru-RU" b="1" dirty="0"/>
              <a:t>(</a:t>
            </a:r>
            <a:r>
              <a:rPr lang="ru-RU" b="1" dirty="0" err="1"/>
              <a:t>середньої</a:t>
            </a:r>
            <a:r>
              <a:rPr lang="ru-RU" b="1" dirty="0"/>
              <a:t> ваги).</a:t>
            </a:r>
            <a:r>
              <a:rPr lang="ru-RU" dirty="0"/>
              <a:t> У </a:t>
            </a:r>
            <a:r>
              <a:rPr lang="ru-RU" dirty="0" err="1"/>
              <a:t>постраждалого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виражена</a:t>
            </a:r>
            <a:r>
              <a:rPr lang="ru-RU" dirty="0"/>
              <a:t> </a:t>
            </a:r>
            <a:r>
              <a:rPr lang="ru-RU" dirty="0" err="1"/>
              <a:t>загальмованість</a:t>
            </a:r>
            <a:r>
              <a:rPr lang="ru-RU" dirty="0"/>
              <a:t>. </a:t>
            </a:r>
            <a:r>
              <a:rPr lang="ru-RU" dirty="0" err="1"/>
              <a:t>Блідість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, спад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. </a:t>
            </a:r>
            <a:r>
              <a:rPr lang="ru-RU" dirty="0" err="1"/>
              <a:t>Максимальний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 90- 75 мм. рт. ст. Пульс 110-130 </a:t>
            </a:r>
            <a:r>
              <a:rPr lang="ru-RU" dirty="0" err="1"/>
              <a:t>ударів</a:t>
            </a:r>
            <a:r>
              <a:rPr lang="ru-RU" dirty="0"/>
              <a:t> за </a:t>
            </a:r>
            <a:r>
              <a:rPr lang="ru-RU" dirty="0" err="1"/>
              <a:t>хвилину</a:t>
            </a:r>
            <a:r>
              <a:rPr lang="ru-RU" dirty="0"/>
              <a:t>, </a:t>
            </a:r>
            <a:r>
              <a:rPr lang="ru-RU" dirty="0" err="1"/>
              <a:t>слабкого</a:t>
            </a:r>
            <a:r>
              <a:rPr lang="ru-RU" dirty="0"/>
              <a:t> </a:t>
            </a:r>
            <a:r>
              <a:rPr lang="ru-RU" dirty="0" err="1"/>
              <a:t>наповнення</a:t>
            </a:r>
            <a:r>
              <a:rPr lang="ru-RU" dirty="0"/>
              <a:t> і </a:t>
            </a:r>
            <a:r>
              <a:rPr lang="ru-RU" dirty="0" err="1"/>
              <a:t>напруги</a:t>
            </a:r>
            <a:r>
              <a:rPr lang="ru-RU" dirty="0"/>
              <a:t>, </a:t>
            </a:r>
            <a:r>
              <a:rPr lang="ru-RU" dirty="0" err="1"/>
              <a:t>нерівний</a:t>
            </a:r>
            <a:r>
              <a:rPr lang="ru-RU" dirty="0"/>
              <a:t>. </a:t>
            </a:r>
            <a:r>
              <a:rPr lang="ru-RU" dirty="0" err="1"/>
              <a:t>Подих</a:t>
            </a:r>
            <a:r>
              <a:rPr lang="ru-RU" dirty="0"/>
              <a:t> </a:t>
            </a:r>
            <a:r>
              <a:rPr lang="ru-RU" dirty="0" err="1"/>
              <a:t>прискорений</a:t>
            </a:r>
            <a:r>
              <a:rPr lang="ru-RU" dirty="0"/>
              <a:t>, </a:t>
            </a:r>
            <a:r>
              <a:rPr lang="ru-RU" dirty="0" err="1"/>
              <a:t>поверхневий</a:t>
            </a:r>
            <a:r>
              <a:rPr lang="ru-RU" dirty="0"/>
              <a:t>. Прогноз </a:t>
            </a:r>
            <a:r>
              <a:rPr lang="ru-RU" dirty="0" err="1"/>
              <a:t>серйозний</a:t>
            </a:r>
            <a:r>
              <a:rPr lang="ru-RU" dirty="0"/>
              <a:t>. </a:t>
            </a:r>
            <a:r>
              <a:rPr lang="ru-RU" dirty="0" err="1"/>
              <a:t>Порятунок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ураженого</a:t>
            </a:r>
            <a:r>
              <a:rPr lang="ru-RU" dirty="0"/>
              <a:t> </a:t>
            </a:r>
            <a:r>
              <a:rPr lang="ru-RU" dirty="0" err="1"/>
              <a:t>можливо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при </a:t>
            </a:r>
            <a:r>
              <a:rPr lang="ru-RU" dirty="0" err="1"/>
              <a:t>невідкладному</a:t>
            </a:r>
            <a:r>
              <a:rPr lang="ru-RU" dirty="0"/>
              <a:t>, </a:t>
            </a:r>
            <a:r>
              <a:rPr lang="ru-RU" dirty="0" err="1"/>
              <a:t>енергійному</a:t>
            </a:r>
            <a:r>
              <a:rPr lang="ru-RU" dirty="0"/>
              <a:t> </a:t>
            </a:r>
            <a:r>
              <a:rPr lang="ru-RU" dirty="0" err="1"/>
              <a:t>проведенні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тривалої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годин до </a:t>
            </a:r>
            <a:r>
              <a:rPr lang="ru-RU" dirty="0" err="1"/>
              <a:t>доби</a:t>
            </a:r>
            <a:r>
              <a:rPr lang="ru-RU" dirty="0"/>
              <a:t> і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) </a:t>
            </a:r>
            <a:r>
              <a:rPr lang="ru-RU" dirty="0" err="1"/>
              <a:t>комплексної</a:t>
            </a:r>
            <a:r>
              <a:rPr lang="ru-RU" dirty="0"/>
              <a:t> </a:t>
            </a:r>
            <a:r>
              <a:rPr lang="ru-RU" dirty="0" err="1"/>
              <a:t>протишокової</a:t>
            </a:r>
            <a:r>
              <a:rPr lang="ru-RU" dirty="0"/>
              <a:t> </a:t>
            </a:r>
            <a:r>
              <a:rPr lang="ru-RU" dirty="0" err="1"/>
              <a:t>терапії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471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У </a:t>
            </a:r>
            <a:r>
              <a:rPr lang="ru-RU" sz="2000" dirty="0" err="1"/>
              <a:t>залежності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тяжкості</a:t>
            </a:r>
            <a:r>
              <a:rPr lang="ru-RU" sz="2000" dirty="0"/>
              <a:t> стану </a:t>
            </a:r>
            <a:r>
              <a:rPr lang="ru-RU" sz="2000" dirty="0" err="1"/>
              <a:t>потерпілих</a:t>
            </a:r>
            <a:r>
              <a:rPr lang="ru-RU" sz="2000" dirty="0"/>
              <a:t> </a:t>
            </a:r>
            <a:r>
              <a:rPr lang="ru-RU" sz="2000" dirty="0" err="1"/>
              <a:t>клінічно</a:t>
            </a:r>
            <a:r>
              <a:rPr lang="ru-RU" sz="2000" dirty="0"/>
              <a:t> </a:t>
            </a:r>
            <a:r>
              <a:rPr lang="ru-RU" sz="2000" dirty="0" err="1"/>
              <a:t>прийнято</a:t>
            </a:r>
            <a:r>
              <a:rPr lang="ru-RU" sz="2000" dirty="0"/>
              <a:t> </a:t>
            </a:r>
            <a:r>
              <a:rPr lang="ru-RU" sz="2000" dirty="0" err="1"/>
              <a:t>розрізняти</a:t>
            </a:r>
            <a:r>
              <a:rPr lang="ru-RU" sz="2000" dirty="0"/>
              <a:t> </a:t>
            </a:r>
            <a:r>
              <a:rPr lang="ru-RU" sz="2000" dirty="0" err="1"/>
              <a:t>чотири</a:t>
            </a:r>
            <a:r>
              <a:rPr lang="ru-RU" sz="2000" dirty="0"/>
              <a:t> </a:t>
            </a:r>
            <a:r>
              <a:rPr lang="ru-RU" sz="2000" dirty="0" err="1"/>
              <a:t>ступеня</a:t>
            </a:r>
            <a:r>
              <a:rPr lang="ru-RU" sz="2000" dirty="0"/>
              <a:t> </a:t>
            </a:r>
            <a:r>
              <a:rPr lang="ru-RU" sz="2000" dirty="0" err="1"/>
              <a:t>торпідної</a:t>
            </a:r>
            <a:r>
              <a:rPr lang="ru-RU" sz="2000" dirty="0"/>
              <a:t> </a:t>
            </a:r>
            <a:r>
              <a:rPr lang="ru-RU" sz="2000" dirty="0" err="1"/>
              <a:t>фази</a:t>
            </a:r>
            <a:r>
              <a:rPr lang="ru-RU" sz="2000" dirty="0"/>
              <a:t> шоку: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Шок </a:t>
            </a:r>
            <a:r>
              <a:rPr lang="ru-RU" b="1" dirty="0"/>
              <a:t>3 </a:t>
            </a:r>
            <a:r>
              <a:rPr lang="ru-RU" b="1" dirty="0" err="1"/>
              <a:t>ступеня</a:t>
            </a:r>
            <a:r>
              <a:rPr lang="ru-RU" b="1" dirty="0"/>
              <a:t> (тяжкий).</a:t>
            </a:r>
            <a:r>
              <a:rPr lang="ru-RU" dirty="0"/>
              <a:t> </a:t>
            </a:r>
            <a:r>
              <a:rPr lang="ru-RU" dirty="0" err="1"/>
              <a:t>Загальний</a:t>
            </a:r>
            <a:r>
              <a:rPr lang="ru-RU" dirty="0"/>
              <a:t> стан тяжкий. </a:t>
            </a:r>
            <a:r>
              <a:rPr lang="ru-RU" dirty="0" err="1"/>
              <a:t>Загальмованість</a:t>
            </a:r>
            <a:r>
              <a:rPr lang="ru-RU" dirty="0"/>
              <a:t>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виражена</a:t>
            </a:r>
            <a:r>
              <a:rPr lang="ru-RU" dirty="0"/>
              <a:t>. Температура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знижена</a:t>
            </a:r>
            <a:r>
              <a:rPr lang="ru-RU" dirty="0"/>
              <a:t>. </a:t>
            </a:r>
            <a:r>
              <a:rPr lang="ru-RU" dirty="0" err="1"/>
              <a:t>Максимальний</a:t>
            </a:r>
            <a:r>
              <a:rPr lang="ru-RU" dirty="0"/>
              <a:t> </a:t>
            </a:r>
            <a:r>
              <a:rPr lang="ru-RU" dirty="0" err="1"/>
              <a:t>артеріальний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 </a:t>
            </a:r>
            <a:r>
              <a:rPr lang="ru-RU" dirty="0" err="1"/>
              <a:t>нижче</a:t>
            </a:r>
            <a:r>
              <a:rPr lang="ru-RU" dirty="0"/>
              <a:t> 65 мм. рт. ст. (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нижче</a:t>
            </a:r>
            <a:r>
              <a:rPr lang="ru-RU" dirty="0"/>
              <a:t> критичного </a:t>
            </a:r>
            <a:r>
              <a:rPr lang="ru-RU" dirty="0" err="1"/>
              <a:t>рівня</a:t>
            </a:r>
            <a:r>
              <a:rPr lang="ru-RU" dirty="0"/>
              <a:t>). Пульс 120-160 </a:t>
            </a:r>
            <a:r>
              <a:rPr lang="ru-RU" dirty="0" err="1"/>
              <a:t>ударів</a:t>
            </a:r>
            <a:r>
              <a:rPr lang="ru-RU" dirty="0"/>
              <a:t> за </a:t>
            </a:r>
            <a:r>
              <a:rPr lang="ru-RU" dirty="0" err="1"/>
              <a:t>хвилину</a:t>
            </a:r>
            <a:r>
              <a:rPr lang="ru-RU" dirty="0"/>
              <a:t>,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слабкого</a:t>
            </a:r>
            <a:r>
              <a:rPr lang="ru-RU" dirty="0"/>
              <a:t> </a:t>
            </a:r>
            <a:r>
              <a:rPr lang="ru-RU" dirty="0" err="1"/>
              <a:t>наповнення</a:t>
            </a:r>
            <a:r>
              <a:rPr lang="ru-RU" dirty="0"/>
              <a:t>, </a:t>
            </a:r>
            <a:r>
              <a:rPr lang="ru-RU" dirty="0" err="1"/>
              <a:t>нитковидний</a:t>
            </a:r>
            <a:r>
              <a:rPr lang="ru-RU" dirty="0"/>
              <a:t>, </a:t>
            </a:r>
            <a:r>
              <a:rPr lang="ru-RU" dirty="0" err="1"/>
              <a:t>неполічений</a:t>
            </a:r>
            <a:r>
              <a:rPr lang="ru-RU" dirty="0"/>
              <a:t>. Прогноз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серйозний</a:t>
            </a:r>
            <a:r>
              <a:rPr lang="ru-RU" dirty="0"/>
              <a:t>. При </a:t>
            </a:r>
            <a:r>
              <a:rPr lang="ru-RU" dirty="0" err="1"/>
              <a:t>спізнілій</a:t>
            </a:r>
            <a:r>
              <a:rPr lang="ru-RU" dirty="0"/>
              <a:t> </a:t>
            </a:r>
            <a:r>
              <a:rPr lang="ru-RU" dirty="0" err="1"/>
              <a:t>допомозі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 </a:t>
            </a:r>
            <a:r>
              <a:rPr lang="ru-RU" dirty="0" err="1"/>
              <a:t>необоротні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шоку, при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найенергійніша</a:t>
            </a:r>
            <a:r>
              <a:rPr lang="ru-RU" dirty="0"/>
              <a:t> </a:t>
            </a:r>
            <a:r>
              <a:rPr lang="ru-RU" dirty="0" err="1"/>
              <a:t>терапія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</a:t>
            </a:r>
            <a:r>
              <a:rPr lang="ru-RU" dirty="0" err="1"/>
              <a:t>неефективною</a:t>
            </a:r>
            <a:r>
              <a:rPr lang="ru-RU" dirty="0"/>
              <a:t>. </a:t>
            </a:r>
            <a:r>
              <a:rPr lang="ru-RU" dirty="0" err="1"/>
              <a:t>Наявність</a:t>
            </a:r>
            <a:r>
              <a:rPr lang="ru-RU" dirty="0"/>
              <a:t> необоротного шоку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констатувати</a:t>
            </a:r>
            <a:r>
              <a:rPr lang="ru-RU" dirty="0"/>
              <a:t> в тих </a:t>
            </a:r>
            <a:r>
              <a:rPr lang="ru-RU" dirty="0" err="1"/>
              <a:t>випадках</a:t>
            </a:r>
            <a:r>
              <a:rPr lang="ru-RU" dirty="0"/>
              <a:t>, коли при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кровотечі</a:t>
            </a:r>
            <a:r>
              <a:rPr lang="ru-RU" dirty="0"/>
              <a:t> </a:t>
            </a:r>
            <a:r>
              <a:rPr lang="ru-RU" dirty="0" err="1"/>
              <a:t>тривале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комплексу </a:t>
            </a:r>
            <a:r>
              <a:rPr lang="ru-RU" dirty="0" err="1"/>
              <a:t>протишокових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(</a:t>
            </a:r>
            <a:r>
              <a:rPr lang="ru-RU" dirty="0" err="1"/>
              <a:t>протягом</a:t>
            </a:r>
            <a:r>
              <a:rPr lang="ru-RU" dirty="0"/>
              <a:t> 5-6 годин) не </a:t>
            </a:r>
            <a:r>
              <a:rPr lang="ru-RU" dirty="0" err="1"/>
              <a:t>забезпечило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критичного </a:t>
            </a:r>
            <a:r>
              <a:rPr lang="ru-RU" dirty="0" err="1"/>
              <a:t>рівня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301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У </a:t>
            </a:r>
            <a:r>
              <a:rPr lang="ru-RU" sz="2000" dirty="0" err="1"/>
              <a:t>залежності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тяжкості</a:t>
            </a:r>
            <a:r>
              <a:rPr lang="ru-RU" sz="2000" dirty="0"/>
              <a:t> стану </a:t>
            </a:r>
            <a:r>
              <a:rPr lang="ru-RU" sz="2000" dirty="0" err="1"/>
              <a:t>потерпілих</a:t>
            </a:r>
            <a:r>
              <a:rPr lang="ru-RU" sz="2000" dirty="0"/>
              <a:t> </a:t>
            </a:r>
            <a:r>
              <a:rPr lang="ru-RU" sz="2000" dirty="0" err="1"/>
              <a:t>клінічно</a:t>
            </a:r>
            <a:r>
              <a:rPr lang="ru-RU" sz="2000" dirty="0"/>
              <a:t> </a:t>
            </a:r>
            <a:r>
              <a:rPr lang="ru-RU" sz="2000" dirty="0" err="1"/>
              <a:t>прийнято</a:t>
            </a:r>
            <a:r>
              <a:rPr lang="ru-RU" sz="2000" dirty="0"/>
              <a:t> </a:t>
            </a:r>
            <a:r>
              <a:rPr lang="ru-RU" sz="2000" dirty="0" err="1"/>
              <a:t>розрізняти</a:t>
            </a:r>
            <a:r>
              <a:rPr lang="ru-RU" sz="2000" dirty="0"/>
              <a:t> </a:t>
            </a:r>
            <a:r>
              <a:rPr lang="ru-RU" sz="2000" dirty="0" err="1"/>
              <a:t>чотири</a:t>
            </a:r>
            <a:r>
              <a:rPr lang="ru-RU" sz="2000" dirty="0"/>
              <a:t> </a:t>
            </a:r>
            <a:r>
              <a:rPr lang="ru-RU" sz="2000" dirty="0" err="1"/>
              <a:t>ступеня</a:t>
            </a:r>
            <a:r>
              <a:rPr lang="ru-RU" sz="2000" dirty="0"/>
              <a:t> </a:t>
            </a:r>
            <a:r>
              <a:rPr lang="ru-RU" sz="2000" dirty="0" err="1"/>
              <a:t>торпідної</a:t>
            </a:r>
            <a:r>
              <a:rPr lang="ru-RU" sz="2000" dirty="0"/>
              <a:t> </a:t>
            </a:r>
            <a:r>
              <a:rPr lang="ru-RU" sz="2000" dirty="0" err="1"/>
              <a:t>фази</a:t>
            </a:r>
            <a:r>
              <a:rPr lang="ru-RU" sz="2000" dirty="0"/>
              <a:t> шоку: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Шок </a:t>
            </a:r>
            <a:r>
              <a:rPr lang="ru-RU" b="1" dirty="0"/>
              <a:t>4 </a:t>
            </a:r>
            <a:r>
              <a:rPr lang="ru-RU" b="1" dirty="0" err="1"/>
              <a:t>ступеня</a:t>
            </a:r>
            <a:r>
              <a:rPr lang="ru-RU" b="1" dirty="0"/>
              <a:t> (</a:t>
            </a:r>
            <a:r>
              <a:rPr lang="ru-RU" b="1" dirty="0" err="1"/>
              <a:t>предагональний</a:t>
            </a:r>
            <a:r>
              <a:rPr lang="ru-RU" b="1" dirty="0"/>
              <a:t> стан).</a:t>
            </a:r>
            <a:r>
              <a:rPr lang="ru-RU" dirty="0"/>
              <a:t> </a:t>
            </a:r>
            <a:r>
              <a:rPr lang="ru-RU" dirty="0" err="1"/>
              <a:t>Загальний</a:t>
            </a:r>
            <a:r>
              <a:rPr lang="ru-RU" dirty="0"/>
              <a:t> стан </a:t>
            </a:r>
            <a:r>
              <a:rPr lang="ru-RU" dirty="0" err="1"/>
              <a:t>постраждалого</a:t>
            </a:r>
            <a:r>
              <a:rPr lang="ru-RU" dirty="0"/>
              <a:t> </a:t>
            </a:r>
            <a:r>
              <a:rPr lang="ru-RU" dirty="0" err="1"/>
              <a:t>украй</a:t>
            </a:r>
            <a:r>
              <a:rPr lang="ru-RU" dirty="0"/>
              <a:t> </a:t>
            </a:r>
            <a:r>
              <a:rPr lang="ru-RU" dirty="0" err="1"/>
              <a:t>важкий</a:t>
            </a:r>
            <a:r>
              <a:rPr lang="ru-RU" dirty="0"/>
              <a:t>. </a:t>
            </a:r>
            <a:r>
              <a:rPr lang="ru-RU" dirty="0" err="1"/>
              <a:t>Тиск</a:t>
            </a:r>
            <a:r>
              <a:rPr lang="ru-RU" dirty="0"/>
              <a:t> не </a:t>
            </a:r>
            <a:r>
              <a:rPr lang="ru-RU" dirty="0" err="1"/>
              <a:t>визначається</a:t>
            </a:r>
            <a:r>
              <a:rPr lang="ru-RU" dirty="0"/>
              <a:t>. Пульс на </a:t>
            </a:r>
            <a:r>
              <a:rPr lang="ru-RU" dirty="0" err="1"/>
              <a:t>променевих</a:t>
            </a:r>
            <a:r>
              <a:rPr lang="ru-RU" dirty="0"/>
              <a:t> </a:t>
            </a:r>
            <a:r>
              <a:rPr lang="ru-RU" dirty="0" err="1"/>
              <a:t>артеріях</a:t>
            </a:r>
            <a:r>
              <a:rPr lang="ru-RU" dirty="0"/>
              <a:t> не </a:t>
            </a:r>
            <a:r>
              <a:rPr lang="ru-RU" dirty="0" err="1"/>
              <a:t>виявляється</a:t>
            </a:r>
            <a:r>
              <a:rPr lang="ru-RU" dirty="0"/>
              <a:t>,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слабка</a:t>
            </a:r>
            <a:r>
              <a:rPr lang="ru-RU" dirty="0"/>
              <a:t> </a:t>
            </a:r>
            <a:r>
              <a:rPr lang="ru-RU" dirty="0" err="1"/>
              <a:t>пульсація</a:t>
            </a:r>
            <a:r>
              <a:rPr lang="ru-RU" dirty="0"/>
              <a:t> великих </a:t>
            </a:r>
            <a:r>
              <a:rPr lang="ru-RU" dirty="0" err="1"/>
              <a:t>судин</a:t>
            </a:r>
            <a:r>
              <a:rPr lang="ru-RU" dirty="0"/>
              <a:t> (сонна, </a:t>
            </a:r>
            <a:r>
              <a:rPr lang="ru-RU" dirty="0" err="1"/>
              <a:t>стегнова</a:t>
            </a:r>
            <a:r>
              <a:rPr lang="ru-RU" dirty="0"/>
              <a:t> </a:t>
            </a:r>
            <a:r>
              <a:rPr lang="ru-RU" dirty="0" err="1"/>
              <a:t>артерії</a:t>
            </a:r>
            <a:r>
              <a:rPr lang="ru-RU" dirty="0"/>
              <a:t>). </a:t>
            </a:r>
            <a:r>
              <a:rPr lang="ru-RU" dirty="0" err="1"/>
              <a:t>Подих</a:t>
            </a:r>
            <a:r>
              <a:rPr lang="ru-RU" dirty="0"/>
              <a:t> </a:t>
            </a:r>
            <a:r>
              <a:rPr lang="ru-RU" dirty="0" err="1"/>
              <a:t>поверхневий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32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i="1" dirty="0" err="1"/>
              <a:t>Принципи</a:t>
            </a:r>
            <a:r>
              <a:rPr lang="ru-RU" i="1" dirty="0"/>
              <a:t> </a:t>
            </a:r>
            <a:r>
              <a:rPr lang="ru-RU" i="1" dirty="0" err="1"/>
              <a:t>боротьби</a:t>
            </a:r>
            <a:r>
              <a:rPr lang="ru-RU" i="1" dirty="0"/>
              <a:t> </a:t>
            </a:r>
            <a:r>
              <a:rPr lang="ru-RU" i="1" dirty="0" err="1"/>
              <a:t>із</a:t>
            </a:r>
            <a:r>
              <a:rPr lang="ru-RU" i="1" dirty="0"/>
              <a:t> шоком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544616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/>
              <a:t>Помірне</a:t>
            </a:r>
            <a:r>
              <a:rPr lang="ru-RU" dirty="0"/>
              <a:t> </a:t>
            </a:r>
            <a:r>
              <a:rPr lang="ru-RU" dirty="0" err="1"/>
              <a:t>зігрівання</a:t>
            </a:r>
            <a:r>
              <a:rPr lang="ru-RU" dirty="0"/>
              <a:t> </a:t>
            </a:r>
            <a:r>
              <a:rPr lang="ru-RU" dirty="0" err="1"/>
              <a:t>уражених</a:t>
            </a:r>
            <a:r>
              <a:rPr lang="ru-RU" dirty="0"/>
              <a:t>, не </a:t>
            </a:r>
            <a:r>
              <a:rPr lang="ru-RU" dirty="0" err="1"/>
              <a:t>допускаючи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небезпечного</a:t>
            </a:r>
            <a:r>
              <a:rPr lang="ru-RU" dirty="0"/>
              <a:t> </a:t>
            </a:r>
            <a:r>
              <a:rPr lang="ru-RU" dirty="0" err="1"/>
              <a:t>перегрівання</a:t>
            </a:r>
            <a:r>
              <a:rPr lang="ru-RU" dirty="0" smtClean="0"/>
              <a:t>.</a:t>
            </a:r>
          </a:p>
          <a:p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ураженим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за </a:t>
            </a:r>
            <a:r>
              <a:rPr lang="ru-RU" dirty="0" err="1"/>
              <a:t>Тренделенбургом</a:t>
            </a:r>
            <a:r>
              <a:rPr lang="ru-RU" dirty="0"/>
              <a:t> (</a:t>
            </a:r>
            <a:r>
              <a:rPr lang="ru-RU" dirty="0" err="1"/>
              <a:t>піднімають</a:t>
            </a:r>
            <a:r>
              <a:rPr lang="ru-RU" dirty="0"/>
              <a:t> </a:t>
            </a:r>
            <a:r>
              <a:rPr lang="ru-RU" dirty="0" err="1"/>
              <a:t>ножний</a:t>
            </a:r>
            <a:r>
              <a:rPr lang="ru-RU" dirty="0"/>
              <a:t> </a:t>
            </a:r>
            <a:r>
              <a:rPr lang="ru-RU" dirty="0" err="1"/>
              <a:t>кінець</a:t>
            </a:r>
            <a:r>
              <a:rPr lang="ru-RU" dirty="0"/>
              <a:t> носилок, </a:t>
            </a:r>
            <a:r>
              <a:rPr lang="ru-RU" dirty="0" err="1"/>
              <a:t>забирають</a:t>
            </a:r>
            <a:r>
              <a:rPr lang="ru-RU" dirty="0"/>
              <a:t> подушку з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). </a:t>
            </a:r>
          </a:p>
          <a:p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знеболюючих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(</a:t>
            </a:r>
            <a:r>
              <a:rPr lang="ru-RU" dirty="0" err="1"/>
              <a:t>промедол</a:t>
            </a:r>
            <a:r>
              <a:rPr lang="ru-RU" dirty="0"/>
              <a:t>, </a:t>
            </a:r>
            <a:r>
              <a:rPr lang="ru-RU" dirty="0" err="1"/>
              <a:t>омнопон</a:t>
            </a:r>
            <a:r>
              <a:rPr lang="ru-RU" dirty="0"/>
              <a:t>, і </a:t>
            </a:r>
            <a:r>
              <a:rPr lang="ru-RU" dirty="0" err="1"/>
              <a:t>ін</a:t>
            </a:r>
            <a:r>
              <a:rPr lang="ru-RU" dirty="0"/>
              <a:t>.)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шкіру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внутрішньовенно</a:t>
            </a:r>
            <a:r>
              <a:rPr lang="ru-RU" dirty="0"/>
              <a:t>.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анальгетиків</a:t>
            </a:r>
            <a:r>
              <a:rPr lang="ru-RU" dirty="0"/>
              <a:t> </a:t>
            </a:r>
            <a:r>
              <a:rPr lang="ru-RU" dirty="0" err="1"/>
              <a:t>протипоказане</a:t>
            </a:r>
            <a:r>
              <a:rPr lang="ru-RU" dirty="0"/>
              <a:t> при </a:t>
            </a:r>
            <a:r>
              <a:rPr lang="ru-RU" dirty="0" err="1"/>
              <a:t>порушеннях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подиху</a:t>
            </a:r>
            <a:r>
              <a:rPr lang="ru-RU" dirty="0"/>
              <a:t>,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до критичного </a:t>
            </a:r>
            <a:r>
              <a:rPr lang="ru-RU" dirty="0" err="1"/>
              <a:t>рівня</a:t>
            </a:r>
            <a:r>
              <a:rPr lang="ru-RU" dirty="0"/>
              <a:t> і </a:t>
            </a:r>
            <a:r>
              <a:rPr lang="ru-RU" dirty="0" err="1"/>
              <a:t>нижче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при черепно-</a:t>
            </a:r>
            <a:r>
              <a:rPr lang="ru-RU" dirty="0" err="1"/>
              <a:t>мозковій</a:t>
            </a:r>
            <a:r>
              <a:rPr lang="ru-RU" dirty="0"/>
              <a:t> </a:t>
            </a:r>
            <a:r>
              <a:rPr lang="ru-RU" dirty="0" err="1"/>
              <a:t>травмі</a:t>
            </a:r>
            <a:r>
              <a:rPr lang="ru-RU" dirty="0"/>
              <a:t>. </a:t>
            </a:r>
          </a:p>
          <a:p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новокаїнових</a:t>
            </a:r>
            <a:r>
              <a:rPr lang="ru-RU" dirty="0"/>
              <a:t> блокад по </a:t>
            </a:r>
            <a:r>
              <a:rPr lang="ru-RU" dirty="0" err="1"/>
              <a:t>Вишневському</a:t>
            </a:r>
            <a:r>
              <a:rPr lang="ru-RU" dirty="0" smtClean="0"/>
              <a:t>.</a:t>
            </a:r>
          </a:p>
          <a:p>
            <a:r>
              <a:rPr lang="ru-RU" dirty="0" err="1"/>
              <a:t>Внутрішньовенні</a:t>
            </a:r>
            <a:r>
              <a:rPr lang="ru-RU" dirty="0"/>
              <a:t> і </a:t>
            </a:r>
            <a:r>
              <a:rPr lang="ru-RU" dirty="0" err="1"/>
              <a:t>внутрішньо-артеріальні</a:t>
            </a:r>
            <a:r>
              <a:rPr lang="ru-RU" dirty="0"/>
              <a:t> </a:t>
            </a:r>
            <a:r>
              <a:rPr lang="ru-RU" dirty="0" err="1"/>
              <a:t>переливання</a:t>
            </a:r>
            <a:r>
              <a:rPr lang="ru-RU" dirty="0"/>
              <a:t> </a:t>
            </a:r>
            <a:r>
              <a:rPr lang="ru-RU" dirty="0" err="1"/>
              <a:t>кровозамінників</a:t>
            </a:r>
            <a:r>
              <a:rPr lang="ru-RU" dirty="0"/>
              <a:t>, </a:t>
            </a:r>
            <a:r>
              <a:rPr lang="ru-RU" dirty="0" err="1"/>
              <a:t>переливання</a:t>
            </a:r>
            <a:r>
              <a:rPr lang="ru-RU" dirty="0"/>
              <a:t> </a:t>
            </a:r>
            <a:r>
              <a:rPr lang="ru-RU" dirty="0" err="1"/>
              <a:t>плазми</a:t>
            </a:r>
            <a:r>
              <a:rPr lang="ru-RU" dirty="0"/>
              <a:t>, </a:t>
            </a:r>
            <a:r>
              <a:rPr lang="ru-RU" dirty="0" err="1"/>
              <a:t>альбуміну</a:t>
            </a:r>
            <a:r>
              <a:rPr lang="ru-RU" dirty="0"/>
              <a:t>, </a:t>
            </a:r>
            <a:r>
              <a:rPr lang="ru-RU" dirty="0" err="1"/>
              <a:t>уливання</a:t>
            </a:r>
            <a:r>
              <a:rPr lang="ru-RU" dirty="0"/>
              <a:t> </a:t>
            </a:r>
            <a:r>
              <a:rPr lang="ru-RU" dirty="0" err="1"/>
              <a:t>протишокових</a:t>
            </a:r>
            <a:r>
              <a:rPr lang="ru-RU" dirty="0"/>
              <a:t> </a:t>
            </a:r>
            <a:r>
              <a:rPr lang="ru-RU" dirty="0" err="1"/>
              <a:t>рідин</a:t>
            </a:r>
            <a:r>
              <a:rPr lang="ru-RU" dirty="0" smtClean="0"/>
              <a:t>.</a:t>
            </a:r>
          </a:p>
          <a:p>
            <a:r>
              <a:rPr lang="ru-RU" dirty="0" err="1"/>
              <a:t>Уведення</a:t>
            </a:r>
            <a:r>
              <a:rPr lang="ru-RU" dirty="0"/>
              <a:t> </a:t>
            </a:r>
            <a:r>
              <a:rPr lang="ru-RU" dirty="0" err="1"/>
              <a:t>серцево-судинних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(</a:t>
            </a:r>
            <a:r>
              <a:rPr lang="ru-RU" dirty="0" err="1"/>
              <a:t>строфантин</a:t>
            </a:r>
            <a:r>
              <a:rPr lang="ru-RU" dirty="0"/>
              <a:t>, </a:t>
            </a:r>
            <a:r>
              <a:rPr lang="ru-RU" dirty="0" err="1"/>
              <a:t>корглюкон</a:t>
            </a:r>
            <a:r>
              <a:rPr lang="ru-RU" dirty="0"/>
              <a:t>, у 5% </a:t>
            </a:r>
            <a:r>
              <a:rPr lang="ru-RU" dirty="0" err="1"/>
              <a:t>розчині</a:t>
            </a:r>
            <a:r>
              <a:rPr lang="ru-RU" dirty="0"/>
              <a:t> </a:t>
            </a:r>
            <a:r>
              <a:rPr lang="ru-RU" dirty="0" err="1"/>
              <a:t>глюкози</a:t>
            </a:r>
            <a:r>
              <a:rPr lang="ru-RU" dirty="0" smtClean="0"/>
              <a:t>).</a:t>
            </a:r>
          </a:p>
          <a:p>
            <a:r>
              <a:rPr lang="ru-RU" dirty="0"/>
              <a:t>Для </a:t>
            </a:r>
            <a:r>
              <a:rPr lang="ru-RU" dirty="0" err="1"/>
              <a:t>боротьби</a:t>
            </a:r>
            <a:r>
              <a:rPr lang="ru-RU" dirty="0"/>
              <a:t> з </a:t>
            </a:r>
            <a:r>
              <a:rPr lang="ru-RU" dirty="0" err="1"/>
              <a:t>кисневою</a:t>
            </a:r>
            <a:r>
              <a:rPr lang="ru-RU" dirty="0"/>
              <a:t> </a:t>
            </a:r>
            <a:r>
              <a:rPr lang="ru-RU" dirty="0" err="1"/>
              <a:t>недостатністю</a:t>
            </a:r>
            <a:r>
              <a:rPr lang="ru-RU" dirty="0"/>
              <a:t> </a:t>
            </a:r>
            <a:r>
              <a:rPr lang="ru-RU" dirty="0" err="1"/>
              <a:t>призначають</a:t>
            </a:r>
            <a:r>
              <a:rPr lang="ru-RU" dirty="0"/>
              <a:t> </a:t>
            </a:r>
            <a:r>
              <a:rPr lang="ru-RU" dirty="0" err="1"/>
              <a:t>інгаляції</a:t>
            </a:r>
            <a:r>
              <a:rPr lang="ru-RU" dirty="0"/>
              <a:t> </a:t>
            </a:r>
            <a:r>
              <a:rPr lang="ru-RU" dirty="0" err="1"/>
              <a:t>вологим</a:t>
            </a:r>
            <a:r>
              <a:rPr lang="ru-RU" dirty="0"/>
              <a:t> киснем, </a:t>
            </a:r>
            <a:r>
              <a:rPr lang="ru-RU" dirty="0" err="1"/>
              <a:t>ін'єкції</a:t>
            </a:r>
            <a:r>
              <a:rPr lang="ru-RU" dirty="0"/>
              <a:t> </a:t>
            </a:r>
            <a:r>
              <a:rPr lang="ru-RU" dirty="0" err="1"/>
              <a:t>цитітона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лобеліну</a:t>
            </a:r>
            <a:r>
              <a:rPr lang="ru-RU" dirty="0" smtClean="0"/>
              <a:t>.</a:t>
            </a:r>
          </a:p>
          <a:p>
            <a:r>
              <a:rPr lang="ru-RU" dirty="0"/>
              <a:t>Для </a:t>
            </a:r>
            <a:r>
              <a:rPr lang="ru-RU" dirty="0" err="1"/>
              <a:t>боротьби</a:t>
            </a:r>
            <a:r>
              <a:rPr lang="ru-RU" dirty="0"/>
              <a:t> з </a:t>
            </a:r>
            <a:r>
              <a:rPr lang="ru-RU" dirty="0" err="1"/>
              <a:t>порушеннями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показане</a:t>
            </a:r>
            <a:r>
              <a:rPr lang="ru-RU" dirty="0"/>
              <a:t> </a:t>
            </a:r>
            <a:r>
              <a:rPr lang="ru-RU" dirty="0" err="1"/>
              <a:t>уведення</a:t>
            </a:r>
            <a:r>
              <a:rPr lang="ru-RU" dirty="0"/>
              <a:t> </a:t>
            </a:r>
            <a:r>
              <a:rPr lang="ru-RU" dirty="0" err="1"/>
              <a:t>вітамінів</a:t>
            </a:r>
            <a:r>
              <a:rPr lang="ru-RU" dirty="0"/>
              <a:t>, особливо </a:t>
            </a:r>
            <a:r>
              <a:rPr lang="ru-RU" dirty="0" err="1"/>
              <a:t>аскорбінової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 і </a:t>
            </a:r>
            <a:r>
              <a:rPr lang="ru-RU" dirty="0" err="1"/>
              <a:t>вітаміну</a:t>
            </a:r>
            <a:r>
              <a:rPr lang="ru-RU" dirty="0"/>
              <a:t> В1, хлориду </a:t>
            </a:r>
            <a:r>
              <a:rPr lang="ru-RU" dirty="0" err="1"/>
              <a:t>кальцію</a:t>
            </a:r>
            <a:r>
              <a:rPr lang="ru-RU" dirty="0"/>
              <a:t> (10 мл 10% </a:t>
            </a:r>
            <a:r>
              <a:rPr lang="ru-RU" dirty="0" err="1"/>
              <a:t>розчину</a:t>
            </a:r>
            <a:r>
              <a:rPr lang="ru-RU" dirty="0"/>
              <a:t> у вену). </a:t>
            </a:r>
          </a:p>
          <a:p>
            <a:r>
              <a:rPr lang="ru-RU" dirty="0" err="1"/>
              <a:t>Поряд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протишоковою</a:t>
            </a:r>
            <a:r>
              <a:rPr lang="ru-RU" dirty="0"/>
              <a:t> </a:t>
            </a:r>
            <a:r>
              <a:rPr lang="ru-RU" dirty="0" err="1"/>
              <a:t>терапією</a:t>
            </a:r>
            <a:r>
              <a:rPr lang="ru-RU" dirty="0"/>
              <a:t> </a:t>
            </a:r>
            <a:r>
              <a:rPr lang="ru-RU" dirty="0" err="1"/>
              <a:t>ураженим</a:t>
            </a:r>
            <a:r>
              <a:rPr lang="ru-RU" dirty="0"/>
              <a:t> по </a:t>
            </a:r>
            <a:r>
              <a:rPr lang="ru-RU" dirty="0" err="1"/>
              <a:t>показаннями</a:t>
            </a:r>
            <a:r>
              <a:rPr lang="ru-RU" dirty="0"/>
              <a:t> </a:t>
            </a:r>
            <a:r>
              <a:rPr lang="ru-RU" dirty="0" err="1"/>
              <a:t>вводять</a:t>
            </a:r>
            <a:r>
              <a:rPr lang="ru-RU" dirty="0"/>
              <a:t> </a:t>
            </a:r>
            <a:r>
              <a:rPr lang="ru-RU" dirty="0" err="1"/>
              <a:t>протиправцеву</a:t>
            </a:r>
            <a:r>
              <a:rPr lang="ru-RU" dirty="0"/>
              <a:t> </a:t>
            </a:r>
            <a:r>
              <a:rPr lang="ru-RU" dirty="0" err="1"/>
              <a:t>сироватку</a:t>
            </a:r>
            <a:r>
              <a:rPr lang="ru-RU" dirty="0"/>
              <a:t> й анатоксин, </a:t>
            </a:r>
            <a:r>
              <a:rPr lang="ru-RU" dirty="0" err="1"/>
              <a:t>антибіотики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1252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err="1"/>
              <a:t>Принципи</a:t>
            </a:r>
            <a:r>
              <a:rPr lang="ru-RU" i="1" dirty="0"/>
              <a:t> </a:t>
            </a:r>
            <a:r>
              <a:rPr lang="ru-RU" i="1" dirty="0" err="1"/>
              <a:t>етапного</a:t>
            </a:r>
            <a:r>
              <a:rPr lang="ru-RU" i="1" dirty="0"/>
              <a:t> </a:t>
            </a:r>
            <a:r>
              <a:rPr lang="ru-RU" i="1" dirty="0" err="1"/>
              <a:t>лікування</a:t>
            </a:r>
            <a:r>
              <a:rPr lang="ru-RU" i="1" dirty="0"/>
              <a:t> </a:t>
            </a:r>
            <a:r>
              <a:rPr lang="ru-RU" i="1" dirty="0" err="1"/>
              <a:t>уражених</a:t>
            </a:r>
            <a:r>
              <a:rPr lang="ru-RU" i="1" dirty="0"/>
              <a:t> у </a:t>
            </a:r>
            <a:r>
              <a:rPr lang="ru-RU" i="1" dirty="0" err="1"/>
              <a:t>стані</a:t>
            </a:r>
            <a:r>
              <a:rPr lang="ru-RU" i="1" dirty="0"/>
              <a:t> шоку.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Перша </a:t>
            </a:r>
            <a:r>
              <a:rPr lang="ru-RU" b="1" dirty="0" err="1"/>
              <a:t>допомога</a:t>
            </a:r>
            <a:r>
              <a:rPr lang="ru-RU" b="1" dirty="0"/>
              <a:t>.</a:t>
            </a:r>
            <a:r>
              <a:rPr lang="ru-RU" dirty="0"/>
              <a:t> </a:t>
            </a:r>
            <a:r>
              <a:rPr lang="ru-RU" dirty="0" err="1"/>
              <a:t>Тимчасова</a:t>
            </a:r>
            <a:r>
              <a:rPr lang="ru-RU" dirty="0"/>
              <a:t> </a:t>
            </a:r>
            <a:r>
              <a:rPr lang="ru-RU" dirty="0" err="1"/>
              <a:t>зупинка</a:t>
            </a:r>
            <a:r>
              <a:rPr lang="ru-RU" dirty="0"/>
              <a:t> </a:t>
            </a:r>
            <a:r>
              <a:rPr lang="ru-RU" dirty="0" err="1"/>
              <a:t>кровотечі</a:t>
            </a:r>
            <a:r>
              <a:rPr lang="ru-RU" dirty="0"/>
              <a:t>, </a:t>
            </a:r>
            <a:r>
              <a:rPr lang="ru-RU" dirty="0" err="1"/>
              <a:t>транспортна</a:t>
            </a:r>
            <a:r>
              <a:rPr lang="ru-RU" dirty="0"/>
              <a:t> </a:t>
            </a:r>
            <a:r>
              <a:rPr lang="ru-RU" dirty="0" err="1"/>
              <a:t>іммобілізація</a:t>
            </a:r>
            <a:r>
              <a:rPr lang="ru-RU" dirty="0"/>
              <a:t> при переломах (у першу </a:t>
            </a:r>
            <a:r>
              <a:rPr lang="ru-RU" dirty="0" err="1"/>
              <a:t>чергу</a:t>
            </a:r>
            <a:r>
              <a:rPr lang="ru-RU" dirty="0"/>
              <a:t> стегна і </a:t>
            </a:r>
            <a:r>
              <a:rPr lang="ru-RU" dirty="0" err="1"/>
              <a:t>гомілки</a:t>
            </a:r>
            <a:r>
              <a:rPr lang="ru-RU" dirty="0"/>
              <a:t>)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підручних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. При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протипоказань</a:t>
            </a:r>
            <a:r>
              <a:rPr lang="ru-RU" dirty="0"/>
              <a:t> дача </a:t>
            </a:r>
            <a:r>
              <a:rPr lang="ru-RU" dirty="0" err="1"/>
              <a:t>усередину</a:t>
            </a:r>
            <a:r>
              <a:rPr lang="ru-RU" dirty="0"/>
              <a:t> </a:t>
            </a:r>
            <a:r>
              <a:rPr lang="ru-RU" dirty="0" err="1"/>
              <a:t>болезаспокійливої</a:t>
            </a:r>
            <a:r>
              <a:rPr lang="ru-RU" dirty="0"/>
              <a:t> </a:t>
            </a:r>
            <a:r>
              <a:rPr lang="ru-RU" dirty="0" err="1"/>
              <a:t>суміші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підшкірна</a:t>
            </a:r>
            <a:r>
              <a:rPr lang="ru-RU" dirty="0"/>
              <a:t> </a:t>
            </a:r>
            <a:r>
              <a:rPr lang="ru-RU" dirty="0" err="1"/>
              <a:t>ін'єкція</a:t>
            </a:r>
            <a:r>
              <a:rPr lang="ru-RU" dirty="0"/>
              <a:t> </a:t>
            </a:r>
            <a:r>
              <a:rPr lang="ru-RU" dirty="0" err="1"/>
              <a:t>анальгетиків</a:t>
            </a:r>
            <a:r>
              <a:rPr lang="ru-RU" dirty="0"/>
              <a:t>. </a:t>
            </a:r>
            <a:r>
              <a:rPr lang="ru-RU" dirty="0" err="1"/>
              <a:t>Першочерговий</a:t>
            </a:r>
            <a:r>
              <a:rPr lang="ru-RU" dirty="0"/>
              <a:t> </a:t>
            </a:r>
            <a:r>
              <a:rPr lang="ru-RU" dirty="0" err="1"/>
              <a:t>винос</a:t>
            </a:r>
            <a:r>
              <a:rPr lang="ru-RU" dirty="0"/>
              <a:t> і </a:t>
            </a:r>
            <a:r>
              <a:rPr lang="ru-RU" dirty="0" err="1"/>
              <a:t>евакуація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тяжких </a:t>
            </a:r>
            <a:r>
              <a:rPr lang="ru-RU" dirty="0" err="1"/>
              <a:t>потерпілих</a:t>
            </a:r>
            <a:r>
              <a:rPr lang="ru-RU" dirty="0"/>
              <a:t>. </a:t>
            </a:r>
          </a:p>
          <a:p>
            <a:r>
              <a:rPr lang="ru-RU" b="1" dirty="0"/>
              <a:t>Перша </a:t>
            </a:r>
            <a:r>
              <a:rPr lang="ru-RU" b="1" dirty="0" err="1"/>
              <a:t>лікарська</a:t>
            </a:r>
            <a:r>
              <a:rPr lang="ru-RU" b="1" dirty="0"/>
              <a:t> </a:t>
            </a:r>
            <a:r>
              <a:rPr lang="ru-RU" b="1" dirty="0" err="1"/>
              <a:t>допомога</a:t>
            </a:r>
            <a:r>
              <a:rPr lang="ru-RU" b="1" dirty="0"/>
              <a:t>.</a:t>
            </a:r>
            <a:r>
              <a:rPr lang="ru-RU" dirty="0"/>
              <a:t>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анальгезуючих</a:t>
            </a:r>
            <a:r>
              <a:rPr lang="ru-RU" dirty="0"/>
              <a:t> і </a:t>
            </a:r>
            <a:r>
              <a:rPr lang="ru-RU" dirty="0" err="1"/>
              <a:t>серцево-судинних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транспортна</a:t>
            </a:r>
            <a:r>
              <a:rPr lang="ru-RU" dirty="0"/>
              <a:t> </a:t>
            </a:r>
            <a:r>
              <a:rPr lang="ru-RU" dirty="0" err="1"/>
              <a:t>іммобілізація</a:t>
            </a:r>
            <a:r>
              <a:rPr lang="ru-RU" dirty="0"/>
              <a:t> </a:t>
            </a:r>
            <a:r>
              <a:rPr lang="ru-RU" dirty="0" err="1"/>
              <a:t>кінцівок</a:t>
            </a:r>
            <a:r>
              <a:rPr lang="ru-RU" dirty="0"/>
              <a:t> </a:t>
            </a:r>
            <a:r>
              <a:rPr lang="ru-RU" dirty="0" err="1"/>
              <a:t>стандартними</a:t>
            </a:r>
            <a:r>
              <a:rPr lang="ru-RU" dirty="0"/>
              <a:t> шинами при переломах </a:t>
            </a:r>
            <a:r>
              <a:rPr lang="ru-RU" dirty="0" err="1"/>
              <a:t>кісток</a:t>
            </a:r>
            <a:r>
              <a:rPr lang="ru-RU" dirty="0"/>
              <a:t>,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ушкодження</a:t>
            </a:r>
            <a:r>
              <a:rPr lang="ru-RU" dirty="0"/>
              <a:t> </a:t>
            </a:r>
            <a:r>
              <a:rPr lang="ru-RU" dirty="0" err="1"/>
              <a:t>м'яких</a:t>
            </a:r>
            <a:r>
              <a:rPr lang="ru-RU" dirty="0"/>
              <a:t> тканин, </a:t>
            </a:r>
            <a:r>
              <a:rPr lang="ru-RU" dirty="0" err="1"/>
              <a:t>поранення</a:t>
            </a:r>
            <a:r>
              <a:rPr lang="ru-RU" dirty="0"/>
              <a:t> </a:t>
            </a:r>
            <a:r>
              <a:rPr lang="ru-RU" dirty="0" err="1"/>
              <a:t>магістральних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/>
              <a:t>. </a:t>
            </a:r>
            <a:r>
              <a:rPr lang="ru-RU" dirty="0" err="1"/>
              <a:t>Уражених</a:t>
            </a:r>
            <a:r>
              <a:rPr lang="ru-RU" dirty="0"/>
              <a:t> </a:t>
            </a:r>
            <a:r>
              <a:rPr lang="ru-RU" dirty="0" err="1"/>
              <a:t>зігрівають</a:t>
            </a:r>
            <a:r>
              <a:rPr lang="ru-RU" dirty="0"/>
              <a:t>, при </a:t>
            </a:r>
            <a:r>
              <a:rPr lang="ru-RU" dirty="0" err="1"/>
              <a:t>відсутності</a:t>
            </a:r>
            <a:r>
              <a:rPr lang="ru-RU" dirty="0"/>
              <a:t> </a:t>
            </a:r>
            <a:r>
              <a:rPr lang="ru-RU" dirty="0" err="1"/>
              <a:t>протипоказань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гарячого</a:t>
            </a:r>
            <a:r>
              <a:rPr lang="ru-RU" dirty="0"/>
              <a:t> чаю, </a:t>
            </a:r>
            <a:r>
              <a:rPr lang="ru-RU" dirty="0" err="1"/>
              <a:t>гарячу</a:t>
            </a:r>
            <a:r>
              <a:rPr lang="ru-RU" dirty="0"/>
              <a:t> </a:t>
            </a:r>
            <a:r>
              <a:rPr lang="ru-RU" dirty="0" err="1"/>
              <a:t>їжу</a:t>
            </a:r>
            <a:r>
              <a:rPr lang="ru-RU" dirty="0"/>
              <a:t>. З </a:t>
            </a:r>
            <a:r>
              <a:rPr lang="ru-RU" dirty="0" err="1"/>
              <a:t>першою</a:t>
            </a:r>
            <a:r>
              <a:rPr lang="ru-RU" dirty="0"/>
              <a:t> </a:t>
            </a:r>
            <a:r>
              <a:rPr lang="ru-RU" dirty="0" err="1"/>
              <a:t>нагодою</a:t>
            </a:r>
            <a:r>
              <a:rPr lang="ru-RU" dirty="0"/>
              <a:t> </a:t>
            </a:r>
            <a:r>
              <a:rPr lang="ru-RU" dirty="0" err="1"/>
              <a:t>знімають</a:t>
            </a:r>
            <a:r>
              <a:rPr lang="ru-RU" dirty="0"/>
              <a:t> </a:t>
            </a:r>
            <a:r>
              <a:rPr lang="ru-RU" dirty="0" err="1"/>
              <a:t>промоклий</a:t>
            </a:r>
            <a:r>
              <a:rPr lang="ru-RU" dirty="0"/>
              <a:t> </a:t>
            </a:r>
            <a:r>
              <a:rPr lang="ru-RU" dirty="0" err="1"/>
              <a:t>одяг</a:t>
            </a:r>
            <a:r>
              <a:rPr lang="ru-RU" dirty="0"/>
              <a:t>, </a:t>
            </a:r>
            <a:r>
              <a:rPr lang="ru-RU" dirty="0" err="1"/>
              <a:t>білизну</a:t>
            </a:r>
            <a:r>
              <a:rPr lang="ru-RU" dirty="0"/>
              <a:t>, </a:t>
            </a:r>
            <a:r>
              <a:rPr lang="ru-RU" dirty="0" err="1"/>
              <a:t>взуття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, </a:t>
            </a:r>
            <a:r>
              <a:rPr lang="ru-RU" dirty="0" err="1"/>
              <a:t>роблять</a:t>
            </a:r>
            <a:r>
              <a:rPr lang="ru-RU" dirty="0"/>
              <a:t> </a:t>
            </a:r>
            <a:r>
              <a:rPr lang="ru-RU" dirty="0" err="1"/>
              <a:t>новокаїнові</a:t>
            </a:r>
            <a:r>
              <a:rPr lang="ru-RU" dirty="0"/>
              <a:t> </a:t>
            </a:r>
            <a:r>
              <a:rPr lang="ru-RU" dirty="0" err="1"/>
              <a:t>блокади</a:t>
            </a:r>
            <a:r>
              <a:rPr lang="ru-RU" dirty="0"/>
              <a:t>, </a:t>
            </a:r>
            <a:r>
              <a:rPr lang="ru-RU" dirty="0" err="1"/>
              <a:t>уливання</a:t>
            </a:r>
            <a:r>
              <a:rPr lang="ru-RU" dirty="0"/>
              <a:t> </a:t>
            </a:r>
            <a:r>
              <a:rPr lang="ru-RU" dirty="0" err="1"/>
              <a:t>поліглюкіна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плазми</a:t>
            </a:r>
            <a:r>
              <a:rPr lang="ru-RU" dirty="0"/>
              <a:t> ( у першу </a:t>
            </a:r>
            <a:r>
              <a:rPr lang="ru-RU" dirty="0" err="1"/>
              <a:t>чергу</a:t>
            </a:r>
            <a:r>
              <a:rPr lang="ru-RU" dirty="0"/>
              <a:t> при тяжкому шоку). </a:t>
            </a:r>
            <a:r>
              <a:rPr lang="ru-RU" dirty="0" err="1"/>
              <a:t>Постраждалі</a:t>
            </a:r>
            <a:r>
              <a:rPr lang="ru-RU" dirty="0"/>
              <a:t> в </a:t>
            </a:r>
            <a:r>
              <a:rPr lang="ru-RU" dirty="0" err="1"/>
              <a:t>стані</a:t>
            </a:r>
            <a:r>
              <a:rPr lang="ru-RU" dirty="0"/>
              <a:t> шоку </a:t>
            </a:r>
            <a:r>
              <a:rPr lang="ru-RU" dirty="0" err="1"/>
              <a:t>мають</a:t>
            </a:r>
            <a:r>
              <a:rPr lang="ru-RU" dirty="0"/>
              <a:t> потребу в </a:t>
            </a:r>
            <a:r>
              <a:rPr lang="ru-RU" dirty="0" err="1"/>
              <a:t>першочерговій</a:t>
            </a:r>
            <a:r>
              <a:rPr lang="ru-RU" dirty="0"/>
              <a:t> </a:t>
            </a:r>
            <a:r>
              <a:rPr lang="ru-RU" dirty="0" err="1"/>
              <a:t>евакуації</a:t>
            </a:r>
            <a:r>
              <a:rPr lang="ru-RU" dirty="0"/>
              <a:t> транспортом. </a:t>
            </a:r>
            <a:r>
              <a:rPr lang="ru-RU" dirty="0" err="1"/>
              <a:t>Якщо</a:t>
            </a:r>
            <a:r>
              <a:rPr lang="ru-RU" dirty="0"/>
              <a:t> шок </a:t>
            </a:r>
            <a:r>
              <a:rPr lang="ru-RU" dirty="0" err="1"/>
              <a:t>сполучається</a:t>
            </a:r>
            <a:r>
              <a:rPr lang="ru-RU" dirty="0"/>
              <a:t> з </a:t>
            </a:r>
            <a:r>
              <a:rPr lang="ru-RU" dirty="0" err="1"/>
              <a:t>тривалою</a:t>
            </a:r>
            <a:r>
              <a:rPr lang="ru-RU" dirty="0"/>
              <a:t> </a:t>
            </a:r>
            <a:r>
              <a:rPr lang="ru-RU" dirty="0" err="1"/>
              <a:t>внутрішньою</a:t>
            </a:r>
            <a:r>
              <a:rPr lang="ru-RU" dirty="0"/>
              <a:t> </a:t>
            </a:r>
            <a:r>
              <a:rPr lang="ru-RU" dirty="0" err="1"/>
              <a:t>кровотечею</a:t>
            </a:r>
            <a:r>
              <a:rPr lang="ru-RU" dirty="0"/>
              <a:t>, то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потерпілі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евакуйовані</a:t>
            </a:r>
            <a:r>
              <a:rPr lang="ru-RU" dirty="0"/>
              <a:t> </a:t>
            </a:r>
            <a:r>
              <a:rPr lang="ru-RU" dirty="0" err="1"/>
              <a:t>невідкладно</a:t>
            </a:r>
            <a:r>
              <a:rPr lang="ru-RU" dirty="0"/>
              <a:t>. На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кваліфікованої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весь комплекс </a:t>
            </a:r>
            <a:r>
              <a:rPr lang="ru-RU" dirty="0" err="1"/>
              <a:t>протишокових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у </a:t>
            </a:r>
            <a:r>
              <a:rPr lang="ru-RU" dirty="0" err="1"/>
              <a:t>повному</a:t>
            </a:r>
            <a:r>
              <a:rPr lang="ru-RU" dirty="0"/>
              <a:t> </a:t>
            </a:r>
            <a:r>
              <a:rPr lang="ru-RU" dirty="0" err="1"/>
              <a:t>обсязі</a:t>
            </a:r>
            <a:r>
              <a:rPr lang="ru-RU" dirty="0"/>
              <a:t>. </a:t>
            </a:r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подальшу</a:t>
            </a:r>
            <a:r>
              <a:rPr lang="ru-RU" dirty="0"/>
              <a:t> </a:t>
            </a:r>
            <a:r>
              <a:rPr lang="ru-RU" dirty="0" err="1"/>
              <a:t>евакуацію</a:t>
            </a:r>
            <a:r>
              <a:rPr lang="ru-RU" dirty="0"/>
              <a:t> </a:t>
            </a:r>
            <a:r>
              <a:rPr lang="ru-RU" dirty="0" err="1"/>
              <a:t>вирішується</a:t>
            </a:r>
            <a:r>
              <a:rPr lang="ru-RU" dirty="0"/>
              <a:t>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стану </a:t>
            </a:r>
            <a:r>
              <a:rPr lang="ru-RU" dirty="0" err="1"/>
              <a:t>ураженого</a:t>
            </a:r>
            <a:r>
              <a:rPr lang="ru-RU" dirty="0"/>
              <a:t> і характеру </a:t>
            </a:r>
            <a:r>
              <a:rPr lang="ru-RU" dirty="0" err="1"/>
              <a:t>приведеного</a:t>
            </a:r>
            <a:r>
              <a:rPr lang="ru-RU" dirty="0"/>
              <a:t> </a:t>
            </a:r>
            <a:r>
              <a:rPr lang="ru-RU" dirty="0" err="1"/>
              <a:t>хірургічного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, але, як правило, не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 шоку.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1084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ранніх</a:t>
            </a:r>
            <a:r>
              <a:rPr lang="ru-RU" dirty="0"/>
              <a:t> </a:t>
            </a:r>
            <a:r>
              <a:rPr lang="ru-RU" dirty="0" err="1"/>
              <a:t>проявів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</a:t>
            </a:r>
            <a:r>
              <a:rPr lang="ru-RU" dirty="0" err="1"/>
              <a:t>травми</a:t>
            </a:r>
            <a:r>
              <a:rPr lang="ru-RU" dirty="0"/>
              <a:t> - </a:t>
            </a:r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травматичної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. У </a:t>
            </a:r>
            <a:r>
              <a:rPr lang="ru-RU" dirty="0" err="1"/>
              <a:t>ранньому</a:t>
            </a:r>
            <a:r>
              <a:rPr lang="ru-RU" dirty="0"/>
              <a:t> </a:t>
            </a:r>
            <a:r>
              <a:rPr lang="ru-RU" dirty="0" err="1"/>
              <a:t>післяшоковому</a:t>
            </a:r>
            <a:r>
              <a:rPr lang="ru-RU" dirty="0"/>
              <a:t> </a:t>
            </a:r>
            <a:r>
              <a:rPr lang="ru-RU" dirty="0" err="1"/>
              <a:t>періоді</a:t>
            </a:r>
            <a:r>
              <a:rPr lang="ru-RU" dirty="0"/>
              <a:t> при </a:t>
            </a:r>
            <a:r>
              <a:rPr lang="ru-RU" dirty="0" err="1"/>
              <a:t>сприятливому</a:t>
            </a:r>
            <a:r>
              <a:rPr lang="ru-RU" dirty="0"/>
              <a:t> </a:t>
            </a:r>
            <a:r>
              <a:rPr lang="ru-RU" dirty="0" err="1"/>
              <a:t>перебігу</a:t>
            </a:r>
            <a:r>
              <a:rPr lang="ru-RU" dirty="0"/>
              <a:t> </a:t>
            </a:r>
            <a:r>
              <a:rPr lang="ru-RU" dirty="0" err="1"/>
              <a:t>травматичної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гіпоксії</a:t>
            </a:r>
            <a:r>
              <a:rPr lang="ru-RU" dirty="0"/>
              <a:t> й </a:t>
            </a:r>
            <a:r>
              <a:rPr lang="ru-RU" dirty="0" err="1"/>
              <a:t>інтенсивність</a:t>
            </a:r>
            <a:r>
              <a:rPr lang="ru-RU" dirty="0"/>
              <a:t> </a:t>
            </a:r>
            <a:r>
              <a:rPr lang="ru-RU" dirty="0" err="1"/>
              <a:t>катаболізму</a:t>
            </a:r>
            <a:r>
              <a:rPr lang="ru-RU" dirty="0"/>
              <a:t> </a:t>
            </a:r>
            <a:r>
              <a:rPr lang="ru-RU" dirty="0" err="1"/>
              <a:t>зменшуються</a:t>
            </a:r>
            <a:r>
              <a:rPr lang="ru-RU" dirty="0"/>
              <a:t>. </a:t>
            </a:r>
            <a:r>
              <a:rPr lang="ru-RU" dirty="0" err="1"/>
              <a:t>Починають</a:t>
            </a:r>
            <a:r>
              <a:rPr lang="ru-RU" dirty="0"/>
              <a:t> </a:t>
            </a:r>
            <a:r>
              <a:rPr lang="ru-RU" dirty="0" err="1"/>
              <a:t>переважати</a:t>
            </a:r>
            <a:r>
              <a:rPr lang="ru-RU" dirty="0"/>
              <a:t> </a:t>
            </a:r>
            <a:r>
              <a:rPr lang="ru-RU" dirty="0" err="1"/>
              <a:t>анаболічні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. При тяжких травмах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</a:t>
            </a:r>
            <a:r>
              <a:rPr lang="ru-RU" dirty="0" err="1"/>
              <a:t>слабкою</a:t>
            </a:r>
            <a:r>
              <a:rPr lang="ru-RU" dirty="0"/>
              <a:t> робота </a:t>
            </a:r>
            <a:r>
              <a:rPr lang="ru-RU" dirty="0" err="1"/>
              <a:t>серця</a:t>
            </a:r>
            <a:r>
              <a:rPr lang="ru-RU" dirty="0"/>
              <a:t>, </a:t>
            </a:r>
            <a:r>
              <a:rPr lang="ru-RU" dirty="0" err="1"/>
              <a:t>гемодинаміка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лабільна</a:t>
            </a:r>
            <a:r>
              <a:rPr lang="ru-RU" dirty="0"/>
              <a:t>, </a:t>
            </a:r>
            <a:r>
              <a:rPr lang="ru-RU" dirty="0" err="1"/>
              <a:t>можливі</a:t>
            </a:r>
            <a:r>
              <a:rPr lang="ru-RU" dirty="0"/>
              <a:t> повторна </a:t>
            </a:r>
            <a:r>
              <a:rPr lang="ru-RU" dirty="0" err="1"/>
              <a:t>гіпотензія</a:t>
            </a:r>
            <a:r>
              <a:rPr lang="ru-RU" dirty="0"/>
              <a:t>,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токсемії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Транспорт </a:t>
            </a:r>
            <a:r>
              <a:rPr lang="ru-RU" dirty="0" err="1"/>
              <a:t>кисню</a:t>
            </a:r>
            <a:r>
              <a:rPr lang="ru-RU" dirty="0"/>
              <a:t> і </a:t>
            </a:r>
            <a:r>
              <a:rPr lang="ru-RU" dirty="0" err="1"/>
              <a:t>насичення</a:t>
            </a:r>
            <a:r>
              <a:rPr lang="ru-RU" dirty="0"/>
              <a:t> ним </a:t>
            </a:r>
            <a:r>
              <a:rPr lang="ru-RU" dirty="0" err="1"/>
              <a:t>крові</a:t>
            </a:r>
            <a:r>
              <a:rPr lang="ru-RU" dirty="0"/>
              <a:t> і тканин </a:t>
            </a:r>
            <a:r>
              <a:rPr lang="ru-RU" dirty="0" err="1"/>
              <a:t>залишаються</a:t>
            </a:r>
            <a:r>
              <a:rPr lang="ru-RU" dirty="0"/>
              <a:t> </a:t>
            </a:r>
            <a:r>
              <a:rPr lang="ru-RU" dirty="0" err="1"/>
              <a:t>заниженими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5-10 </a:t>
            </a:r>
            <a:r>
              <a:rPr lang="ru-RU" dirty="0" err="1"/>
              <a:t>днів</a:t>
            </a:r>
            <a:r>
              <a:rPr lang="ru-RU" dirty="0"/>
              <a:t>, особливо на 3-4-й день </a:t>
            </a:r>
            <a:r>
              <a:rPr lang="ru-RU" dirty="0" err="1"/>
              <a:t>травматичної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. Все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патогенетичної</a:t>
            </a:r>
            <a:r>
              <a:rPr lang="ru-RU" dirty="0"/>
              <a:t> </a:t>
            </a:r>
            <a:r>
              <a:rPr lang="ru-RU" dirty="0" err="1"/>
              <a:t>терапії</a:t>
            </a:r>
            <a:r>
              <a:rPr lang="ru-RU" dirty="0"/>
              <a:t>, а </a:t>
            </a:r>
            <a:r>
              <a:rPr lang="ru-RU" dirty="0" err="1"/>
              <a:t>іноді</a:t>
            </a:r>
            <a:r>
              <a:rPr lang="ru-RU" dirty="0"/>
              <a:t> - </a:t>
            </a:r>
            <a:r>
              <a:rPr lang="ru-RU" dirty="0" err="1"/>
              <a:t>планових</a:t>
            </a:r>
            <a:r>
              <a:rPr lang="ru-RU" dirty="0"/>
              <a:t> </a:t>
            </a:r>
            <a:r>
              <a:rPr lang="ru-RU" dirty="0" err="1"/>
              <a:t>хірургічних</a:t>
            </a:r>
            <a:r>
              <a:rPr lang="ru-RU" dirty="0"/>
              <a:t> </a:t>
            </a:r>
            <a:r>
              <a:rPr lang="ru-RU" dirty="0" err="1"/>
              <a:t>втручань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перебіг</a:t>
            </a:r>
            <a:r>
              <a:rPr lang="ru-RU" dirty="0"/>
              <a:t> </a:t>
            </a:r>
            <a:r>
              <a:rPr lang="ru-RU" dirty="0" err="1"/>
              <a:t>травматичної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неускладнений</a:t>
            </a:r>
            <a:r>
              <a:rPr lang="ru-RU" dirty="0"/>
              <a:t> і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настає</a:t>
            </a:r>
            <a:r>
              <a:rPr lang="ru-RU" dirty="0"/>
              <a:t> </a:t>
            </a:r>
            <a:r>
              <a:rPr lang="ru-RU" dirty="0" err="1"/>
              <a:t>видужання</a:t>
            </a:r>
            <a:r>
              <a:rPr lang="ru-RU" dirty="0"/>
              <a:t>,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протеїну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фракцій</a:t>
            </a:r>
            <a:r>
              <a:rPr lang="ru-RU" dirty="0"/>
              <a:t> в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наближається</a:t>
            </a:r>
            <a:r>
              <a:rPr lang="ru-RU" dirty="0"/>
              <a:t> до </a:t>
            </a:r>
            <a:r>
              <a:rPr lang="ru-RU" dirty="0" err="1"/>
              <a:t>норми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7-10 </a:t>
            </a:r>
            <a:r>
              <a:rPr lang="ru-RU" dirty="0" err="1"/>
              <a:t>днів</a:t>
            </a:r>
            <a:r>
              <a:rPr lang="ru-RU" dirty="0"/>
              <a:t>, а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нормалізується</a:t>
            </a:r>
            <a:r>
              <a:rPr lang="ru-RU" dirty="0"/>
              <a:t> - через 2-3 </a:t>
            </a:r>
            <a:r>
              <a:rPr lang="ru-RU" dirty="0" err="1" smtClean="0"/>
              <a:t>тижні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1067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/>
              <a:t>Кількісна</a:t>
            </a:r>
            <a:r>
              <a:rPr lang="ru-RU" dirty="0"/>
              <a:t> і </a:t>
            </a:r>
            <a:r>
              <a:rPr lang="ru-RU" dirty="0" err="1"/>
              <a:t>якісна</a:t>
            </a:r>
            <a:r>
              <a:rPr lang="ru-RU" dirty="0"/>
              <a:t> </a:t>
            </a:r>
            <a:r>
              <a:rPr lang="ru-RU" dirty="0" err="1"/>
              <a:t>нормалізація</a:t>
            </a:r>
            <a:r>
              <a:rPr lang="ru-RU" dirty="0"/>
              <a:t> </a:t>
            </a:r>
            <a:r>
              <a:rPr lang="ru-RU" dirty="0" err="1"/>
              <a:t>вмісту</a:t>
            </a:r>
            <a:r>
              <a:rPr lang="ru-RU" dirty="0"/>
              <a:t> </a:t>
            </a:r>
            <a:r>
              <a:rPr lang="ru-RU" dirty="0" err="1"/>
              <a:t>протеїнів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затримуватись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ускладнень</a:t>
            </a:r>
            <a:r>
              <a:rPr lang="ru-RU" dirty="0"/>
              <a:t>, особливо </a:t>
            </a:r>
            <a:r>
              <a:rPr lang="ru-RU" dirty="0" err="1"/>
              <a:t>некротично-гнійних</a:t>
            </a:r>
            <a:r>
              <a:rPr lang="ru-RU" dirty="0"/>
              <a:t>, </a:t>
            </a:r>
            <a:r>
              <a:rPr lang="ru-RU" dirty="0" err="1"/>
              <a:t>зниженого</a:t>
            </a:r>
            <a:r>
              <a:rPr lang="ru-RU" dirty="0"/>
              <a:t> синтезу </a:t>
            </a:r>
            <a:r>
              <a:rPr lang="ru-RU" dirty="0" err="1"/>
              <a:t>протеїну</a:t>
            </a:r>
            <a:r>
              <a:rPr lang="ru-RU" dirty="0"/>
              <a:t>, поганого </a:t>
            </a:r>
            <a:r>
              <a:rPr lang="ru-RU" dirty="0" err="1"/>
              <a:t>харчування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продовжуються</a:t>
            </a:r>
            <a:r>
              <a:rPr lang="ru-RU" dirty="0"/>
              <a:t> </a:t>
            </a:r>
            <a:r>
              <a:rPr lang="ru-RU" dirty="0" err="1"/>
              <a:t>катаболічні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, то </a:t>
            </a:r>
            <a:r>
              <a:rPr lang="ru-RU" dirty="0" err="1"/>
              <a:t>післятравматична</a:t>
            </a:r>
            <a:r>
              <a:rPr lang="ru-RU" dirty="0"/>
              <a:t> </a:t>
            </a:r>
            <a:r>
              <a:rPr lang="ru-RU" dirty="0" err="1"/>
              <a:t>азотемія</a:t>
            </a:r>
            <a:r>
              <a:rPr lang="ru-RU" dirty="0"/>
              <a:t> </a:t>
            </a:r>
            <a:r>
              <a:rPr lang="ru-RU" dirty="0" err="1"/>
              <a:t>хоча</a:t>
            </a:r>
            <a:r>
              <a:rPr lang="ru-RU" dirty="0"/>
              <a:t> і </a:t>
            </a:r>
            <a:r>
              <a:rPr lang="ru-RU" dirty="0" err="1"/>
              <a:t>знижується</a:t>
            </a:r>
            <a:r>
              <a:rPr lang="ru-RU" dirty="0"/>
              <a:t>, але не </a:t>
            </a:r>
            <a:r>
              <a:rPr lang="ru-RU" dirty="0" err="1"/>
              <a:t>зникає</a:t>
            </a:r>
            <a:r>
              <a:rPr lang="ru-RU" dirty="0"/>
              <a:t>.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ліпідів</a:t>
            </a:r>
            <a:r>
              <a:rPr lang="ru-RU" dirty="0"/>
              <a:t> у </a:t>
            </a:r>
            <a:r>
              <a:rPr lang="ru-RU" dirty="0" err="1"/>
              <a:t>крові</a:t>
            </a:r>
            <a:r>
              <a:rPr lang="ru-RU" dirty="0"/>
              <a:t>, як правило, до 7-го дня </a:t>
            </a:r>
            <a:r>
              <a:rPr lang="ru-RU" dirty="0" err="1"/>
              <a:t>нормалізується</a:t>
            </a:r>
            <a:r>
              <a:rPr lang="ru-RU" dirty="0"/>
              <a:t>, а при </a:t>
            </a:r>
            <a:r>
              <a:rPr lang="ru-RU" dirty="0" err="1"/>
              <a:t>гнійно-запальних</a:t>
            </a:r>
            <a:r>
              <a:rPr lang="ru-RU" dirty="0"/>
              <a:t> </a:t>
            </a:r>
            <a:r>
              <a:rPr lang="ru-RU" dirty="0" err="1"/>
              <a:t>процесах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вільних</a:t>
            </a:r>
            <a:r>
              <a:rPr lang="ru-RU" dirty="0"/>
              <a:t> </a:t>
            </a:r>
            <a:r>
              <a:rPr lang="ru-RU" dirty="0" err="1"/>
              <a:t>жирних</a:t>
            </a:r>
            <a:r>
              <a:rPr lang="ru-RU" dirty="0"/>
              <a:t> кислот </a:t>
            </a:r>
            <a:r>
              <a:rPr lang="ru-RU" dirty="0" err="1"/>
              <a:t>залишається</a:t>
            </a:r>
            <a:r>
              <a:rPr lang="ru-RU" dirty="0"/>
              <a:t> </a:t>
            </a:r>
            <a:r>
              <a:rPr lang="ru-RU" dirty="0" err="1"/>
              <a:t>високим</a:t>
            </a:r>
            <a:r>
              <a:rPr lang="ru-RU" dirty="0"/>
              <a:t>, як </a:t>
            </a:r>
            <a:r>
              <a:rPr lang="ru-RU" dirty="0" err="1"/>
              <a:t>захисна</a:t>
            </a:r>
            <a:r>
              <a:rPr lang="ru-RU" dirty="0"/>
              <a:t> </a:t>
            </a:r>
            <a:r>
              <a:rPr lang="ru-RU" dirty="0" err="1"/>
              <a:t>реакція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(</a:t>
            </a:r>
            <a:r>
              <a:rPr lang="ru-RU" dirty="0" err="1"/>
              <a:t>поповнення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). </a:t>
            </a:r>
            <a:r>
              <a:rPr lang="ru-RU" dirty="0" err="1"/>
              <a:t>Нормалізуються</a:t>
            </a:r>
            <a:r>
              <a:rPr lang="ru-RU" dirty="0"/>
              <a:t> </a:t>
            </a:r>
            <a:r>
              <a:rPr lang="ru-RU" dirty="0" err="1"/>
              <a:t>вуглеводний</a:t>
            </a:r>
            <a:r>
              <a:rPr lang="ru-RU" dirty="0"/>
              <a:t> і водно-</a:t>
            </a:r>
            <a:r>
              <a:rPr lang="ru-RU" dirty="0" err="1"/>
              <a:t>електролітний</a:t>
            </a:r>
            <a:r>
              <a:rPr lang="ru-RU" dirty="0"/>
              <a:t> </a:t>
            </a:r>
            <a:r>
              <a:rPr lang="ru-RU" dirty="0" err="1"/>
              <a:t>обміни</a:t>
            </a:r>
            <a:r>
              <a:rPr lang="ru-RU" dirty="0"/>
              <a:t>, </a:t>
            </a:r>
            <a:r>
              <a:rPr lang="ru-RU" dirty="0" err="1"/>
              <a:t>ферментативна</a:t>
            </a:r>
            <a:r>
              <a:rPr lang="ru-RU" dirty="0"/>
              <a:t> </a:t>
            </a:r>
            <a:r>
              <a:rPr lang="ru-RU" dirty="0" err="1"/>
              <a:t>активність</a:t>
            </a:r>
            <a:r>
              <a:rPr lang="ru-RU" dirty="0"/>
              <a:t>, кислотно-</a:t>
            </a:r>
            <a:r>
              <a:rPr lang="ru-RU" dirty="0" err="1"/>
              <a:t>основна</a:t>
            </a:r>
            <a:r>
              <a:rPr lang="ru-RU" dirty="0"/>
              <a:t> </a:t>
            </a:r>
            <a:r>
              <a:rPr lang="ru-RU" dirty="0" err="1"/>
              <a:t>рівновага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Переважна</a:t>
            </a:r>
            <a:r>
              <a:rPr lang="ru-RU" dirty="0"/>
              <a:t>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біохімічних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 </a:t>
            </a:r>
            <a:r>
              <a:rPr lang="ru-RU" dirty="0" err="1"/>
              <a:t>нормалізується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2-3 </a:t>
            </a:r>
            <a:r>
              <a:rPr lang="ru-RU" dirty="0" err="1"/>
              <a:t>тижнів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ускладнення</a:t>
            </a:r>
            <a:r>
              <a:rPr lang="ru-RU" dirty="0"/>
              <a:t>,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нормалізації</a:t>
            </a:r>
            <a:r>
              <a:rPr lang="ru-RU" dirty="0"/>
              <a:t> і </a:t>
            </a:r>
            <a:r>
              <a:rPr lang="ru-RU" dirty="0" err="1"/>
              <a:t>видужання</a:t>
            </a:r>
            <a:r>
              <a:rPr lang="ru-RU" dirty="0"/>
              <a:t> </a:t>
            </a:r>
            <a:r>
              <a:rPr lang="ru-RU" dirty="0" err="1"/>
              <a:t>затягуються</a:t>
            </a:r>
            <a:r>
              <a:rPr lang="ru-RU" dirty="0"/>
              <a:t>.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пізніх</a:t>
            </a:r>
            <a:r>
              <a:rPr lang="ru-RU" dirty="0"/>
              <a:t> </a:t>
            </a:r>
            <a:r>
              <a:rPr lang="ru-RU" dirty="0" err="1"/>
              <a:t>проявів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</a:t>
            </a:r>
            <a:r>
              <a:rPr lang="ru-RU" dirty="0" err="1"/>
              <a:t>травми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періодом</a:t>
            </a:r>
            <a:r>
              <a:rPr lang="ru-RU" dirty="0"/>
              <a:t> </a:t>
            </a:r>
            <a:r>
              <a:rPr lang="ru-RU" dirty="0" err="1"/>
              <a:t>клінічного</a:t>
            </a:r>
            <a:r>
              <a:rPr lang="ru-RU" dirty="0"/>
              <a:t> </a:t>
            </a:r>
            <a:r>
              <a:rPr lang="ru-RU" dirty="0" err="1"/>
              <a:t>видужання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тяжкості</a:t>
            </a:r>
            <a:r>
              <a:rPr lang="ru-RU" dirty="0"/>
              <a:t> </a:t>
            </a:r>
            <a:r>
              <a:rPr lang="ru-RU" dirty="0" err="1"/>
              <a:t>ушкодження</a:t>
            </a:r>
            <a:r>
              <a:rPr lang="ru-RU" dirty="0"/>
              <a:t> і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тривати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довго</a:t>
            </a:r>
            <a:r>
              <a:rPr lang="ru-RU" dirty="0"/>
              <a:t> (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тижнів</a:t>
            </a:r>
            <a:r>
              <a:rPr lang="ru-RU" dirty="0"/>
              <a:t> і </a:t>
            </a:r>
            <a:r>
              <a:rPr lang="ru-RU" dirty="0" err="1"/>
              <a:t>місяців</a:t>
            </a:r>
            <a:r>
              <a:rPr lang="ru-RU" dirty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1762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стабілізації</a:t>
            </a:r>
            <a:r>
              <a:rPr lang="ru-RU" dirty="0"/>
              <a:t> гомеостазу,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відтоді</a:t>
            </a:r>
            <a:r>
              <a:rPr lang="ru-RU" dirty="0"/>
              <a:t>, коли </a:t>
            </a:r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ушкоджених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відновлюватись</a:t>
            </a:r>
            <a:r>
              <a:rPr lang="ru-RU" dirty="0"/>
              <a:t>. </a:t>
            </a:r>
            <a:r>
              <a:rPr lang="ru-RU" dirty="0" err="1"/>
              <a:t>Комплексне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періоді</a:t>
            </a:r>
            <a:r>
              <a:rPr lang="ru-RU" dirty="0"/>
              <a:t> </a:t>
            </a:r>
            <a:r>
              <a:rPr lang="ru-RU" dirty="0" err="1"/>
              <a:t>спрямовують</a:t>
            </a:r>
            <a:r>
              <a:rPr lang="ru-RU" dirty="0"/>
              <a:t> на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патологічних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</a:t>
            </a:r>
            <a:r>
              <a:rPr lang="ru-RU" dirty="0" err="1"/>
              <a:t>травми</a:t>
            </a:r>
            <a:r>
              <a:rPr lang="ru-RU" dirty="0"/>
              <a:t>. </a:t>
            </a:r>
            <a:r>
              <a:rPr lang="ru-RU" dirty="0" err="1"/>
              <a:t>Закінчується</a:t>
            </a:r>
            <a:r>
              <a:rPr lang="ru-RU" dirty="0"/>
              <a:t> </a:t>
            </a:r>
            <a:r>
              <a:rPr lang="ru-RU" dirty="0" err="1"/>
              <a:t>третій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, коли хворому </a:t>
            </a:r>
            <a:r>
              <a:rPr lang="ru-RU" dirty="0" err="1"/>
              <a:t>вже</a:t>
            </a:r>
            <a:r>
              <a:rPr lang="ru-RU" dirty="0"/>
              <a:t> не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якесь</a:t>
            </a:r>
            <a:r>
              <a:rPr lang="ru-RU" dirty="0"/>
              <a:t> </a:t>
            </a:r>
            <a:r>
              <a:rPr lang="ru-RU" dirty="0" err="1"/>
              <a:t>спеціальне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.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 - </a:t>
            </a:r>
            <a:r>
              <a:rPr lang="ru-RU" dirty="0" err="1"/>
              <a:t>четвертий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.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перенесеної</a:t>
            </a:r>
            <a:r>
              <a:rPr lang="ru-RU" dirty="0"/>
              <a:t> </a:t>
            </a:r>
            <a:r>
              <a:rPr lang="ru-RU" dirty="0" err="1"/>
              <a:t>травми</a:t>
            </a:r>
            <a:r>
              <a:rPr lang="ru-RU" dirty="0"/>
              <a:t> і </a:t>
            </a:r>
            <a:r>
              <a:rPr lang="ru-RU" dirty="0" err="1"/>
              <a:t>страждань</a:t>
            </a:r>
            <a:r>
              <a:rPr lang="ru-RU" dirty="0"/>
              <a:t> </a:t>
            </a:r>
            <a:r>
              <a:rPr lang="ru-RU" dirty="0" err="1"/>
              <a:t>хворі</a:t>
            </a:r>
            <a:r>
              <a:rPr lang="ru-RU" dirty="0"/>
              <a:t> часто </a:t>
            </a:r>
            <a:r>
              <a:rPr lang="ru-RU" dirty="0" err="1"/>
              <a:t>бувають</a:t>
            </a:r>
            <a:r>
              <a:rPr lang="ru-RU" dirty="0"/>
              <a:t> </a:t>
            </a:r>
            <a:r>
              <a:rPr lang="ru-RU" dirty="0" err="1"/>
              <a:t>фізично</a:t>
            </a:r>
            <a:r>
              <a:rPr lang="ru-RU" dirty="0"/>
              <a:t> </a:t>
            </a:r>
            <a:r>
              <a:rPr lang="ru-RU" dirty="0" err="1"/>
              <a:t>ослаблені</a:t>
            </a:r>
            <a:r>
              <a:rPr lang="ru-RU" dirty="0"/>
              <a:t>, в </a:t>
            </a:r>
            <a:r>
              <a:rPr lang="ru-RU" dirty="0" err="1"/>
              <a:t>стані</a:t>
            </a:r>
            <a:r>
              <a:rPr lang="ru-RU" dirty="0"/>
              <a:t> </a:t>
            </a:r>
            <a:r>
              <a:rPr lang="ru-RU" dirty="0" err="1"/>
              <a:t>депресії</a:t>
            </a:r>
            <a:r>
              <a:rPr lang="ru-RU" dirty="0"/>
              <a:t> і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адаптовані</a:t>
            </a:r>
            <a:r>
              <a:rPr lang="ru-RU" dirty="0"/>
              <a:t> до </a:t>
            </a:r>
            <a:r>
              <a:rPr lang="ru-RU" dirty="0" err="1"/>
              <a:t>фізичної</a:t>
            </a:r>
            <a:r>
              <a:rPr lang="ru-RU" dirty="0"/>
              <a:t> і </a:t>
            </a:r>
            <a:r>
              <a:rPr lang="ru-RU" dirty="0" err="1"/>
              <a:t>розумової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періоді</a:t>
            </a:r>
            <a:r>
              <a:rPr lang="ru-RU" dirty="0"/>
              <a:t> вони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потребують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і, особливо,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2882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лекції: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smtClean="0"/>
              <a:t>«шок»,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патогенезу </a:t>
            </a:r>
            <a:r>
              <a:rPr lang="ru-RU" dirty="0" smtClean="0"/>
              <a:t>шоку </a:t>
            </a:r>
          </a:p>
          <a:p>
            <a:pPr lvl="0"/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/>
              <a:t>травматичного</a:t>
            </a:r>
            <a:r>
              <a:rPr lang="ru-RU" dirty="0"/>
              <a:t> шоку по </a:t>
            </a:r>
            <a:r>
              <a:rPr lang="ru-RU" dirty="0" smtClean="0"/>
              <a:t>ступеням</a:t>
            </a:r>
            <a:endParaRPr lang="ru-RU" dirty="0"/>
          </a:p>
          <a:p>
            <a:pPr lvl="0"/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клінічні</a:t>
            </a:r>
            <a:r>
              <a:rPr lang="ru-RU" dirty="0"/>
              <a:t> прояви </a:t>
            </a:r>
            <a:r>
              <a:rPr lang="ru-RU" dirty="0" err="1"/>
              <a:t>травматичного</a:t>
            </a:r>
            <a:r>
              <a:rPr lang="ru-RU" dirty="0"/>
              <a:t> шоку, </a:t>
            </a:r>
            <a:r>
              <a:rPr lang="ru-RU" dirty="0" err="1"/>
              <a:t>травми</a:t>
            </a:r>
            <a:r>
              <a:rPr lang="ru-RU" dirty="0"/>
              <a:t> </a:t>
            </a:r>
            <a:r>
              <a:rPr lang="ru-RU" dirty="0" err="1"/>
              <a:t>черевної</a:t>
            </a:r>
            <a:r>
              <a:rPr lang="ru-RU" dirty="0"/>
              <a:t> та </a:t>
            </a:r>
            <a:r>
              <a:rPr lang="ru-RU" dirty="0" err="1"/>
              <a:t>грудної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endParaRPr lang="ru-RU" dirty="0"/>
          </a:p>
          <a:p>
            <a:pPr lvl="0"/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невідкладної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</a:t>
            </a:r>
            <a:r>
              <a:rPr lang="ru-RU" dirty="0" err="1"/>
              <a:t>хворим</a:t>
            </a:r>
            <a:r>
              <a:rPr lang="ru-RU" dirty="0"/>
              <a:t> з </a:t>
            </a:r>
            <a:r>
              <a:rPr lang="ru-RU" dirty="0" err="1"/>
              <a:t>політравмою</a:t>
            </a:r>
            <a:endParaRPr lang="ru-RU" dirty="0"/>
          </a:p>
          <a:p>
            <a:pPr lvl="0"/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до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політравми</a:t>
            </a:r>
            <a:r>
              <a:rPr lang="ru-RU" dirty="0"/>
              <a:t>,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показань</a:t>
            </a:r>
            <a:r>
              <a:rPr lang="ru-RU" dirty="0"/>
              <a:t> до </a:t>
            </a:r>
            <a:r>
              <a:rPr lang="ru-RU" dirty="0" err="1"/>
              <a:t>оперативних</a:t>
            </a:r>
            <a:r>
              <a:rPr lang="ru-RU" dirty="0"/>
              <a:t> </a:t>
            </a:r>
            <a:r>
              <a:rPr lang="ru-RU" dirty="0" err="1"/>
              <a:t>втручань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833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i="1" dirty="0"/>
              <a:t>Шок  (</a:t>
            </a:r>
            <a:r>
              <a:rPr lang="uk-UA" i="1" dirty="0" err="1"/>
              <a:t>chok</a:t>
            </a:r>
            <a:r>
              <a:rPr lang="uk-UA" i="1" dirty="0"/>
              <a:t>) - </a:t>
            </a:r>
            <a:r>
              <a:rPr lang="uk-UA" dirty="0"/>
              <a:t>французьке слово, означає “поштовх”, “удар” і визначається як розвиток загрозливого для життя стану, який спричинює порушення нервової </a:t>
            </a:r>
            <a:r>
              <a:rPr lang="uk-UA" dirty="0" err="1"/>
              <a:t>регуляції життєвоважливи</a:t>
            </a:r>
            <a:r>
              <a:rPr lang="uk-UA" dirty="0"/>
              <a:t>х процесів внаслідок важких травм, опіків, анафілаксії, інфаркту міокарда та ін. Характеризується розладами гемодинаміки, дихання, обміну речовин. Шок - захворювання етіологічне, зустрічається у 5-10 % потерпілих з травмами і часто ускладнює протікання важких операцій. Для правильного розуміння шоку надзвичайно багато зробив М.І.Пирогов. Він дав класичне визначення клінічної </a:t>
            </a:r>
            <a:r>
              <a:rPr lang="uk-UA" dirty="0" err="1"/>
              <a:t>картини еректильної і торпід</a:t>
            </a:r>
            <a:r>
              <a:rPr lang="uk-UA" dirty="0"/>
              <a:t>ної фази шоку.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7938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У </a:t>
            </a:r>
            <a:r>
              <a:rPr lang="ru-RU" dirty="0" err="1"/>
              <a:t>перебігу</a:t>
            </a:r>
            <a:r>
              <a:rPr lang="ru-RU" dirty="0"/>
              <a:t> </a:t>
            </a:r>
            <a:r>
              <a:rPr lang="ru-RU" dirty="0" err="1"/>
              <a:t>травматичної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класифікують</a:t>
            </a:r>
            <a:r>
              <a:rPr lang="ru-RU" dirty="0"/>
              <a:t> три </a:t>
            </a:r>
            <a:r>
              <a:rPr lang="ru-RU" dirty="0" err="1"/>
              <a:t>періоди</a:t>
            </a:r>
            <a:r>
              <a:rPr lang="ru-RU" dirty="0"/>
              <a:t>: 1 - шок, 2 - </a:t>
            </a:r>
            <a:r>
              <a:rPr lang="ru-RU" dirty="0" err="1"/>
              <a:t>розгорнута</a:t>
            </a:r>
            <a:r>
              <a:rPr lang="ru-RU" dirty="0"/>
              <a:t> </a:t>
            </a:r>
            <a:r>
              <a:rPr lang="ru-RU" dirty="0" err="1"/>
              <a:t>клінічна</a:t>
            </a:r>
            <a:r>
              <a:rPr lang="ru-RU" dirty="0"/>
              <a:t> картина, 3 -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. 1 </a:t>
            </a:r>
            <a:r>
              <a:rPr lang="ru-RU" dirty="0" err="1"/>
              <a:t>період</a:t>
            </a:r>
            <a:r>
              <a:rPr lang="ru-RU" dirty="0"/>
              <a:t> – </a:t>
            </a:r>
            <a:r>
              <a:rPr lang="ru-RU" dirty="0" err="1"/>
              <a:t>гіповолемічний</a:t>
            </a:r>
            <a:r>
              <a:rPr lang="ru-RU" dirty="0"/>
              <a:t> шок Для </a:t>
            </a:r>
            <a:r>
              <a:rPr lang="ru-RU" dirty="0" err="1"/>
              <a:t>пояснення</a:t>
            </a:r>
            <a:r>
              <a:rPr lang="ru-RU" dirty="0"/>
              <a:t> патогенезу шоку </a:t>
            </a:r>
            <a:r>
              <a:rPr lang="ru-RU" dirty="0" err="1"/>
              <a:t>запропонований</a:t>
            </a:r>
            <a:r>
              <a:rPr lang="ru-RU" dirty="0"/>
              <a:t> ряд </a:t>
            </a:r>
            <a:r>
              <a:rPr lang="ru-RU" dirty="0" err="1"/>
              <a:t>теорій</a:t>
            </a:r>
            <a:r>
              <a:rPr lang="ru-RU" dirty="0"/>
              <a:t>: токсична, </a:t>
            </a:r>
            <a:r>
              <a:rPr lang="ru-RU" dirty="0" err="1"/>
              <a:t>крово</a:t>
            </a:r>
            <a:r>
              <a:rPr lang="ru-RU" dirty="0"/>
              <a:t> - і </a:t>
            </a:r>
            <a:r>
              <a:rPr lang="ru-RU" dirty="0" err="1"/>
              <a:t>плазмовтрати</a:t>
            </a:r>
            <a:r>
              <a:rPr lang="ru-RU" dirty="0"/>
              <a:t>, </a:t>
            </a:r>
            <a:r>
              <a:rPr lang="ru-RU" dirty="0" err="1"/>
              <a:t>гіпокапнії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обґрунтована</a:t>
            </a:r>
            <a:r>
              <a:rPr lang="ru-RU" dirty="0"/>
              <a:t> </a:t>
            </a:r>
            <a:r>
              <a:rPr lang="ru-RU" dirty="0" err="1"/>
              <a:t>нервово</a:t>
            </a:r>
            <a:r>
              <a:rPr lang="ru-RU" dirty="0"/>
              <a:t>-рефлекторна </a:t>
            </a:r>
            <a:r>
              <a:rPr lang="ru-RU" dirty="0" err="1"/>
              <a:t>теорія</a:t>
            </a:r>
            <a:r>
              <a:rPr lang="ru-RU" dirty="0"/>
              <a:t>. Шок  </a:t>
            </a:r>
            <a:r>
              <a:rPr lang="ru-RU" dirty="0" err="1"/>
              <a:t>розглядається</a:t>
            </a:r>
            <a:r>
              <a:rPr lang="ru-RU" dirty="0"/>
              <a:t> як </a:t>
            </a:r>
            <a:r>
              <a:rPr lang="ru-RU" dirty="0" err="1"/>
              <a:t>своєрідний</a:t>
            </a:r>
            <a:r>
              <a:rPr lang="ru-RU" dirty="0"/>
              <a:t> </a:t>
            </a:r>
            <a:r>
              <a:rPr lang="ru-RU" dirty="0" err="1"/>
              <a:t>нервово-дистрофічний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. </a:t>
            </a:r>
            <a:r>
              <a:rPr lang="ru-RU" dirty="0" err="1"/>
              <a:t>Могутня</a:t>
            </a:r>
            <a:r>
              <a:rPr lang="ru-RU" dirty="0"/>
              <a:t> </a:t>
            </a:r>
            <a:r>
              <a:rPr lang="ru-RU" dirty="0" err="1"/>
              <a:t>аферентна</a:t>
            </a:r>
            <a:r>
              <a:rPr lang="ru-RU" dirty="0"/>
              <a:t> </a:t>
            </a:r>
            <a:r>
              <a:rPr lang="ru-RU" dirty="0" err="1"/>
              <a:t>пульсація</a:t>
            </a:r>
            <a:r>
              <a:rPr lang="ru-RU" dirty="0"/>
              <a:t> </a:t>
            </a:r>
            <a:r>
              <a:rPr lang="ru-RU" dirty="0" err="1"/>
              <a:t>надходить</a:t>
            </a:r>
            <a:r>
              <a:rPr lang="ru-RU" dirty="0"/>
              <a:t> у </a:t>
            </a:r>
            <a:r>
              <a:rPr lang="ru-RU" dirty="0" err="1"/>
              <a:t>центральну</a:t>
            </a:r>
            <a:r>
              <a:rPr lang="ru-RU" dirty="0"/>
              <a:t> </a:t>
            </a:r>
            <a:r>
              <a:rPr lang="ru-RU" dirty="0" err="1"/>
              <a:t>нервову</a:t>
            </a:r>
            <a:r>
              <a:rPr lang="ru-RU" dirty="0"/>
              <a:t> систему і </a:t>
            </a:r>
            <a:r>
              <a:rPr lang="ru-RU" dirty="0" err="1"/>
              <a:t>викликає</a:t>
            </a:r>
            <a:r>
              <a:rPr lang="ru-RU" dirty="0"/>
              <a:t> тут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короткочасні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 </a:t>
            </a:r>
            <a:r>
              <a:rPr lang="ru-RU" dirty="0" err="1"/>
              <a:t>розлитого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– </a:t>
            </a:r>
            <a:r>
              <a:rPr lang="ru-RU" dirty="0" err="1"/>
              <a:t>еректильна</a:t>
            </a:r>
            <a:r>
              <a:rPr lang="ru-RU" dirty="0"/>
              <a:t> фаза шоку. </a:t>
            </a:r>
            <a:r>
              <a:rPr lang="ru-RU" dirty="0" err="1"/>
              <a:t>Незабаром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змінюється</a:t>
            </a:r>
            <a:r>
              <a:rPr lang="ru-RU" dirty="0"/>
              <a:t> </a:t>
            </a:r>
            <a:r>
              <a:rPr lang="ru-RU" dirty="0" err="1"/>
              <a:t>гальмуванням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здобуває</a:t>
            </a:r>
            <a:r>
              <a:rPr lang="ru-RU" dirty="0"/>
              <a:t> </a:t>
            </a:r>
            <a:r>
              <a:rPr lang="ru-RU" dirty="0" err="1"/>
              <a:t>розлитий</a:t>
            </a:r>
            <a:r>
              <a:rPr lang="ru-RU" dirty="0"/>
              <a:t> характер.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торпідна</a:t>
            </a:r>
            <a:r>
              <a:rPr lang="ru-RU" dirty="0"/>
              <a:t> фаза шоку, для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характерне</a:t>
            </a:r>
            <a:r>
              <a:rPr lang="ru-RU" dirty="0"/>
              <a:t> </a:t>
            </a:r>
            <a:r>
              <a:rPr lang="ru-RU" dirty="0" err="1"/>
              <a:t>гноблення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життєво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. </a:t>
            </a:r>
            <a:r>
              <a:rPr lang="ru-RU" dirty="0" err="1"/>
              <a:t>Розвивається</a:t>
            </a:r>
            <a:r>
              <a:rPr lang="ru-RU" dirty="0"/>
              <a:t> </a:t>
            </a:r>
            <a:r>
              <a:rPr lang="ru-RU" dirty="0" err="1"/>
              <a:t>гостра</a:t>
            </a:r>
            <a:r>
              <a:rPr lang="ru-RU" dirty="0"/>
              <a:t> </a:t>
            </a:r>
            <a:r>
              <a:rPr lang="ru-RU" dirty="0" err="1"/>
              <a:t>судинна</a:t>
            </a:r>
            <a:r>
              <a:rPr lang="ru-RU" dirty="0"/>
              <a:t> </a:t>
            </a:r>
            <a:r>
              <a:rPr lang="ru-RU" dirty="0" err="1"/>
              <a:t>недостатність</a:t>
            </a:r>
            <a:r>
              <a:rPr lang="ru-RU" dirty="0"/>
              <a:t>, </a:t>
            </a:r>
            <a:r>
              <a:rPr lang="ru-RU" dirty="0" err="1"/>
              <a:t>дихальна</a:t>
            </a:r>
            <a:r>
              <a:rPr lang="ru-RU" dirty="0"/>
              <a:t> </a:t>
            </a:r>
            <a:r>
              <a:rPr lang="ru-RU" dirty="0" err="1"/>
              <a:t>недостатність</a:t>
            </a:r>
            <a:r>
              <a:rPr lang="ru-RU" dirty="0"/>
              <a:t>,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,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залоз</a:t>
            </a:r>
            <a:r>
              <a:rPr lang="ru-RU" dirty="0"/>
              <a:t> </a:t>
            </a:r>
            <a:r>
              <a:rPr lang="ru-RU" dirty="0" err="1"/>
              <a:t>внутрішньої</a:t>
            </a:r>
            <a:r>
              <a:rPr lang="ru-RU" dirty="0"/>
              <a:t> </a:t>
            </a:r>
            <a:r>
              <a:rPr lang="ru-RU" dirty="0" err="1"/>
              <a:t>секреції</a:t>
            </a:r>
            <a:r>
              <a:rPr lang="ru-RU" dirty="0"/>
              <a:t>. Усе </a:t>
            </a:r>
            <a:r>
              <a:rPr lang="ru-RU" dirty="0" err="1"/>
              <a:t>це</a:t>
            </a:r>
            <a:r>
              <a:rPr lang="ru-RU" dirty="0"/>
              <a:t> у свою </a:t>
            </a:r>
            <a:r>
              <a:rPr lang="ru-RU" dirty="0" err="1"/>
              <a:t>чергу</a:t>
            </a:r>
            <a:r>
              <a:rPr lang="ru-RU" dirty="0"/>
              <a:t> негативно </a:t>
            </a:r>
            <a:r>
              <a:rPr lang="ru-RU" dirty="0" err="1"/>
              <a:t>позначається</a:t>
            </a:r>
            <a:r>
              <a:rPr lang="ru-RU" dirty="0"/>
              <a:t> на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центральної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й </a:t>
            </a:r>
            <a:r>
              <a:rPr lang="ru-RU" dirty="0" err="1"/>
              <a:t>обтяжує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травматичного</a:t>
            </a:r>
            <a:r>
              <a:rPr lang="ru-RU" dirty="0"/>
              <a:t> шоку, </a:t>
            </a:r>
            <a:r>
              <a:rPr lang="ru-RU" dirty="0" err="1"/>
              <a:t>створюється</a:t>
            </a:r>
            <a:r>
              <a:rPr lang="ru-RU" dirty="0"/>
              <a:t> «</a:t>
            </a:r>
            <a:r>
              <a:rPr lang="ru-RU" dirty="0" err="1"/>
              <a:t>порочне</a:t>
            </a:r>
            <a:r>
              <a:rPr lang="ru-RU" dirty="0"/>
              <a:t> коло».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0198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</a:t>
            </a:r>
            <a:r>
              <a:rPr lang="ru-RU" dirty="0" err="1"/>
              <a:t>гемодинаміки</a:t>
            </a:r>
            <a:r>
              <a:rPr lang="ru-RU" dirty="0"/>
              <a:t> при </a:t>
            </a:r>
            <a:r>
              <a:rPr lang="ru-RU" dirty="0" err="1"/>
              <a:t>торпідному</a:t>
            </a:r>
            <a:r>
              <a:rPr lang="ru-RU" dirty="0"/>
              <a:t> шоку </a:t>
            </a:r>
            <a:r>
              <a:rPr lang="ru-RU" dirty="0" err="1"/>
              <a:t>необхідно</a:t>
            </a:r>
            <a:r>
              <a:rPr lang="ru-RU" dirty="0"/>
              <a:t>, </a:t>
            </a:r>
            <a:r>
              <a:rPr lang="ru-RU" dirty="0" err="1"/>
              <a:t>насамперед</a:t>
            </a:r>
            <a:r>
              <a:rPr lang="ru-RU" dirty="0"/>
              <a:t>, </a:t>
            </a:r>
            <a:r>
              <a:rPr lang="ru-RU" dirty="0" err="1"/>
              <a:t>згадати</a:t>
            </a:r>
            <a:r>
              <a:rPr lang="ru-RU" dirty="0"/>
              <a:t> про </a:t>
            </a:r>
            <a:r>
              <a:rPr lang="ru-RU" dirty="0" err="1"/>
              <a:t>падіння</a:t>
            </a:r>
            <a:r>
              <a:rPr lang="ru-RU" dirty="0"/>
              <a:t> </a:t>
            </a:r>
            <a:r>
              <a:rPr lang="ru-RU" dirty="0" err="1"/>
              <a:t>артеріального</a:t>
            </a:r>
            <a:r>
              <a:rPr lang="ru-RU" dirty="0"/>
              <a:t> і венозного </a:t>
            </a:r>
            <a:r>
              <a:rPr lang="ru-RU" dirty="0" err="1"/>
              <a:t>тиску</a:t>
            </a:r>
            <a:r>
              <a:rPr lang="ru-RU" dirty="0"/>
              <a:t>,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 </a:t>
            </a:r>
            <a:r>
              <a:rPr lang="ru-RU" dirty="0" err="1"/>
              <a:t>циркулюючої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, рефлекторному </a:t>
            </a:r>
            <a:r>
              <a:rPr lang="ru-RU" dirty="0" err="1"/>
              <a:t>спазмі</a:t>
            </a:r>
            <a:r>
              <a:rPr lang="ru-RU" dirty="0"/>
              <a:t> </a:t>
            </a:r>
            <a:r>
              <a:rPr lang="ru-RU" dirty="0" err="1"/>
              <a:t>дрібних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/>
              <a:t>. </a:t>
            </a:r>
            <a:r>
              <a:rPr lang="ru-RU" dirty="0" err="1"/>
              <a:t>Розлади</a:t>
            </a:r>
            <a:r>
              <a:rPr lang="ru-RU" dirty="0"/>
              <a:t> </a:t>
            </a:r>
            <a:r>
              <a:rPr lang="ru-RU" dirty="0" err="1"/>
              <a:t>кровообігу</a:t>
            </a:r>
            <a:r>
              <a:rPr lang="ru-RU" dirty="0"/>
              <a:t> і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подиху</a:t>
            </a:r>
            <a:r>
              <a:rPr lang="ru-RU" dirty="0"/>
              <a:t> </a:t>
            </a:r>
            <a:r>
              <a:rPr lang="ru-RU" dirty="0" err="1"/>
              <a:t>приводять</a:t>
            </a:r>
            <a:r>
              <a:rPr lang="ru-RU" dirty="0"/>
              <a:t> до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газообміну</a:t>
            </a:r>
            <a:r>
              <a:rPr lang="ru-RU" dirty="0"/>
              <a:t>. </a:t>
            </a:r>
            <a:r>
              <a:rPr lang="ru-RU" dirty="0" err="1"/>
              <a:t>Розвивається</a:t>
            </a:r>
            <a:r>
              <a:rPr lang="ru-RU" dirty="0"/>
              <a:t> циркуляторна і </a:t>
            </a:r>
            <a:r>
              <a:rPr lang="ru-RU" dirty="0" err="1"/>
              <a:t>дихальна</a:t>
            </a:r>
            <a:r>
              <a:rPr lang="ru-RU" dirty="0"/>
              <a:t> </a:t>
            </a:r>
            <a:r>
              <a:rPr lang="ru-RU" dirty="0" err="1"/>
              <a:t>гіпоксія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страждають</a:t>
            </a:r>
            <a:r>
              <a:rPr lang="ru-RU" dirty="0"/>
              <a:t> у </a:t>
            </a:r>
            <a:r>
              <a:rPr lang="ru-RU" dirty="0" err="1"/>
              <a:t>більшому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меншому</a:t>
            </a:r>
            <a:r>
              <a:rPr lang="ru-RU" dirty="0"/>
              <a:t> </a:t>
            </a:r>
            <a:r>
              <a:rPr lang="ru-RU" dirty="0" err="1"/>
              <a:t>ступені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і </a:t>
            </a:r>
            <a:r>
              <a:rPr lang="ru-RU" dirty="0" err="1"/>
              <a:t>тканини</a:t>
            </a:r>
            <a:r>
              <a:rPr lang="ru-RU" dirty="0"/>
              <a:t> й особливо центральна </a:t>
            </a:r>
            <a:r>
              <a:rPr lang="ru-RU" dirty="0" err="1"/>
              <a:t>нервова</a:t>
            </a:r>
            <a:r>
              <a:rPr lang="ru-RU" dirty="0"/>
              <a:t> система, </a:t>
            </a:r>
            <a:r>
              <a:rPr lang="ru-RU" dirty="0" err="1"/>
              <a:t>чуттєва</a:t>
            </a:r>
            <a:r>
              <a:rPr lang="ru-RU" dirty="0"/>
              <a:t> до </a:t>
            </a:r>
            <a:r>
              <a:rPr lang="ru-RU" dirty="0" err="1"/>
              <a:t>кисневої</a:t>
            </a:r>
            <a:r>
              <a:rPr lang="ru-RU" dirty="0"/>
              <a:t> </a:t>
            </a:r>
            <a:r>
              <a:rPr lang="ru-RU" dirty="0" err="1"/>
              <a:t>недостатності</a:t>
            </a:r>
            <a:r>
              <a:rPr lang="ru-RU" dirty="0"/>
              <a:t>. У </a:t>
            </a:r>
            <a:r>
              <a:rPr lang="ru-RU" dirty="0" err="1"/>
              <a:t>виникненні</a:t>
            </a:r>
            <a:r>
              <a:rPr lang="ru-RU" dirty="0"/>
              <a:t> </a:t>
            </a:r>
            <a:r>
              <a:rPr lang="ru-RU" dirty="0" err="1"/>
              <a:t>гіпоксії</a:t>
            </a:r>
            <a:r>
              <a:rPr lang="ru-RU" dirty="0"/>
              <a:t> при шоку, очевидно, </a:t>
            </a:r>
            <a:r>
              <a:rPr lang="ru-RU" dirty="0" err="1"/>
              <a:t>відіграють</a:t>
            </a:r>
            <a:r>
              <a:rPr lang="ru-RU" dirty="0"/>
              <a:t> роль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ферментних</a:t>
            </a:r>
            <a:r>
              <a:rPr lang="ru-RU" dirty="0"/>
              <a:t> систем </a:t>
            </a:r>
            <a:r>
              <a:rPr lang="ru-RU" dirty="0" err="1"/>
              <a:t>подиху</a:t>
            </a:r>
            <a:r>
              <a:rPr lang="ru-RU" dirty="0"/>
              <a:t>. Прогноз при шоку </a:t>
            </a:r>
            <a:r>
              <a:rPr lang="ru-RU" dirty="0" err="1"/>
              <a:t>багато</a:t>
            </a:r>
            <a:r>
              <a:rPr lang="ru-RU" dirty="0"/>
              <a:t> в </a:t>
            </a:r>
            <a:r>
              <a:rPr lang="ru-RU" dirty="0" err="1"/>
              <a:t>чому</a:t>
            </a:r>
            <a:r>
              <a:rPr lang="ru-RU" dirty="0"/>
              <a:t>, </a:t>
            </a:r>
            <a:r>
              <a:rPr lang="ru-RU" dirty="0" err="1"/>
              <a:t>залежить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важкості</a:t>
            </a:r>
            <a:r>
              <a:rPr lang="ru-RU" dirty="0"/>
              <a:t> </a:t>
            </a:r>
            <a:r>
              <a:rPr lang="ru-RU" dirty="0" err="1"/>
              <a:t>травми</a:t>
            </a:r>
            <a:r>
              <a:rPr lang="ru-RU" dirty="0"/>
              <a:t>, але і </a:t>
            </a:r>
            <a:r>
              <a:rPr lang="ru-RU" dirty="0" err="1"/>
              <a:t>глибини</a:t>
            </a:r>
            <a:r>
              <a:rPr lang="ru-RU" dirty="0"/>
              <a:t> і </a:t>
            </a:r>
            <a:r>
              <a:rPr lang="ru-RU" dirty="0" err="1"/>
              <a:t>тривалості</a:t>
            </a:r>
            <a:r>
              <a:rPr lang="ru-RU" dirty="0"/>
              <a:t> </a:t>
            </a:r>
            <a:r>
              <a:rPr lang="ru-RU" dirty="0" err="1"/>
              <a:t>гіпоксії</a:t>
            </a:r>
            <a:r>
              <a:rPr lang="ru-RU" dirty="0"/>
              <a:t>. </a:t>
            </a:r>
            <a:r>
              <a:rPr lang="ru-RU" dirty="0" err="1"/>
              <a:t>Останній</a:t>
            </a:r>
            <a:r>
              <a:rPr lang="ru-RU" dirty="0"/>
              <a:t> фактор </a:t>
            </a:r>
            <a:r>
              <a:rPr lang="ru-RU" dirty="0" err="1"/>
              <a:t>побічно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в </a:t>
            </a:r>
            <a:r>
              <a:rPr lang="ru-RU" dirty="0" err="1"/>
              <a:t>польовій</a:t>
            </a:r>
            <a:r>
              <a:rPr lang="ru-RU" dirty="0"/>
              <a:t> </a:t>
            </a:r>
            <a:r>
              <a:rPr lang="ru-RU" dirty="0" err="1"/>
              <a:t>обстановці</a:t>
            </a:r>
            <a:r>
              <a:rPr lang="ru-RU" dirty="0"/>
              <a:t> по </a:t>
            </a:r>
            <a:r>
              <a:rPr lang="ru-RU" dirty="0" err="1"/>
              <a:t>ступеню</a:t>
            </a:r>
            <a:r>
              <a:rPr lang="ru-RU" dirty="0"/>
              <a:t> </a:t>
            </a:r>
            <a:r>
              <a:rPr lang="ru-RU" dirty="0" err="1"/>
              <a:t>артеріальної</a:t>
            </a:r>
            <a:r>
              <a:rPr lang="ru-RU" dirty="0"/>
              <a:t> </a:t>
            </a:r>
            <a:r>
              <a:rPr lang="ru-RU" dirty="0" err="1"/>
              <a:t>гіпотонії</a:t>
            </a:r>
            <a:r>
              <a:rPr lang="ru-RU" dirty="0"/>
              <a:t> і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тривалості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8998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/>
              <a:t>Первинний</a:t>
            </a:r>
            <a:r>
              <a:rPr lang="ru-RU" dirty="0"/>
              <a:t> шок </a:t>
            </a:r>
            <a:r>
              <a:rPr lang="ru-RU" dirty="0" err="1"/>
              <a:t>розвивається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травми</a:t>
            </a:r>
            <a:r>
              <a:rPr lang="ru-RU" dirty="0"/>
              <a:t> в </a:t>
            </a:r>
            <a:r>
              <a:rPr lang="ru-RU" dirty="0" err="1"/>
              <a:t>найближчий</a:t>
            </a:r>
            <a:r>
              <a:rPr lang="ru-RU" dirty="0"/>
              <a:t> </a:t>
            </a:r>
            <a:r>
              <a:rPr lang="ru-RU" dirty="0" err="1"/>
              <a:t>відрізок</a:t>
            </a:r>
            <a:r>
              <a:rPr lang="ru-RU" dirty="0"/>
              <a:t> часу (через 1-2 </a:t>
            </a:r>
            <a:r>
              <a:rPr lang="ru-RU" dirty="0" err="1"/>
              <a:t>години</a:t>
            </a:r>
            <a:r>
              <a:rPr lang="ru-RU" dirty="0"/>
              <a:t>). </a:t>
            </a:r>
            <a:r>
              <a:rPr lang="ru-RU" dirty="0" err="1"/>
              <a:t>Такий</a:t>
            </a:r>
            <a:r>
              <a:rPr lang="ru-RU" dirty="0"/>
              <a:t> шок є </a:t>
            </a:r>
            <a:r>
              <a:rPr lang="ru-RU" dirty="0" err="1"/>
              <a:t>безпосереднім</a:t>
            </a:r>
            <a:r>
              <a:rPr lang="ru-RU" dirty="0"/>
              <a:t> результатом </a:t>
            </a:r>
            <a:r>
              <a:rPr lang="ru-RU" dirty="0" err="1"/>
              <a:t>травми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Вторинний</a:t>
            </a:r>
            <a:r>
              <a:rPr lang="ru-RU" dirty="0" smtClean="0"/>
              <a:t> </a:t>
            </a:r>
            <a:r>
              <a:rPr lang="ru-RU" dirty="0"/>
              <a:t>шок </a:t>
            </a:r>
            <a:r>
              <a:rPr lang="ru-RU" dirty="0" err="1"/>
              <a:t>виникає</a:t>
            </a:r>
            <a:r>
              <a:rPr lang="ru-RU" dirty="0"/>
              <a:t> 4-24 </a:t>
            </a:r>
            <a:r>
              <a:rPr lang="ru-RU" dirty="0" err="1"/>
              <a:t>години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травми</a:t>
            </a:r>
            <a:r>
              <a:rPr lang="ru-RU" dirty="0"/>
              <a:t> і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, часто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додаткової</a:t>
            </a:r>
            <a:r>
              <a:rPr lang="ru-RU" dirty="0"/>
              <a:t> </a:t>
            </a:r>
            <a:r>
              <a:rPr lang="ru-RU" dirty="0" err="1"/>
              <a:t>травматизації</a:t>
            </a:r>
            <a:r>
              <a:rPr lang="ru-RU" dirty="0"/>
              <a:t> </a:t>
            </a:r>
            <a:r>
              <a:rPr lang="ru-RU" dirty="0" err="1"/>
              <a:t>потерпілого</a:t>
            </a:r>
            <a:r>
              <a:rPr lang="ru-RU" dirty="0"/>
              <a:t>. Частим </a:t>
            </a:r>
            <a:r>
              <a:rPr lang="ru-RU" dirty="0" err="1"/>
              <a:t>різновидом</a:t>
            </a:r>
            <a:r>
              <a:rPr lang="ru-RU" dirty="0"/>
              <a:t> </a:t>
            </a:r>
            <a:r>
              <a:rPr lang="ru-RU" dirty="0" err="1"/>
              <a:t>вторинного</a:t>
            </a:r>
            <a:r>
              <a:rPr lang="ru-RU" dirty="0"/>
              <a:t> шоку є </a:t>
            </a:r>
            <a:r>
              <a:rPr lang="ru-RU" dirty="0" err="1"/>
              <a:t>післяопераційний</a:t>
            </a:r>
            <a:r>
              <a:rPr lang="ru-RU" dirty="0"/>
              <a:t> шок у </a:t>
            </a:r>
            <a:r>
              <a:rPr lang="ru-RU" dirty="0" err="1"/>
              <a:t>поранених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додаткової</a:t>
            </a:r>
            <a:r>
              <a:rPr lang="ru-RU" dirty="0"/>
              <a:t> </a:t>
            </a:r>
            <a:r>
              <a:rPr lang="ru-RU" dirty="0" err="1"/>
              <a:t>травматизації</a:t>
            </a:r>
            <a:r>
              <a:rPr lang="ru-RU" dirty="0"/>
              <a:t> </a:t>
            </a:r>
            <a:r>
              <a:rPr lang="ru-RU" dirty="0" err="1"/>
              <a:t>можливі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рецидиви</a:t>
            </a:r>
            <a:r>
              <a:rPr lang="ru-RU" dirty="0"/>
              <a:t> шоку в </a:t>
            </a:r>
            <a:r>
              <a:rPr lang="ru-RU" dirty="0" err="1"/>
              <a:t>потерпілих</a:t>
            </a:r>
            <a:r>
              <a:rPr lang="ru-RU" dirty="0"/>
              <a:t>, </a:t>
            </a:r>
            <a:r>
              <a:rPr lang="ru-RU" dirty="0" err="1"/>
              <a:t>звичайно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24-36 годин. </a:t>
            </a:r>
            <a:r>
              <a:rPr lang="ru-RU" dirty="0" err="1"/>
              <a:t>Нерідко</a:t>
            </a:r>
            <a:r>
              <a:rPr lang="ru-RU" dirty="0"/>
              <a:t> шок </a:t>
            </a:r>
            <a:r>
              <a:rPr lang="ru-RU" dirty="0" err="1"/>
              <a:t>розвивається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зняття</a:t>
            </a:r>
            <a:r>
              <a:rPr lang="ru-RU" dirty="0"/>
              <a:t> </a:t>
            </a:r>
            <a:r>
              <a:rPr lang="ru-RU" dirty="0" err="1"/>
              <a:t>джгута</a:t>
            </a:r>
            <a:r>
              <a:rPr lang="ru-RU" dirty="0"/>
              <a:t> з </a:t>
            </a:r>
            <a:r>
              <a:rPr lang="ru-RU" dirty="0" err="1"/>
              <a:t>кінцівки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8956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Симптоматика шоку.</a:t>
            </a:r>
            <a:r>
              <a:rPr lang="ru-RU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У </a:t>
            </a:r>
            <a:r>
              <a:rPr lang="ru-RU" dirty="0" err="1"/>
              <a:t>еректильній</a:t>
            </a:r>
            <a:r>
              <a:rPr lang="ru-RU" dirty="0"/>
              <a:t> </a:t>
            </a:r>
            <a:r>
              <a:rPr lang="ru-RU" dirty="0" err="1"/>
              <a:t>фазі</a:t>
            </a:r>
            <a:r>
              <a:rPr lang="ru-RU" dirty="0"/>
              <a:t> </a:t>
            </a:r>
            <a:r>
              <a:rPr lang="ru-RU" dirty="0" err="1"/>
              <a:t>потерпілий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у </a:t>
            </a:r>
            <a:r>
              <a:rPr lang="ru-RU" dirty="0" err="1"/>
              <a:t>свідомості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в </a:t>
            </a:r>
            <a:r>
              <a:rPr lang="ru-RU" dirty="0" err="1"/>
              <a:t>потерпілого</a:t>
            </a:r>
            <a:r>
              <a:rPr lang="ru-RU" dirty="0"/>
              <a:t> </a:t>
            </a:r>
            <a:r>
              <a:rPr lang="ru-RU" dirty="0" err="1"/>
              <a:t>відзначається</a:t>
            </a:r>
            <a:r>
              <a:rPr lang="ru-RU" dirty="0"/>
              <a:t> </a:t>
            </a:r>
            <a:r>
              <a:rPr lang="ru-RU" dirty="0" err="1"/>
              <a:t>рухове</a:t>
            </a:r>
            <a:r>
              <a:rPr lang="ru-RU" dirty="0"/>
              <a:t> і </a:t>
            </a:r>
            <a:r>
              <a:rPr lang="ru-RU" dirty="0" err="1"/>
              <a:t>мовне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,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виражена</a:t>
            </a:r>
            <a:r>
              <a:rPr lang="ru-RU" dirty="0"/>
              <a:t> </a:t>
            </a:r>
            <a:r>
              <a:rPr lang="ru-RU" dirty="0" err="1"/>
              <a:t>реакція</a:t>
            </a:r>
            <a:r>
              <a:rPr lang="ru-RU" dirty="0"/>
              <a:t> на </a:t>
            </a:r>
            <a:r>
              <a:rPr lang="ru-RU" dirty="0" err="1"/>
              <a:t>біль</a:t>
            </a:r>
            <a:r>
              <a:rPr lang="ru-RU" dirty="0"/>
              <a:t>. </a:t>
            </a:r>
            <a:r>
              <a:rPr lang="ru-RU" dirty="0" err="1"/>
              <a:t>Обличчя</a:t>
            </a:r>
            <a:r>
              <a:rPr lang="ru-RU" dirty="0"/>
              <a:t> і </a:t>
            </a:r>
            <a:r>
              <a:rPr lang="ru-RU" dirty="0" err="1"/>
              <a:t>видимі</a:t>
            </a:r>
            <a:r>
              <a:rPr lang="ru-RU" dirty="0"/>
              <a:t> </a:t>
            </a:r>
            <a:r>
              <a:rPr lang="ru-RU" dirty="0" err="1"/>
              <a:t>слизуваті</a:t>
            </a:r>
            <a:r>
              <a:rPr lang="ru-RU" dirty="0"/>
              <a:t> </a:t>
            </a:r>
            <a:r>
              <a:rPr lang="ru-RU" dirty="0" err="1"/>
              <a:t>гіперемовані</a:t>
            </a:r>
            <a:r>
              <a:rPr lang="ru-RU" dirty="0"/>
              <a:t> (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бліді</a:t>
            </a:r>
            <a:r>
              <a:rPr lang="ru-RU" dirty="0"/>
              <a:t>), </a:t>
            </a:r>
            <a:r>
              <a:rPr lang="ru-RU" dirty="0" err="1"/>
              <a:t>подих</a:t>
            </a:r>
            <a:r>
              <a:rPr lang="ru-RU" dirty="0"/>
              <a:t> </a:t>
            </a:r>
            <a:r>
              <a:rPr lang="ru-RU" dirty="0" err="1"/>
              <a:t>прискорений</a:t>
            </a:r>
            <a:r>
              <a:rPr lang="ru-RU" dirty="0"/>
              <a:t>, пульс часто не </a:t>
            </a:r>
            <a:r>
              <a:rPr lang="ru-RU" dirty="0" err="1"/>
              <a:t>прискорений</a:t>
            </a:r>
            <a:r>
              <a:rPr lang="ru-RU" dirty="0"/>
              <a:t> (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уповільнений</a:t>
            </a:r>
            <a:r>
              <a:rPr lang="ru-RU" dirty="0"/>
              <a:t>), </a:t>
            </a:r>
            <a:r>
              <a:rPr lang="ru-RU" dirty="0" err="1"/>
              <a:t>задовільного</a:t>
            </a:r>
            <a:r>
              <a:rPr lang="ru-RU" dirty="0"/>
              <a:t> </a:t>
            </a:r>
            <a:r>
              <a:rPr lang="ru-RU" dirty="0" err="1"/>
              <a:t>наповнення</a:t>
            </a:r>
            <a:r>
              <a:rPr lang="ru-RU" dirty="0"/>
              <a:t> і </a:t>
            </a:r>
            <a:r>
              <a:rPr lang="ru-RU" dirty="0" err="1"/>
              <a:t>напруги</a:t>
            </a:r>
            <a:r>
              <a:rPr lang="ru-RU" dirty="0"/>
              <a:t>. </a:t>
            </a:r>
            <a:r>
              <a:rPr lang="ru-RU" dirty="0" err="1"/>
              <a:t>Артеріальний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 не </a:t>
            </a:r>
            <a:r>
              <a:rPr lang="ru-RU" dirty="0" err="1"/>
              <a:t>знижений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трохи</a:t>
            </a:r>
            <a:r>
              <a:rPr lang="ru-RU" dirty="0"/>
              <a:t> </a:t>
            </a:r>
            <a:r>
              <a:rPr lang="ru-RU" dirty="0" err="1"/>
              <a:t>підвищений</a:t>
            </a:r>
            <a:r>
              <a:rPr lang="ru-RU" dirty="0"/>
              <a:t>. </a:t>
            </a:r>
            <a:r>
              <a:rPr lang="ru-RU" dirty="0" err="1"/>
              <a:t>Еректильна</a:t>
            </a:r>
            <a:r>
              <a:rPr lang="ru-RU" dirty="0"/>
              <a:t> фаза </a:t>
            </a:r>
            <a:r>
              <a:rPr lang="ru-RU" dirty="0" err="1"/>
              <a:t>короткочасна</a:t>
            </a:r>
            <a:r>
              <a:rPr lang="ru-RU" dirty="0"/>
              <a:t> (часто вона </a:t>
            </a:r>
            <a:r>
              <a:rPr lang="ru-RU" dirty="0" err="1"/>
              <a:t>триває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хвилин</a:t>
            </a:r>
            <a:r>
              <a:rPr lang="ru-RU" dirty="0"/>
              <a:t>) і </a:t>
            </a:r>
            <a:r>
              <a:rPr lang="ru-RU" dirty="0" err="1"/>
              <a:t>швидко</a:t>
            </a:r>
            <a:r>
              <a:rPr lang="ru-RU" dirty="0"/>
              <a:t> переходить у </a:t>
            </a:r>
            <a:r>
              <a:rPr lang="ru-RU" dirty="0" err="1"/>
              <a:t>торпідну</a:t>
            </a:r>
            <a:r>
              <a:rPr lang="ru-RU" dirty="0"/>
              <a:t> фазу. </a:t>
            </a:r>
            <a:r>
              <a:rPr lang="ru-RU" dirty="0" err="1"/>
              <a:t>Унаслідок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еректильну</a:t>
            </a:r>
            <a:r>
              <a:rPr lang="ru-RU" dirty="0"/>
              <a:t> фазу шоку </a:t>
            </a:r>
            <a:r>
              <a:rPr lang="ru-RU" dirty="0" err="1"/>
              <a:t>нерідко</a:t>
            </a:r>
            <a:r>
              <a:rPr lang="ru-RU" dirty="0"/>
              <a:t> не </a:t>
            </a:r>
            <a:r>
              <a:rPr lang="ru-RU" dirty="0" err="1"/>
              <a:t>виявляють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1960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 </a:t>
            </a:r>
            <a:r>
              <a:rPr lang="ru-RU" dirty="0" err="1"/>
              <a:t>торпідній</a:t>
            </a:r>
            <a:r>
              <a:rPr lang="ru-RU" dirty="0"/>
              <a:t> </a:t>
            </a:r>
            <a:r>
              <a:rPr lang="ru-RU" dirty="0" err="1"/>
              <a:t>фазі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загальмованість</a:t>
            </a:r>
            <a:r>
              <a:rPr lang="ru-RU" dirty="0"/>
              <a:t> </a:t>
            </a:r>
            <a:r>
              <a:rPr lang="ru-RU" dirty="0" err="1"/>
              <a:t>потерпілого</a:t>
            </a:r>
            <a:r>
              <a:rPr lang="ru-RU" dirty="0"/>
              <a:t>. </a:t>
            </a:r>
            <a:r>
              <a:rPr lang="ru-RU" dirty="0" err="1"/>
              <a:t>Свідомість</a:t>
            </a:r>
            <a:r>
              <a:rPr lang="ru-RU" dirty="0"/>
              <a:t>, як правило, </a:t>
            </a:r>
            <a:r>
              <a:rPr lang="ru-RU" dirty="0" err="1"/>
              <a:t>збережена</a:t>
            </a:r>
            <a:r>
              <a:rPr lang="ru-RU" dirty="0"/>
              <a:t>.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 при шоку </a:t>
            </a:r>
            <a:r>
              <a:rPr lang="ru-RU" dirty="0" err="1"/>
              <a:t>свідчить</a:t>
            </a:r>
            <a:r>
              <a:rPr lang="ru-RU" dirty="0"/>
              <a:t> про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задовільне</a:t>
            </a:r>
            <a:r>
              <a:rPr lang="ru-RU" dirty="0"/>
              <a:t> </a:t>
            </a:r>
            <a:r>
              <a:rPr lang="ru-RU" dirty="0" err="1"/>
              <a:t>кровопостачання</a:t>
            </a:r>
            <a:r>
              <a:rPr lang="ru-RU" dirty="0"/>
              <a:t> на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фоні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розладів</a:t>
            </a:r>
            <a:r>
              <a:rPr lang="ru-RU" dirty="0"/>
              <a:t> </a:t>
            </a:r>
            <a:r>
              <a:rPr lang="ru-RU" dirty="0" err="1"/>
              <a:t>гемодинаміки</a:t>
            </a:r>
            <a:r>
              <a:rPr lang="ru-RU" dirty="0"/>
              <a:t>. На перший план </a:t>
            </a:r>
            <a:r>
              <a:rPr lang="ru-RU" dirty="0" err="1"/>
              <a:t>виступає</a:t>
            </a:r>
            <a:r>
              <a:rPr lang="ru-RU" dirty="0"/>
              <a:t> </a:t>
            </a:r>
            <a:r>
              <a:rPr lang="ru-RU" dirty="0" err="1"/>
              <a:t>психічне</a:t>
            </a:r>
            <a:r>
              <a:rPr lang="ru-RU" dirty="0"/>
              <a:t> </a:t>
            </a:r>
            <a:r>
              <a:rPr lang="ru-RU" dirty="0" err="1"/>
              <a:t>гноблення</a:t>
            </a:r>
            <a:r>
              <a:rPr lang="ru-RU" dirty="0"/>
              <a:t>, </a:t>
            </a:r>
            <a:r>
              <a:rPr lang="ru-RU" dirty="0" err="1"/>
              <a:t>байдуже</a:t>
            </a:r>
            <a:r>
              <a:rPr lang="ru-RU" dirty="0"/>
              <a:t> </a:t>
            </a:r>
            <a:r>
              <a:rPr lang="ru-RU" dirty="0" err="1"/>
              <a:t>відношення</a:t>
            </a:r>
            <a:r>
              <a:rPr lang="ru-RU" dirty="0"/>
              <a:t> </a:t>
            </a:r>
            <a:r>
              <a:rPr lang="ru-RU" dirty="0" err="1"/>
              <a:t>ураженого</a:t>
            </a:r>
            <a:r>
              <a:rPr lang="ru-RU" dirty="0"/>
              <a:t> до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оточення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різке</a:t>
            </a:r>
            <a:r>
              <a:rPr lang="ru-RU" dirty="0"/>
              <a:t>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на </a:t>
            </a:r>
            <a:r>
              <a:rPr lang="ru-RU" dirty="0" err="1"/>
              <a:t>біль</a:t>
            </a:r>
            <a:r>
              <a:rPr lang="ru-RU" dirty="0"/>
              <a:t>. У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бліде</a:t>
            </a:r>
            <a:r>
              <a:rPr lang="ru-RU" dirty="0"/>
              <a:t> </a:t>
            </a:r>
            <a:r>
              <a:rPr lang="ru-RU" dirty="0" err="1"/>
              <a:t>обличчя</a:t>
            </a:r>
            <a:r>
              <a:rPr lang="ru-RU" dirty="0"/>
              <a:t> з рисами,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загострилися</a:t>
            </a:r>
            <a:r>
              <a:rPr lang="ru-RU" dirty="0"/>
              <a:t>. Температура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знижена</a:t>
            </a:r>
            <a:r>
              <a:rPr lang="ru-RU" dirty="0"/>
              <a:t>, </a:t>
            </a:r>
            <a:r>
              <a:rPr lang="ru-RU" dirty="0" err="1"/>
              <a:t>шкіра</a:t>
            </a:r>
            <a:r>
              <a:rPr lang="ru-RU" dirty="0"/>
              <a:t> холодна й у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покрита</a:t>
            </a:r>
            <a:r>
              <a:rPr lang="ru-RU" dirty="0"/>
              <a:t> липким потом. </a:t>
            </a:r>
            <a:r>
              <a:rPr lang="ru-RU" dirty="0" err="1"/>
              <a:t>Подих</a:t>
            </a:r>
            <a:r>
              <a:rPr lang="ru-RU" dirty="0"/>
              <a:t> часто, </a:t>
            </a:r>
            <a:r>
              <a:rPr lang="ru-RU" dirty="0" err="1"/>
              <a:t>поверхневий</a:t>
            </a:r>
            <a:r>
              <a:rPr lang="ru-RU" dirty="0"/>
              <a:t>. Пульс </a:t>
            </a:r>
            <a:r>
              <a:rPr lang="ru-RU" dirty="0" err="1"/>
              <a:t>прискорений</a:t>
            </a:r>
            <a:r>
              <a:rPr lang="ru-RU" dirty="0"/>
              <a:t>, </a:t>
            </a:r>
            <a:r>
              <a:rPr lang="ru-RU" dirty="0" err="1"/>
              <a:t>слабкого</a:t>
            </a:r>
            <a:r>
              <a:rPr lang="ru-RU" dirty="0"/>
              <a:t> </a:t>
            </a:r>
            <a:r>
              <a:rPr lang="ru-RU" dirty="0" err="1"/>
              <a:t>наповнення</a:t>
            </a:r>
            <a:r>
              <a:rPr lang="ru-RU" dirty="0"/>
              <a:t> і </a:t>
            </a:r>
            <a:r>
              <a:rPr lang="ru-RU" dirty="0" err="1"/>
              <a:t>напруги</a:t>
            </a:r>
            <a:r>
              <a:rPr lang="ru-RU" dirty="0"/>
              <a:t>. </a:t>
            </a:r>
            <a:r>
              <a:rPr lang="ru-RU" dirty="0" err="1"/>
              <a:t>Максимальний</a:t>
            </a:r>
            <a:r>
              <a:rPr lang="ru-RU" dirty="0"/>
              <a:t>, </a:t>
            </a:r>
            <a:r>
              <a:rPr lang="ru-RU" dirty="0" err="1"/>
              <a:t>мінімальний</a:t>
            </a:r>
            <a:r>
              <a:rPr lang="ru-RU" dirty="0"/>
              <a:t> і </a:t>
            </a:r>
            <a:r>
              <a:rPr lang="ru-RU" dirty="0" err="1"/>
              <a:t>пульсовий</a:t>
            </a:r>
            <a:r>
              <a:rPr lang="ru-RU" dirty="0"/>
              <a:t> тиски </a:t>
            </a:r>
            <a:r>
              <a:rPr lang="ru-RU" dirty="0" err="1"/>
              <a:t>знижені</a:t>
            </a:r>
            <a:r>
              <a:rPr lang="ru-RU" dirty="0"/>
              <a:t>. </a:t>
            </a:r>
            <a:r>
              <a:rPr lang="ru-RU" dirty="0" err="1"/>
              <a:t>Підшкірні</a:t>
            </a:r>
            <a:r>
              <a:rPr lang="ru-RU" dirty="0"/>
              <a:t> </a:t>
            </a:r>
            <a:r>
              <a:rPr lang="ru-RU" dirty="0" err="1"/>
              <a:t>вени</a:t>
            </a:r>
            <a:r>
              <a:rPr lang="ru-RU" dirty="0"/>
              <a:t> </a:t>
            </a:r>
            <a:r>
              <a:rPr lang="ru-RU" dirty="0" err="1"/>
              <a:t>спадають</a:t>
            </a:r>
            <a:r>
              <a:rPr lang="ru-RU" dirty="0"/>
              <a:t>. </a:t>
            </a:r>
            <a:r>
              <a:rPr lang="ru-RU" dirty="0" err="1"/>
              <a:t>Відзначається</a:t>
            </a:r>
            <a:r>
              <a:rPr lang="ru-RU" dirty="0"/>
              <a:t> </a:t>
            </a:r>
            <a:r>
              <a:rPr lang="ru-RU" dirty="0" err="1"/>
              <a:t>спрага</a:t>
            </a:r>
            <a:r>
              <a:rPr lang="ru-RU" dirty="0"/>
              <a:t>,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блювота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прогностично</a:t>
            </a:r>
            <a:r>
              <a:rPr lang="ru-RU" dirty="0"/>
              <a:t> поганою </a:t>
            </a:r>
            <a:r>
              <a:rPr lang="ru-RU" dirty="0" err="1"/>
              <a:t>ознакою</a:t>
            </a:r>
            <a:r>
              <a:rPr lang="ru-RU" dirty="0"/>
              <a:t>.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відзначається</a:t>
            </a:r>
            <a:r>
              <a:rPr lang="ru-RU" dirty="0"/>
              <a:t> </a:t>
            </a:r>
            <a:r>
              <a:rPr lang="ru-RU" dirty="0" err="1"/>
              <a:t>олігурія</a:t>
            </a:r>
            <a:r>
              <a:rPr lang="ru-RU" dirty="0"/>
              <a:t>. </a:t>
            </a:r>
            <a:r>
              <a:rPr lang="ru-RU" dirty="0" err="1"/>
              <a:t>Виразність</a:t>
            </a:r>
            <a:r>
              <a:rPr lang="ru-RU" dirty="0"/>
              <a:t> тих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симптомів</a:t>
            </a:r>
            <a:r>
              <a:rPr lang="ru-RU" dirty="0"/>
              <a:t> при шоку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в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локалізації</a:t>
            </a:r>
            <a:r>
              <a:rPr lang="ru-RU" dirty="0"/>
              <a:t> і характеру </a:t>
            </a:r>
            <a:r>
              <a:rPr lang="ru-RU" dirty="0" err="1"/>
              <a:t>ушкодження</a:t>
            </a:r>
            <a:r>
              <a:rPr lang="ru-RU" dirty="0"/>
              <a:t>. Так, </a:t>
            </a:r>
            <a:r>
              <a:rPr lang="ru-RU" dirty="0" err="1"/>
              <a:t>наприклад</a:t>
            </a:r>
            <a:r>
              <a:rPr lang="ru-RU" dirty="0"/>
              <a:t>, шок при </a:t>
            </a:r>
            <a:r>
              <a:rPr lang="ru-RU" dirty="0" err="1"/>
              <a:t>пораненнях</a:t>
            </a:r>
            <a:r>
              <a:rPr lang="ru-RU" dirty="0"/>
              <a:t> грудей з </a:t>
            </a:r>
            <a:r>
              <a:rPr lang="ru-RU" dirty="0" err="1"/>
              <a:t>відкритим</a:t>
            </a:r>
            <a:r>
              <a:rPr lang="ru-RU" dirty="0"/>
              <a:t> пневмотораксом </a:t>
            </a:r>
            <a:r>
              <a:rPr lang="ru-RU" dirty="0" err="1"/>
              <a:t>характеризується</a:t>
            </a:r>
            <a:r>
              <a:rPr lang="ru-RU" dirty="0"/>
              <a:t> особливо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вираженими</a:t>
            </a:r>
            <a:r>
              <a:rPr lang="ru-RU" dirty="0"/>
              <a:t> </a:t>
            </a:r>
            <a:r>
              <a:rPr lang="ru-RU" dirty="0" err="1"/>
              <a:t>явищами</a:t>
            </a:r>
            <a:r>
              <a:rPr lang="ru-RU" dirty="0"/>
              <a:t> </a:t>
            </a:r>
            <a:r>
              <a:rPr lang="ru-RU" dirty="0" err="1"/>
              <a:t>кисневої</a:t>
            </a:r>
            <a:r>
              <a:rPr lang="ru-RU" dirty="0"/>
              <a:t> </a:t>
            </a:r>
            <a:r>
              <a:rPr lang="ru-RU" dirty="0" err="1"/>
              <a:t>недостатності</a:t>
            </a:r>
            <a:r>
              <a:rPr lang="ru-RU" dirty="0"/>
              <a:t>. При </a:t>
            </a:r>
            <a:r>
              <a:rPr lang="ru-RU" dirty="0" err="1"/>
              <a:t>комбінованих</a:t>
            </a:r>
            <a:r>
              <a:rPr lang="ru-RU" dirty="0"/>
              <a:t> </a:t>
            </a:r>
            <a:r>
              <a:rPr lang="ru-RU" dirty="0" err="1"/>
              <a:t>радіаційних</a:t>
            </a:r>
            <a:r>
              <a:rPr lang="ru-RU" dirty="0"/>
              <a:t> </a:t>
            </a:r>
            <a:r>
              <a:rPr lang="ru-RU" dirty="0" err="1"/>
              <a:t>поразках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чекати</a:t>
            </a:r>
            <a:r>
              <a:rPr lang="ru-RU" dirty="0"/>
              <a:t> </a:t>
            </a:r>
            <a:r>
              <a:rPr lang="ru-RU" dirty="0" err="1"/>
              <a:t>подовження</a:t>
            </a:r>
            <a:r>
              <a:rPr lang="ru-RU" dirty="0"/>
              <a:t> </a:t>
            </a:r>
            <a:r>
              <a:rPr lang="ru-RU" dirty="0" err="1"/>
              <a:t>еректильної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; у таких </a:t>
            </a:r>
            <a:r>
              <a:rPr lang="ru-RU" dirty="0" err="1"/>
              <a:t>випадках</a:t>
            </a:r>
            <a:r>
              <a:rPr lang="ru-RU" dirty="0"/>
              <a:t> шок </a:t>
            </a:r>
            <a:r>
              <a:rPr lang="ru-RU" dirty="0" err="1"/>
              <a:t>протікає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тяжко.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8910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/>
              <a:t>У </a:t>
            </a:r>
            <a:r>
              <a:rPr lang="ru-RU" sz="2700" dirty="0" err="1"/>
              <a:t>залежності</a:t>
            </a:r>
            <a:r>
              <a:rPr lang="ru-RU" sz="2700" dirty="0"/>
              <a:t> </a:t>
            </a:r>
            <a:r>
              <a:rPr lang="ru-RU" sz="2700" dirty="0" err="1"/>
              <a:t>від</a:t>
            </a:r>
            <a:r>
              <a:rPr lang="ru-RU" sz="2700" dirty="0"/>
              <a:t> </a:t>
            </a:r>
            <a:r>
              <a:rPr lang="ru-RU" sz="2700" dirty="0" err="1"/>
              <a:t>тяжкості</a:t>
            </a:r>
            <a:r>
              <a:rPr lang="ru-RU" sz="2700" dirty="0"/>
              <a:t> стану </a:t>
            </a:r>
            <a:r>
              <a:rPr lang="ru-RU" sz="2700" dirty="0" err="1"/>
              <a:t>потерпілих</a:t>
            </a:r>
            <a:r>
              <a:rPr lang="ru-RU" sz="2700" dirty="0"/>
              <a:t> </a:t>
            </a:r>
            <a:r>
              <a:rPr lang="ru-RU" sz="2700" dirty="0" err="1"/>
              <a:t>клінічно</a:t>
            </a:r>
            <a:r>
              <a:rPr lang="ru-RU" sz="2700" dirty="0"/>
              <a:t> </a:t>
            </a:r>
            <a:r>
              <a:rPr lang="ru-RU" sz="2700" dirty="0" err="1"/>
              <a:t>прийнято</a:t>
            </a:r>
            <a:r>
              <a:rPr lang="ru-RU" sz="2700" dirty="0"/>
              <a:t> </a:t>
            </a:r>
            <a:r>
              <a:rPr lang="ru-RU" sz="2700" dirty="0" err="1"/>
              <a:t>розрізняти</a:t>
            </a:r>
            <a:r>
              <a:rPr lang="ru-RU" sz="2700" dirty="0"/>
              <a:t> </a:t>
            </a:r>
            <a:r>
              <a:rPr lang="ru-RU" sz="2700" dirty="0" err="1"/>
              <a:t>чотири</a:t>
            </a:r>
            <a:r>
              <a:rPr lang="ru-RU" sz="2700" dirty="0"/>
              <a:t> </a:t>
            </a:r>
            <a:r>
              <a:rPr lang="ru-RU" sz="2700" dirty="0" err="1"/>
              <a:t>ступеня</a:t>
            </a:r>
            <a:r>
              <a:rPr lang="ru-RU" sz="2700" dirty="0"/>
              <a:t> </a:t>
            </a:r>
            <a:r>
              <a:rPr lang="ru-RU" sz="2700" dirty="0" err="1"/>
              <a:t>торпідної</a:t>
            </a:r>
            <a:r>
              <a:rPr lang="ru-RU" sz="2700" dirty="0"/>
              <a:t> </a:t>
            </a:r>
            <a:r>
              <a:rPr lang="ru-RU" sz="2700" dirty="0" err="1"/>
              <a:t>фази</a:t>
            </a:r>
            <a:r>
              <a:rPr lang="ru-RU" sz="2700" dirty="0"/>
              <a:t> </a:t>
            </a:r>
            <a:r>
              <a:rPr lang="ru-RU" sz="2700" dirty="0" smtClean="0"/>
              <a:t>шоку</a:t>
            </a:r>
            <a:r>
              <a:rPr lang="ru-RU" dirty="0" smtClean="0"/>
              <a:t>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Шок 1 </a:t>
            </a:r>
            <a:r>
              <a:rPr lang="ru-RU" b="1" dirty="0" err="1"/>
              <a:t>ступеня</a:t>
            </a:r>
            <a:r>
              <a:rPr lang="ru-RU" b="1" dirty="0"/>
              <a:t> (легкий).</a:t>
            </a:r>
            <a:r>
              <a:rPr lang="ru-RU" dirty="0"/>
              <a:t> </a:t>
            </a:r>
            <a:r>
              <a:rPr lang="ru-RU" dirty="0" err="1"/>
              <a:t>Загальний</a:t>
            </a:r>
            <a:r>
              <a:rPr lang="ru-RU" dirty="0"/>
              <a:t> стан </a:t>
            </a:r>
            <a:r>
              <a:rPr lang="ru-RU" dirty="0" err="1"/>
              <a:t>постраждалого</a:t>
            </a:r>
            <a:r>
              <a:rPr lang="ru-RU" dirty="0"/>
              <a:t> </a:t>
            </a:r>
            <a:r>
              <a:rPr lang="ru-RU" dirty="0" err="1"/>
              <a:t>задовільний</a:t>
            </a:r>
            <a:r>
              <a:rPr lang="ru-RU" dirty="0"/>
              <a:t>. </a:t>
            </a:r>
            <a:r>
              <a:rPr lang="ru-RU" dirty="0" err="1"/>
              <a:t>Загальмованість</a:t>
            </a:r>
            <a:r>
              <a:rPr lang="ru-RU" dirty="0"/>
              <a:t> </a:t>
            </a:r>
            <a:r>
              <a:rPr lang="ru-RU" dirty="0" err="1"/>
              <a:t>виражена</a:t>
            </a:r>
            <a:r>
              <a:rPr lang="ru-RU" dirty="0"/>
              <a:t> </a:t>
            </a:r>
            <a:r>
              <a:rPr lang="ru-RU" dirty="0" err="1"/>
              <a:t>слабко</a:t>
            </a:r>
            <a:r>
              <a:rPr lang="ru-RU" dirty="0"/>
              <a:t> пульс 90-100 </a:t>
            </a:r>
            <a:r>
              <a:rPr lang="ru-RU" dirty="0" err="1"/>
              <a:t>ударів</a:t>
            </a:r>
            <a:r>
              <a:rPr lang="ru-RU" dirty="0"/>
              <a:t> за </a:t>
            </a:r>
            <a:r>
              <a:rPr lang="ru-RU" dirty="0" err="1"/>
              <a:t>хвилину</a:t>
            </a:r>
            <a:r>
              <a:rPr lang="ru-RU" dirty="0"/>
              <a:t>, </a:t>
            </a:r>
            <a:r>
              <a:rPr lang="ru-RU" dirty="0" err="1"/>
              <a:t>задовільного</a:t>
            </a:r>
            <a:r>
              <a:rPr lang="ru-RU" dirty="0"/>
              <a:t> </a:t>
            </a:r>
            <a:r>
              <a:rPr lang="ru-RU" dirty="0" err="1"/>
              <a:t>наповнення</a:t>
            </a:r>
            <a:r>
              <a:rPr lang="ru-RU" dirty="0"/>
              <a:t>. </a:t>
            </a:r>
            <a:r>
              <a:rPr lang="ru-RU" dirty="0" err="1"/>
              <a:t>Максимальний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 95-100 мм. рт. ст.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трохи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. Температура </a:t>
            </a:r>
            <a:r>
              <a:rPr lang="ru-RU" dirty="0" err="1"/>
              <a:t>тіла</a:t>
            </a:r>
            <a:r>
              <a:rPr lang="ru-RU" dirty="0"/>
              <a:t> нормальна,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незначно</a:t>
            </a:r>
            <a:r>
              <a:rPr lang="ru-RU" dirty="0"/>
              <a:t> </a:t>
            </a:r>
            <a:r>
              <a:rPr lang="ru-RU" dirty="0" err="1"/>
              <a:t>знижена</a:t>
            </a:r>
            <a:r>
              <a:rPr lang="ru-RU" dirty="0"/>
              <a:t>. Прогноз </a:t>
            </a:r>
            <a:r>
              <a:rPr lang="ru-RU" dirty="0" err="1"/>
              <a:t>сприятливий</a:t>
            </a:r>
            <a:r>
              <a:rPr lang="ru-RU" dirty="0"/>
              <a:t>. </a:t>
            </a:r>
            <a:r>
              <a:rPr lang="ru-RU" dirty="0" err="1"/>
              <a:t>Протишокова</a:t>
            </a:r>
            <a:r>
              <a:rPr lang="ru-RU" dirty="0"/>
              <a:t> </a:t>
            </a:r>
            <a:r>
              <a:rPr lang="ru-RU" dirty="0" err="1"/>
              <a:t>терапія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найпростіша</a:t>
            </a:r>
            <a:r>
              <a:rPr lang="ru-RU" dirty="0"/>
              <a:t>,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гарний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медична</a:t>
            </a:r>
            <a:r>
              <a:rPr lang="ru-RU" dirty="0"/>
              <a:t> </a:t>
            </a:r>
            <a:r>
              <a:rPr lang="ru-RU" dirty="0" err="1"/>
              <a:t>допомога</a:t>
            </a:r>
            <a:r>
              <a:rPr lang="ru-RU" dirty="0"/>
              <a:t> не 6 </a:t>
            </a:r>
            <a:r>
              <a:rPr lang="ru-RU" dirty="0" err="1"/>
              <a:t>зроблена</a:t>
            </a:r>
            <a:r>
              <a:rPr lang="ru-RU" dirty="0"/>
              <a:t> та особливо при </a:t>
            </a:r>
            <a:r>
              <a:rPr lang="ru-RU" dirty="0" err="1"/>
              <a:t>додатковій</a:t>
            </a:r>
            <a:r>
              <a:rPr lang="ru-RU" dirty="0"/>
              <a:t> </a:t>
            </a:r>
            <a:r>
              <a:rPr lang="ru-RU" dirty="0" err="1"/>
              <a:t>травматизації</a:t>
            </a:r>
            <a:r>
              <a:rPr lang="ru-RU" dirty="0"/>
              <a:t> </a:t>
            </a:r>
            <a:r>
              <a:rPr lang="ru-RU" dirty="0" err="1"/>
              <a:t>постраждалого</a:t>
            </a:r>
            <a:r>
              <a:rPr lang="ru-RU" dirty="0"/>
              <a:t>, шок 1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перейти в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важку</a:t>
            </a:r>
            <a:r>
              <a:rPr lang="ru-RU" dirty="0"/>
              <a:t> форму.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63505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20</TotalTime>
  <Words>1710</Words>
  <Application>Microsoft Office PowerPoint</Application>
  <PresentationFormat>Экран (4:3)</PresentationFormat>
  <Paragraphs>39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Яркая</vt:lpstr>
      <vt:lpstr>Тема лекції: Шок</vt:lpstr>
      <vt:lpstr>План лекції:</vt:lpstr>
      <vt:lpstr>Презентация PowerPoint</vt:lpstr>
      <vt:lpstr>Презентация PowerPoint</vt:lpstr>
      <vt:lpstr>Презентация PowerPoint</vt:lpstr>
      <vt:lpstr>Презентация PowerPoint</vt:lpstr>
      <vt:lpstr>Симптоматика шоку. </vt:lpstr>
      <vt:lpstr>Презентация PowerPoint</vt:lpstr>
      <vt:lpstr>У залежності від тяжкості стану потерпілих клінічно прийнято розрізняти чотири ступеня торпідної фази шоку:  </vt:lpstr>
      <vt:lpstr>У залежності від тяжкості стану потерпілих клінічно прийнято розрізняти чотири ступеня торпідної фази шоку:</vt:lpstr>
      <vt:lpstr>У залежності від тяжкості стану потерпілих клінічно прийнято розрізняти чотири ступеня торпідної фази шоку:</vt:lpstr>
      <vt:lpstr>У залежності від тяжкості стану потерпілих клінічно прийнято розрізняти чотири ступеня торпідної фази шоку:</vt:lpstr>
      <vt:lpstr>Принципи боротьби із шоком</vt:lpstr>
      <vt:lpstr>Принципи етапного лікування уражених у стані шоку.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лекції: Шок</dc:title>
  <dc:creator>User 90</dc:creator>
  <cp:lastModifiedBy>User 90</cp:lastModifiedBy>
  <cp:revision>4</cp:revision>
  <dcterms:created xsi:type="dcterms:W3CDTF">2020-06-03T08:47:06Z</dcterms:created>
  <dcterms:modified xsi:type="dcterms:W3CDTF">2020-06-03T09:17:56Z</dcterms:modified>
</cp:coreProperties>
</file>