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226884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1219828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92C151-B052-4EFB-957A-A215E11A35A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6402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CF1BEA7-EDE8-4688-8FD7-D833131F8383}"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366467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CF1BEA7-EDE8-4688-8FD7-D833131F8383}"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2C151-B052-4EFB-957A-A215E11A35A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2413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CF1BEA7-EDE8-4688-8FD7-D833131F8383}"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1120145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2778592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345042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379323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F1BEA7-EDE8-4688-8FD7-D833131F8383}"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196765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CF1BEA7-EDE8-4688-8FD7-D833131F8383}"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260147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CF1BEA7-EDE8-4688-8FD7-D833131F8383}"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159554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CF1BEA7-EDE8-4688-8FD7-D833131F8383}"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109062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1BEA7-EDE8-4688-8FD7-D833131F8383}"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13986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F1BEA7-EDE8-4688-8FD7-D833131F8383}"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372884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F1BEA7-EDE8-4688-8FD7-D833131F8383}"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92C151-B052-4EFB-957A-A215E11A35A2}" type="slidenum">
              <a:rPr lang="en-US" smtClean="0"/>
              <a:t>‹#›</a:t>
            </a:fld>
            <a:endParaRPr lang="en-US"/>
          </a:p>
        </p:txBody>
      </p:sp>
    </p:spTree>
    <p:extLst>
      <p:ext uri="{BB962C8B-B14F-4D97-AF65-F5344CB8AC3E}">
        <p14:creationId xmlns:p14="http://schemas.microsoft.com/office/powerpoint/2010/main" val="380259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CF1BEA7-EDE8-4688-8FD7-D833131F8383}" type="datetimeFigureOut">
              <a:rPr lang="en-US" smtClean="0"/>
              <a:t>6/3/2020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892C151-B052-4EFB-957A-A215E11A35A2}" type="slidenum">
              <a:rPr lang="en-US" smtClean="0"/>
              <a:t>‹#›</a:t>
            </a:fld>
            <a:endParaRPr lang="en-US"/>
          </a:p>
        </p:txBody>
      </p:sp>
    </p:spTree>
    <p:extLst>
      <p:ext uri="{BB962C8B-B14F-4D97-AF65-F5344CB8AC3E}">
        <p14:creationId xmlns:p14="http://schemas.microsoft.com/office/powerpoint/2010/main" val="2693184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77091"/>
            <a:ext cx="9144000" cy="1662546"/>
          </a:xfrm>
        </p:spPr>
        <p:txBody>
          <a:bodyPr>
            <a:normAutofit/>
          </a:bodyPr>
          <a:lstStyle/>
          <a:p>
            <a:r>
              <a:rPr lang="ru-RU" sz="1800" b="1" dirty="0">
                <a:latin typeface="Times New Roman" panose="02020603050405020304" pitchFamily="18" charset="0"/>
                <a:cs typeface="Times New Roman" panose="02020603050405020304" pitchFamily="18" charset="0"/>
              </a:rPr>
              <a:t>МІНІСТЕРСТВО ОХОРОНИ ЗДОРОВ'Я УКРАЇНИ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УКРАЇНСЬКА МЕДИЧНА СТОМАТОЛОГІЧНА АКАДЕМІ</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smtClean="0">
                <a:latin typeface="Times New Roman" panose="02020603050405020304" pitchFamily="18" charset="0"/>
                <a:cs typeface="Times New Roman" panose="02020603050405020304" pitchFamily="18" charset="0"/>
              </a:rPr>
              <a:t>Кафедра </a:t>
            </a:r>
            <a:r>
              <a:rPr lang="uk-UA" sz="1800" b="1" dirty="0">
                <a:latin typeface="Times New Roman" panose="02020603050405020304" pitchFamily="18" charset="0"/>
                <a:cs typeface="Times New Roman" panose="02020603050405020304" pitchFamily="18" charset="0"/>
              </a:rPr>
              <a:t>дитячої хірургії з травматологією </a:t>
            </a: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та ортопедією</a:t>
            </a:r>
            <a:endParaRPr lang="en-US" sz="1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2669165"/>
            <a:ext cx="9144000" cy="3870180"/>
          </a:xfrm>
        </p:spPr>
        <p:txBody>
          <a:bodyPr>
            <a:normAutofit fontScale="85000" lnSpcReduction="10000"/>
          </a:bodyPr>
          <a:lstStyle/>
          <a:p>
            <a:r>
              <a:rPr lang="uk-UA" sz="3500" b="1" dirty="0">
                <a:latin typeface="Times New Roman" panose="02020603050405020304" pitchFamily="18" charset="0"/>
                <a:cs typeface="Times New Roman" panose="02020603050405020304" pitchFamily="18" charset="0"/>
              </a:rPr>
              <a:t>ТЕМА ЛЕКЦІЇ: Гнійні захворювання шкіри,  підшкірної клітковини та клітковинних просторів. </a:t>
            </a:r>
            <a:r>
              <a:rPr lang="ru-RU" sz="3500" b="1" dirty="0" err="1">
                <a:latin typeface="Times New Roman" panose="02020603050405020304" pitchFamily="18" charset="0"/>
                <a:cs typeface="Times New Roman" panose="02020603050405020304" pitchFamily="18" charset="0"/>
              </a:rPr>
              <a:t>Гнійні</a:t>
            </a:r>
            <a:r>
              <a:rPr lang="ru-RU" sz="3500" b="1" dirty="0">
                <a:latin typeface="Times New Roman" panose="02020603050405020304" pitchFamily="18" charset="0"/>
                <a:cs typeface="Times New Roman" panose="02020603050405020304" pitchFamily="18" charset="0"/>
              </a:rPr>
              <a:t> </a:t>
            </a:r>
            <a:r>
              <a:rPr lang="ru-RU" sz="3500" b="1" dirty="0" err="1">
                <a:latin typeface="Times New Roman" panose="02020603050405020304" pitchFamily="18" charset="0"/>
                <a:cs typeface="Times New Roman" panose="02020603050405020304" pitchFamily="18" charset="0"/>
              </a:rPr>
              <a:t>захворювання</a:t>
            </a:r>
            <a:r>
              <a:rPr lang="ru-RU" sz="3500" b="1" dirty="0">
                <a:latin typeface="Times New Roman" panose="02020603050405020304" pitchFamily="18" charset="0"/>
                <a:cs typeface="Times New Roman" panose="02020603050405020304" pitchFamily="18" charset="0"/>
              </a:rPr>
              <a:t> </a:t>
            </a:r>
            <a:r>
              <a:rPr lang="ru-RU" sz="3500" b="1" dirty="0" err="1">
                <a:latin typeface="Times New Roman" panose="02020603050405020304" pitchFamily="18" charset="0"/>
                <a:cs typeface="Times New Roman" panose="02020603050405020304" pitchFamily="18" charset="0"/>
              </a:rPr>
              <a:t>кісток</a:t>
            </a:r>
            <a:r>
              <a:rPr lang="uk-UA" sz="3500" b="1" dirty="0">
                <a:latin typeface="Times New Roman" panose="02020603050405020304" pitchFamily="18" charset="0"/>
                <a:cs typeface="Times New Roman" panose="02020603050405020304" pitchFamily="18" charset="0"/>
              </a:rPr>
              <a:t> , </a:t>
            </a:r>
            <a:r>
              <a:rPr lang="ru-RU" sz="3500" b="1" dirty="0" err="1">
                <a:latin typeface="Times New Roman" panose="02020603050405020304" pitchFamily="18" charset="0"/>
                <a:cs typeface="Times New Roman" panose="02020603050405020304" pitchFamily="18" charset="0"/>
              </a:rPr>
              <a:t>суглобів</a:t>
            </a:r>
            <a:r>
              <a:rPr lang="ru-RU" sz="3500" b="1" dirty="0">
                <a:latin typeface="Times New Roman" panose="02020603050405020304" pitchFamily="18" charset="0"/>
                <a:cs typeface="Times New Roman" panose="02020603050405020304" pitchFamily="18" charset="0"/>
              </a:rPr>
              <a:t>.</a:t>
            </a:r>
            <a:endParaRPr lang="en-US" sz="3500" dirty="0">
              <a:latin typeface="Times New Roman" panose="02020603050405020304" pitchFamily="18" charset="0"/>
              <a:cs typeface="Times New Roman" panose="02020603050405020304" pitchFamily="18" charset="0"/>
            </a:endParaRPr>
          </a:p>
          <a:p>
            <a:endParaRPr lang="uk-UA" dirty="0" smtClean="0"/>
          </a:p>
          <a:p>
            <a:endParaRPr lang="uk-UA" dirty="0"/>
          </a:p>
          <a:p>
            <a:endParaRPr lang="uk-UA" dirty="0" smtClean="0"/>
          </a:p>
          <a:p>
            <a:endParaRPr lang="uk-UA" dirty="0"/>
          </a:p>
          <a:p>
            <a:endParaRPr lang="uk-UA" dirty="0" smtClean="0"/>
          </a:p>
          <a:p>
            <a:endParaRPr lang="uk-UA" dirty="0"/>
          </a:p>
          <a:p>
            <a:r>
              <a:rPr lang="uk-UA" dirty="0" smtClean="0"/>
              <a:t>ПОЛТАВА-2019</a:t>
            </a:r>
            <a:endParaRPr lang="en-US" dirty="0"/>
          </a:p>
        </p:txBody>
      </p:sp>
    </p:spTree>
    <p:extLst>
      <p:ext uri="{BB962C8B-B14F-4D97-AF65-F5344CB8AC3E}">
        <p14:creationId xmlns:p14="http://schemas.microsoft.com/office/powerpoint/2010/main" val="1133879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33635"/>
          </a:xfrm>
        </p:spPr>
        <p:txBody>
          <a:bodyPr/>
          <a:lstStyle/>
          <a:p>
            <a:r>
              <a:rPr lang="uk-UA" dirty="0" err="1" smtClean="0"/>
              <a:t>Омфаліт</a:t>
            </a:r>
            <a:endParaRPr lang="en-US" dirty="0"/>
          </a:p>
        </p:txBody>
      </p:sp>
      <p:sp>
        <p:nvSpPr>
          <p:cNvPr id="3" name="Объект 2"/>
          <p:cNvSpPr>
            <a:spLocks noGrp="1"/>
          </p:cNvSpPr>
          <p:nvPr>
            <p:ph idx="1"/>
          </p:nvPr>
        </p:nvSpPr>
        <p:spPr>
          <a:xfrm>
            <a:off x="1948873" y="1173018"/>
            <a:ext cx="9555739" cy="4738204"/>
          </a:xfrm>
        </p:spPr>
        <p:txBody>
          <a:bodyPr>
            <a:noAutofit/>
          </a:bodyPr>
          <a:lstStyle/>
          <a:p>
            <a:pPr marL="0" indent="0">
              <a:buNone/>
            </a:pPr>
            <a:r>
              <a:rPr lang="uk-UA" sz="2000" b="1" dirty="0" err="1"/>
              <a:t>Омфаліт</a:t>
            </a:r>
            <a:r>
              <a:rPr lang="uk-UA" sz="2000" dirty="0"/>
              <a:t> – це запалення пупкової ямки, що викає в період її загоєння після відпадання пуповини.</a:t>
            </a:r>
            <a:endParaRPr lang="en-US" sz="2000" dirty="0"/>
          </a:p>
          <a:p>
            <a:pPr marL="0" indent="0">
              <a:buNone/>
            </a:pPr>
            <a:r>
              <a:rPr lang="uk-UA" sz="2000" dirty="0" smtClean="0"/>
              <a:t>	Розрізняють </a:t>
            </a:r>
            <a:r>
              <a:rPr lang="uk-UA" sz="2000" dirty="0"/>
              <a:t>просту, некротичну і флегмонозну форми </a:t>
            </a:r>
            <a:r>
              <a:rPr lang="uk-UA" sz="2000" dirty="0" err="1"/>
              <a:t>омфаліту</a:t>
            </a:r>
            <a:r>
              <a:rPr lang="uk-UA" sz="2000" dirty="0"/>
              <a:t>.</a:t>
            </a:r>
            <a:endParaRPr lang="en-US" sz="2000" dirty="0"/>
          </a:p>
          <a:p>
            <a:pPr marL="0" indent="0">
              <a:buNone/>
            </a:pPr>
            <a:r>
              <a:rPr lang="uk-UA" sz="2000" dirty="0" smtClean="0"/>
              <a:t>	Для </a:t>
            </a:r>
            <a:r>
              <a:rPr lang="uk-UA" sz="2000" dirty="0"/>
              <a:t>простої форми характерним є тривале загоєння пупкової ямки, постійне </a:t>
            </a:r>
            <a:r>
              <a:rPr lang="uk-UA" sz="2000" dirty="0" err="1"/>
              <a:t>мокнення</a:t>
            </a:r>
            <a:r>
              <a:rPr lang="uk-UA" sz="2000" dirty="0"/>
              <a:t> пупка, незначні серозні або </a:t>
            </a:r>
            <a:r>
              <a:rPr lang="uk-UA" sz="2000" dirty="0" err="1"/>
              <a:t>сереозно</a:t>
            </a:r>
            <a:r>
              <a:rPr lang="uk-UA" sz="2000" dirty="0"/>
              <a:t>-гнійні виділення, які утворюють кірочки. Загальний стан дитини не змінений: вона активна, прибавляє у вазі.</a:t>
            </a:r>
            <a:endParaRPr lang="en-US" sz="2000" dirty="0"/>
          </a:p>
          <a:p>
            <a:pPr marL="0" indent="0">
              <a:buNone/>
            </a:pPr>
            <a:r>
              <a:rPr lang="uk-UA" sz="2000" dirty="0" smtClean="0"/>
              <a:t>	При </a:t>
            </a:r>
            <a:r>
              <a:rPr lang="uk-UA" sz="2000" dirty="0"/>
              <a:t>флегмонозній формі пупкова ямка являє собою виразку, дно якої інфільтроване, вкрите </a:t>
            </a:r>
            <a:r>
              <a:rPr lang="uk-UA" sz="2000" dirty="0" err="1"/>
              <a:t>фібринозно</a:t>
            </a:r>
            <a:r>
              <a:rPr lang="uk-UA" sz="2000" dirty="0"/>
              <a:t>-гнійними нашаруваннями, оточене потовщеним, ущільненим шкірним валиком. Шкіра навколо пупка </a:t>
            </a:r>
            <a:r>
              <a:rPr lang="uk-UA" sz="2000" dirty="0" err="1"/>
              <a:t>гіперемована</a:t>
            </a:r>
            <a:r>
              <a:rPr lang="uk-UA" sz="2000" dirty="0"/>
              <a:t>, набрякла. Іноді розвивається флегмона передньої черевної стінки, що веде за собою погіршення загального стану дитини. Такі діти неспокійні, погано сплять, порушується процес смоктання, наростають явища інтоксикації, температура тіла підвищується до </a:t>
            </a:r>
            <a:r>
              <a:rPr lang="uk-UA" sz="2000" dirty="0" err="1"/>
              <a:t>фебрильних</a:t>
            </a:r>
            <a:r>
              <a:rPr lang="uk-UA" sz="2000" dirty="0"/>
              <a:t> цифр.</a:t>
            </a:r>
            <a:endParaRPr lang="en-US" sz="2000" dirty="0"/>
          </a:p>
        </p:txBody>
      </p:sp>
    </p:spTree>
    <p:extLst>
      <p:ext uri="{BB962C8B-B14F-4D97-AF65-F5344CB8AC3E}">
        <p14:creationId xmlns:p14="http://schemas.microsoft.com/office/powerpoint/2010/main" val="753736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38036" y="424873"/>
            <a:ext cx="9666576" cy="5911272"/>
          </a:xfrm>
        </p:spPr>
        <p:txBody>
          <a:bodyPr>
            <a:normAutofit lnSpcReduction="10000"/>
          </a:bodyPr>
          <a:lstStyle/>
          <a:p>
            <a:pPr marL="0" indent="0">
              <a:buNone/>
            </a:pPr>
            <a:r>
              <a:rPr lang="uk-UA" dirty="0" smtClean="0"/>
              <a:t>	</a:t>
            </a:r>
            <a:r>
              <a:rPr lang="uk-UA" sz="2000" dirty="0" smtClean="0"/>
              <a:t>Некротична </a:t>
            </a:r>
            <a:r>
              <a:rPr lang="uk-UA" sz="2000" dirty="0"/>
              <a:t>форма </a:t>
            </a:r>
            <a:r>
              <a:rPr lang="uk-UA" sz="2000" dirty="0" err="1"/>
              <a:t>омфаліту</a:t>
            </a:r>
            <a:r>
              <a:rPr lang="uk-UA" sz="2000" dirty="0"/>
              <a:t> зазвичай розвивається в ослаблених дітей. Запальний процес поширюється в глибину м’яких тканин, шкіра </a:t>
            </a:r>
            <a:r>
              <a:rPr lang="uk-UA" sz="2000" dirty="0" err="1"/>
              <a:t>некротизується</a:t>
            </a:r>
            <a:r>
              <a:rPr lang="uk-UA" sz="2000" dirty="0"/>
              <a:t> і відшаровується. Іноді некроз уражає всю товщу передньої черевної стінки, спричинюючи </a:t>
            </a:r>
            <a:r>
              <a:rPr lang="uk-UA" sz="2000" dirty="0" err="1"/>
              <a:t>евентерацію</a:t>
            </a:r>
            <a:r>
              <a:rPr lang="uk-UA" sz="2000" dirty="0"/>
              <a:t> кишкових петель.</a:t>
            </a:r>
            <a:endParaRPr lang="en-US" sz="2000" dirty="0"/>
          </a:p>
          <a:p>
            <a:pPr marL="0" indent="0">
              <a:buNone/>
            </a:pPr>
            <a:r>
              <a:rPr lang="uk-UA" sz="2000" dirty="0" smtClean="0"/>
              <a:t>	Флегмонозна </a:t>
            </a:r>
            <a:r>
              <a:rPr lang="uk-UA" sz="2000" dirty="0"/>
              <a:t>та некротична форми </a:t>
            </a:r>
            <a:r>
              <a:rPr lang="uk-UA" sz="2000" dirty="0" err="1"/>
              <a:t>омфаліту</a:t>
            </a:r>
            <a:r>
              <a:rPr lang="uk-UA" sz="2000" dirty="0"/>
              <a:t> можуть стати джерелом перитоніту, абсцесів печінки, </a:t>
            </a:r>
            <a:r>
              <a:rPr lang="uk-UA" sz="2000" dirty="0" err="1"/>
              <a:t>пілефлебіту</a:t>
            </a:r>
            <a:r>
              <a:rPr lang="uk-UA" sz="2000" dirty="0"/>
              <a:t>, пупкового сепсису.</a:t>
            </a:r>
            <a:endParaRPr lang="en-US" sz="2000" dirty="0"/>
          </a:p>
          <a:p>
            <a:pPr marL="0" indent="0">
              <a:buNone/>
            </a:pPr>
            <a:r>
              <a:rPr lang="uk-UA" sz="2000" dirty="0" smtClean="0"/>
              <a:t>	Іноді </a:t>
            </a:r>
            <a:r>
              <a:rPr lang="uk-UA" sz="2000" dirty="0"/>
              <a:t>тривалий запальний процес в пупковій ямці можуть підтримувати морфологічні зміни пупкового комплексу, зокрема, неповна сечова або </a:t>
            </a:r>
            <a:r>
              <a:rPr lang="uk-UA" sz="2000" dirty="0" err="1"/>
              <a:t>жовточна</a:t>
            </a:r>
            <a:r>
              <a:rPr lang="uk-UA" sz="2000" dirty="0"/>
              <a:t> нориця. При ретельному огляді </a:t>
            </a:r>
            <a:r>
              <a:rPr lang="uk-UA" sz="2000" dirty="0" err="1"/>
              <a:t>дна</a:t>
            </a:r>
            <a:r>
              <a:rPr lang="uk-UA" sz="2000" dirty="0"/>
              <a:t> пупкової ямки можна побачити точкове заглиблення, яке необхідно дослідити тонким </a:t>
            </a:r>
            <a:r>
              <a:rPr lang="uk-UA" sz="2000" dirty="0" err="1"/>
              <a:t>гудзиковим</a:t>
            </a:r>
            <a:r>
              <a:rPr lang="uk-UA" sz="2000" dirty="0"/>
              <a:t> зондом. Якщо зонд заглиблюється перпендикулярно до передньої черевної стінки, це свідчить про наявність неповної </a:t>
            </a:r>
            <a:r>
              <a:rPr lang="uk-UA" sz="2000" dirty="0" err="1"/>
              <a:t>жовточної</a:t>
            </a:r>
            <a:r>
              <a:rPr lang="uk-UA" sz="2000" dirty="0"/>
              <a:t> нориці. Якщо зонд проходить 3 – 8 мм у напрямку сечового міхура, тоді наявна неповна сечова нориця.</a:t>
            </a:r>
            <a:endParaRPr lang="en-US" sz="2000" dirty="0"/>
          </a:p>
          <a:p>
            <a:pPr marL="0" indent="0">
              <a:buNone/>
            </a:pPr>
            <a:r>
              <a:rPr lang="uk-UA" sz="2000" dirty="0" smtClean="0"/>
              <a:t>	Зазвичай </a:t>
            </a:r>
            <a:r>
              <a:rPr lang="uk-UA" sz="2000" dirty="0"/>
              <a:t>діагноз </a:t>
            </a:r>
            <a:r>
              <a:rPr lang="uk-UA" sz="2000" dirty="0" err="1"/>
              <a:t>омфаліту</a:t>
            </a:r>
            <a:r>
              <a:rPr lang="uk-UA" sz="2000" dirty="0"/>
              <a:t> не викликає труднощів. Зрідка доводиться диференціювати </a:t>
            </a:r>
            <a:r>
              <a:rPr lang="uk-UA" sz="2000" dirty="0" err="1"/>
              <a:t>омфаліт</a:t>
            </a:r>
            <a:r>
              <a:rPr lang="uk-UA" sz="2000" dirty="0"/>
              <a:t> із </a:t>
            </a:r>
            <a:r>
              <a:rPr lang="uk-UA" sz="2000" dirty="0" err="1"/>
              <a:t>фунгусом</a:t>
            </a:r>
            <a:r>
              <a:rPr lang="uk-UA" sz="2000" dirty="0"/>
              <a:t> пупка, норицями і </a:t>
            </a:r>
            <a:r>
              <a:rPr lang="uk-UA" sz="2000" dirty="0" err="1"/>
              <a:t>кальцинозом</a:t>
            </a:r>
            <a:r>
              <a:rPr lang="uk-UA" sz="2000" dirty="0"/>
              <a:t> (утворення по ходу судин конкрементів, найчастіше після катетеризації пупкової вени), флегмонозну форму </a:t>
            </a:r>
            <a:r>
              <a:rPr lang="uk-UA" sz="2000" dirty="0" err="1"/>
              <a:t>омфаліту</a:t>
            </a:r>
            <a:r>
              <a:rPr lang="uk-UA" sz="2000" dirty="0"/>
              <a:t> диференціюють із некротичною флегмоною новонароджених.</a:t>
            </a:r>
            <a:endParaRPr lang="en-US" sz="2000" dirty="0"/>
          </a:p>
          <a:p>
            <a:endParaRPr lang="en-US" dirty="0"/>
          </a:p>
        </p:txBody>
      </p:sp>
    </p:spTree>
    <p:extLst>
      <p:ext uri="{BB962C8B-B14F-4D97-AF65-F5344CB8AC3E}">
        <p14:creationId xmlns:p14="http://schemas.microsoft.com/office/powerpoint/2010/main" val="3325407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01091" y="406399"/>
            <a:ext cx="9703521" cy="6077527"/>
          </a:xfrm>
        </p:spPr>
        <p:txBody>
          <a:bodyPr>
            <a:normAutofit lnSpcReduction="10000"/>
          </a:bodyPr>
          <a:lstStyle/>
          <a:p>
            <a:pPr marL="0" indent="0">
              <a:buNone/>
            </a:pPr>
            <a:r>
              <a:rPr lang="uk-UA" b="1" i="1" dirty="0" smtClean="0"/>
              <a:t>	</a:t>
            </a:r>
            <a:r>
              <a:rPr lang="uk-UA" sz="2000" b="1" i="1" dirty="0" smtClean="0"/>
              <a:t>Лікування</a:t>
            </a:r>
            <a:r>
              <a:rPr lang="uk-UA" sz="2000" dirty="0"/>
              <a:t>. При простій формі </a:t>
            </a:r>
            <a:r>
              <a:rPr lang="uk-UA" sz="2000" dirty="0" err="1"/>
              <a:t>омфаліту</a:t>
            </a:r>
            <a:r>
              <a:rPr lang="uk-UA" sz="2000" dirty="0"/>
              <a:t> проводиться місцеве лікування: ретельний туалет пупкової ямки, щоденна обробка розчином </a:t>
            </a:r>
            <a:r>
              <a:rPr lang="uk-UA" sz="2000" dirty="0" err="1"/>
              <a:t>перикису</a:t>
            </a:r>
            <a:r>
              <a:rPr lang="uk-UA" sz="2000" dirty="0"/>
              <a:t> водню, перманганату калію, застосування антисептиків (</a:t>
            </a:r>
            <a:r>
              <a:rPr lang="uk-UA" sz="2000" dirty="0" err="1"/>
              <a:t>діоксидін</a:t>
            </a:r>
            <a:r>
              <a:rPr lang="uk-UA" sz="2000" dirty="0"/>
              <a:t>, </a:t>
            </a:r>
            <a:r>
              <a:rPr lang="uk-UA" sz="2000" dirty="0" err="1"/>
              <a:t>діоксизоль</a:t>
            </a:r>
            <a:r>
              <a:rPr lang="uk-UA" sz="2000" dirty="0"/>
              <a:t>).</a:t>
            </a:r>
            <a:endParaRPr lang="en-US" sz="2000" dirty="0"/>
          </a:p>
          <a:p>
            <a:pPr marL="0" indent="0">
              <a:buNone/>
            </a:pPr>
            <a:r>
              <a:rPr lang="uk-UA" sz="2000" dirty="0" smtClean="0"/>
              <a:t>	При </a:t>
            </a:r>
            <a:r>
              <a:rPr lang="uk-UA" sz="2000" dirty="0"/>
              <a:t>флегмонозній та некротичній формі </a:t>
            </a:r>
            <a:r>
              <a:rPr lang="uk-UA" sz="2000" dirty="0" err="1"/>
              <a:t>омфаліту</a:t>
            </a:r>
            <a:r>
              <a:rPr lang="uk-UA" sz="2000" dirty="0"/>
              <a:t> необхідна госпіталізація дитини у хірургічне відділення, проведення місцевої та загальної терапії. У стадії інфільтрації лікування включає туалет пупкової ранки та фізіотерапевтичні процедури (сухе тепло, УВЧ, УФО). У разі появи флуктуації показане хірургічне втручання: при флегмонозній формі проводять 2 – 3 розрізи із наступним дренуванням гумовими смужками, при некротичній формі застосовують множинні насічки шкіри на всій площі ураженої поверхні і на межі із здоровими тканинами. На рану накладають пов’язку із гіпертонічним розчином. Після санації рани використовують мазеві пов’язки із </a:t>
            </a:r>
            <a:r>
              <a:rPr lang="uk-UA" sz="2000" dirty="0" err="1"/>
              <a:t>антибактерільними</a:t>
            </a:r>
            <a:r>
              <a:rPr lang="uk-UA" sz="2000" dirty="0"/>
              <a:t> мазями на гідрофільній основі, фізіотерапевтичні процедури.</a:t>
            </a:r>
            <a:endParaRPr lang="en-US" sz="2000" dirty="0"/>
          </a:p>
          <a:p>
            <a:pPr marL="0" indent="0">
              <a:buNone/>
            </a:pPr>
            <a:r>
              <a:rPr lang="uk-UA" sz="2000" dirty="0" smtClean="0"/>
              <a:t>	Комплекс </a:t>
            </a:r>
            <a:r>
              <a:rPr lang="uk-UA" sz="2000" dirty="0"/>
              <a:t>загальних заходів визначається </a:t>
            </a:r>
            <a:r>
              <a:rPr lang="uk-UA" sz="2000" dirty="0" err="1"/>
              <a:t>вираженістю</a:t>
            </a:r>
            <a:r>
              <a:rPr lang="uk-UA" sz="2000" dirty="0"/>
              <a:t> симптомів інтоксикації та проводиться за загальними принципами лікування гнійної хірургічної інфекції: антибактеріальна, </a:t>
            </a:r>
            <a:r>
              <a:rPr lang="uk-UA" sz="2000" dirty="0" err="1"/>
              <a:t>дезінтоксикаційна</a:t>
            </a:r>
            <a:r>
              <a:rPr lang="uk-UA" sz="2000" dirty="0"/>
              <a:t> терапія, імунотерапія, гіпербарична </a:t>
            </a:r>
            <a:r>
              <a:rPr lang="uk-UA" sz="2000" dirty="0" err="1"/>
              <a:t>оксигенація</a:t>
            </a:r>
            <a:r>
              <a:rPr lang="uk-UA" sz="2000" dirty="0"/>
              <a:t>.</a:t>
            </a:r>
            <a:endParaRPr lang="en-US" sz="2000" dirty="0"/>
          </a:p>
          <a:p>
            <a:endParaRPr lang="en-US" dirty="0"/>
          </a:p>
        </p:txBody>
      </p:sp>
    </p:spTree>
    <p:extLst>
      <p:ext uri="{BB962C8B-B14F-4D97-AF65-F5344CB8AC3E}">
        <p14:creationId xmlns:p14="http://schemas.microsoft.com/office/powerpoint/2010/main" val="534303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475017"/>
          </a:xfrm>
        </p:spPr>
        <p:txBody>
          <a:bodyPr>
            <a:normAutofit fontScale="90000"/>
          </a:bodyPr>
          <a:lstStyle/>
          <a:p>
            <a:r>
              <a:rPr lang="uk-UA" sz="2400" b="1" dirty="0"/>
              <a:t>Гнійний мастит</a:t>
            </a:r>
            <a:r>
              <a:rPr lang="en-US" dirty="0"/>
              <a:t/>
            </a:r>
            <a:br>
              <a:rPr lang="en-US" dirty="0"/>
            </a:br>
            <a:endParaRPr lang="en-US" dirty="0"/>
          </a:p>
        </p:txBody>
      </p:sp>
      <p:sp>
        <p:nvSpPr>
          <p:cNvPr id="3" name="Объект 2"/>
          <p:cNvSpPr>
            <a:spLocks noGrp="1"/>
          </p:cNvSpPr>
          <p:nvPr>
            <p:ph idx="1"/>
          </p:nvPr>
        </p:nvSpPr>
        <p:spPr>
          <a:xfrm>
            <a:off x="1681018" y="1099127"/>
            <a:ext cx="9823594" cy="4812095"/>
          </a:xfrm>
        </p:spPr>
        <p:txBody>
          <a:bodyPr>
            <a:normAutofit fontScale="92500"/>
          </a:bodyPr>
          <a:lstStyle/>
          <a:p>
            <a:pPr marL="0" indent="0">
              <a:buNone/>
            </a:pPr>
            <a:r>
              <a:rPr lang="uk-UA" dirty="0" smtClean="0"/>
              <a:t>	</a:t>
            </a:r>
            <a:r>
              <a:rPr lang="uk-UA" sz="2400" dirty="0" smtClean="0"/>
              <a:t>Протягом </a:t>
            </a:r>
            <a:r>
              <a:rPr lang="uk-UA" sz="2400" dirty="0"/>
              <a:t>перших 3 – 7 днів життя новонародженого відбувається фізіологічний процес набубнявіння молочних залоз. Це гормональна реакція, яка зумовлена переходом </a:t>
            </a:r>
            <a:r>
              <a:rPr lang="uk-UA" sz="2400" dirty="0" err="1"/>
              <a:t>естрогенних</a:t>
            </a:r>
            <a:r>
              <a:rPr lang="uk-UA" sz="2400" dirty="0"/>
              <a:t> гормонів через плаценту від матері до плода в останні тижні вагітності і спостерігається однаково часто як у </a:t>
            </a:r>
            <a:r>
              <a:rPr lang="uk-UA" sz="2400" dirty="0" err="1"/>
              <a:t>дівчаток</a:t>
            </a:r>
            <a:r>
              <a:rPr lang="uk-UA" sz="2400" dirty="0"/>
              <a:t>, так і у хлопчиків. Залоза </a:t>
            </a:r>
            <a:r>
              <a:rPr lang="uk-UA" sz="2400" dirty="0" err="1"/>
              <a:t>гіперплазується</a:t>
            </a:r>
            <a:r>
              <a:rPr lang="uk-UA" sz="2400" dirty="0"/>
              <a:t>, збільшується до розмірів горошини, рідше грецького горіха, а згодом,  до 14 – 21-го дня проходить процес </a:t>
            </a:r>
            <a:r>
              <a:rPr lang="uk-UA" sz="2400" dirty="0" err="1"/>
              <a:t>зворотнього</a:t>
            </a:r>
            <a:r>
              <a:rPr lang="uk-UA" sz="2400" dirty="0"/>
              <a:t> розвитку.</a:t>
            </a:r>
            <a:endParaRPr lang="en-US" sz="2400" dirty="0"/>
          </a:p>
          <a:p>
            <a:pPr marL="0" indent="0">
              <a:buNone/>
            </a:pPr>
            <a:r>
              <a:rPr lang="uk-UA" sz="2400" dirty="0" smtClean="0"/>
              <a:t>	У </a:t>
            </a:r>
            <a:r>
              <a:rPr lang="uk-UA" sz="2400" dirty="0"/>
              <a:t>період набубнявіння молочних залоз створюються сприятливі умови для їх гнійного запалення, збудником якого найчастіше є стафілокок. Вхідними воротами інфекції нерідко стає пупкова ямка, яка тривалий час не загоюється, а також </a:t>
            </a:r>
            <a:r>
              <a:rPr lang="uk-UA" sz="2400" dirty="0" err="1"/>
              <a:t>опрілості</a:t>
            </a:r>
            <a:r>
              <a:rPr lang="uk-UA" sz="2400" dirty="0"/>
              <a:t> шкіри, піодермія, первинні захворювання молочної залози.</a:t>
            </a:r>
            <a:endParaRPr lang="en-US" sz="2400" dirty="0"/>
          </a:p>
          <a:p>
            <a:endParaRPr lang="en-US" dirty="0"/>
          </a:p>
        </p:txBody>
      </p:sp>
    </p:spTree>
    <p:extLst>
      <p:ext uri="{BB962C8B-B14F-4D97-AF65-F5344CB8AC3E}">
        <p14:creationId xmlns:p14="http://schemas.microsoft.com/office/powerpoint/2010/main" val="1656612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4145" y="526473"/>
            <a:ext cx="9947564" cy="5846618"/>
          </a:xfrm>
        </p:spPr>
        <p:txBody>
          <a:bodyPr/>
          <a:lstStyle/>
          <a:p>
            <a:pPr marL="0" indent="0">
              <a:buNone/>
            </a:pPr>
            <a:r>
              <a:rPr lang="uk-UA" b="1" i="1" dirty="0" smtClean="0"/>
              <a:t>	Клінічна </a:t>
            </a:r>
            <a:r>
              <a:rPr lang="uk-UA" b="1" i="1" dirty="0"/>
              <a:t>картина</a:t>
            </a:r>
            <a:r>
              <a:rPr lang="uk-UA" dirty="0"/>
              <a:t>. Зазвичай початок захворювання гострий. Дитина стає неспокійною, температура тіла підвищується до </a:t>
            </a:r>
            <a:r>
              <a:rPr lang="uk-UA" dirty="0" err="1"/>
              <a:t>фебрильних</a:t>
            </a:r>
            <a:r>
              <a:rPr lang="uk-UA" dirty="0"/>
              <a:t> цифр, наростають ознаки інтоксикації. В ділянці молочної залози шкіра </a:t>
            </a:r>
            <a:r>
              <a:rPr lang="uk-UA" dirty="0" err="1"/>
              <a:t>гіперемована</a:t>
            </a:r>
            <a:r>
              <a:rPr lang="uk-UA" dirty="0"/>
              <a:t>, набрякла. При пальпації визначається болючий щільний інфільтрат. В подальшому шкіра молочної залози набуває </a:t>
            </a:r>
            <a:r>
              <a:rPr lang="uk-UA" dirty="0" err="1"/>
              <a:t>синюшно</a:t>
            </a:r>
            <a:r>
              <a:rPr lang="uk-UA" dirty="0"/>
              <a:t>-багряного забарвлення, в центрі інфільтрату з’являється флуктуація. У випадку несвоєчасного хірургічного лікування може відбутися самовільне розкриття гнійника або розповсюдження запального процесу на підшкірну клітковину грудей і живота, що супроводжується погіршенням загального стану дитини та є небезпекою хірургічного сепсису.</a:t>
            </a:r>
            <a:endParaRPr lang="en-US" dirty="0"/>
          </a:p>
          <a:p>
            <a:pPr marL="0" indent="0">
              <a:buNone/>
            </a:pPr>
            <a:r>
              <a:rPr lang="uk-UA" dirty="0" smtClean="0"/>
              <a:t>	Гнійний </a:t>
            </a:r>
            <a:r>
              <a:rPr lang="uk-UA" dirty="0"/>
              <a:t>мастит необхідно диференціювати із фізіологічним набубнявінням молочної залози, бешихою.</a:t>
            </a:r>
            <a:endParaRPr lang="en-US" dirty="0"/>
          </a:p>
          <a:p>
            <a:pPr marL="0" indent="0">
              <a:buNone/>
            </a:pPr>
            <a:r>
              <a:rPr lang="uk-UA" dirty="0" smtClean="0"/>
              <a:t>	При </a:t>
            </a:r>
            <a:r>
              <a:rPr lang="uk-UA" dirty="0"/>
              <a:t>фізіологічному набубнявінні молочних залоз загальний стан дитини не порушений, збільшуються у розмірах зазвичай дві залози, тоді як для гнійного маститу характерне однобічне ураження із вираженими місцевими запальними змінами, інтоксикаційним синдромом.</a:t>
            </a:r>
            <a:endParaRPr lang="en-US" dirty="0"/>
          </a:p>
          <a:p>
            <a:pPr marL="0" indent="0">
              <a:buNone/>
            </a:pPr>
            <a:r>
              <a:rPr lang="uk-UA" dirty="0" smtClean="0"/>
              <a:t>	Для </a:t>
            </a:r>
            <a:r>
              <a:rPr lang="uk-UA" dirty="0" err="1"/>
              <a:t>рожистого</a:t>
            </a:r>
            <a:r>
              <a:rPr lang="uk-UA" dirty="0"/>
              <a:t> запалення характерний раптовий початок, підвищення температури тіла до 40</a:t>
            </a:r>
            <a:r>
              <a:rPr lang="uk-UA" baseline="30000" dirty="0"/>
              <a:t>0</a:t>
            </a:r>
            <a:r>
              <a:rPr lang="uk-UA" dirty="0"/>
              <a:t>С. Гіперемія шкіри яскрава, має чітку межу, вздовж якої визначається запальний вал, що </a:t>
            </a:r>
            <a:r>
              <a:rPr lang="uk-UA" dirty="0" err="1"/>
              <a:t>припіднімається</a:t>
            </a:r>
            <a:r>
              <a:rPr lang="uk-UA" dirty="0"/>
              <a:t> над поверхнею шкіри.</a:t>
            </a:r>
            <a:endParaRPr lang="en-US" dirty="0"/>
          </a:p>
        </p:txBody>
      </p:sp>
    </p:spTree>
    <p:extLst>
      <p:ext uri="{BB962C8B-B14F-4D97-AF65-F5344CB8AC3E}">
        <p14:creationId xmlns:p14="http://schemas.microsoft.com/office/powerpoint/2010/main" val="775862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48873" y="711200"/>
            <a:ext cx="9555739" cy="5200022"/>
          </a:xfrm>
        </p:spPr>
        <p:txBody>
          <a:bodyPr/>
          <a:lstStyle/>
          <a:p>
            <a:pPr marL="0" indent="0">
              <a:buNone/>
            </a:pPr>
            <a:r>
              <a:rPr lang="uk-UA" b="1" i="1" dirty="0" smtClean="0"/>
              <a:t>	</a:t>
            </a:r>
            <a:r>
              <a:rPr lang="uk-UA" sz="2400" b="1" i="1" dirty="0" smtClean="0"/>
              <a:t>Лікування</a:t>
            </a:r>
            <a:r>
              <a:rPr lang="uk-UA" sz="2400" dirty="0"/>
              <a:t>. У стадії інфільтрації проводиться </a:t>
            </a:r>
            <a:r>
              <a:rPr lang="uk-UA" sz="2400" dirty="0" err="1"/>
              <a:t>розсмоктуюча</a:t>
            </a:r>
            <a:r>
              <a:rPr lang="uk-UA" sz="2400" dirty="0"/>
              <a:t> терапія: місцево призначають сухе тепло, УВЧ, УФО, </a:t>
            </a:r>
            <a:r>
              <a:rPr lang="uk-UA" sz="2400" dirty="0" err="1"/>
              <a:t>напівспиртові</a:t>
            </a:r>
            <a:r>
              <a:rPr lang="uk-UA" sz="2400" dirty="0"/>
              <a:t> компреси, а також загальна антибактеріальна терапія. За наявності флуктуації показане оперативне лікування. Розрізи виконують у радіальному напрямку на межі із здоровими тканинами, відступивши від ареоли не менш ніж на 0,5 см. У рану вводять тонкі гумові смужки, накладають пов’язку із гіпертонічним розчином натрію хлориду. Першу перев’язку проводять через 4 – 6 год після операції, в подальшому  лікування продовжують за загальними принципами ведення гнійних ран.</a:t>
            </a:r>
            <a:endParaRPr lang="en-US" sz="2400" dirty="0"/>
          </a:p>
          <a:p>
            <a:endParaRPr lang="en-US" dirty="0"/>
          </a:p>
        </p:txBody>
      </p:sp>
    </p:spTree>
    <p:extLst>
      <p:ext uri="{BB962C8B-B14F-4D97-AF65-F5344CB8AC3E}">
        <p14:creationId xmlns:p14="http://schemas.microsoft.com/office/powerpoint/2010/main" val="2944791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370639" cy="558145"/>
          </a:xfrm>
        </p:spPr>
        <p:txBody>
          <a:bodyPr>
            <a:normAutofit fontScale="90000"/>
          </a:bodyPr>
          <a:lstStyle/>
          <a:p>
            <a:r>
              <a:rPr lang="uk-UA" b="1" dirty="0"/>
              <a:t>Лімфаденіт</a:t>
            </a:r>
            <a:r>
              <a:rPr lang="en-US" dirty="0"/>
              <a:t/>
            </a:r>
            <a:br>
              <a:rPr lang="en-US" dirty="0"/>
            </a:br>
            <a:endParaRPr lang="en-US" dirty="0"/>
          </a:p>
        </p:txBody>
      </p:sp>
      <p:sp>
        <p:nvSpPr>
          <p:cNvPr id="3" name="Объект 2"/>
          <p:cNvSpPr>
            <a:spLocks noGrp="1"/>
          </p:cNvSpPr>
          <p:nvPr>
            <p:ph idx="1"/>
          </p:nvPr>
        </p:nvSpPr>
        <p:spPr>
          <a:xfrm>
            <a:off x="1773382" y="1182255"/>
            <a:ext cx="9731230" cy="4728967"/>
          </a:xfrm>
        </p:spPr>
        <p:txBody>
          <a:bodyPr/>
          <a:lstStyle/>
          <a:p>
            <a:pPr marL="0" indent="0">
              <a:buNone/>
            </a:pPr>
            <a:r>
              <a:rPr lang="uk-UA" dirty="0" smtClean="0"/>
              <a:t>	</a:t>
            </a:r>
            <a:r>
              <a:rPr lang="uk-UA" sz="2000" dirty="0" smtClean="0"/>
              <a:t>У </a:t>
            </a:r>
            <a:r>
              <a:rPr lang="uk-UA" sz="2000" dirty="0"/>
              <a:t>грудному віці реакції зі сторони лімфатичних вузлів спостерігаються </a:t>
            </a:r>
            <a:r>
              <a:rPr lang="uk-UA" sz="2000" dirty="0" err="1"/>
              <a:t>рідко</a:t>
            </a:r>
            <a:r>
              <a:rPr lang="uk-UA" sz="2000" dirty="0"/>
              <a:t> у зв’язку із їх слабкою бар’єрною функцією. Лімфаденіт найчастіше зустрічається у віці від 3-х до 10-ти років, у подальшому частота його знову знижується, оскільки відбувається фізіологічна інволюція лімфатичних вузлів.</a:t>
            </a:r>
            <a:endParaRPr lang="en-US" sz="2000" dirty="0"/>
          </a:p>
          <a:p>
            <a:pPr marL="0" indent="0">
              <a:buNone/>
            </a:pPr>
            <a:r>
              <a:rPr lang="uk-UA" sz="2000" dirty="0" smtClean="0"/>
              <a:t>	Нормальні </a:t>
            </a:r>
            <a:r>
              <a:rPr lang="uk-UA" sz="2000" dirty="0"/>
              <a:t>лімфатичні вузли мають величину від просяного зерна до горошини, при пальпації м’якої консистенції, рухомі, неболючі. Проте спостерігаються значні індивідуальні відхилення. Збільшення лімфатичних вузлів яскраво виражене при так званому </a:t>
            </a:r>
            <a:r>
              <a:rPr lang="uk-UA" sz="2000" dirty="0" err="1"/>
              <a:t>лімфатико</a:t>
            </a:r>
            <a:r>
              <a:rPr lang="uk-UA" sz="2000" dirty="0"/>
              <a:t>-ексудативному діатезі, для якого характерними є також гіперплазія окремих лімфатичних фолікулів із схильністю до запальних захворювань носоглотки, збільшена селезінка, а іноді </a:t>
            </a:r>
            <a:r>
              <a:rPr lang="uk-UA" sz="2000" dirty="0" err="1"/>
              <a:t>тимус</a:t>
            </a:r>
            <a:r>
              <a:rPr lang="uk-UA" sz="2000" dirty="0"/>
              <a:t> (</a:t>
            </a:r>
            <a:r>
              <a:rPr lang="ru-RU" sz="2000" dirty="0" err="1"/>
              <a:t>status</a:t>
            </a:r>
            <a:r>
              <a:rPr lang="ru-RU" sz="2000" dirty="0"/>
              <a:t> </a:t>
            </a:r>
            <a:r>
              <a:rPr lang="ru-RU" sz="2000" dirty="0" err="1"/>
              <a:t>thymicolymphaticus</a:t>
            </a:r>
            <a:r>
              <a:rPr lang="uk-UA" sz="2000" dirty="0"/>
              <a:t>).</a:t>
            </a:r>
            <a:endParaRPr lang="en-US" sz="2000" dirty="0"/>
          </a:p>
          <a:p>
            <a:endParaRPr lang="en-US" dirty="0"/>
          </a:p>
        </p:txBody>
      </p:sp>
    </p:spTree>
    <p:extLst>
      <p:ext uri="{BB962C8B-B14F-4D97-AF65-F5344CB8AC3E}">
        <p14:creationId xmlns:p14="http://schemas.microsoft.com/office/powerpoint/2010/main" val="2733116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48873" y="526473"/>
            <a:ext cx="9555739" cy="5384749"/>
          </a:xfrm>
        </p:spPr>
        <p:txBody>
          <a:bodyPr/>
          <a:lstStyle/>
          <a:p>
            <a:pPr marL="0" indent="0">
              <a:buNone/>
            </a:pPr>
            <a:r>
              <a:rPr lang="uk-UA" dirty="0" smtClean="0"/>
              <a:t>	</a:t>
            </a:r>
            <a:r>
              <a:rPr lang="uk-UA" sz="2400" dirty="0" smtClean="0"/>
              <a:t>При </a:t>
            </a:r>
            <a:r>
              <a:rPr lang="uk-UA" sz="2400" dirty="0"/>
              <a:t>виявленні зміни розмірів чи консистенції лімфатичних вузлів важливим є обстеження дитини, оскільки збільшення лімфовузлів може спостерігатися при різних інфекціях, </a:t>
            </a:r>
            <a:r>
              <a:rPr lang="uk-UA" sz="2400" dirty="0" err="1"/>
              <a:t>гіперергічних</a:t>
            </a:r>
            <a:r>
              <a:rPr lang="uk-UA" sz="2400" dirty="0"/>
              <a:t> реакціях організму, хворобах крові і кровотворних органів, при кумулятивних процесах в </a:t>
            </a:r>
            <a:r>
              <a:rPr lang="uk-UA" sz="2400" dirty="0" err="1"/>
              <a:t>ретикулоендотеліальних</a:t>
            </a:r>
            <a:r>
              <a:rPr lang="uk-UA" sz="2400" dirty="0"/>
              <a:t> клітинах, деяких </a:t>
            </a:r>
            <a:r>
              <a:rPr lang="uk-UA" sz="2400" dirty="0" err="1"/>
              <a:t>діатезах</a:t>
            </a:r>
            <a:r>
              <a:rPr lang="uk-UA" sz="2400" dirty="0"/>
              <a:t>, пухлинах – як первинних, так і метастатичних, тощо.</a:t>
            </a:r>
            <a:endParaRPr lang="en-US" sz="2400" dirty="0"/>
          </a:p>
          <a:p>
            <a:pPr marL="0" indent="0">
              <a:buNone/>
            </a:pPr>
            <a:r>
              <a:rPr lang="uk-UA" sz="2400" dirty="0" smtClean="0"/>
              <a:t>	У </a:t>
            </a:r>
            <a:r>
              <a:rPr lang="uk-UA" sz="2400" dirty="0"/>
              <a:t>дітей, особливо молодшого віку, лімфаденіт локалізується найчастіше у </a:t>
            </a:r>
            <a:r>
              <a:rPr lang="uk-UA" sz="2400" dirty="0" err="1"/>
              <a:t>щелепно</a:t>
            </a:r>
            <a:r>
              <a:rPr lang="uk-UA" sz="2400" dirty="0"/>
              <a:t>-лицевій ділянці, рідше уражаються пахвові, пахвинні, підколінні лімфатичні вузли. У патогенезі захворювання велику роль відіграє попередня </a:t>
            </a:r>
            <a:r>
              <a:rPr lang="uk-UA" sz="2400" dirty="0" err="1"/>
              <a:t>сенсебілзація</a:t>
            </a:r>
            <a:r>
              <a:rPr lang="uk-UA" sz="2400" dirty="0"/>
              <a:t> організму в результаті перенесених інфекційних чи гнійних захворювань.</a:t>
            </a:r>
            <a:endParaRPr lang="en-US" sz="2400" dirty="0"/>
          </a:p>
          <a:p>
            <a:endParaRPr lang="en-US" dirty="0"/>
          </a:p>
        </p:txBody>
      </p:sp>
    </p:spTree>
    <p:extLst>
      <p:ext uri="{BB962C8B-B14F-4D97-AF65-F5344CB8AC3E}">
        <p14:creationId xmlns:p14="http://schemas.microsoft.com/office/powerpoint/2010/main" val="3064297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74982" y="406400"/>
            <a:ext cx="9629630" cy="5504822"/>
          </a:xfrm>
        </p:spPr>
        <p:txBody>
          <a:bodyPr/>
          <a:lstStyle/>
          <a:p>
            <a:pPr marL="0" indent="0">
              <a:buNone/>
            </a:pPr>
            <a:r>
              <a:rPr lang="uk-UA" b="1" i="1" dirty="0" smtClean="0"/>
              <a:t>	</a:t>
            </a:r>
            <a:r>
              <a:rPr lang="uk-UA" sz="2400" b="1" i="1" dirty="0" smtClean="0"/>
              <a:t>Клінічна </a:t>
            </a:r>
            <a:r>
              <a:rPr lang="uk-UA" sz="2400" b="1" i="1" dirty="0"/>
              <a:t>картина</a:t>
            </a:r>
            <a:r>
              <a:rPr lang="uk-UA" sz="2400" dirty="0"/>
              <a:t>. Характерна поява загальних симптомів – нездужання, мерзлякуватість, головний біль, підвищення температури тіла до 38 – 39</a:t>
            </a:r>
            <a:r>
              <a:rPr lang="uk-UA" sz="2400" baseline="30000" dirty="0"/>
              <a:t>0</a:t>
            </a:r>
            <a:r>
              <a:rPr lang="uk-UA" sz="2400" dirty="0"/>
              <a:t>С, порушення сну. У </a:t>
            </a:r>
            <a:r>
              <a:rPr lang="uk-UA" sz="2400" dirty="0" err="1"/>
              <a:t>серозно</a:t>
            </a:r>
            <a:r>
              <a:rPr lang="uk-UA" sz="2400" dirty="0"/>
              <a:t>-інфільтративній фазі запалення лімфатичний вузол (вузли) збільшений в об’ємі, при пальпації щільний, болючий, шкіра над ним </a:t>
            </a:r>
            <a:r>
              <a:rPr lang="uk-UA" sz="2400" dirty="0" err="1"/>
              <a:t>гіперемована</a:t>
            </a:r>
            <a:r>
              <a:rPr lang="uk-UA" sz="2400" dirty="0"/>
              <a:t>, дещо набрякла. Під </a:t>
            </a:r>
            <a:r>
              <a:rPr lang="uk-UA" sz="2400" dirty="0" err="1"/>
              <a:t>вливом</a:t>
            </a:r>
            <a:r>
              <a:rPr lang="uk-UA" sz="2400" dirty="0"/>
              <a:t> лікування можливий зворотній розвиток симптомів. Перехід захворювання у гнійно-некротичну фазу із розплавленням лімфатичного вузла визначається за появою симптому флуктуації.</a:t>
            </a:r>
            <a:endParaRPr lang="en-US" sz="2400" dirty="0"/>
          </a:p>
          <a:p>
            <a:pPr marL="0" indent="0">
              <a:buNone/>
            </a:pPr>
            <a:r>
              <a:rPr lang="uk-UA" sz="2400" dirty="0" smtClean="0"/>
              <a:t>	Іноді </a:t>
            </a:r>
            <a:r>
              <a:rPr lang="uk-UA" sz="2400" dirty="0"/>
              <a:t>на фоні антибактеріальної терапії ліквідуються загальні та місцеві симптоми запалення, проте залишається збільшення лімфатичного вузла. Процес набуває в’ялого перебігу, у </a:t>
            </a:r>
            <a:r>
              <a:rPr lang="uk-UA" sz="2400" dirty="0" err="1"/>
              <a:t>вузлі</a:t>
            </a:r>
            <a:r>
              <a:rPr lang="uk-UA" sz="2400" dirty="0"/>
              <a:t> можливе </a:t>
            </a:r>
            <a:r>
              <a:rPr lang="uk-UA" sz="2400" dirty="0" err="1"/>
              <a:t>абсцедування</a:t>
            </a:r>
            <a:r>
              <a:rPr lang="uk-UA" sz="2400" dirty="0"/>
              <a:t>.</a:t>
            </a:r>
            <a:endParaRPr lang="en-US" sz="2400" dirty="0"/>
          </a:p>
          <a:p>
            <a:endParaRPr lang="en-US" dirty="0"/>
          </a:p>
        </p:txBody>
      </p:sp>
    </p:spTree>
    <p:extLst>
      <p:ext uri="{BB962C8B-B14F-4D97-AF65-F5344CB8AC3E}">
        <p14:creationId xmlns:p14="http://schemas.microsoft.com/office/powerpoint/2010/main" val="1574775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45673" y="526473"/>
            <a:ext cx="9758939" cy="5384749"/>
          </a:xfrm>
        </p:spPr>
        <p:txBody>
          <a:bodyPr/>
          <a:lstStyle/>
          <a:p>
            <a:pPr marL="0" indent="0">
              <a:buNone/>
            </a:pPr>
            <a:r>
              <a:rPr lang="uk-UA" sz="2400" b="1" i="1" dirty="0" smtClean="0"/>
              <a:t>	Лікування</a:t>
            </a:r>
            <a:r>
              <a:rPr lang="uk-UA" sz="2400" dirty="0"/>
              <a:t>. Особливої уваги вимагає виявлення та усунення первинного вогнища інфекції. У </a:t>
            </a:r>
            <a:r>
              <a:rPr lang="uk-UA" sz="2400" dirty="0" err="1"/>
              <a:t>серозно</a:t>
            </a:r>
            <a:r>
              <a:rPr lang="uk-UA" sz="2400" dirty="0"/>
              <a:t>-інфільтративній фазі застосовують консервативну терапію із призначенням антибіотиків, десенсибілізуючих препаратів, місцево – теплові, фізіотерапевтичні процедури.</a:t>
            </a:r>
            <a:endParaRPr lang="en-US" sz="2400" dirty="0"/>
          </a:p>
          <a:p>
            <a:pPr marL="0" indent="0">
              <a:buNone/>
            </a:pPr>
            <a:r>
              <a:rPr lang="uk-UA" sz="2400" dirty="0" smtClean="0"/>
              <a:t>	При </a:t>
            </a:r>
            <a:r>
              <a:rPr lang="uk-UA" sz="2400" dirty="0"/>
              <a:t>гнійному лімфаденіті виконують розріз протяжністю 2 – 3 см, що є достатнім для дренування гнійної порожнини. </a:t>
            </a:r>
            <a:r>
              <a:rPr lang="uk-UA" sz="2400" dirty="0" err="1"/>
              <a:t>Обширні</a:t>
            </a:r>
            <a:r>
              <a:rPr lang="uk-UA" sz="2400" dirty="0"/>
              <a:t> </a:t>
            </a:r>
            <a:r>
              <a:rPr lang="uk-UA" sz="2400" dirty="0" err="1"/>
              <a:t>аденофлегмони</a:t>
            </a:r>
            <a:r>
              <a:rPr lang="uk-UA" sz="2400" dirty="0"/>
              <a:t> є показом до виконання більш широких розрізів</a:t>
            </a:r>
            <a:r>
              <a:rPr lang="uk-UA" dirty="0"/>
              <a:t>.</a:t>
            </a:r>
            <a:endParaRPr lang="en-US" dirty="0"/>
          </a:p>
        </p:txBody>
      </p:sp>
    </p:spTree>
    <p:extLst>
      <p:ext uri="{BB962C8B-B14F-4D97-AF65-F5344CB8AC3E}">
        <p14:creationId xmlns:p14="http://schemas.microsoft.com/office/powerpoint/2010/main" val="286141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 лекції</a:t>
            </a:r>
            <a:endParaRPr lang="en-US" dirty="0"/>
          </a:p>
        </p:txBody>
      </p:sp>
      <p:sp>
        <p:nvSpPr>
          <p:cNvPr id="3" name="Объект 2"/>
          <p:cNvSpPr>
            <a:spLocks noGrp="1"/>
          </p:cNvSpPr>
          <p:nvPr>
            <p:ph idx="1"/>
          </p:nvPr>
        </p:nvSpPr>
        <p:spPr>
          <a:xfrm>
            <a:off x="2589212" y="1339273"/>
            <a:ext cx="8915400" cy="5347853"/>
          </a:xfrm>
        </p:spPr>
        <p:txBody>
          <a:bodyPr>
            <a:normAutofit/>
          </a:bodyPr>
          <a:lstStyle/>
          <a:p>
            <a:pPr lvl="0"/>
            <a:r>
              <a:rPr lang="uk-UA" dirty="0">
                <a:latin typeface="Times New Roman" panose="02020603050405020304" pitchFamily="18" charset="0"/>
                <a:cs typeface="Times New Roman" panose="02020603050405020304" pitchFamily="18" charset="0"/>
              </a:rPr>
              <a:t>Етіологічна структуру гнійно-запальних захворювань новонароджених.</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Визначення синдрому системної запальної відповіді.</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Патогенез </a:t>
            </a:r>
            <a:r>
              <a:rPr lang="uk-UA" dirty="0" err="1">
                <a:latin typeface="Times New Roman" panose="02020603050405020304" pitchFamily="18" charset="0"/>
                <a:cs typeface="Times New Roman" panose="02020603050405020304" pitchFamily="18" charset="0"/>
              </a:rPr>
              <a:t>генералізованих</a:t>
            </a:r>
            <a:r>
              <a:rPr lang="uk-UA" dirty="0">
                <a:latin typeface="Times New Roman" panose="02020603050405020304" pitchFamily="18" charset="0"/>
                <a:cs typeface="Times New Roman" panose="02020603050405020304" pitchFamily="18" charset="0"/>
              </a:rPr>
              <a:t> форм хірургічної інфекції у немовлят, анатомо-фізіологічні особливості та супутні фактори, що сприяють генералізації процесу.</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Клінічна картина флегмони новонароджених, маститу, </a:t>
            </a:r>
            <a:r>
              <a:rPr lang="uk-UA" dirty="0" err="1">
                <a:latin typeface="Times New Roman" panose="02020603050405020304" pitchFamily="18" charset="0"/>
                <a:cs typeface="Times New Roman" panose="02020603050405020304" pitchFamily="18" charset="0"/>
              </a:rPr>
              <a:t>омфаліту</a:t>
            </a:r>
            <a:r>
              <a:rPr lang="uk-UA" dirty="0">
                <a:latin typeface="Times New Roman" panose="02020603050405020304" pitchFamily="18" charset="0"/>
                <a:cs typeface="Times New Roman" panose="02020603050405020304" pitchFamily="18" charset="0"/>
              </a:rPr>
              <a:t>, парапроктиту.</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Принципи використання допоміжних методів обстеження та інтерпретації отриманих даних при даній патології. </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Напрямки комплексної терапії септичних ускладнень гнійно-запальних захворювань новонароджених.</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Можливості хірургічного втручання як методу впливу на локальне вогнище в комплексній терапії важких форм гнійно-запальних захворювань новонароджених.</a:t>
            </a:r>
            <a:endParaRPr lang="en-US" dirty="0">
              <a:latin typeface="Times New Roman" panose="02020603050405020304" pitchFamily="18" charset="0"/>
              <a:cs typeface="Times New Roman" panose="02020603050405020304" pitchFamily="18" charset="0"/>
            </a:endParaRPr>
          </a:p>
          <a:p>
            <a:pPr lvl="0"/>
            <a:r>
              <a:rPr lang="uk-UA" dirty="0">
                <a:latin typeface="Times New Roman" panose="02020603050405020304" pitchFamily="18" charset="0"/>
                <a:cs typeface="Times New Roman" panose="02020603050405020304" pitchFamily="18" charset="0"/>
              </a:rPr>
              <a:t>Гострий гематогенний </a:t>
            </a:r>
            <a:r>
              <a:rPr lang="uk-UA" dirty="0" err="1">
                <a:latin typeface="Times New Roman" panose="02020603050405020304" pitchFamily="18" charset="0"/>
                <a:cs typeface="Times New Roman" panose="02020603050405020304" pitchFamily="18" charset="0"/>
              </a:rPr>
              <a:t>отсеомієліт</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909158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595090"/>
          </a:xfrm>
        </p:spPr>
        <p:txBody>
          <a:bodyPr>
            <a:normAutofit fontScale="90000"/>
          </a:bodyPr>
          <a:lstStyle/>
          <a:p>
            <a:r>
              <a:rPr lang="uk-UA" dirty="0" smtClean="0"/>
              <a:t>Бешиха</a:t>
            </a:r>
            <a:endParaRPr lang="en-US" dirty="0"/>
          </a:p>
        </p:txBody>
      </p:sp>
      <p:sp>
        <p:nvSpPr>
          <p:cNvPr id="3" name="Объект 2"/>
          <p:cNvSpPr>
            <a:spLocks noGrp="1"/>
          </p:cNvSpPr>
          <p:nvPr>
            <p:ph idx="1"/>
          </p:nvPr>
        </p:nvSpPr>
        <p:spPr>
          <a:xfrm>
            <a:off x="1893455" y="1219199"/>
            <a:ext cx="9611157" cy="5218545"/>
          </a:xfrm>
        </p:spPr>
        <p:txBody>
          <a:bodyPr>
            <a:normAutofit/>
          </a:bodyPr>
          <a:lstStyle/>
          <a:p>
            <a:pPr marL="0" indent="0">
              <a:buNone/>
            </a:pPr>
            <a:r>
              <a:rPr lang="uk-UA" sz="2000" dirty="0" smtClean="0"/>
              <a:t>	Для </a:t>
            </a:r>
            <a:r>
              <a:rPr lang="uk-UA" sz="2000" dirty="0"/>
              <a:t>бешихи характерним є виникнення у дермі і меншою мірою в інших шарах шкіри серозного або </a:t>
            </a:r>
            <a:r>
              <a:rPr lang="uk-UA" sz="2000" dirty="0" err="1"/>
              <a:t>серозно</a:t>
            </a:r>
            <a:r>
              <a:rPr lang="uk-UA" sz="2000" dirty="0"/>
              <a:t>-геморагічного запалення, збудником якого в основному є β-гемолітичний стрептокок, рідше – стафілокок. </a:t>
            </a:r>
            <a:r>
              <a:rPr lang="uk-UA" sz="2000" dirty="0" err="1"/>
              <a:t>Генез</a:t>
            </a:r>
            <a:r>
              <a:rPr lang="uk-UA" sz="2000" dirty="0"/>
              <a:t> запального процесу включає безпосередню дію мікроорганізмів, їх токсинів, алергічну реакцію, що спричинює порушення </a:t>
            </a:r>
            <a:r>
              <a:rPr lang="uk-UA" sz="2000" dirty="0" err="1"/>
              <a:t>мікроциркуляції</a:t>
            </a:r>
            <a:r>
              <a:rPr lang="uk-UA" sz="2000" dirty="0"/>
              <a:t> у кровоносних та лімфатичних судинах. За неускладненого перебігу бешихи збудники містяться в лімфатичних судинах шкіри, а запалення викликає їх гостру оклюзію, яка є основою для формування стійкого набряку і раннього порушення лімфообігу.</a:t>
            </a:r>
            <a:endParaRPr lang="en-US" sz="2000" dirty="0"/>
          </a:p>
          <a:p>
            <a:pPr marL="0" indent="0">
              <a:buNone/>
            </a:pPr>
            <a:r>
              <a:rPr lang="uk-UA" sz="2000" dirty="0" smtClean="0"/>
              <a:t>	За </a:t>
            </a:r>
            <a:r>
              <a:rPr lang="uk-UA" sz="2000" dirty="0"/>
              <a:t>клінічним перебігом розрізняють </a:t>
            </a:r>
            <a:r>
              <a:rPr lang="uk-UA" sz="2000" dirty="0" err="1"/>
              <a:t>еритематозну</a:t>
            </a:r>
            <a:r>
              <a:rPr lang="uk-UA" sz="2000" dirty="0"/>
              <a:t>, </a:t>
            </a:r>
            <a:r>
              <a:rPr lang="uk-UA" sz="2000" dirty="0" err="1"/>
              <a:t>бульозну</a:t>
            </a:r>
            <a:r>
              <a:rPr lang="uk-UA" sz="2000" dirty="0"/>
              <a:t>, флегмонозну, гангренозну форми бешихи.</a:t>
            </a:r>
            <a:endParaRPr lang="en-US" sz="2000" dirty="0"/>
          </a:p>
          <a:p>
            <a:pPr marL="0" indent="0">
              <a:buNone/>
            </a:pPr>
            <a:r>
              <a:rPr lang="uk-UA" sz="2000" dirty="0" smtClean="0"/>
              <a:t>	Початок </a:t>
            </a:r>
            <a:r>
              <a:rPr lang="uk-UA" sz="2000" dirty="0"/>
              <a:t>захворювання гострий: у перші години підвищується температура тіла до високих цифр, виникає нудота, блювання, пронос, іноді судоми. Симптоми інтоксикації переважають над місцевими проявами, дитина може не пред’являти скарг на біль в ураженій ділянці.</a:t>
            </a:r>
            <a:endParaRPr lang="en-US" sz="2000" dirty="0"/>
          </a:p>
          <a:p>
            <a:endParaRPr lang="en-US" dirty="0"/>
          </a:p>
        </p:txBody>
      </p:sp>
    </p:spTree>
    <p:extLst>
      <p:ext uri="{BB962C8B-B14F-4D97-AF65-F5344CB8AC3E}">
        <p14:creationId xmlns:p14="http://schemas.microsoft.com/office/powerpoint/2010/main" val="2750646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9491" y="544945"/>
            <a:ext cx="9805121" cy="6132946"/>
          </a:xfrm>
        </p:spPr>
        <p:txBody>
          <a:bodyPr>
            <a:normAutofit/>
          </a:bodyPr>
          <a:lstStyle/>
          <a:p>
            <a:pPr marL="0" indent="0">
              <a:buNone/>
            </a:pPr>
            <a:r>
              <a:rPr lang="uk-UA" i="1" dirty="0" smtClean="0"/>
              <a:t>	</a:t>
            </a:r>
            <a:r>
              <a:rPr lang="uk-UA" sz="2000" i="1" dirty="0" err="1" smtClean="0"/>
              <a:t>Еритематозна</a:t>
            </a:r>
            <a:r>
              <a:rPr lang="uk-UA" sz="2000" i="1" dirty="0" smtClean="0"/>
              <a:t> </a:t>
            </a:r>
            <a:r>
              <a:rPr lang="uk-UA" sz="2000" i="1" dirty="0"/>
              <a:t>форма</a:t>
            </a:r>
            <a:r>
              <a:rPr lang="uk-UA" sz="2000" dirty="0"/>
              <a:t>. Запалення шкіри починається із певної ділянки яскравим почервонінням. Шкіра напружена, поверхня її гладка, блискуча, болюча на дотик. Край еритеми </a:t>
            </a:r>
            <a:r>
              <a:rPr lang="uk-UA" sz="2000" dirty="0" err="1"/>
              <a:t>відмежовиний</a:t>
            </a:r>
            <a:r>
              <a:rPr lang="uk-UA" sz="2000" dirty="0"/>
              <a:t> валиком, який має тенденцію до переміщення по здоровій шкірі. Схильність до </a:t>
            </a:r>
            <a:r>
              <a:rPr lang="uk-UA" sz="2000" dirty="0" err="1"/>
              <a:t>розповсюдженя</a:t>
            </a:r>
            <a:r>
              <a:rPr lang="uk-UA" sz="2000" dirty="0"/>
              <a:t> особливо виражена у дітей першого року життя.</a:t>
            </a:r>
            <a:endParaRPr lang="en-US" sz="2000" dirty="0"/>
          </a:p>
          <a:p>
            <a:pPr marL="0" indent="0">
              <a:buNone/>
            </a:pPr>
            <a:r>
              <a:rPr lang="uk-UA" sz="2000" dirty="0" smtClean="0"/>
              <a:t>	Характерною </a:t>
            </a:r>
            <a:r>
              <a:rPr lang="uk-UA" sz="2000" dirty="0"/>
              <a:t>локалізацією бешихи у дітей молодшого віку є шкіра обличчя. Еритема починається із </a:t>
            </a:r>
            <a:r>
              <a:rPr lang="uk-UA" sz="2000" dirty="0" err="1"/>
              <a:t>ніздрів</a:t>
            </a:r>
            <a:r>
              <a:rPr lang="uk-UA" sz="2000" dirty="0"/>
              <a:t>, охоплює ніс і щоки у формі метелика, подібно до інфекційної еритеми. У новонароджених і грудних дітей рожа звичайно виникає в пупковій  і </a:t>
            </a:r>
            <a:r>
              <a:rPr lang="uk-UA" sz="2000" dirty="0" err="1"/>
              <a:t>аногенітальній</a:t>
            </a:r>
            <a:r>
              <a:rPr lang="uk-UA" sz="2000" dirty="0"/>
              <a:t> ділянках.</a:t>
            </a:r>
            <a:endParaRPr lang="en-US" sz="2000" dirty="0"/>
          </a:p>
          <a:p>
            <a:pPr marL="0" indent="0">
              <a:buNone/>
            </a:pPr>
            <a:r>
              <a:rPr lang="uk-UA" sz="2000" dirty="0" smtClean="0"/>
              <a:t>	При</a:t>
            </a:r>
            <a:r>
              <a:rPr lang="uk-UA" sz="2000" dirty="0"/>
              <a:t> </a:t>
            </a:r>
            <a:r>
              <a:rPr lang="uk-UA" sz="2000" i="1" dirty="0" err="1"/>
              <a:t>бульозній</a:t>
            </a:r>
            <a:r>
              <a:rPr lang="uk-UA" sz="2000" dirty="0"/>
              <a:t> </a:t>
            </a:r>
            <a:r>
              <a:rPr lang="uk-UA" sz="2000" i="1" dirty="0"/>
              <a:t>формі</a:t>
            </a:r>
            <a:r>
              <a:rPr lang="uk-UA" sz="2000" dirty="0"/>
              <a:t> на фоні </a:t>
            </a:r>
            <a:r>
              <a:rPr lang="uk-UA" sz="2000" dirty="0" err="1"/>
              <a:t>гіперемованої</a:t>
            </a:r>
            <a:r>
              <a:rPr lang="uk-UA" sz="2000" dirty="0"/>
              <a:t> шкіри з’являються міхурі різних розмірів, які виповнені серозною рідиною. Одні міхурі розкриваються відразу ж, інші – через певний проміжок часу, тому створюється доволі строката картина.</a:t>
            </a:r>
            <a:endParaRPr lang="en-US" sz="2000" dirty="0"/>
          </a:p>
          <a:p>
            <a:pPr marL="0" indent="0">
              <a:buNone/>
            </a:pPr>
            <a:r>
              <a:rPr lang="uk-UA" sz="2000" dirty="0"/>
              <a:t>	</a:t>
            </a:r>
            <a:r>
              <a:rPr lang="uk-UA" sz="2000" dirty="0" smtClean="0"/>
              <a:t>Для</a:t>
            </a:r>
            <a:r>
              <a:rPr lang="uk-UA" sz="2000" dirty="0"/>
              <a:t> </a:t>
            </a:r>
            <a:r>
              <a:rPr lang="uk-UA" sz="2000" i="1" dirty="0"/>
              <a:t>флегмонозної</a:t>
            </a:r>
            <a:r>
              <a:rPr lang="uk-UA" sz="2000" dirty="0"/>
              <a:t>  і </a:t>
            </a:r>
            <a:r>
              <a:rPr lang="uk-UA" sz="2000" i="1" dirty="0"/>
              <a:t>гангренозної</a:t>
            </a:r>
            <a:r>
              <a:rPr lang="uk-UA" sz="2000" dirty="0"/>
              <a:t> </a:t>
            </a:r>
            <a:r>
              <a:rPr lang="uk-UA" sz="2000" i="1" dirty="0"/>
              <a:t>форм</a:t>
            </a:r>
            <a:r>
              <a:rPr lang="uk-UA" sz="2000" dirty="0"/>
              <a:t> бешихи характерним є втягнення у запальний процес підшкірної клітковини із утворенням флегмони або некрозом  і відторгненням окремих ділянок шкіри.</a:t>
            </a:r>
            <a:endParaRPr lang="en-US" sz="2000" dirty="0"/>
          </a:p>
          <a:p>
            <a:pPr marL="0" indent="0">
              <a:buNone/>
            </a:pPr>
            <a:r>
              <a:rPr lang="uk-UA" sz="2000" dirty="0" smtClean="0"/>
              <a:t>	При </a:t>
            </a:r>
            <a:r>
              <a:rPr lang="uk-UA" sz="2000" dirty="0" err="1"/>
              <a:t>рожистому</a:t>
            </a:r>
            <a:r>
              <a:rPr lang="uk-UA" sz="2000" dirty="0"/>
              <a:t> запаленні у процес швидко втягуються </a:t>
            </a:r>
            <a:r>
              <a:rPr lang="uk-UA" sz="2000" dirty="0" err="1"/>
              <a:t>регіонарні</a:t>
            </a:r>
            <a:r>
              <a:rPr lang="uk-UA" sz="2000" dirty="0"/>
              <a:t> лімфатичні судини і вузли із розвитком </a:t>
            </a:r>
            <a:r>
              <a:rPr lang="uk-UA" sz="2000" dirty="0" err="1"/>
              <a:t>лімфангоїту</a:t>
            </a:r>
            <a:r>
              <a:rPr lang="uk-UA" sz="2000" dirty="0"/>
              <a:t> та лімфаденіту.</a:t>
            </a:r>
            <a:endParaRPr lang="en-US" sz="2000" dirty="0"/>
          </a:p>
          <a:p>
            <a:endParaRPr lang="en-US" dirty="0"/>
          </a:p>
        </p:txBody>
      </p:sp>
    </p:spTree>
    <p:extLst>
      <p:ext uri="{BB962C8B-B14F-4D97-AF65-F5344CB8AC3E}">
        <p14:creationId xmlns:p14="http://schemas.microsoft.com/office/powerpoint/2010/main" val="1303811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4145" y="489527"/>
            <a:ext cx="9740467" cy="5421695"/>
          </a:xfrm>
        </p:spPr>
        <p:txBody>
          <a:bodyPr/>
          <a:lstStyle/>
          <a:p>
            <a:pPr marL="0" indent="0">
              <a:buNone/>
            </a:pPr>
            <a:r>
              <a:rPr lang="uk-UA" sz="2400" b="1" dirty="0" smtClean="0"/>
              <a:t>	Диференційний </a:t>
            </a:r>
            <a:r>
              <a:rPr lang="uk-UA" sz="2400" b="1" dirty="0"/>
              <a:t>діагноз</a:t>
            </a:r>
            <a:r>
              <a:rPr lang="uk-UA" sz="2400" dirty="0"/>
              <a:t> проводять із абсцесом  і флегмоною підшкірної клітковини, некротичною флегмоною новонароджених, ексудативною еритемою. Враховують гострий початок захворювання, локалізацію процесу, характер гіперемії, її схильність до швидкого периферійного поширення.</a:t>
            </a:r>
            <a:endParaRPr lang="en-US" sz="2400" dirty="0"/>
          </a:p>
          <a:p>
            <a:pPr marL="0" indent="0">
              <a:buNone/>
            </a:pPr>
            <a:r>
              <a:rPr lang="uk-UA" sz="2400" dirty="0" smtClean="0"/>
              <a:t>	</a:t>
            </a:r>
            <a:endParaRPr lang="en-US" dirty="0"/>
          </a:p>
        </p:txBody>
      </p:sp>
    </p:spTree>
    <p:extLst>
      <p:ext uri="{BB962C8B-B14F-4D97-AF65-F5344CB8AC3E}">
        <p14:creationId xmlns:p14="http://schemas.microsoft.com/office/powerpoint/2010/main" val="1179417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41236" y="563417"/>
            <a:ext cx="9463376" cy="5772727"/>
          </a:xfrm>
        </p:spPr>
        <p:txBody>
          <a:bodyPr>
            <a:normAutofit/>
          </a:bodyPr>
          <a:lstStyle/>
          <a:p>
            <a:pPr marL="0" indent="0">
              <a:buNone/>
            </a:pPr>
            <a:r>
              <a:rPr lang="uk-UA" b="1" dirty="0" smtClean="0"/>
              <a:t>	</a:t>
            </a:r>
            <a:r>
              <a:rPr lang="uk-UA" sz="2400" b="1" dirty="0" smtClean="0"/>
              <a:t>Лікування</a:t>
            </a:r>
            <a:r>
              <a:rPr lang="uk-UA" sz="2400" dirty="0"/>
              <a:t>. Антибактеріальну терапію проводять протягом не менше 7 днів із використанням напівсинтетичних, </a:t>
            </a:r>
            <a:r>
              <a:rPr lang="uk-UA" sz="2400" dirty="0" err="1"/>
              <a:t>інгібіторозахищених</a:t>
            </a:r>
            <a:r>
              <a:rPr lang="uk-UA" sz="2400" dirty="0"/>
              <a:t> пеніцилінів, </a:t>
            </a:r>
            <a:r>
              <a:rPr lang="uk-UA" sz="2400" dirty="0" err="1"/>
              <a:t>цефалоспоринів</a:t>
            </a:r>
            <a:r>
              <a:rPr lang="uk-UA" sz="2400" dirty="0"/>
              <a:t>, </a:t>
            </a:r>
            <a:r>
              <a:rPr lang="uk-UA" sz="2400" dirty="0" err="1"/>
              <a:t>фторхінолонів</a:t>
            </a:r>
            <a:r>
              <a:rPr lang="uk-UA" sz="2400" dirty="0"/>
              <a:t>. Враховуючи небезпеку </a:t>
            </a:r>
            <a:r>
              <a:rPr lang="uk-UA" sz="2400" dirty="0" err="1"/>
              <a:t>рецидивування</a:t>
            </a:r>
            <a:r>
              <a:rPr lang="uk-UA" sz="2400" dirty="0"/>
              <a:t> захворювання, доцільною є пролонгована антибактеріальна терапія </a:t>
            </a:r>
            <a:r>
              <a:rPr lang="uk-UA" sz="2400" dirty="0" err="1"/>
              <a:t>ретарпеном</a:t>
            </a:r>
            <a:r>
              <a:rPr lang="uk-UA" sz="2400" dirty="0"/>
              <a:t>, </a:t>
            </a:r>
            <a:r>
              <a:rPr lang="uk-UA" sz="2400" dirty="0" err="1"/>
              <a:t>екстенциліном</a:t>
            </a:r>
            <a:r>
              <a:rPr lang="uk-UA" sz="2400" dirty="0"/>
              <a:t>, біциліном. Наявність токсикозу є показом до проведення </a:t>
            </a:r>
            <a:r>
              <a:rPr lang="uk-UA" sz="2400" dirty="0" err="1"/>
              <a:t>дезінтоксикаційної</a:t>
            </a:r>
            <a:r>
              <a:rPr lang="uk-UA" sz="2400" dirty="0"/>
              <a:t> терапії, призначення нестероїдних протизапальних, десенсибілізуючих препаратів.</a:t>
            </a:r>
            <a:endParaRPr lang="en-US" sz="2400" dirty="0"/>
          </a:p>
          <a:p>
            <a:pPr marL="0" indent="0">
              <a:buNone/>
            </a:pPr>
            <a:r>
              <a:rPr lang="uk-UA" sz="2400" dirty="0" smtClean="0"/>
              <a:t>	Місцево </a:t>
            </a:r>
            <a:r>
              <a:rPr lang="uk-UA" sz="2400" dirty="0"/>
              <a:t>застосовують сухі пов’язки (при </a:t>
            </a:r>
            <a:r>
              <a:rPr lang="uk-UA" sz="2400" dirty="0" err="1"/>
              <a:t>еритематозній</a:t>
            </a:r>
            <a:r>
              <a:rPr lang="uk-UA" sz="2400" dirty="0"/>
              <a:t> формі), захисні </a:t>
            </a:r>
            <a:r>
              <a:rPr lang="uk-UA" sz="2400" dirty="0" err="1"/>
              <a:t>пов’яки</a:t>
            </a:r>
            <a:r>
              <a:rPr lang="uk-UA" sz="2400" dirty="0"/>
              <a:t> із мазями на гідрофільній основі, які містять антибіотики (при </a:t>
            </a:r>
            <a:r>
              <a:rPr lang="uk-UA" sz="2400" dirty="0" err="1"/>
              <a:t>бульозній</a:t>
            </a:r>
            <a:r>
              <a:rPr lang="uk-UA" sz="2400" dirty="0"/>
              <a:t> формі), кварцове опромінення. Лікування флегмонозної  і гангренозної форм проводять за загальними правилами лікування некротичних ран і флегмон.</a:t>
            </a:r>
            <a:endParaRPr lang="en-US" sz="2400" dirty="0"/>
          </a:p>
          <a:p>
            <a:endParaRPr lang="en-US" dirty="0"/>
          </a:p>
        </p:txBody>
      </p:sp>
    </p:spTree>
    <p:extLst>
      <p:ext uri="{BB962C8B-B14F-4D97-AF65-F5344CB8AC3E}">
        <p14:creationId xmlns:p14="http://schemas.microsoft.com/office/powerpoint/2010/main" val="3274710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6525" y="217710"/>
            <a:ext cx="8911687" cy="1066145"/>
          </a:xfrm>
        </p:spPr>
        <p:txBody>
          <a:bodyPr>
            <a:normAutofit fontScale="90000"/>
          </a:bodyPr>
          <a:lstStyle/>
          <a:p>
            <a:r>
              <a:rPr lang="uk-UA" b="1" dirty="0"/>
              <a:t>Гнійні захворювання кисті (панариції і флегмони)</a:t>
            </a:r>
            <a:r>
              <a:rPr lang="en-US" dirty="0"/>
              <a:t/>
            </a:r>
            <a:br>
              <a:rPr lang="en-US" dirty="0"/>
            </a:br>
            <a:endParaRPr lang="en-US" dirty="0"/>
          </a:p>
        </p:txBody>
      </p:sp>
      <p:sp>
        <p:nvSpPr>
          <p:cNvPr id="3" name="Объект 2"/>
          <p:cNvSpPr>
            <a:spLocks noGrp="1"/>
          </p:cNvSpPr>
          <p:nvPr>
            <p:ph idx="1"/>
          </p:nvPr>
        </p:nvSpPr>
        <p:spPr>
          <a:xfrm>
            <a:off x="1736436" y="1283855"/>
            <a:ext cx="10039928" cy="5449454"/>
          </a:xfrm>
        </p:spPr>
        <p:txBody>
          <a:bodyPr>
            <a:normAutofit fontScale="92500" lnSpcReduction="10000"/>
          </a:bodyPr>
          <a:lstStyle/>
          <a:p>
            <a:pPr marL="0" indent="0">
              <a:buNone/>
            </a:pPr>
            <a:r>
              <a:rPr lang="uk-UA" b="1" dirty="0" smtClean="0"/>
              <a:t>	</a:t>
            </a:r>
            <a:r>
              <a:rPr lang="uk-UA" sz="1900" b="1" dirty="0" smtClean="0"/>
              <a:t>Шкірний </a:t>
            </a:r>
            <a:r>
              <a:rPr lang="uk-UA" sz="1900" b="1" dirty="0"/>
              <a:t>панарицій</a:t>
            </a:r>
            <a:r>
              <a:rPr lang="uk-UA" sz="1900" dirty="0"/>
              <a:t>. Запальне вогнище локалізується між сосочковим шаром шкіри та епідермісом, відшаровуючи останній. Утворюється міхур, виповнений серозним, гнійним або геморагічним вмістом. Навколо міхура помітна смужка запального валика. Загальний стан дитини звичайно не страждає. Проте іноді шкірний панарицій може супроводжуватися гарячкою, явищами </a:t>
            </a:r>
            <a:r>
              <a:rPr lang="uk-UA" sz="1900" dirty="0" err="1"/>
              <a:t>регіонарного</a:t>
            </a:r>
            <a:r>
              <a:rPr lang="uk-UA" sz="1900" dirty="0"/>
              <a:t> лімфаденіту та лімфангіту. За відсутності адекватної терапії захворювання може тривати тижнями.</a:t>
            </a:r>
            <a:endParaRPr lang="en-US" sz="1900" dirty="0"/>
          </a:p>
          <a:p>
            <a:pPr marL="0" indent="0">
              <a:buNone/>
            </a:pPr>
            <a:r>
              <a:rPr lang="ru-RU" sz="1900" b="1" dirty="0" smtClean="0"/>
              <a:t>	</a:t>
            </a:r>
            <a:r>
              <a:rPr lang="ru-RU" sz="1900" b="1" dirty="0" err="1" smtClean="0"/>
              <a:t>Підшкірний</a:t>
            </a:r>
            <a:r>
              <a:rPr lang="ru-RU" sz="1900" b="1" dirty="0" smtClean="0"/>
              <a:t> </a:t>
            </a:r>
            <a:r>
              <a:rPr lang="ru-RU" sz="1900" b="1" dirty="0" err="1"/>
              <a:t>панарицій</a:t>
            </a:r>
            <a:r>
              <a:rPr lang="ru-RU" sz="1900" dirty="0"/>
              <a:t>. </a:t>
            </a:r>
            <a:r>
              <a:rPr lang="ru-RU" sz="1900" dirty="0" err="1"/>
              <a:t>Постійним</a:t>
            </a:r>
            <a:r>
              <a:rPr lang="ru-RU" sz="1900" dirty="0"/>
              <a:t> </a:t>
            </a:r>
            <a:r>
              <a:rPr lang="ru-RU" sz="1900" dirty="0" err="1"/>
              <a:t>клінічним</a:t>
            </a:r>
            <a:r>
              <a:rPr lang="ru-RU" sz="1900" dirty="0"/>
              <a:t> симптомом </a:t>
            </a:r>
            <a:r>
              <a:rPr lang="ru-RU" sz="1900" dirty="0" err="1"/>
              <a:t>підшкірного</a:t>
            </a:r>
            <a:r>
              <a:rPr lang="ru-RU" sz="1900" dirty="0"/>
              <a:t> </a:t>
            </a:r>
            <a:r>
              <a:rPr lang="ru-RU" sz="1900" dirty="0" err="1"/>
              <a:t>панарицію</a:t>
            </a:r>
            <a:r>
              <a:rPr lang="ru-RU" sz="1900" dirty="0"/>
              <a:t> є </a:t>
            </a:r>
            <a:r>
              <a:rPr lang="ru-RU" sz="1900" dirty="0" err="1"/>
              <a:t>біль</a:t>
            </a:r>
            <a:r>
              <a:rPr lang="ru-RU" sz="1900" dirty="0"/>
              <a:t>, </a:t>
            </a:r>
            <a:r>
              <a:rPr lang="ru-RU" sz="1900" dirty="0" err="1"/>
              <a:t>який</a:t>
            </a:r>
            <a:r>
              <a:rPr lang="ru-RU" sz="1900" dirty="0"/>
              <a:t> </a:t>
            </a:r>
            <a:r>
              <a:rPr lang="ru-RU" sz="1900" dirty="0" err="1"/>
              <a:t>виникає</a:t>
            </a:r>
            <a:r>
              <a:rPr lang="ru-RU" sz="1900" dirty="0"/>
              <a:t> на </a:t>
            </a:r>
            <a:r>
              <a:rPr lang="ru-RU" sz="1900" dirty="0" err="1"/>
              <a:t>ранній</a:t>
            </a:r>
            <a:r>
              <a:rPr lang="ru-RU" sz="1900" dirty="0"/>
              <a:t> </a:t>
            </a:r>
            <a:r>
              <a:rPr lang="ru-RU" sz="1900" dirty="0" err="1"/>
              <a:t>стадії</a:t>
            </a:r>
            <a:r>
              <a:rPr lang="ru-RU" sz="1900" dirty="0"/>
              <a:t> </a:t>
            </a:r>
            <a:r>
              <a:rPr lang="ru-RU" sz="1900" dirty="0" err="1"/>
              <a:t>захворювання</a:t>
            </a:r>
            <a:r>
              <a:rPr lang="ru-RU" sz="1900" dirty="0"/>
              <a:t>, </a:t>
            </a:r>
            <a:r>
              <a:rPr lang="ru-RU" sz="1900" dirty="0" err="1"/>
              <a:t>постійно</a:t>
            </a:r>
            <a:r>
              <a:rPr lang="ru-RU" sz="1900" dirty="0"/>
              <a:t> </a:t>
            </a:r>
            <a:r>
              <a:rPr lang="ru-RU" sz="1900" dirty="0" err="1"/>
              <a:t>посилюється</a:t>
            </a:r>
            <a:r>
              <a:rPr lang="ru-RU" sz="1900" dirty="0"/>
              <a:t>, </a:t>
            </a:r>
            <a:r>
              <a:rPr lang="ru-RU" sz="1900" dirty="0" err="1"/>
              <a:t>стає</a:t>
            </a:r>
            <a:r>
              <a:rPr lang="ru-RU" sz="1900" dirty="0"/>
              <a:t> </a:t>
            </a:r>
            <a:r>
              <a:rPr lang="ru-RU" sz="1900" dirty="0" err="1"/>
              <a:t>виснажливим</a:t>
            </a:r>
            <a:r>
              <a:rPr lang="ru-RU" sz="1900" dirty="0"/>
              <a:t>, </a:t>
            </a:r>
            <a:r>
              <a:rPr lang="ru-RU" sz="1900" dirty="0" err="1"/>
              <a:t>набуває</a:t>
            </a:r>
            <a:r>
              <a:rPr lang="ru-RU" sz="1900" dirty="0"/>
              <a:t> </a:t>
            </a:r>
            <a:r>
              <a:rPr lang="ru-RU" sz="1900" dirty="0" err="1"/>
              <a:t>пульсуючого</a:t>
            </a:r>
            <a:r>
              <a:rPr lang="ru-RU" sz="1900" dirty="0"/>
              <a:t> характеру, </a:t>
            </a:r>
            <a:r>
              <a:rPr lang="ru-RU" sz="1900" dirty="0" err="1"/>
              <a:t>спричинює</a:t>
            </a:r>
            <a:r>
              <a:rPr lang="ru-RU" sz="1900" dirty="0"/>
              <a:t> </a:t>
            </a:r>
            <a:r>
              <a:rPr lang="ru-RU" sz="1900" dirty="0" err="1"/>
              <a:t>безсоння</a:t>
            </a:r>
            <a:r>
              <a:rPr lang="ru-RU" sz="1900" dirty="0"/>
              <a:t>. Не </a:t>
            </a:r>
            <a:r>
              <a:rPr lang="ru-RU" sz="1900" dirty="0" err="1"/>
              <a:t>зважаючи</a:t>
            </a:r>
            <a:r>
              <a:rPr lang="ru-RU" sz="1900" dirty="0"/>
              <a:t> на те, </a:t>
            </a:r>
            <a:r>
              <a:rPr lang="ru-RU" sz="1900" dirty="0" err="1"/>
              <a:t>що</a:t>
            </a:r>
            <a:r>
              <a:rPr lang="ru-RU" sz="1900" dirty="0"/>
              <a:t> температура </a:t>
            </a:r>
            <a:r>
              <a:rPr lang="ru-RU" sz="1900" dirty="0" err="1"/>
              <a:t>тіла</a:t>
            </a:r>
            <a:r>
              <a:rPr lang="ru-RU" sz="1900" dirty="0"/>
              <a:t> </a:t>
            </a:r>
            <a:r>
              <a:rPr lang="ru-RU" sz="1900" dirty="0" err="1"/>
              <a:t>незначно</a:t>
            </a:r>
            <a:r>
              <a:rPr lang="ru-RU" sz="1900" dirty="0"/>
              <a:t> </a:t>
            </a:r>
            <a:r>
              <a:rPr lang="ru-RU" sz="1900" dirty="0" err="1"/>
              <a:t>підвищена</a:t>
            </a:r>
            <a:r>
              <a:rPr lang="ru-RU" sz="1900" dirty="0"/>
              <a:t> </a:t>
            </a:r>
            <a:r>
              <a:rPr lang="ru-RU" sz="1900" dirty="0" err="1"/>
              <a:t>або</a:t>
            </a:r>
            <a:r>
              <a:rPr lang="ru-RU" sz="1900" dirty="0"/>
              <a:t> нормальна, </a:t>
            </a:r>
            <a:r>
              <a:rPr lang="ru-RU" sz="1900" dirty="0" err="1"/>
              <a:t>загальний</a:t>
            </a:r>
            <a:r>
              <a:rPr lang="ru-RU" sz="1900" dirty="0"/>
              <a:t> стан </a:t>
            </a:r>
            <a:r>
              <a:rPr lang="ru-RU" sz="1900" dirty="0" err="1"/>
              <a:t>дитини</a:t>
            </a:r>
            <a:r>
              <a:rPr lang="ru-RU" sz="1900" dirty="0"/>
              <a:t> </a:t>
            </a:r>
            <a:r>
              <a:rPr lang="ru-RU" sz="1900" dirty="0" err="1"/>
              <a:t>страждає</a:t>
            </a:r>
            <a:r>
              <a:rPr lang="ru-RU" sz="1900" dirty="0"/>
              <a:t> </a:t>
            </a:r>
            <a:r>
              <a:rPr lang="ru-RU" sz="1900" dirty="0" err="1"/>
              <a:t>внаслідок</a:t>
            </a:r>
            <a:r>
              <a:rPr lang="ru-RU" sz="1900" dirty="0"/>
              <a:t> </a:t>
            </a:r>
            <a:r>
              <a:rPr lang="ru-RU" sz="1900" dirty="0" err="1"/>
              <a:t>вираженого</a:t>
            </a:r>
            <a:r>
              <a:rPr lang="ru-RU" sz="1900" dirty="0"/>
              <a:t> </a:t>
            </a:r>
            <a:r>
              <a:rPr lang="ru-RU" sz="1900" dirty="0" err="1"/>
              <a:t>больового</a:t>
            </a:r>
            <a:r>
              <a:rPr lang="ru-RU" sz="1900" dirty="0"/>
              <a:t> синдрому.</a:t>
            </a:r>
            <a:r>
              <a:rPr lang="uk-UA" sz="1900" dirty="0"/>
              <a:t> При огляді палець збільшений в об’ємі, дещо зігнений, шкіра напружена, </a:t>
            </a:r>
            <a:r>
              <a:rPr lang="uk-UA" sz="1900" dirty="0" err="1"/>
              <a:t>міжфалангові</a:t>
            </a:r>
            <a:r>
              <a:rPr lang="uk-UA" sz="1900" dirty="0"/>
              <a:t> складки згладжені, гіперемія помірна, іноді спостерігається блідість шкірних покривів внаслідок </a:t>
            </a:r>
            <a:r>
              <a:rPr lang="uk-UA" sz="1900" dirty="0" err="1"/>
              <a:t>перетиснення</a:t>
            </a:r>
            <a:r>
              <a:rPr lang="uk-UA" sz="1900" dirty="0"/>
              <a:t>  кровоносних судин </a:t>
            </a:r>
            <a:r>
              <a:rPr lang="uk-UA" sz="1900" dirty="0" err="1"/>
              <a:t>інтерстиціальною</a:t>
            </a:r>
            <a:r>
              <a:rPr lang="uk-UA" sz="1900" dirty="0"/>
              <a:t> рідиною. При дослідженні ґудзиковим зондом можна виявити місце найбільшого болю, яке відповідає центру гнійного вогнища.</a:t>
            </a:r>
            <a:endParaRPr lang="en-US" sz="1900" dirty="0"/>
          </a:p>
          <a:p>
            <a:pPr marL="0" indent="0">
              <a:buNone/>
            </a:pPr>
            <a:r>
              <a:rPr lang="uk-UA" sz="1900" dirty="0" smtClean="0"/>
              <a:t>	Підшкірний </a:t>
            </a:r>
            <a:r>
              <a:rPr lang="uk-UA" sz="1900" dirty="0"/>
              <a:t>панарицій слід диференціювати від </a:t>
            </a:r>
            <a:r>
              <a:rPr lang="uk-UA" sz="1900" dirty="0" err="1"/>
              <a:t>рожистого</a:t>
            </a:r>
            <a:r>
              <a:rPr lang="uk-UA" sz="1900" dirty="0"/>
              <a:t> запалення, гнійного тендовагініту, </a:t>
            </a:r>
            <a:r>
              <a:rPr lang="uk-UA" sz="1900" dirty="0" err="1"/>
              <a:t>еризипілоїду</a:t>
            </a:r>
            <a:r>
              <a:rPr lang="uk-UA" sz="1900" dirty="0"/>
              <a:t>.</a:t>
            </a:r>
            <a:endParaRPr lang="en-US" sz="1900" dirty="0"/>
          </a:p>
          <a:p>
            <a:pPr marL="0" indent="0">
              <a:buNone/>
            </a:pPr>
            <a:endParaRPr lang="en-US" dirty="0"/>
          </a:p>
        </p:txBody>
      </p:sp>
    </p:spTree>
    <p:extLst>
      <p:ext uri="{BB962C8B-B14F-4D97-AF65-F5344CB8AC3E}">
        <p14:creationId xmlns:p14="http://schemas.microsoft.com/office/powerpoint/2010/main" val="2108702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47273" y="683491"/>
            <a:ext cx="9657339" cy="5227731"/>
          </a:xfrm>
        </p:spPr>
        <p:txBody>
          <a:bodyPr>
            <a:normAutofit lnSpcReduction="10000"/>
          </a:bodyPr>
          <a:lstStyle/>
          <a:p>
            <a:pPr marL="0" indent="0">
              <a:buNone/>
            </a:pPr>
            <a:r>
              <a:rPr lang="uk-UA" b="1" dirty="0" smtClean="0"/>
              <a:t>	</a:t>
            </a:r>
            <a:r>
              <a:rPr lang="uk-UA" sz="2400" b="1" dirty="0" err="1" smtClean="0"/>
              <a:t>Пароніхія</a:t>
            </a:r>
            <a:r>
              <a:rPr lang="uk-UA" sz="2400" b="1" dirty="0"/>
              <a:t> </a:t>
            </a:r>
            <a:r>
              <a:rPr lang="uk-UA" sz="2400" dirty="0"/>
              <a:t>(</a:t>
            </a:r>
            <a:r>
              <a:rPr lang="ru-RU" sz="2400" dirty="0" err="1"/>
              <a:t>para</a:t>
            </a:r>
            <a:r>
              <a:rPr lang="uk-UA" sz="2400" dirty="0"/>
              <a:t> – біля, </a:t>
            </a:r>
            <a:r>
              <a:rPr lang="ru-RU" sz="2400" dirty="0" err="1"/>
              <a:t>onyx</a:t>
            </a:r>
            <a:r>
              <a:rPr lang="uk-UA" sz="2400" dirty="0"/>
              <a:t> – ніготь) – це гнійне запалення </a:t>
            </a:r>
            <a:r>
              <a:rPr lang="uk-UA" sz="2400" dirty="0" err="1"/>
              <a:t>навколонігтьового</a:t>
            </a:r>
            <a:r>
              <a:rPr lang="uk-UA" sz="2400" dirty="0"/>
              <a:t> валика. Виникає болюча припухлість і гіперемія шкіри </a:t>
            </a:r>
            <a:r>
              <a:rPr lang="uk-UA" sz="2400" dirty="0" err="1"/>
              <a:t>навколонігтьового</a:t>
            </a:r>
            <a:r>
              <a:rPr lang="uk-UA" sz="2400" dirty="0"/>
              <a:t> валика, який нависає над нігтьовою пластинкою. Поступово шкіра валика піддається гнійному розплавленню, між ним і нігтем накопичується гнійний ексудат. Біль на початку захворювання незначний, та його інтенсивність швидко наростає, спричинює неспокій та порушення сну дитини.</a:t>
            </a:r>
            <a:endParaRPr lang="en-US" sz="2400" dirty="0"/>
          </a:p>
          <a:p>
            <a:pPr marL="0" indent="0">
              <a:buNone/>
            </a:pPr>
            <a:r>
              <a:rPr lang="uk-UA" sz="2400" b="1" dirty="0" smtClean="0"/>
              <a:t>	Піднігтьовий </a:t>
            </a:r>
            <a:r>
              <a:rPr lang="uk-UA" sz="2400" b="1" dirty="0"/>
              <a:t>панарицій</a:t>
            </a:r>
            <a:r>
              <a:rPr lang="uk-UA" sz="2400" dirty="0"/>
              <a:t>. Нігтьова пластинка відшаровується гнійним ексудатом на окремій ділянці або на всьому протязі. Гіперемія і набряк навколишніх тканин не виражені. Основними симптомами є пульсуючий, </a:t>
            </a:r>
            <a:r>
              <a:rPr lang="uk-UA" sz="2400" dirty="0" err="1"/>
              <a:t>розпираючий</a:t>
            </a:r>
            <a:r>
              <a:rPr lang="uk-UA" sz="2400" dirty="0"/>
              <a:t> біль та просвічування гною через ніготь</a:t>
            </a:r>
            <a:r>
              <a:rPr lang="uk-UA" sz="2400" dirty="0" smtClean="0"/>
              <a:t>. </a:t>
            </a:r>
            <a:r>
              <a:rPr lang="uk-UA" sz="2400" dirty="0"/>
              <a:t>Вже до кінця першої доби може з’являтися </a:t>
            </a:r>
            <a:r>
              <a:rPr lang="uk-UA" sz="2400" dirty="0" err="1"/>
              <a:t>лімфангоіт</a:t>
            </a:r>
            <a:r>
              <a:rPr lang="uk-UA" sz="2400" dirty="0"/>
              <a:t> та набряк тилу пальця.</a:t>
            </a:r>
            <a:endParaRPr lang="en-US" sz="2400" dirty="0"/>
          </a:p>
          <a:p>
            <a:endParaRPr lang="en-US" dirty="0"/>
          </a:p>
        </p:txBody>
      </p:sp>
    </p:spTree>
    <p:extLst>
      <p:ext uri="{BB962C8B-B14F-4D97-AF65-F5344CB8AC3E}">
        <p14:creationId xmlns:p14="http://schemas.microsoft.com/office/powerpoint/2010/main" val="3074279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93455" y="471055"/>
            <a:ext cx="9611157" cy="5957454"/>
          </a:xfrm>
        </p:spPr>
        <p:txBody>
          <a:bodyPr>
            <a:normAutofit/>
          </a:bodyPr>
          <a:lstStyle/>
          <a:p>
            <a:pPr marL="0" indent="0">
              <a:buNone/>
            </a:pPr>
            <a:r>
              <a:rPr lang="uk-UA" b="1" dirty="0" smtClean="0"/>
              <a:t>	</a:t>
            </a:r>
            <a:r>
              <a:rPr lang="uk-UA" sz="2000" b="1" dirty="0" smtClean="0"/>
              <a:t>Суглобовий </a:t>
            </a:r>
            <a:r>
              <a:rPr lang="uk-UA" sz="2000" b="1" dirty="0"/>
              <a:t>панарицій</a:t>
            </a:r>
            <a:r>
              <a:rPr lang="uk-UA" sz="2000" dirty="0"/>
              <a:t>. Захворювання зазвичай виникає після поранення </a:t>
            </a:r>
            <a:r>
              <a:rPr lang="uk-UA" sz="2000" dirty="0" err="1"/>
              <a:t>міжфалангових</a:t>
            </a:r>
            <a:r>
              <a:rPr lang="uk-UA" sz="2000" dirty="0"/>
              <a:t> або </a:t>
            </a:r>
            <a:r>
              <a:rPr lang="uk-UA" sz="2000" dirty="0" err="1"/>
              <a:t>п’ясно</a:t>
            </a:r>
            <a:r>
              <a:rPr lang="uk-UA" sz="2000" dirty="0"/>
              <a:t>-фалангових ділянок пальців з дорсальної поверхні, де суглоби вкриті лише тонким шаром м’яких тканин. </a:t>
            </a:r>
            <a:r>
              <a:rPr lang="ru-RU" sz="2000" dirty="0"/>
              <a:t>У </a:t>
            </a:r>
            <a:r>
              <a:rPr lang="ru-RU" sz="2000" dirty="0" err="1"/>
              <a:t>перші</a:t>
            </a:r>
            <a:r>
              <a:rPr lang="ru-RU" sz="2000" dirty="0"/>
              <a:t> ж </a:t>
            </a:r>
            <a:r>
              <a:rPr lang="ru-RU" sz="2000" dirty="0" err="1"/>
              <a:t>години</a:t>
            </a:r>
            <a:r>
              <a:rPr lang="ru-RU" sz="2000" dirty="0"/>
              <a:t> </a:t>
            </a:r>
            <a:r>
              <a:rPr lang="ru-RU" sz="2000" dirty="0" err="1"/>
              <a:t>виникає</a:t>
            </a:r>
            <a:r>
              <a:rPr lang="ru-RU" sz="2000" dirty="0"/>
              <a:t> </a:t>
            </a:r>
            <a:r>
              <a:rPr lang="ru-RU" sz="2000" dirty="0" err="1"/>
              <a:t>біль</a:t>
            </a:r>
            <a:r>
              <a:rPr lang="ru-RU" sz="2000" dirty="0"/>
              <a:t>, </a:t>
            </a:r>
            <a:r>
              <a:rPr lang="ru-RU" sz="2000" dirty="0" err="1"/>
              <a:t>який</a:t>
            </a:r>
            <a:r>
              <a:rPr lang="ru-RU" sz="2000" dirty="0"/>
              <a:t> </a:t>
            </a:r>
            <a:r>
              <a:rPr lang="ru-RU" sz="2000" dirty="0" err="1"/>
              <a:t>посилюється</a:t>
            </a:r>
            <a:r>
              <a:rPr lang="ru-RU" sz="2000" dirty="0"/>
              <a:t> при </a:t>
            </a:r>
            <a:r>
              <a:rPr lang="ru-RU" sz="2000" dirty="0" err="1"/>
              <a:t>найменших</a:t>
            </a:r>
            <a:r>
              <a:rPr lang="ru-RU" sz="2000" dirty="0"/>
              <a:t> </a:t>
            </a:r>
            <a:r>
              <a:rPr lang="ru-RU" sz="2000" dirty="0" err="1"/>
              <a:t>рухах</a:t>
            </a:r>
            <a:r>
              <a:rPr lang="ru-RU" sz="2000" dirty="0"/>
              <a:t> </a:t>
            </a:r>
            <a:r>
              <a:rPr lang="ru-RU" sz="2000" dirty="0" err="1"/>
              <a:t>пальців</a:t>
            </a:r>
            <a:r>
              <a:rPr lang="ru-RU" sz="2000" dirty="0"/>
              <a:t> і не </a:t>
            </a:r>
            <a:r>
              <a:rPr lang="ru-RU" sz="2000" dirty="0" err="1"/>
              <a:t>обмежується</a:t>
            </a:r>
            <a:r>
              <a:rPr lang="ru-RU" sz="2000" dirty="0"/>
              <a:t> </a:t>
            </a:r>
            <a:r>
              <a:rPr lang="ru-RU" sz="2000" dirty="0" err="1"/>
              <a:t>ділянкою</a:t>
            </a:r>
            <a:r>
              <a:rPr lang="ru-RU" sz="2000" dirty="0"/>
              <a:t> </a:t>
            </a:r>
            <a:r>
              <a:rPr lang="ru-RU" sz="2000" dirty="0" err="1"/>
              <a:t>суглоба</a:t>
            </a:r>
            <a:r>
              <a:rPr lang="ru-RU" sz="2000" dirty="0"/>
              <a:t>, а </a:t>
            </a:r>
            <a:r>
              <a:rPr lang="ru-RU" sz="2000" dirty="0" err="1"/>
              <a:t>поширюється</a:t>
            </a:r>
            <a:r>
              <a:rPr lang="ru-RU" sz="2000" dirty="0"/>
              <a:t> на всю кисть. </a:t>
            </a:r>
            <a:r>
              <a:rPr lang="ru-RU" sz="2000" dirty="0" err="1"/>
              <a:t>Палець</a:t>
            </a:r>
            <a:r>
              <a:rPr lang="ru-RU" sz="2000" dirty="0"/>
              <a:t> </a:t>
            </a:r>
            <a:r>
              <a:rPr lang="ru-RU" sz="2000" dirty="0" err="1"/>
              <a:t>набуває</a:t>
            </a:r>
            <a:r>
              <a:rPr lang="ru-RU" sz="2000" dirty="0"/>
              <a:t> </a:t>
            </a:r>
            <a:r>
              <a:rPr lang="ru-RU" sz="2000" dirty="0" err="1"/>
              <a:t>веретеноподібної</a:t>
            </a:r>
            <a:r>
              <a:rPr lang="ru-RU" sz="2000" dirty="0"/>
              <a:t> </a:t>
            </a:r>
            <a:r>
              <a:rPr lang="ru-RU" sz="2000" dirty="0" err="1"/>
              <a:t>форми</a:t>
            </a:r>
            <a:r>
              <a:rPr lang="ru-RU" sz="2000" dirty="0"/>
              <a:t>, </a:t>
            </a:r>
            <a:r>
              <a:rPr lang="ru-RU" sz="2000" dirty="0" err="1"/>
              <a:t>знаходиться</a:t>
            </a:r>
            <a:r>
              <a:rPr lang="ru-RU" sz="2000" dirty="0"/>
              <a:t> у </a:t>
            </a:r>
            <a:r>
              <a:rPr lang="ru-RU" sz="2000" dirty="0" err="1"/>
              <a:t>напівзігнутому</a:t>
            </a:r>
            <a:r>
              <a:rPr lang="ru-RU" sz="2000" dirty="0"/>
              <a:t> </a:t>
            </a:r>
            <a:r>
              <a:rPr lang="ru-RU" sz="2000" dirty="0" err="1"/>
              <a:t>положенні</a:t>
            </a:r>
            <a:r>
              <a:rPr lang="ru-RU" sz="2000" dirty="0"/>
              <a:t>, </a:t>
            </a:r>
            <a:r>
              <a:rPr lang="ru-RU" sz="2000" dirty="0" err="1"/>
              <a:t>тильні</a:t>
            </a:r>
            <a:r>
              <a:rPr lang="ru-RU" sz="2000" dirty="0"/>
              <a:t> </a:t>
            </a:r>
            <a:r>
              <a:rPr lang="ru-RU" sz="2000" dirty="0" err="1"/>
              <a:t>міжфалангові</a:t>
            </a:r>
            <a:r>
              <a:rPr lang="ru-RU" sz="2000" dirty="0"/>
              <a:t> </a:t>
            </a:r>
            <a:r>
              <a:rPr lang="ru-RU" sz="2000" dirty="0" err="1"/>
              <a:t>борозни</a:t>
            </a:r>
            <a:r>
              <a:rPr lang="ru-RU" sz="2000" dirty="0"/>
              <a:t> </a:t>
            </a:r>
            <a:r>
              <a:rPr lang="ru-RU" sz="2000" dirty="0" err="1"/>
              <a:t>згладжені</a:t>
            </a:r>
            <a:r>
              <a:rPr lang="ru-RU" sz="2000" dirty="0"/>
              <a:t>. У </a:t>
            </a:r>
            <a:r>
              <a:rPr lang="ru-RU" sz="2000" dirty="0" err="1"/>
              <a:t>порожнині</a:t>
            </a:r>
            <a:r>
              <a:rPr lang="ru-RU" sz="2000" dirty="0"/>
              <a:t> </a:t>
            </a:r>
            <a:r>
              <a:rPr lang="ru-RU" sz="2000" dirty="0" err="1"/>
              <a:t>суглоба</a:t>
            </a:r>
            <a:r>
              <a:rPr lang="ru-RU" sz="2000" dirty="0"/>
              <a:t> </a:t>
            </a:r>
            <a:r>
              <a:rPr lang="ru-RU" sz="2000" dirty="0" err="1"/>
              <a:t>накопичується</a:t>
            </a:r>
            <a:r>
              <a:rPr lang="ru-RU" sz="2000" dirty="0"/>
              <a:t> </a:t>
            </a:r>
            <a:r>
              <a:rPr lang="ru-RU" sz="2000" dirty="0" err="1"/>
              <a:t>гнійний</a:t>
            </a:r>
            <a:r>
              <a:rPr lang="ru-RU" sz="2000" dirty="0"/>
              <a:t> </a:t>
            </a:r>
            <a:r>
              <a:rPr lang="ru-RU" sz="2000" dirty="0" err="1"/>
              <a:t>ексудат</a:t>
            </a:r>
            <a:r>
              <a:rPr lang="ru-RU" sz="2000" dirty="0"/>
              <a:t>, </a:t>
            </a:r>
            <a:r>
              <a:rPr lang="ru-RU" sz="2000" dirty="0" err="1"/>
              <a:t>який</a:t>
            </a:r>
            <a:r>
              <a:rPr lang="ru-RU" sz="2000" dirty="0"/>
              <a:t> </a:t>
            </a:r>
            <a:r>
              <a:rPr lang="ru-RU" sz="2000" dirty="0" err="1"/>
              <a:t>можна</a:t>
            </a:r>
            <a:r>
              <a:rPr lang="ru-RU" sz="2000" dirty="0"/>
              <a:t> </a:t>
            </a:r>
            <a:r>
              <a:rPr lang="ru-RU" sz="2000" dirty="0" err="1"/>
              <a:t>визначити</a:t>
            </a:r>
            <a:r>
              <a:rPr lang="ru-RU" sz="2000" dirty="0"/>
              <a:t> </a:t>
            </a:r>
            <a:r>
              <a:rPr lang="ru-RU" sz="2000" dirty="0" err="1"/>
              <a:t>пальпаторно</a:t>
            </a:r>
            <a:r>
              <a:rPr lang="ru-RU" sz="2000" dirty="0"/>
              <a:t> </a:t>
            </a:r>
            <a:r>
              <a:rPr lang="ru-RU" sz="2000" dirty="0" err="1"/>
              <a:t>або</a:t>
            </a:r>
            <a:r>
              <a:rPr lang="ru-RU" sz="2000" dirty="0"/>
              <a:t> при </a:t>
            </a:r>
            <a:r>
              <a:rPr lang="ru-RU" sz="2000" dirty="0" err="1"/>
              <a:t>пункції</a:t>
            </a:r>
            <a:r>
              <a:rPr lang="ru-RU" sz="2000" dirty="0"/>
              <a:t> </a:t>
            </a:r>
            <a:r>
              <a:rPr lang="ru-RU" sz="2000" dirty="0" err="1"/>
              <a:t>суглоба</a:t>
            </a:r>
            <a:r>
              <a:rPr lang="ru-RU" sz="2000" dirty="0"/>
              <a:t>. </a:t>
            </a:r>
            <a:r>
              <a:rPr lang="ru-RU" sz="2000" dirty="0" err="1"/>
              <a:t>З’являється</a:t>
            </a:r>
            <a:r>
              <a:rPr lang="ru-RU" sz="2000" dirty="0"/>
              <a:t> </a:t>
            </a:r>
            <a:r>
              <a:rPr lang="ru-RU" sz="2000" dirty="0" err="1"/>
              <a:t>загальне</a:t>
            </a:r>
            <a:r>
              <a:rPr lang="ru-RU" sz="2000" dirty="0"/>
              <a:t> </a:t>
            </a:r>
            <a:r>
              <a:rPr lang="ru-RU" sz="2000" dirty="0" err="1"/>
              <a:t>нездужання</a:t>
            </a:r>
            <a:r>
              <a:rPr lang="ru-RU" sz="2000" dirty="0"/>
              <a:t>, фебрильна температура </a:t>
            </a:r>
            <a:r>
              <a:rPr lang="ru-RU" sz="2000" dirty="0" err="1"/>
              <a:t>тіла</a:t>
            </a:r>
            <a:r>
              <a:rPr lang="ru-RU" sz="2000" dirty="0"/>
              <a:t>. На </a:t>
            </a:r>
            <a:r>
              <a:rPr lang="ru-RU" sz="2000" dirty="0" err="1"/>
              <a:t>рентгенограмі</a:t>
            </a:r>
            <a:r>
              <a:rPr lang="ru-RU" sz="2000" dirty="0"/>
              <a:t> </a:t>
            </a:r>
            <a:r>
              <a:rPr lang="ru-RU" sz="2000" dirty="0" err="1"/>
              <a:t>визначаються</a:t>
            </a:r>
            <a:r>
              <a:rPr lang="ru-RU" sz="2000" dirty="0"/>
              <a:t> </a:t>
            </a:r>
            <a:r>
              <a:rPr lang="ru-RU" sz="2000" dirty="0" err="1"/>
              <a:t>деструктивні</a:t>
            </a:r>
            <a:r>
              <a:rPr lang="ru-RU" sz="2000" dirty="0"/>
              <a:t> </a:t>
            </a:r>
            <a:r>
              <a:rPr lang="ru-RU" sz="2000" dirty="0" err="1"/>
              <a:t>зміни</a:t>
            </a:r>
            <a:r>
              <a:rPr lang="ru-RU" sz="2000" dirty="0"/>
              <a:t> </a:t>
            </a:r>
            <a:r>
              <a:rPr lang="ru-RU" sz="2000" dirty="0" err="1"/>
              <a:t>суглобових</a:t>
            </a:r>
            <a:r>
              <a:rPr lang="ru-RU" sz="2000" dirty="0"/>
              <a:t> </a:t>
            </a:r>
            <a:r>
              <a:rPr lang="ru-RU" sz="2000" dirty="0" err="1"/>
              <a:t>поверхонь</a:t>
            </a:r>
            <a:r>
              <a:rPr lang="ru-RU" sz="2000" dirty="0"/>
              <a:t>, остеопороз, </a:t>
            </a:r>
            <a:r>
              <a:rPr lang="ru-RU" sz="2000" dirty="0" err="1"/>
              <a:t>звуження</a:t>
            </a:r>
            <a:r>
              <a:rPr lang="ru-RU" sz="2000" dirty="0"/>
              <a:t> </a:t>
            </a:r>
            <a:r>
              <a:rPr lang="ru-RU" sz="2000" dirty="0" err="1"/>
              <a:t>суглобової</a:t>
            </a:r>
            <a:r>
              <a:rPr lang="ru-RU" sz="2000" dirty="0"/>
              <a:t> </a:t>
            </a:r>
            <a:r>
              <a:rPr lang="ru-RU" sz="2000" dirty="0" err="1"/>
              <a:t>щілини</a:t>
            </a:r>
            <a:r>
              <a:rPr lang="ru-RU" sz="2000" dirty="0"/>
              <a:t>.</a:t>
            </a:r>
            <a:r>
              <a:rPr lang="uk-UA" sz="2000" dirty="0"/>
              <a:t> У подальшому в процес втягується зв’язковий апарат суглоба, що супроводжується зменшенням болю, появою патологічної </a:t>
            </a:r>
            <a:r>
              <a:rPr lang="uk-UA" sz="2000" dirty="0" err="1"/>
              <a:t>рухомосьті</a:t>
            </a:r>
            <a:r>
              <a:rPr lang="uk-UA" sz="2000" dirty="0"/>
              <a:t> суглоба на фоні обмеження або відсутності активних рухів. </a:t>
            </a:r>
            <a:r>
              <a:rPr lang="ru-RU" sz="2000" dirty="0"/>
              <a:t>При </a:t>
            </a:r>
            <a:r>
              <a:rPr lang="ru-RU" sz="2000" dirty="0" err="1"/>
              <a:t>пасивних</a:t>
            </a:r>
            <a:r>
              <a:rPr lang="ru-RU" sz="2000" dirty="0"/>
              <a:t> </a:t>
            </a:r>
            <a:r>
              <a:rPr lang="ru-RU" sz="2000" dirty="0" err="1"/>
              <a:t>рухах</a:t>
            </a:r>
            <a:r>
              <a:rPr lang="ru-RU" sz="2000" dirty="0"/>
              <a:t> </a:t>
            </a:r>
            <a:r>
              <a:rPr lang="ru-RU" sz="2000" dirty="0" err="1"/>
              <a:t>чути</a:t>
            </a:r>
            <a:r>
              <a:rPr lang="ru-RU" sz="2000" dirty="0"/>
              <a:t> </a:t>
            </a:r>
            <a:r>
              <a:rPr lang="ru-RU" sz="2000" dirty="0" err="1"/>
              <a:t>крепітацію</a:t>
            </a:r>
            <a:r>
              <a:rPr lang="ru-RU" sz="2000" dirty="0"/>
              <a:t>. На </a:t>
            </a:r>
            <a:r>
              <a:rPr lang="ru-RU" sz="2000" dirty="0" err="1"/>
              <a:t>рентгенограмі</a:t>
            </a:r>
            <a:r>
              <a:rPr lang="ru-RU" sz="2000" dirty="0"/>
              <a:t> – </a:t>
            </a:r>
            <a:r>
              <a:rPr lang="ru-RU" sz="2000" dirty="0" err="1"/>
              <a:t>секвестрація</a:t>
            </a:r>
            <a:r>
              <a:rPr lang="ru-RU" sz="2000" dirty="0"/>
              <a:t> фаланг, </a:t>
            </a:r>
            <a:r>
              <a:rPr lang="ru-RU" sz="2000" dirty="0" err="1"/>
              <a:t>руйнування</a:t>
            </a:r>
            <a:r>
              <a:rPr lang="ru-RU" sz="2000" dirty="0"/>
              <a:t> </a:t>
            </a:r>
            <a:r>
              <a:rPr lang="ru-RU" sz="2000" dirty="0" err="1"/>
              <a:t>суглобових</a:t>
            </a:r>
            <a:r>
              <a:rPr lang="ru-RU" sz="2000" dirty="0"/>
              <a:t> </a:t>
            </a:r>
            <a:r>
              <a:rPr lang="ru-RU" sz="2000" dirty="0" err="1"/>
              <a:t>поверхонь</a:t>
            </a:r>
            <a:r>
              <a:rPr lang="ru-RU" sz="2000" dirty="0"/>
              <a:t>, </a:t>
            </a:r>
            <a:r>
              <a:rPr lang="ru-RU" sz="2000" dirty="0" err="1"/>
              <a:t>підвивих</a:t>
            </a:r>
            <a:r>
              <a:rPr lang="ru-RU" sz="2000" dirty="0"/>
              <a:t> </a:t>
            </a:r>
            <a:r>
              <a:rPr lang="ru-RU" sz="2000" dirty="0" err="1"/>
              <a:t>суглоба</a:t>
            </a:r>
            <a:r>
              <a:rPr lang="ru-RU" sz="2000" dirty="0"/>
              <a:t>. </a:t>
            </a:r>
            <a:r>
              <a:rPr lang="ru-RU" sz="2000" dirty="0" err="1"/>
              <a:t>Запущені</a:t>
            </a:r>
            <a:r>
              <a:rPr lang="ru-RU" sz="2000" dirty="0"/>
              <a:t> </a:t>
            </a:r>
            <a:r>
              <a:rPr lang="ru-RU" sz="2000" dirty="0" err="1"/>
              <a:t>форми</a:t>
            </a:r>
            <a:r>
              <a:rPr lang="ru-RU" sz="2000" dirty="0"/>
              <a:t> </a:t>
            </a:r>
            <a:r>
              <a:rPr lang="ru-RU" sz="2000" dirty="0" err="1"/>
              <a:t>захворювання</a:t>
            </a:r>
            <a:r>
              <a:rPr lang="ru-RU" sz="2000" dirty="0"/>
              <a:t> </a:t>
            </a:r>
            <a:r>
              <a:rPr lang="ru-RU" sz="2000" dirty="0" err="1"/>
              <a:t>призводять</a:t>
            </a:r>
            <a:r>
              <a:rPr lang="ru-RU" sz="2000" dirty="0"/>
              <a:t> до </a:t>
            </a:r>
            <a:r>
              <a:rPr lang="ru-RU" sz="2000" dirty="0" err="1"/>
              <a:t>анкілозу</a:t>
            </a:r>
            <a:r>
              <a:rPr lang="ru-RU" sz="2000" dirty="0"/>
              <a:t>.</a:t>
            </a:r>
            <a:endParaRPr lang="en-US" sz="2000" dirty="0"/>
          </a:p>
        </p:txBody>
      </p:sp>
    </p:spTree>
    <p:extLst>
      <p:ext uri="{BB962C8B-B14F-4D97-AF65-F5344CB8AC3E}">
        <p14:creationId xmlns:p14="http://schemas.microsoft.com/office/powerpoint/2010/main" val="1500463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1"/>
            <a:ext cx="9786648" cy="6068291"/>
          </a:xfrm>
        </p:spPr>
        <p:txBody>
          <a:bodyPr>
            <a:noAutofit/>
          </a:bodyPr>
          <a:lstStyle/>
          <a:p>
            <a:pPr marL="0" indent="0">
              <a:buNone/>
            </a:pPr>
            <a:r>
              <a:rPr lang="uk-UA" sz="2000" b="1" dirty="0" smtClean="0"/>
              <a:t>Кістковий </a:t>
            </a:r>
            <a:r>
              <a:rPr lang="uk-UA" sz="2000" b="1" dirty="0"/>
              <a:t>панарицій</a:t>
            </a:r>
            <a:r>
              <a:rPr lang="uk-UA" sz="2000" dirty="0"/>
              <a:t>. Зазвичай кістковий панарицій є вторинним процесом, що виникає в результаті неадекватного лікування інших видів панарицію, найчастіше підшкірного. Первинне ураження кісток пальців зустрічається дуже </a:t>
            </a:r>
            <a:r>
              <a:rPr lang="uk-UA" sz="2000" dirty="0" err="1"/>
              <a:t>рідко</a:t>
            </a:r>
            <a:r>
              <a:rPr lang="uk-UA" sz="2000" dirty="0"/>
              <a:t>, наприклад, як результат глибоких колотих ран з пошкодженням окістя.</a:t>
            </a:r>
            <a:endParaRPr lang="en-US" sz="2000" dirty="0"/>
          </a:p>
          <a:p>
            <a:pPr marL="0" indent="0">
              <a:buNone/>
            </a:pPr>
            <a:r>
              <a:rPr lang="uk-UA" sz="2000" dirty="0" smtClean="0"/>
              <a:t>	Для </a:t>
            </a:r>
            <a:r>
              <a:rPr lang="uk-UA" sz="2000" dirty="0"/>
              <a:t>кісткового панарицію характерний нестерпний, пульсуючий біль. Якщо захворюванню передувало оперативне втручання з приводу підшкірного панарицію, то після короткочасного періоду уявного благополуччя біль посилюється і стає постійним, грануляційні тканини тьмяніють, з рани не припиняються гнійні виділення, які іноді містять кісткові секвестри. Палець збільшується в об’ємі, набуває </a:t>
            </a:r>
            <a:r>
              <a:rPr lang="uk-UA" sz="2000" dirty="0" err="1"/>
              <a:t>колбоподібної</a:t>
            </a:r>
            <a:r>
              <a:rPr lang="uk-UA" sz="2000" dirty="0"/>
              <a:t> форми, шкіра напружена, блискуча, з </a:t>
            </a:r>
            <a:r>
              <a:rPr lang="uk-UA" sz="2000" dirty="0" err="1"/>
              <a:t>ціанотичним</a:t>
            </a:r>
            <a:r>
              <a:rPr lang="uk-UA" sz="2000" dirty="0"/>
              <a:t> відтінком, складки згладжені. При пальпації ґудзиковим зондом біль визначається на протязі всієї ураженої фаланги. Страждає загальний стан дитини, температура тіла підвищується до 39 – 40</a:t>
            </a:r>
            <a:r>
              <a:rPr lang="uk-UA" sz="2000" baseline="30000" dirty="0"/>
              <a:t>0</a:t>
            </a:r>
            <a:r>
              <a:rPr lang="uk-UA" sz="2000" dirty="0"/>
              <a:t>С.</a:t>
            </a:r>
            <a:endParaRPr lang="en-US" sz="2000" dirty="0"/>
          </a:p>
          <a:p>
            <a:pPr marL="0" indent="0">
              <a:buNone/>
            </a:pPr>
            <a:r>
              <a:rPr lang="uk-UA" sz="2000" dirty="0" smtClean="0"/>
              <a:t>	Рентгенологічні </a:t>
            </a:r>
            <a:r>
              <a:rPr lang="uk-UA" sz="2000" dirty="0"/>
              <a:t>ознаки деструктивного ураження кістки з’являються лише на 10 – 14-ий день від початку захворювання. Проте радикальне оперативне втручання необхідно проводити відразу ж після встановлення діагнозу на основі клінічних ознак.</a:t>
            </a:r>
            <a:endParaRPr lang="en-US" sz="2000" dirty="0"/>
          </a:p>
        </p:txBody>
      </p:sp>
    </p:spTree>
    <p:extLst>
      <p:ext uri="{BB962C8B-B14F-4D97-AF65-F5344CB8AC3E}">
        <p14:creationId xmlns:p14="http://schemas.microsoft.com/office/powerpoint/2010/main" val="1312675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6003636"/>
          </a:xfrm>
        </p:spPr>
        <p:txBody>
          <a:bodyPr>
            <a:normAutofit/>
          </a:bodyPr>
          <a:lstStyle/>
          <a:p>
            <a:pPr marL="0" indent="0">
              <a:buNone/>
            </a:pPr>
            <a:r>
              <a:rPr lang="uk-UA" b="1" dirty="0" smtClean="0"/>
              <a:t>	</a:t>
            </a:r>
            <a:r>
              <a:rPr lang="uk-UA" sz="2000" b="1" dirty="0" err="1" smtClean="0"/>
              <a:t>Сухожилковий</a:t>
            </a:r>
            <a:r>
              <a:rPr lang="uk-UA" sz="2000" b="1" dirty="0" smtClean="0"/>
              <a:t> </a:t>
            </a:r>
            <a:r>
              <a:rPr lang="uk-UA" sz="2000" b="1" dirty="0"/>
              <a:t>панарицій</a:t>
            </a:r>
            <a:r>
              <a:rPr lang="uk-UA" sz="2000" dirty="0"/>
              <a:t>. Захворювання може бути спричинене безпосереднім проникненням інфекції при пораненні синовіальної піхви, як наслідок інших видів панарицію (підшкірного, кісткового тощо), як результат розповсюдження інфекції </a:t>
            </a:r>
            <a:r>
              <a:rPr lang="uk-UA" sz="2000" dirty="0" err="1"/>
              <a:t>лімфогенним</a:t>
            </a:r>
            <a:r>
              <a:rPr lang="uk-UA" sz="2000" dirty="0"/>
              <a:t> чи гематогенним шляхом. Як правило, уражаються сухожилки згиначів. Клінічними симптомами </a:t>
            </a:r>
            <a:r>
              <a:rPr lang="uk-UA" sz="2000" dirty="0" err="1"/>
              <a:t>сухожилкового</a:t>
            </a:r>
            <a:r>
              <a:rPr lang="uk-UA" sz="2000" dirty="0"/>
              <a:t> панарицію є </a:t>
            </a:r>
            <a:r>
              <a:rPr lang="uk-UA" sz="2000" dirty="0" err="1"/>
              <a:t>смикаючий</a:t>
            </a:r>
            <a:r>
              <a:rPr lang="uk-UA" sz="2000" dirty="0"/>
              <a:t>, пульсуючий біль вздовж всього пальця, рівномірний набряк тканин із </a:t>
            </a:r>
            <a:r>
              <a:rPr lang="uk-UA" sz="2000" dirty="0" err="1"/>
              <a:t>згладженням</a:t>
            </a:r>
            <a:r>
              <a:rPr lang="uk-UA" sz="2000" dirty="0"/>
              <a:t> </a:t>
            </a:r>
            <a:r>
              <a:rPr lang="uk-UA" sz="2000" dirty="0" err="1"/>
              <a:t>міжфалангових</a:t>
            </a:r>
            <a:r>
              <a:rPr lang="uk-UA" sz="2000" dirty="0"/>
              <a:t>  складок. Розгинання пальця різко посилює біль, тоді як згинання зменшує його гостроту.</a:t>
            </a:r>
            <a:endParaRPr lang="en-US" sz="2000" dirty="0"/>
          </a:p>
          <a:p>
            <a:pPr marL="0" indent="0">
              <a:buNone/>
            </a:pPr>
            <a:r>
              <a:rPr lang="uk-UA" sz="2000" dirty="0" smtClean="0"/>
              <a:t>	При </a:t>
            </a:r>
            <a:r>
              <a:rPr lang="uk-UA" sz="2000" dirty="0"/>
              <a:t>гнійному тендовагініті всмоктування в кров </a:t>
            </a:r>
            <a:r>
              <a:rPr lang="uk-UA" sz="2000" dirty="0" err="1"/>
              <a:t>синовільною</a:t>
            </a:r>
            <a:r>
              <a:rPr lang="uk-UA" sz="2000" dirty="0"/>
              <a:t> оболонкою продуктів гнійного запалення викликає виражену загальну реакцію організму, що проявляється високою гарячкою, пітливістю, слабкістю, головним болем. Існує небезпека сепсису.</a:t>
            </a:r>
            <a:endParaRPr lang="en-US" sz="2000" dirty="0"/>
          </a:p>
          <a:p>
            <a:pPr marL="0" indent="0">
              <a:buNone/>
            </a:pPr>
            <a:r>
              <a:rPr lang="uk-UA" sz="2000" dirty="0" smtClean="0"/>
              <a:t>	Пізнє </a:t>
            </a:r>
            <a:r>
              <a:rPr lang="uk-UA" sz="2000" dirty="0"/>
              <a:t>оперативне втручання при даній формі панарицію є дуже небезпечним. Сухожилок не має кровоносних судин і швидко гине в результаті </a:t>
            </a:r>
            <a:r>
              <a:rPr lang="uk-UA" sz="2000" dirty="0" err="1"/>
              <a:t>перетиснення</a:t>
            </a:r>
            <a:r>
              <a:rPr lang="uk-UA" sz="2000" dirty="0"/>
              <a:t> судин </a:t>
            </a:r>
            <a:r>
              <a:rPr lang="uk-UA" sz="2000" dirty="0" err="1"/>
              <a:t>мезотенона</a:t>
            </a:r>
            <a:r>
              <a:rPr lang="uk-UA" sz="2000" dirty="0"/>
              <a:t> ексудатом. При некрозі сухожилка згинальна функція пальця втрачається безповоротно.</a:t>
            </a:r>
            <a:endParaRPr lang="en-US" sz="2000" dirty="0"/>
          </a:p>
        </p:txBody>
      </p:sp>
    </p:spTree>
    <p:extLst>
      <p:ext uri="{BB962C8B-B14F-4D97-AF65-F5344CB8AC3E}">
        <p14:creationId xmlns:p14="http://schemas.microsoft.com/office/powerpoint/2010/main" val="1244071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5458640"/>
          </a:xfrm>
        </p:spPr>
        <p:txBody>
          <a:bodyPr/>
          <a:lstStyle/>
          <a:p>
            <a:pPr marL="0" indent="0">
              <a:buNone/>
            </a:pPr>
            <a:r>
              <a:rPr lang="uk-UA" sz="2400" dirty="0"/>
              <a:t>Сухожилкові панариції І </a:t>
            </a:r>
            <a:r>
              <a:rPr lang="uk-UA" sz="2400" dirty="0" err="1"/>
              <a:t>і</a:t>
            </a:r>
            <a:r>
              <a:rPr lang="uk-UA" sz="2400" dirty="0"/>
              <a:t> </a:t>
            </a:r>
            <a:r>
              <a:rPr lang="ru-RU" sz="2400" dirty="0"/>
              <a:t>V</a:t>
            </a:r>
            <a:r>
              <a:rPr lang="uk-UA" sz="2400" dirty="0"/>
              <a:t> пальців кисті внаслідок особливості анатомічної будови синовіальної піхви небезпечні можливістю розповсюдження гнійного процесу у таких напрямках:</a:t>
            </a:r>
            <a:endParaRPr lang="en-US" sz="2400" dirty="0"/>
          </a:p>
          <a:p>
            <a:r>
              <a:rPr lang="uk-UA" sz="2400" dirty="0" smtClean="0"/>
              <a:t>Клітковинний </a:t>
            </a:r>
            <a:r>
              <a:rPr lang="uk-UA" sz="2400" dirty="0"/>
              <a:t>простір Пирогова-</a:t>
            </a:r>
            <a:r>
              <a:rPr lang="uk-UA" sz="2400" dirty="0" err="1"/>
              <a:t>Парона</a:t>
            </a:r>
            <a:r>
              <a:rPr lang="uk-UA" sz="2400" dirty="0"/>
              <a:t> на передпліччі;</a:t>
            </a:r>
            <a:endParaRPr lang="en-US" sz="2400" dirty="0"/>
          </a:p>
          <a:p>
            <a:r>
              <a:rPr lang="uk-UA" sz="2400" dirty="0" err="1" smtClean="0"/>
              <a:t>Променезап’ястковий</a:t>
            </a:r>
            <a:r>
              <a:rPr lang="uk-UA" sz="2400" dirty="0" smtClean="0"/>
              <a:t> </a:t>
            </a:r>
            <a:r>
              <a:rPr lang="uk-UA" sz="2400" dirty="0"/>
              <a:t>суглоб із виникненням гнійного артриту;</a:t>
            </a:r>
            <a:endParaRPr lang="en-US" sz="2400" dirty="0"/>
          </a:p>
          <a:p>
            <a:r>
              <a:rPr lang="uk-UA" sz="2400" dirty="0" smtClean="0"/>
              <a:t>Серединний </a:t>
            </a:r>
            <a:r>
              <a:rPr lang="uk-UA" sz="2400" dirty="0"/>
              <a:t>долонний простір;</a:t>
            </a:r>
            <a:endParaRPr lang="en-US" sz="2400" dirty="0"/>
          </a:p>
          <a:p>
            <a:r>
              <a:rPr lang="uk-UA" sz="2400" dirty="0" smtClean="0"/>
              <a:t>Ураження</a:t>
            </a:r>
            <a:r>
              <a:rPr lang="uk-UA" sz="2400" dirty="0"/>
              <a:t>  обох синовіальних </a:t>
            </a:r>
            <a:r>
              <a:rPr lang="uk-UA" sz="2400" dirty="0" err="1"/>
              <a:t>піхв</a:t>
            </a:r>
            <a:r>
              <a:rPr lang="uk-UA" sz="2400" dirty="0"/>
              <a:t>  із проривом гною  у клітковинний простір долоні  і розвитком   </a:t>
            </a:r>
            <a:r>
              <a:rPr lang="ru-RU" sz="2400" dirty="0"/>
              <a:t>U</a:t>
            </a:r>
            <a:r>
              <a:rPr lang="uk-UA" sz="2400" dirty="0"/>
              <a:t>-подібної флегмони.</a:t>
            </a:r>
            <a:endParaRPr lang="en-US" sz="2400" dirty="0"/>
          </a:p>
          <a:p>
            <a:endParaRPr lang="en-US" dirty="0"/>
          </a:p>
        </p:txBody>
      </p:sp>
    </p:spTree>
    <p:extLst>
      <p:ext uri="{BB962C8B-B14F-4D97-AF65-F5344CB8AC3E}">
        <p14:creationId xmlns:p14="http://schemas.microsoft.com/office/powerpoint/2010/main" val="2063640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42836" y="692727"/>
            <a:ext cx="9315594" cy="5624895"/>
          </a:xfrm>
        </p:spPr>
        <p:txBody>
          <a:bodyPr/>
          <a:lstStyle/>
          <a:p>
            <a:pPr marL="0" indent="0">
              <a:buNone/>
            </a:pPr>
            <a:r>
              <a:rPr lang="uk-UA" sz="2400" b="1" dirty="0"/>
              <a:t>Науково-методичне </a:t>
            </a:r>
            <a:r>
              <a:rPr lang="uk-UA" sz="2400" b="1" dirty="0" err="1"/>
              <a:t>обгрунтування</a:t>
            </a:r>
            <a:r>
              <a:rPr lang="uk-UA" sz="2400" b="1" dirty="0"/>
              <a:t> теми</a:t>
            </a:r>
            <a:r>
              <a:rPr lang="uk-UA" sz="2400" dirty="0"/>
              <a:t>.</a:t>
            </a:r>
            <a:endParaRPr lang="en-US" sz="2400" dirty="0"/>
          </a:p>
          <a:p>
            <a:pPr marL="0" indent="0">
              <a:buNone/>
            </a:pPr>
            <a:r>
              <a:rPr lang="uk-UA" sz="2400" dirty="0"/>
              <a:t>Гнійно-запальні захворювання залишаються серйозною проблемою у дітей раннього віку. Клінічна картина гнійних захворювань змінилася, що пов'язано з розповсюдженням </a:t>
            </a:r>
            <a:r>
              <a:rPr lang="uk-UA" sz="2400" dirty="0" err="1"/>
              <a:t>антибіотикорезистентних</a:t>
            </a:r>
            <a:r>
              <a:rPr lang="uk-UA" sz="2400" dirty="0"/>
              <a:t> форм мікроорганізмів. Змінилася структура гнійно-запальних захворювань новонароджених, досить часто зустрічається </a:t>
            </a:r>
            <a:r>
              <a:rPr lang="uk-UA" sz="2400" dirty="0" err="1"/>
              <a:t>метаепіфізарний</a:t>
            </a:r>
            <a:r>
              <a:rPr lang="uk-UA" sz="2400" dirty="0"/>
              <a:t> остеомієліт, флегмона, гнійний мастит та </a:t>
            </a:r>
            <a:r>
              <a:rPr lang="uk-UA" sz="2400" dirty="0" err="1"/>
              <a:t>омфаліт</a:t>
            </a:r>
            <a:r>
              <a:rPr lang="uk-UA" sz="2400" dirty="0"/>
              <a:t>. Зросла кількість хворих на гострий парапроктит. Велика питома вага цих захворювань та ускладнення, котрі призводять до </a:t>
            </a:r>
            <a:r>
              <a:rPr lang="uk-UA" sz="2400" dirty="0" err="1"/>
              <a:t>інвалідізації</a:t>
            </a:r>
            <a:r>
              <a:rPr lang="uk-UA" sz="2400" dirty="0"/>
              <a:t> в дитячому віці, обумовлює актуальність даної теми.</a:t>
            </a:r>
            <a:r>
              <a:rPr lang="uk-UA" sz="2400" b="1" dirty="0"/>
              <a:t>        </a:t>
            </a:r>
            <a:endParaRPr lang="en-US" sz="2400" dirty="0"/>
          </a:p>
          <a:p>
            <a:endParaRPr lang="en-US" dirty="0"/>
          </a:p>
        </p:txBody>
      </p:sp>
    </p:spTree>
    <p:extLst>
      <p:ext uri="{BB962C8B-B14F-4D97-AF65-F5344CB8AC3E}">
        <p14:creationId xmlns:p14="http://schemas.microsoft.com/office/powerpoint/2010/main" val="26362163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1"/>
            <a:ext cx="9786648" cy="6068291"/>
          </a:xfrm>
        </p:spPr>
        <p:txBody>
          <a:bodyPr/>
          <a:lstStyle/>
          <a:p>
            <a:pPr marL="0" indent="0">
              <a:buNone/>
            </a:pPr>
            <a:r>
              <a:rPr lang="uk-UA" b="1" dirty="0" smtClean="0"/>
              <a:t>	</a:t>
            </a:r>
            <a:r>
              <a:rPr lang="uk-UA" sz="2400" b="1" dirty="0" err="1" smtClean="0"/>
              <a:t>Пандактиліт</a:t>
            </a:r>
            <a:r>
              <a:rPr lang="uk-UA" sz="2400" dirty="0"/>
              <a:t> – це гнійне запалення усіх тканин пальця. Перебіг захворювання тяжкий, супроводжується вираженою інтоксикацією, </a:t>
            </a:r>
            <a:r>
              <a:rPr lang="uk-UA" sz="2400" dirty="0" err="1"/>
              <a:t>регіонарним</a:t>
            </a:r>
            <a:r>
              <a:rPr lang="uk-UA" sz="2400" dirty="0"/>
              <a:t> </a:t>
            </a:r>
            <a:r>
              <a:rPr lang="uk-UA" sz="2400" dirty="0" err="1"/>
              <a:t>лімфангоітом</a:t>
            </a:r>
            <a:r>
              <a:rPr lang="uk-UA" sz="2400" dirty="0"/>
              <a:t>, ліктьовим і пахвовим лімфаденітом. У периферичній крові виражені зміни, характерні для гострого гнійного запалення.</a:t>
            </a:r>
            <a:endParaRPr lang="en-US" sz="2400" dirty="0"/>
          </a:p>
          <a:p>
            <a:pPr marL="0" indent="0">
              <a:buNone/>
            </a:pPr>
            <a:r>
              <a:rPr lang="uk-UA" sz="2400" dirty="0" smtClean="0"/>
              <a:t>	Захворювання </a:t>
            </a:r>
            <a:r>
              <a:rPr lang="uk-UA" sz="2400" dirty="0"/>
              <a:t>розвивається поступово. Біль постійно наростає і стає інтенсивним, виснажливим, </a:t>
            </a:r>
            <a:r>
              <a:rPr lang="uk-UA" sz="2400" dirty="0" err="1"/>
              <a:t>розпираючим</a:t>
            </a:r>
            <a:r>
              <a:rPr lang="uk-UA" sz="2400" dirty="0"/>
              <a:t>. Палець набряклий, </a:t>
            </a:r>
            <a:r>
              <a:rPr lang="uk-UA" sz="2400" dirty="0" err="1"/>
              <a:t>синюшно</a:t>
            </a:r>
            <a:r>
              <a:rPr lang="uk-UA" sz="2400" dirty="0"/>
              <a:t>-багряного кольору. Запальний процес перебігає за типом вологого або сухого некрозу. Пальпація пальця болісна на всьому протязі. Незначні рухи спричинюють різке посилення болю. Із нориць або післяопераційних ран виділяється гній у незначній кількості. Грануляції сірі, тьмяні. За умови нераціонального лікування та наявності вірулентної мікрофлори запальний процес швидко поширюється на кисть.</a:t>
            </a:r>
            <a:endParaRPr lang="en-US" sz="2400" dirty="0"/>
          </a:p>
          <a:p>
            <a:endParaRPr lang="en-US" dirty="0"/>
          </a:p>
        </p:txBody>
      </p:sp>
    </p:spTree>
    <p:extLst>
      <p:ext uri="{BB962C8B-B14F-4D97-AF65-F5344CB8AC3E}">
        <p14:creationId xmlns:p14="http://schemas.microsoft.com/office/powerpoint/2010/main" val="267113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1"/>
            <a:ext cx="9786648" cy="6179127"/>
          </a:xfrm>
        </p:spPr>
        <p:txBody>
          <a:bodyPr>
            <a:normAutofit/>
          </a:bodyPr>
          <a:lstStyle/>
          <a:p>
            <a:pPr marL="0" indent="0">
              <a:buNone/>
            </a:pPr>
            <a:r>
              <a:rPr lang="uk-UA" b="1" dirty="0" smtClean="0"/>
              <a:t>	Лікування панарицію</a:t>
            </a:r>
          </a:p>
          <a:p>
            <a:pPr marL="0" indent="0">
              <a:buNone/>
            </a:pPr>
            <a:r>
              <a:rPr lang="uk-UA" dirty="0" smtClean="0"/>
              <a:t>	Головним </a:t>
            </a:r>
            <a:r>
              <a:rPr lang="uk-UA" dirty="0"/>
              <a:t>принципом лікування панарицію є раннє оперативне втручання.</a:t>
            </a:r>
            <a:endParaRPr lang="en-US" dirty="0"/>
          </a:p>
          <a:p>
            <a:pPr marL="0" indent="0">
              <a:buNone/>
            </a:pPr>
            <a:r>
              <a:rPr lang="uk-UA" dirty="0" smtClean="0"/>
              <a:t>	При</a:t>
            </a:r>
            <a:r>
              <a:rPr lang="uk-UA" dirty="0"/>
              <a:t> </a:t>
            </a:r>
            <a:r>
              <a:rPr lang="uk-UA" i="1" dirty="0"/>
              <a:t>шкірному</a:t>
            </a:r>
            <a:r>
              <a:rPr lang="uk-UA" dirty="0"/>
              <a:t> </a:t>
            </a:r>
            <a:r>
              <a:rPr lang="uk-UA" i="1" dirty="0"/>
              <a:t>панариції</a:t>
            </a:r>
            <a:r>
              <a:rPr lang="uk-UA" dirty="0"/>
              <a:t> показане повне видалення відшарованого епідермісу. </a:t>
            </a:r>
            <a:r>
              <a:rPr lang="uk-UA" dirty="0" smtClean="0"/>
              <a:t>	Оперативне </a:t>
            </a:r>
            <a:r>
              <a:rPr lang="uk-UA" dirty="0"/>
              <a:t>втручання проводять зазвичай без </a:t>
            </a:r>
            <a:r>
              <a:rPr lang="uk-UA" dirty="0" err="1"/>
              <a:t>знечулення</a:t>
            </a:r>
            <a:r>
              <a:rPr lang="uk-UA" dirty="0"/>
              <a:t>, оскільки видалення гнійного міхура є безболісним. На </a:t>
            </a:r>
            <a:r>
              <a:rPr lang="uk-UA" dirty="0" err="1"/>
              <a:t>раневу</a:t>
            </a:r>
            <a:r>
              <a:rPr lang="uk-UA" dirty="0"/>
              <a:t> поверхню накладають асептичну пов’язку із використанням антисептичних розчинів або мазей на гідрофільній основі.</a:t>
            </a:r>
            <a:endParaRPr lang="en-US" dirty="0"/>
          </a:p>
          <a:p>
            <a:pPr marL="0" indent="0">
              <a:buNone/>
            </a:pPr>
            <a:r>
              <a:rPr lang="uk-UA" dirty="0" smtClean="0"/>
              <a:t>	У </a:t>
            </a:r>
            <a:r>
              <a:rPr lang="uk-UA" dirty="0"/>
              <a:t>випадку </a:t>
            </a:r>
            <a:r>
              <a:rPr lang="uk-UA" i="1" dirty="0"/>
              <a:t>піднігтьового</a:t>
            </a:r>
            <a:r>
              <a:rPr lang="uk-UA" dirty="0"/>
              <a:t> </a:t>
            </a:r>
            <a:r>
              <a:rPr lang="uk-UA" i="1" dirty="0"/>
              <a:t>панарицію</a:t>
            </a:r>
            <a:r>
              <a:rPr lang="uk-UA" dirty="0"/>
              <a:t> повне видалення нігтьової пластинки показане при її відшаруванні гноєм більш як на третину. Якщо гній локалізується лише під частиною нігтя, слід виконати його крайову резекцію або трепанацію. Повна регенерація нігтьової пластинки відбувається протягом 4-х місяців.</a:t>
            </a:r>
            <a:endParaRPr lang="en-US" dirty="0"/>
          </a:p>
          <a:p>
            <a:pPr marL="0" indent="0">
              <a:buNone/>
            </a:pPr>
            <a:r>
              <a:rPr lang="uk-UA" dirty="0" smtClean="0"/>
              <a:t>	Для </a:t>
            </a:r>
            <a:r>
              <a:rPr lang="uk-UA" dirty="0"/>
              <a:t>розкриття </a:t>
            </a:r>
            <a:r>
              <a:rPr lang="uk-UA" i="1" dirty="0"/>
              <a:t>підшкірного панарицію</a:t>
            </a:r>
            <a:r>
              <a:rPr lang="uk-UA" dirty="0"/>
              <a:t> використовують білатеральні </a:t>
            </a:r>
            <a:r>
              <a:rPr lang="uk-UA" dirty="0" err="1"/>
              <a:t>передньо</a:t>
            </a:r>
            <a:r>
              <a:rPr lang="uk-UA" dirty="0"/>
              <a:t>-бокові розрізи, які не слід продовжувати до лінії </a:t>
            </a:r>
            <a:r>
              <a:rPr lang="uk-UA" dirty="0" err="1"/>
              <a:t>міжфалангових</a:t>
            </a:r>
            <a:r>
              <a:rPr lang="uk-UA" dirty="0"/>
              <a:t> суглобів, щоб не пошкодити їх зв’язковий апарат. Розсікають шкіру і підшкірну основу. При виявленні </a:t>
            </a:r>
            <a:r>
              <a:rPr lang="uk-UA" dirty="0" err="1"/>
              <a:t>некротизованої</a:t>
            </a:r>
            <a:r>
              <a:rPr lang="uk-UA" dirty="0"/>
              <a:t> клітковини (на фоні здорових тканин рожевого кольору вона вирізняється сірим або сіро-зеленим кольором) її слід ретельно висікти ножицями. Рану дренують з використанням асептичних розчинів. Перев’язку виконують через 24 год, а в подальшому – залежно від інтенсивності ексудації.</a:t>
            </a:r>
            <a:endParaRPr lang="en-US" dirty="0"/>
          </a:p>
          <a:p>
            <a:pPr marL="0" indent="0">
              <a:buNone/>
            </a:pPr>
            <a:endParaRPr lang="en-US" dirty="0"/>
          </a:p>
        </p:txBody>
      </p:sp>
    </p:spTree>
    <p:extLst>
      <p:ext uri="{BB962C8B-B14F-4D97-AF65-F5344CB8AC3E}">
        <p14:creationId xmlns:p14="http://schemas.microsoft.com/office/powerpoint/2010/main" val="4068775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1"/>
            <a:ext cx="9786648" cy="6123709"/>
          </a:xfrm>
        </p:spPr>
        <p:txBody>
          <a:bodyPr/>
          <a:lstStyle/>
          <a:p>
            <a:pPr marL="0" indent="0">
              <a:buNone/>
            </a:pPr>
            <a:r>
              <a:rPr lang="uk-UA" dirty="0" smtClean="0"/>
              <a:t>	</a:t>
            </a:r>
            <a:r>
              <a:rPr lang="uk-UA" sz="2000" dirty="0" smtClean="0"/>
              <a:t>При</a:t>
            </a:r>
            <a:r>
              <a:rPr lang="uk-UA" sz="2000" dirty="0"/>
              <a:t> </a:t>
            </a:r>
            <a:r>
              <a:rPr lang="uk-UA" sz="2000" i="1" dirty="0"/>
              <a:t>суглобовому</a:t>
            </a:r>
            <a:r>
              <a:rPr lang="uk-UA" sz="2000" dirty="0"/>
              <a:t> </a:t>
            </a:r>
            <a:r>
              <a:rPr lang="uk-UA" sz="2000" i="1" dirty="0"/>
              <a:t>панариції</a:t>
            </a:r>
            <a:r>
              <a:rPr lang="uk-UA" sz="2000" dirty="0"/>
              <a:t> проводять артротомію ураженого суглобу. Якщо суглобові поверхні фаланг не пошкоджені, в порожнину суглоба вводять антибіотик, накладають мазеву пов’язку, </a:t>
            </a:r>
            <a:r>
              <a:rPr lang="uk-UA" sz="2000" dirty="0" err="1"/>
              <a:t>імобілізують</a:t>
            </a:r>
            <a:r>
              <a:rPr lang="uk-UA" sz="2000" dirty="0"/>
              <a:t> палець.</a:t>
            </a:r>
            <a:endParaRPr lang="en-US" sz="2000" dirty="0"/>
          </a:p>
          <a:p>
            <a:pPr marL="0" indent="0">
              <a:buNone/>
            </a:pPr>
            <a:r>
              <a:rPr lang="uk-UA" sz="2000" dirty="0" smtClean="0"/>
              <a:t>	За </a:t>
            </a:r>
            <a:r>
              <a:rPr lang="uk-UA" sz="2000" dirty="0"/>
              <a:t>наявності деструкції хрящової поверхні суглоба і головки однієї або обох фаланг проводиться резекція </a:t>
            </a:r>
            <a:r>
              <a:rPr lang="uk-UA" sz="2000" dirty="0" err="1"/>
              <a:t>міжфалангового</a:t>
            </a:r>
            <a:r>
              <a:rPr lang="uk-UA" sz="2000" dirty="0"/>
              <a:t> суглоба. Після розкриття порожнини суглоба палець згинають і суглобові кінці вивертають в рану. Уражений відділ епіфізу фаланги </a:t>
            </a:r>
            <a:r>
              <a:rPr lang="uk-UA" sz="2000" dirty="0" err="1"/>
              <a:t>економно</a:t>
            </a:r>
            <a:r>
              <a:rPr lang="uk-UA" sz="2000" dirty="0"/>
              <a:t> спилюють пилою </a:t>
            </a:r>
            <a:r>
              <a:rPr lang="uk-UA" sz="2000" dirty="0" err="1"/>
              <a:t>Джиглі</a:t>
            </a:r>
            <a:r>
              <a:rPr lang="uk-UA" sz="2000" dirty="0"/>
              <a:t>. Фаланги вправляють, накладають мазеву пов’язку, палець </a:t>
            </a:r>
            <a:r>
              <a:rPr lang="uk-UA" sz="2000" dirty="0" err="1"/>
              <a:t>імоболізують</a:t>
            </a:r>
            <a:r>
              <a:rPr lang="uk-UA" sz="2000" dirty="0"/>
              <a:t> у напівзігнутому положенні. Через 1,5 тижня призначають ЛФК і фізіотерапевтичні процедури.</a:t>
            </a:r>
            <a:endParaRPr lang="en-US" sz="2000" dirty="0"/>
          </a:p>
          <a:p>
            <a:pPr marL="0" indent="0">
              <a:buNone/>
            </a:pPr>
            <a:r>
              <a:rPr lang="uk-UA" sz="2000" dirty="0" smtClean="0"/>
              <a:t>	В </a:t>
            </a:r>
            <a:r>
              <a:rPr lang="uk-UA" sz="2000" dirty="0"/>
              <a:t>основі лікування </a:t>
            </a:r>
            <a:r>
              <a:rPr lang="uk-UA" sz="2000" i="1" dirty="0"/>
              <a:t>кісткового</a:t>
            </a:r>
            <a:r>
              <a:rPr lang="uk-UA" sz="2000" dirty="0"/>
              <a:t> </a:t>
            </a:r>
            <a:r>
              <a:rPr lang="uk-UA" sz="2000" i="1" dirty="0"/>
              <a:t>панарицію</a:t>
            </a:r>
            <a:r>
              <a:rPr lang="uk-UA" sz="2000" dirty="0"/>
              <a:t> лежить </a:t>
            </a:r>
            <a:r>
              <a:rPr lang="uk-UA" sz="2000" dirty="0" err="1"/>
              <a:t>секвестректомія</a:t>
            </a:r>
            <a:r>
              <a:rPr lang="uk-UA" sz="2000" dirty="0"/>
              <a:t>. Після розсічення шкіри і підшкірної клітковини  висікають </a:t>
            </a:r>
            <a:r>
              <a:rPr lang="uk-UA" sz="2000" dirty="0" err="1"/>
              <a:t>некротизовані</a:t>
            </a:r>
            <a:r>
              <a:rPr lang="uk-UA" sz="2000" dirty="0"/>
              <a:t> м’які тканини, видаляють вільні кісткові уламки і кістковий пісок. Фрагменти кістки, зв’язані з окістям, видаляти не слід. Операційну рану дренують, проводять </a:t>
            </a:r>
            <a:r>
              <a:rPr lang="uk-UA" sz="2000" dirty="0" err="1"/>
              <a:t>імобілізацію</a:t>
            </a:r>
            <a:r>
              <a:rPr lang="uk-UA" sz="2000" dirty="0"/>
              <a:t> кисті і передпліччя. При тотальному ураженні і секвестрації фаланги або розповсюдженні гнійного процесу на </a:t>
            </a:r>
            <a:r>
              <a:rPr lang="uk-UA" sz="2000" dirty="0" err="1"/>
              <a:t>міжфаланговий</a:t>
            </a:r>
            <a:r>
              <a:rPr lang="uk-UA" sz="2000" dirty="0"/>
              <a:t> суглоб показана ампутація нігтьової фаланги (на всіх пальцях, крім першого).</a:t>
            </a:r>
            <a:endParaRPr lang="en-US" sz="2000" dirty="0"/>
          </a:p>
          <a:p>
            <a:endParaRPr lang="en-US" dirty="0"/>
          </a:p>
        </p:txBody>
      </p:sp>
    </p:spTree>
    <p:extLst>
      <p:ext uri="{BB962C8B-B14F-4D97-AF65-F5344CB8AC3E}">
        <p14:creationId xmlns:p14="http://schemas.microsoft.com/office/powerpoint/2010/main" val="417985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6040582"/>
          </a:xfrm>
        </p:spPr>
        <p:txBody>
          <a:bodyPr/>
          <a:lstStyle/>
          <a:p>
            <a:pPr marL="0" indent="0">
              <a:buNone/>
            </a:pPr>
            <a:r>
              <a:rPr lang="uk-UA" dirty="0" smtClean="0"/>
              <a:t>	</a:t>
            </a:r>
            <a:r>
              <a:rPr lang="uk-UA" sz="2000" dirty="0" smtClean="0"/>
              <a:t>Для </a:t>
            </a:r>
            <a:r>
              <a:rPr lang="uk-UA" sz="2000" dirty="0"/>
              <a:t>розкриття </a:t>
            </a:r>
            <a:r>
              <a:rPr lang="uk-UA" sz="2000" i="1" dirty="0"/>
              <a:t>гнійного тендовагініту</a:t>
            </a:r>
            <a:r>
              <a:rPr lang="uk-UA" sz="2000" dirty="0"/>
              <a:t> ІІ – І</a:t>
            </a:r>
            <a:r>
              <a:rPr lang="ru-RU" sz="2000" dirty="0"/>
              <a:t>V</a:t>
            </a:r>
            <a:r>
              <a:rPr lang="uk-UA" sz="2000" dirty="0"/>
              <a:t> пальців використовують </a:t>
            </a:r>
            <a:r>
              <a:rPr lang="uk-UA" sz="2000" dirty="0" err="1"/>
              <a:t>передньо</a:t>
            </a:r>
            <a:r>
              <a:rPr lang="uk-UA" sz="2000" dirty="0"/>
              <a:t>-бокові розрізи. Після розсічення м’яких тканин оголюють піхву сухожилків, яка вирізняється жовтуватим або сіруватим кольором. Синовіальну піхву за наявності у ній гнійного ексудату розкривають по всій довжині шкірного розрізу, звичайно виділяється 1 – 2 краплі гною. </a:t>
            </a:r>
            <a:r>
              <a:rPr lang="uk-UA" sz="2000" dirty="0" err="1"/>
              <a:t>Некротизовані</a:t>
            </a:r>
            <a:r>
              <a:rPr lang="uk-UA" sz="2000" dirty="0"/>
              <a:t> ділянки сухожилка висікають. Рану дренують через </a:t>
            </a:r>
            <a:r>
              <a:rPr lang="uk-UA" sz="2000" dirty="0" err="1"/>
              <a:t>контрапертуру</a:t>
            </a:r>
            <a:r>
              <a:rPr lang="uk-UA" sz="2000" dirty="0"/>
              <a:t>. При тендовагініті І </a:t>
            </a:r>
            <a:r>
              <a:rPr lang="uk-UA" sz="2000" dirty="0" err="1"/>
              <a:t>і</a:t>
            </a:r>
            <a:r>
              <a:rPr lang="uk-UA" sz="2000" dirty="0"/>
              <a:t> </a:t>
            </a:r>
            <a:r>
              <a:rPr lang="ru-RU" sz="2000" dirty="0"/>
              <a:t>V</a:t>
            </a:r>
            <a:r>
              <a:rPr lang="uk-UA" sz="2000" dirty="0"/>
              <a:t> пальців проводять додаткові поздовжні розрізи над м’язами </a:t>
            </a:r>
            <a:r>
              <a:rPr lang="uk-UA" sz="2000" dirty="0" err="1"/>
              <a:t>тенара</a:t>
            </a:r>
            <a:r>
              <a:rPr lang="uk-UA" sz="2000" dirty="0"/>
              <a:t> і </a:t>
            </a:r>
            <a:r>
              <a:rPr lang="uk-UA" sz="2000" dirty="0" err="1"/>
              <a:t>гіпотенара</a:t>
            </a:r>
            <a:r>
              <a:rPr lang="uk-UA" sz="2000" dirty="0"/>
              <a:t>.</a:t>
            </a:r>
            <a:endParaRPr lang="en-US" sz="2000" dirty="0"/>
          </a:p>
          <a:p>
            <a:pPr marL="0" indent="0">
              <a:buNone/>
            </a:pPr>
            <a:r>
              <a:rPr lang="uk-UA" sz="2000" dirty="0" smtClean="0"/>
              <a:t>	При </a:t>
            </a:r>
            <a:r>
              <a:rPr lang="uk-UA" sz="2000" dirty="0" err="1"/>
              <a:t>пандактиліті</a:t>
            </a:r>
            <a:r>
              <a:rPr lang="uk-UA" sz="2000" dirty="0"/>
              <a:t> розрізи, спрямовані на збереження пальця, часто є неефективними і для попередження генералізації інфекції операцією вибору є </a:t>
            </a:r>
            <a:r>
              <a:rPr lang="uk-UA" sz="2000" dirty="0" err="1"/>
              <a:t>екзартикуляція</a:t>
            </a:r>
            <a:r>
              <a:rPr lang="uk-UA" sz="2000" dirty="0"/>
              <a:t> пальця, особливо при локалізації процесу у ІІ – </a:t>
            </a:r>
            <a:r>
              <a:rPr lang="ru-RU" sz="2000" dirty="0"/>
              <a:t>V</a:t>
            </a:r>
            <a:r>
              <a:rPr lang="uk-UA" sz="2000" dirty="0"/>
              <a:t> пальцях. При уражені І пальця цієї операції слід уникати, оскільки, навіть втративши </a:t>
            </a:r>
            <a:r>
              <a:rPr lang="uk-UA" sz="2000" dirty="0" err="1"/>
              <a:t>згинально</a:t>
            </a:r>
            <a:r>
              <a:rPr lang="uk-UA" sz="2000" dirty="0"/>
              <a:t>-розгинальні рухи, великий палець зберігає функцію протистояння і захвату. Післяопераційний період є тривалим, після ліквідації запальних явищ функція кисті страждає, як правило, розвиваються контрактури пальців.</a:t>
            </a:r>
            <a:endParaRPr lang="en-US" sz="2000" dirty="0"/>
          </a:p>
        </p:txBody>
      </p:sp>
    </p:spTree>
    <p:extLst>
      <p:ext uri="{BB962C8B-B14F-4D97-AF65-F5344CB8AC3E}">
        <p14:creationId xmlns:p14="http://schemas.microsoft.com/office/powerpoint/2010/main" val="3363283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1" y="323274"/>
            <a:ext cx="9675812" cy="628072"/>
          </a:xfrm>
        </p:spPr>
        <p:txBody>
          <a:bodyPr>
            <a:normAutofit fontScale="90000"/>
          </a:bodyPr>
          <a:lstStyle/>
          <a:p>
            <a:r>
              <a:rPr lang="uk-UA" b="1" dirty="0"/>
              <a:t>Фурункул, карбункул</a:t>
            </a:r>
            <a:endParaRPr lang="en-US" dirty="0"/>
          </a:p>
        </p:txBody>
      </p:sp>
      <p:sp>
        <p:nvSpPr>
          <p:cNvPr id="4" name="Объект 3"/>
          <p:cNvSpPr>
            <a:spLocks noGrp="1"/>
          </p:cNvSpPr>
          <p:nvPr>
            <p:ph idx="1"/>
          </p:nvPr>
        </p:nvSpPr>
        <p:spPr>
          <a:xfrm>
            <a:off x="1828801" y="951346"/>
            <a:ext cx="9675811" cy="5541818"/>
          </a:xfrm>
        </p:spPr>
        <p:txBody>
          <a:bodyPr/>
          <a:lstStyle/>
          <a:p>
            <a:pPr marL="0" indent="0">
              <a:buNone/>
            </a:pPr>
            <a:r>
              <a:rPr lang="uk-UA" b="1" i="1" dirty="0" smtClean="0"/>
              <a:t>	</a:t>
            </a:r>
            <a:r>
              <a:rPr lang="uk-UA" sz="2400" b="1" i="1" dirty="0" smtClean="0"/>
              <a:t>Фурункул</a:t>
            </a:r>
            <a:r>
              <a:rPr lang="uk-UA" sz="2400" dirty="0"/>
              <a:t> – це гнійно-некротичне запалення волосяного мішечка  і сальної залози, збудником якого найчастіше є стафілокок. Множинні фурункули, які виникають на різних ділянках тіла, називаються фурункульозом.</a:t>
            </a:r>
            <a:endParaRPr lang="en-US" sz="2400" dirty="0"/>
          </a:p>
          <a:p>
            <a:pPr marL="0" indent="0">
              <a:buNone/>
            </a:pPr>
            <a:r>
              <a:rPr lang="uk-UA" sz="2400" b="1" i="1" dirty="0" smtClean="0"/>
              <a:t>	Карбункул</a:t>
            </a:r>
            <a:r>
              <a:rPr lang="uk-UA" sz="2400" dirty="0"/>
              <a:t> характеризується втягненням у запальний процес декількох волосяних мішечків, сальних залоз та навколишніх тканин та переважанням некротичних процесів.</a:t>
            </a:r>
            <a:endParaRPr lang="en-US" sz="2400" dirty="0"/>
          </a:p>
          <a:p>
            <a:pPr marL="0" indent="0">
              <a:buNone/>
            </a:pPr>
            <a:r>
              <a:rPr lang="uk-UA" sz="2400" dirty="0" smtClean="0"/>
              <a:t>	Локалізується </a:t>
            </a:r>
            <a:r>
              <a:rPr lang="uk-UA" sz="2400" dirty="0"/>
              <a:t>патологічне вогнище найчастіше у місцях постійної мікротравми: на задній поверхні шиї, на спині, сідничній ділянці. Захворюванню сприяють порушення гігієни, недостатнє харчування, </a:t>
            </a:r>
            <a:r>
              <a:rPr lang="uk-UA" sz="2400" dirty="0" err="1"/>
              <a:t>авітамінози</a:t>
            </a:r>
            <a:r>
              <a:rPr lang="uk-UA" sz="2400" dirty="0"/>
              <a:t>, шлунково-кишкові захворювання, хронічні інфекції, цукровий діабет.</a:t>
            </a:r>
            <a:endParaRPr lang="en-US" sz="2400" dirty="0"/>
          </a:p>
        </p:txBody>
      </p:sp>
    </p:spTree>
    <p:extLst>
      <p:ext uri="{BB962C8B-B14F-4D97-AF65-F5344CB8AC3E}">
        <p14:creationId xmlns:p14="http://schemas.microsoft.com/office/powerpoint/2010/main" val="3997387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5458640"/>
          </a:xfrm>
        </p:spPr>
        <p:txBody>
          <a:bodyPr/>
          <a:lstStyle/>
          <a:p>
            <a:pPr marL="0" indent="0">
              <a:buNone/>
            </a:pPr>
            <a:r>
              <a:rPr lang="uk-UA" b="1" i="1" dirty="0" smtClean="0"/>
              <a:t>	</a:t>
            </a:r>
            <a:r>
              <a:rPr lang="uk-UA" sz="2000" b="1" i="1" dirty="0" smtClean="0"/>
              <a:t>Клініка</a:t>
            </a:r>
            <a:r>
              <a:rPr lang="uk-UA" sz="2000" dirty="0"/>
              <a:t>. Фурункул зазвичай не супроводжується порушенням загального стану дитини, можливий </a:t>
            </a:r>
            <a:r>
              <a:rPr lang="uk-UA" sz="2000" dirty="0" err="1"/>
              <a:t>субфебрилітет</a:t>
            </a:r>
            <a:r>
              <a:rPr lang="uk-UA" sz="2000" dirty="0"/>
              <a:t>, короткочасні озноби. В ділянці ураження з’являється застійна гіперемія шкіри, набряк, локальна </a:t>
            </a:r>
            <a:r>
              <a:rPr lang="uk-UA" sz="2000" dirty="0" smtClean="0"/>
              <a:t>болючість</a:t>
            </a:r>
            <a:r>
              <a:rPr lang="uk-UA" sz="2000" dirty="0"/>
              <a:t>, в центрі вогнища визначається незначне скупчення гною. Виражений набряк навколишніх м’яких тканин виникає при локалізації фурункула на обличчі, особливо в ділянці верхньої губи і чола. Різкий місцевий біль характерний для  фурункула носа і зовнішнього слухового проходу.</a:t>
            </a:r>
            <a:endParaRPr lang="en-US" sz="2000" dirty="0"/>
          </a:p>
          <a:p>
            <a:pPr marL="0" indent="0">
              <a:buNone/>
            </a:pPr>
            <a:r>
              <a:rPr lang="uk-UA" sz="2000" dirty="0" smtClean="0"/>
              <a:t>	Карбункул супроводжується </a:t>
            </a:r>
            <a:r>
              <a:rPr lang="uk-UA" sz="2000" dirty="0"/>
              <a:t>значним порушенням загального стану дитини. Підвищується температура тіла до 38 – 39</a:t>
            </a:r>
            <a:r>
              <a:rPr lang="uk-UA" sz="2000" baseline="30000" dirty="0"/>
              <a:t>0</a:t>
            </a:r>
            <a:r>
              <a:rPr lang="uk-UA" sz="2000" dirty="0"/>
              <a:t>С, з’являється озноб, головний біль, виражена інтоксикація аж до затьмарення свідомості, марення. Особливо важкий перебіг карбункула на фоні цукрового </a:t>
            </a:r>
            <a:r>
              <a:rPr lang="uk-UA" sz="2000" dirty="0"/>
              <a:t>д</a:t>
            </a:r>
            <a:r>
              <a:rPr lang="uk-UA" sz="2000" dirty="0" smtClean="0"/>
              <a:t>іабету </a:t>
            </a:r>
            <a:r>
              <a:rPr lang="uk-UA" sz="2000" dirty="0"/>
              <a:t>і патологічного ожиріння. Місцево виявляється значна інфільтрація і набряк м’яких тканин, різкий біль. На фоні застійної гіперемії видно гнійні пробки, з-під яких виділяється гнійно-кров’яниста рідина. Як правило, є </a:t>
            </a:r>
            <a:r>
              <a:rPr lang="uk-UA" sz="2000" dirty="0" err="1"/>
              <a:t>регіонарний</a:t>
            </a:r>
            <a:r>
              <a:rPr lang="uk-UA" sz="2000" dirty="0"/>
              <a:t> </a:t>
            </a:r>
            <a:r>
              <a:rPr lang="uk-UA" sz="2000" dirty="0" err="1"/>
              <a:t>лімфангоїт</a:t>
            </a:r>
            <a:r>
              <a:rPr lang="uk-UA" sz="2000" dirty="0"/>
              <a:t> і лімфаденіт.</a:t>
            </a:r>
            <a:endParaRPr lang="en-US" sz="2000" dirty="0"/>
          </a:p>
          <a:p>
            <a:endParaRPr lang="en-US" dirty="0"/>
          </a:p>
        </p:txBody>
      </p:sp>
    </p:spTree>
    <p:extLst>
      <p:ext uri="{BB962C8B-B14F-4D97-AF65-F5344CB8AC3E}">
        <p14:creationId xmlns:p14="http://schemas.microsoft.com/office/powerpoint/2010/main" val="78130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6049818"/>
          </a:xfrm>
        </p:spPr>
        <p:txBody>
          <a:bodyPr/>
          <a:lstStyle/>
          <a:p>
            <a:pPr marL="0" indent="0">
              <a:buNone/>
            </a:pPr>
            <a:r>
              <a:rPr lang="uk-UA" dirty="0" smtClean="0"/>
              <a:t>	</a:t>
            </a:r>
            <a:r>
              <a:rPr lang="uk-UA" sz="2000" dirty="0" smtClean="0"/>
              <a:t>У </a:t>
            </a:r>
            <a:r>
              <a:rPr lang="uk-UA" sz="2000" dirty="0"/>
              <a:t>грудних дітей справжні фурункули (гнійне запалення жирових залоз шкіри) не зустрічаються. При інфікуванні волосяних фолікулів, найчастіше стафілококами, розвиваються пустули, які локалізуються переважно на волосистій частині голови та на потилиці, інколи охоплюють </a:t>
            </a:r>
            <a:r>
              <a:rPr lang="uk-UA" sz="2000" dirty="0" err="1"/>
              <a:t>обширні</a:t>
            </a:r>
            <a:r>
              <a:rPr lang="uk-UA" sz="2000" dirty="0"/>
              <a:t> ділянки тіла. Поверхневе запалення проявляється гіперемією, інфільтрацією шкіри (фолікуліт), утворюються дрібні міхурці і </a:t>
            </a:r>
            <a:r>
              <a:rPr lang="uk-UA" sz="2000" dirty="0" err="1"/>
              <a:t>вузликиіз</a:t>
            </a:r>
            <a:r>
              <a:rPr lang="uk-UA" sz="2000" dirty="0"/>
              <a:t> жовтуватим гнійним вмістом (</a:t>
            </a:r>
            <a:r>
              <a:rPr lang="uk-UA" sz="2000" dirty="0" err="1"/>
              <a:t>періпорит</a:t>
            </a:r>
            <a:r>
              <a:rPr lang="uk-UA" sz="2000" dirty="0"/>
              <a:t>), а у випадку глибокого проникнення інфекції з’являються абсцеси розміром до горошини – </a:t>
            </a:r>
            <a:r>
              <a:rPr lang="uk-UA" sz="2000" dirty="0" err="1"/>
              <a:t>псевдофурункульоз</a:t>
            </a:r>
            <a:r>
              <a:rPr lang="uk-UA" sz="2000" dirty="0"/>
              <a:t>. Якщо абсцеси розміщуються глибоко, шкіра над ними набуває фіолетового кольору, при натискуванні у центрі зони ураження проявляється світла пляма, оскільки порожнина гнійника виповнена густим гноєм. </a:t>
            </a:r>
            <a:r>
              <a:rPr lang="uk-UA" sz="2000" dirty="0" smtClean="0"/>
              <a:t>	</a:t>
            </a:r>
          </a:p>
          <a:p>
            <a:pPr marL="0" indent="0">
              <a:buNone/>
            </a:pPr>
            <a:r>
              <a:rPr lang="uk-UA" sz="2000" dirty="0"/>
              <a:t>	</a:t>
            </a:r>
            <a:r>
              <a:rPr lang="uk-UA" sz="2000" dirty="0" err="1" smtClean="0"/>
              <a:t>Псевдофурункульоз</a:t>
            </a:r>
            <a:r>
              <a:rPr lang="uk-UA" sz="2000" dirty="0" smtClean="0"/>
              <a:t> </a:t>
            </a:r>
            <a:r>
              <a:rPr lang="uk-UA" sz="2000" dirty="0"/>
              <a:t>є найчастішою формою піодермії у грудних дітей, яку необхідно відрізняти від </a:t>
            </a:r>
            <a:r>
              <a:rPr lang="uk-UA" sz="2000" dirty="0" err="1"/>
              <a:t>міхурово</a:t>
            </a:r>
            <a:r>
              <a:rPr lang="uk-UA" sz="2000" dirty="0"/>
              <a:t>-пустульозних </a:t>
            </a:r>
            <a:r>
              <a:rPr lang="uk-UA" sz="2000" dirty="0" err="1"/>
              <a:t>висипань</a:t>
            </a:r>
            <a:r>
              <a:rPr lang="uk-UA" sz="2000" dirty="0"/>
              <a:t> при гострих інфекційних захворюваннях.</a:t>
            </a:r>
            <a:endParaRPr lang="en-US" sz="2000" dirty="0"/>
          </a:p>
          <a:p>
            <a:pPr marL="0" indent="0">
              <a:buNone/>
            </a:pPr>
            <a:endParaRPr lang="en-US" dirty="0"/>
          </a:p>
        </p:txBody>
      </p:sp>
    </p:spTree>
    <p:extLst>
      <p:ext uri="{BB962C8B-B14F-4D97-AF65-F5344CB8AC3E}">
        <p14:creationId xmlns:p14="http://schemas.microsoft.com/office/powerpoint/2010/main" val="23873053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6197600"/>
          </a:xfrm>
        </p:spPr>
        <p:txBody>
          <a:bodyPr/>
          <a:lstStyle/>
          <a:p>
            <a:pPr marL="0" indent="0">
              <a:buNone/>
            </a:pPr>
            <a:r>
              <a:rPr lang="uk-UA" b="1" dirty="0" smtClean="0"/>
              <a:t>	</a:t>
            </a:r>
            <a:r>
              <a:rPr lang="uk-UA" sz="2000" b="1" dirty="0" smtClean="0"/>
              <a:t>Лікування</a:t>
            </a:r>
            <a:r>
              <a:rPr lang="uk-UA" sz="2000" dirty="0"/>
              <a:t>. При фурункулі у </a:t>
            </a:r>
            <a:r>
              <a:rPr lang="uk-UA" sz="2000" dirty="0" err="1"/>
              <a:t>серозно</a:t>
            </a:r>
            <a:r>
              <a:rPr lang="uk-UA" sz="2000" dirty="0"/>
              <a:t>-інфільтративній фазі проводять місцеве консервативне лікування: призначають сухе тепло, УВЧ, УФО, </a:t>
            </a:r>
            <a:r>
              <a:rPr lang="uk-UA" sz="2000" dirty="0" err="1"/>
              <a:t>напівспиртові</a:t>
            </a:r>
            <a:r>
              <a:rPr lang="uk-UA" sz="2000" dirty="0"/>
              <a:t> компреси. За </a:t>
            </a:r>
            <a:r>
              <a:rPr lang="uk-UA" sz="2000" dirty="0" err="1"/>
              <a:t>няавності</a:t>
            </a:r>
            <a:r>
              <a:rPr lang="uk-UA" sz="2000" dirty="0"/>
              <a:t> гною видаляють гнійно-некротичний стержень. Видалення стержня доповнюють лінійним розрізом. Накладають пов’язку з гіпертонічним розчином натрію хлориду. За відсутності гною хірургічне лікування проводять у тих випадках, коли запалення супроводжується різким болем, розповсюдженим набряком, явищами </a:t>
            </a:r>
            <a:r>
              <a:rPr lang="uk-UA" sz="2000" dirty="0" err="1"/>
              <a:t>лімфангоїту</a:t>
            </a:r>
            <a:r>
              <a:rPr lang="uk-UA" sz="2000" dirty="0"/>
              <a:t> і лімфаденіту, високою температурою. Діти із фурункулом в ділянці обличчя підлягають обов’язковій госпіталізації із проведенням комплексного лікування.</a:t>
            </a:r>
            <a:endParaRPr lang="en-US" sz="2000" dirty="0"/>
          </a:p>
          <a:p>
            <a:pPr marL="0" indent="0">
              <a:buNone/>
            </a:pPr>
            <a:r>
              <a:rPr lang="uk-UA" sz="2000" dirty="0" smtClean="0"/>
              <a:t>	При </a:t>
            </a:r>
            <a:r>
              <a:rPr lang="uk-UA" sz="2000" dirty="0"/>
              <a:t>фурункульозі, особливо його  </a:t>
            </a:r>
            <a:r>
              <a:rPr lang="uk-UA" sz="2000" dirty="0" err="1"/>
              <a:t>рецидивуючому</a:t>
            </a:r>
            <a:r>
              <a:rPr lang="uk-UA" sz="2000" dirty="0"/>
              <a:t> перебігу, необхідне обстеження дитини для виявлення імунологічних порушень.</a:t>
            </a:r>
            <a:endParaRPr lang="en-US" sz="2000" dirty="0"/>
          </a:p>
          <a:p>
            <a:pPr marL="0" indent="0">
              <a:buNone/>
            </a:pPr>
            <a:r>
              <a:rPr lang="uk-UA" sz="2000" dirty="0" smtClean="0"/>
              <a:t>	Лікування </a:t>
            </a:r>
            <a:r>
              <a:rPr lang="uk-UA" sz="2000" dirty="0"/>
              <a:t>карбункула хірургічне: хрестоподібним або </a:t>
            </a:r>
            <a:r>
              <a:rPr lang="uk-UA" sz="2000" dirty="0" err="1"/>
              <a:t>напівмісяцевим</a:t>
            </a:r>
            <a:r>
              <a:rPr lang="uk-UA" sz="2000" dirty="0"/>
              <a:t> розрізом розкривають гнійник до здорових ділянок шкіри, видаляють некротичні тканини, дренують порожнину і накладають пов’язку із гіпертонічним розчином. При карбункулі необхідною є загальна антибактеріальна та </a:t>
            </a:r>
            <a:r>
              <a:rPr lang="uk-UA" sz="2000" dirty="0" err="1"/>
              <a:t>дезінтоксикаційна</a:t>
            </a:r>
            <a:r>
              <a:rPr lang="uk-UA" sz="2000" dirty="0"/>
              <a:t> терапія.</a:t>
            </a:r>
            <a:endParaRPr lang="en-US" sz="2000" dirty="0"/>
          </a:p>
        </p:txBody>
      </p:sp>
    </p:spTree>
    <p:extLst>
      <p:ext uri="{BB962C8B-B14F-4D97-AF65-F5344CB8AC3E}">
        <p14:creationId xmlns:p14="http://schemas.microsoft.com/office/powerpoint/2010/main" val="27110147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511963"/>
          </a:xfrm>
        </p:spPr>
        <p:txBody>
          <a:bodyPr>
            <a:normAutofit fontScale="90000"/>
          </a:bodyPr>
          <a:lstStyle/>
          <a:p>
            <a:r>
              <a:rPr lang="uk-UA" b="1" dirty="0"/>
              <a:t>Парапроктит</a:t>
            </a:r>
            <a:endParaRPr lang="en-US" dirty="0"/>
          </a:p>
        </p:txBody>
      </p:sp>
      <p:sp>
        <p:nvSpPr>
          <p:cNvPr id="4" name="Объект 3"/>
          <p:cNvSpPr>
            <a:spLocks noGrp="1"/>
          </p:cNvSpPr>
          <p:nvPr>
            <p:ph idx="1"/>
          </p:nvPr>
        </p:nvSpPr>
        <p:spPr>
          <a:xfrm>
            <a:off x="1699491" y="1136073"/>
            <a:ext cx="9805121" cy="5384800"/>
          </a:xfrm>
        </p:spPr>
        <p:txBody>
          <a:bodyPr/>
          <a:lstStyle/>
          <a:p>
            <a:pPr marL="0" indent="0">
              <a:buNone/>
            </a:pPr>
            <a:r>
              <a:rPr lang="uk-UA" b="1" dirty="0" smtClean="0"/>
              <a:t>	</a:t>
            </a:r>
            <a:r>
              <a:rPr lang="uk-UA" sz="2000" b="1" dirty="0" smtClean="0"/>
              <a:t>Парапроктит</a:t>
            </a:r>
            <a:r>
              <a:rPr lang="uk-UA" sz="2000" dirty="0"/>
              <a:t> – це неспецифічне запалення </a:t>
            </a:r>
            <a:r>
              <a:rPr lang="uk-UA" sz="2000" dirty="0" err="1"/>
              <a:t>навколопрямокишкової</a:t>
            </a:r>
            <a:r>
              <a:rPr lang="uk-UA" sz="2000" dirty="0"/>
              <a:t> клітковини. За клінічним перебігом розрізняють гострий і хронічний парапроктит.</a:t>
            </a:r>
            <a:endParaRPr lang="en-US" sz="2000" dirty="0"/>
          </a:p>
          <a:p>
            <a:pPr marL="0" indent="0">
              <a:buNone/>
            </a:pPr>
            <a:r>
              <a:rPr lang="uk-UA" sz="2000" dirty="0" smtClean="0"/>
              <a:t>	За </a:t>
            </a:r>
            <a:r>
              <a:rPr lang="uk-UA" sz="2000" dirty="0"/>
              <a:t>локалізацією гнійного вогнища </a:t>
            </a:r>
            <a:r>
              <a:rPr lang="uk-UA" sz="2000" b="1" dirty="0"/>
              <a:t>гострий парапроктит</a:t>
            </a:r>
            <a:r>
              <a:rPr lang="uk-UA" sz="2000" dirty="0"/>
              <a:t> поділяють на підшкірний (</a:t>
            </a:r>
            <a:r>
              <a:rPr lang="uk-UA" sz="2000" dirty="0" err="1"/>
              <a:t>перианальний</a:t>
            </a:r>
            <a:r>
              <a:rPr lang="uk-UA" sz="2000" dirty="0"/>
              <a:t>), </a:t>
            </a:r>
            <a:r>
              <a:rPr lang="uk-UA" sz="2000" dirty="0" err="1"/>
              <a:t>сіднично</a:t>
            </a:r>
            <a:r>
              <a:rPr lang="uk-UA" sz="2000" dirty="0"/>
              <a:t>-прямокишковий (</a:t>
            </a:r>
            <a:r>
              <a:rPr lang="uk-UA" sz="2000" dirty="0" err="1"/>
              <a:t>ішіоректальний</a:t>
            </a:r>
            <a:r>
              <a:rPr lang="uk-UA" sz="2000" dirty="0"/>
              <a:t>), підслизовий, </a:t>
            </a:r>
            <a:r>
              <a:rPr lang="uk-UA" sz="2000" dirty="0" err="1"/>
              <a:t>тазово</a:t>
            </a:r>
            <a:r>
              <a:rPr lang="uk-UA" sz="2000" dirty="0"/>
              <a:t>-прямокишковий (</a:t>
            </a:r>
            <a:r>
              <a:rPr lang="uk-UA" sz="2000" dirty="0" err="1"/>
              <a:t>пельвіоректальний</a:t>
            </a:r>
            <a:r>
              <a:rPr lang="uk-UA" sz="2000" dirty="0"/>
              <a:t>) і </a:t>
            </a:r>
            <a:r>
              <a:rPr lang="uk-UA" sz="2000" dirty="0" err="1"/>
              <a:t>позадупрямокишковий</a:t>
            </a:r>
            <a:r>
              <a:rPr lang="uk-UA" sz="2000" dirty="0"/>
              <a:t> (</a:t>
            </a:r>
            <a:r>
              <a:rPr lang="uk-UA" sz="2000" dirty="0" err="1"/>
              <a:t>ретроректальний</a:t>
            </a:r>
            <a:r>
              <a:rPr lang="uk-UA" sz="2000" dirty="0"/>
              <a:t>). Гострий парапроктит у дітей зустрічається </a:t>
            </a:r>
            <a:r>
              <a:rPr lang="uk-UA" sz="2000" dirty="0" err="1"/>
              <a:t>рідко</a:t>
            </a:r>
            <a:r>
              <a:rPr lang="uk-UA" sz="2000" dirty="0"/>
              <a:t> і в більшості випадків перебігає за типом підшкірного або підслизового абсцесів (95 % - 97 %). Хворіють переважно діти віком до 1 року. У цій віковій групі виникненню парапроктиту нерідко передує фурункульоз, піодермія, </a:t>
            </a:r>
            <a:r>
              <a:rPr lang="uk-UA" sz="2000" dirty="0" err="1"/>
              <a:t>опрілості</a:t>
            </a:r>
            <a:r>
              <a:rPr lang="uk-UA" sz="2000" dirty="0"/>
              <a:t>, септичні стани. У старших дітей гострий парапроктит виникає частіше після травми анальної ділянки.</a:t>
            </a:r>
            <a:endParaRPr lang="en-US" sz="2000" dirty="0"/>
          </a:p>
          <a:p>
            <a:endParaRPr lang="en-US" dirty="0"/>
          </a:p>
        </p:txBody>
      </p:sp>
    </p:spTree>
    <p:extLst>
      <p:ext uri="{BB962C8B-B14F-4D97-AF65-F5344CB8AC3E}">
        <p14:creationId xmlns:p14="http://schemas.microsoft.com/office/powerpoint/2010/main" val="17919784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1"/>
            <a:ext cx="9786648" cy="6086763"/>
          </a:xfrm>
        </p:spPr>
        <p:txBody>
          <a:bodyPr>
            <a:normAutofit lnSpcReduction="10000"/>
          </a:bodyPr>
          <a:lstStyle/>
          <a:p>
            <a:pPr marL="0" indent="0">
              <a:buNone/>
            </a:pPr>
            <a:r>
              <a:rPr lang="uk-UA" b="1" i="1" dirty="0" smtClean="0"/>
              <a:t>	Клінічна </a:t>
            </a:r>
            <a:r>
              <a:rPr lang="uk-UA" b="1" i="1" dirty="0"/>
              <a:t>картина</a:t>
            </a:r>
            <a:r>
              <a:rPr lang="uk-UA" dirty="0"/>
              <a:t>. Починається парапроктит найчастіше гостро, із підвищення температури тіла до 38 – 39</a:t>
            </a:r>
            <a:r>
              <a:rPr lang="uk-UA" baseline="30000" dirty="0"/>
              <a:t>0</a:t>
            </a:r>
            <a:r>
              <a:rPr lang="uk-UA" dirty="0"/>
              <a:t>С, інколи захворювання перебігає на фоні нормальної або </a:t>
            </a:r>
            <a:r>
              <a:rPr lang="uk-UA" dirty="0" err="1"/>
              <a:t>субфебрильної</a:t>
            </a:r>
            <a:r>
              <a:rPr lang="uk-UA" dirty="0"/>
              <a:t> </a:t>
            </a:r>
            <a:r>
              <a:rPr lang="uk-UA" dirty="0" err="1"/>
              <a:t>тамператури</a:t>
            </a:r>
            <a:r>
              <a:rPr lang="uk-UA" dirty="0"/>
              <a:t>. У грудних дітей з’являється неспокій, який посилюється при кожному </a:t>
            </a:r>
            <a:r>
              <a:rPr lang="uk-UA" dirty="0" err="1"/>
              <a:t>пеленанні</a:t>
            </a:r>
            <a:r>
              <a:rPr lang="uk-UA" dirty="0"/>
              <a:t>, підмиванні. Дитина відмовляється від їжі, можливе блювання, рідкий стілець. Старші діти скаржаться на „стріляючий” біль в ділянці відхідника, який посилюється при дефекації, ходьбі і в положенні сидячи. Стілець в одних випадках рідкий, в інших спостерігаються закрепи. </a:t>
            </a:r>
            <a:r>
              <a:rPr lang="uk-UA" dirty="0" err="1"/>
              <a:t>Пельвіоректальний</a:t>
            </a:r>
            <a:r>
              <a:rPr lang="uk-UA" dirty="0"/>
              <a:t> парапроктит може нагадувати клініку гострого апендициту.</a:t>
            </a:r>
            <a:endParaRPr lang="en-US" dirty="0"/>
          </a:p>
          <a:p>
            <a:pPr marL="0" indent="0">
              <a:buNone/>
            </a:pPr>
            <a:r>
              <a:rPr lang="uk-UA" dirty="0" smtClean="0"/>
              <a:t>	При </a:t>
            </a:r>
            <a:r>
              <a:rPr lang="uk-UA" dirty="0"/>
              <a:t>огляді промежини у випадку підшкірної локалізації процесу виявляють набряк і гіперемію шкіри навколо відхідника, </a:t>
            </a:r>
            <a:r>
              <a:rPr lang="uk-UA" dirty="0" err="1"/>
              <a:t>пальпаторно</a:t>
            </a:r>
            <a:r>
              <a:rPr lang="uk-UA" dirty="0"/>
              <a:t> визначають інфільтрацію та локальний біль. При глибоких формах парапроктиту у перші дні запальні зміни </a:t>
            </a:r>
            <a:r>
              <a:rPr lang="uk-UA" dirty="0" err="1"/>
              <a:t>перианальної</a:t>
            </a:r>
            <a:r>
              <a:rPr lang="uk-UA" dirty="0"/>
              <a:t> ділянки можуть бути непомітними, для їх діагностики необхідна ретельна пальпація промежини і пальцеве дослідження прямої кишки. Ця маніпуляція є болісною і у дітей проводиться під </a:t>
            </a:r>
            <a:r>
              <a:rPr lang="uk-UA" dirty="0" err="1"/>
              <a:t>короткочаснисм</a:t>
            </a:r>
            <a:r>
              <a:rPr lang="uk-UA" dirty="0"/>
              <a:t> загальним </a:t>
            </a:r>
            <a:r>
              <a:rPr lang="uk-UA" dirty="0" err="1"/>
              <a:t>знечуленням</a:t>
            </a:r>
            <a:r>
              <a:rPr lang="uk-UA" dirty="0"/>
              <a:t>. При локалізації процесу в </a:t>
            </a:r>
            <a:r>
              <a:rPr lang="uk-UA" dirty="0" err="1"/>
              <a:t>ішіоректальній</a:t>
            </a:r>
            <a:r>
              <a:rPr lang="uk-UA" dirty="0"/>
              <a:t> ямці визначається болючість і ущільнення стінки прямої кишки, іноді флуктуація. У випадку </a:t>
            </a:r>
            <a:r>
              <a:rPr lang="uk-UA" dirty="0" err="1"/>
              <a:t>тазово</a:t>
            </a:r>
            <a:r>
              <a:rPr lang="uk-UA" dirty="0"/>
              <a:t>-прямокишкового абсцесу </a:t>
            </a:r>
            <a:r>
              <a:rPr lang="uk-UA" dirty="0" err="1"/>
              <a:t>пальпується</a:t>
            </a:r>
            <a:r>
              <a:rPr lang="uk-UA" dirty="0"/>
              <a:t> високо розміщена ділянка інфільтрації, набухання і флуктуації.</a:t>
            </a:r>
            <a:endParaRPr lang="en-US" dirty="0"/>
          </a:p>
          <a:p>
            <a:pPr marL="0" indent="0">
              <a:buNone/>
            </a:pPr>
            <a:r>
              <a:rPr lang="uk-UA" dirty="0" smtClean="0"/>
              <a:t>	Глибокі </a:t>
            </a:r>
            <a:r>
              <a:rPr lang="uk-UA" dirty="0"/>
              <a:t>парапроктити диференціюють із ускладненою </a:t>
            </a:r>
            <a:r>
              <a:rPr lang="uk-UA" dirty="0" err="1"/>
              <a:t>дермоїдною</a:t>
            </a:r>
            <a:r>
              <a:rPr lang="uk-UA" dirty="0"/>
              <a:t> </a:t>
            </a:r>
            <a:r>
              <a:rPr lang="uk-UA" dirty="0" err="1"/>
              <a:t>кистою</a:t>
            </a:r>
            <a:r>
              <a:rPr lang="uk-UA" dirty="0"/>
              <a:t>, абсцесом епітеліальних куприкових ходів, </a:t>
            </a:r>
            <a:r>
              <a:rPr lang="uk-UA" dirty="0" err="1"/>
              <a:t>остеоміелітом</a:t>
            </a:r>
            <a:r>
              <a:rPr lang="uk-UA" dirty="0"/>
              <a:t> тазових кісток.</a:t>
            </a:r>
            <a:endParaRPr lang="en-US" dirty="0"/>
          </a:p>
          <a:p>
            <a:endParaRPr lang="en-US" dirty="0"/>
          </a:p>
        </p:txBody>
      </p:sp>
    </p:spTree>
    <p:extLst>
      <p:ext uri="{BB962C8B-B14F-4D97-AF65-F5344CB8AC3E}">
        <p14:creationId xmlns:p14="http://schemas.microsoft.com/office/powerpoint/2010/main" val="22985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24364" y="526473"/>
            <a:ext cx="9380248" cy="5384749"/>
          </a:xfrm>
        </p:spPr>
        <p:txBody>
          <a:bodyPr/>
          <a:lstStyle/>
          <a:p>
            <a:r>
              <a:rPr lang="uk-UA" sz="2400" b="1" dirty="0"/>
              <a:t>Навчальні цілі лекції</a:t>
            </a:r>
            <a:r>
              <a:rPr lang="uk-UA" sz="2400" dirty="0"/>
              <a:t>.</a:t>
            </a:r>
            <a:endParaRPr lang="en-US" sz="2400" dirty="0"/>
          </a:p>
          <a:p>
            <a:pPr marL="0" indent="0">
              <a:buNone/>
            </a:pPr>
            <a:r>
              <a:rPr lang="uk-UA" sz="2400" dirty="0"/>
              <a:t>Аналізувати головні ланки патогенезу гнійної хірургічної інфекції у немовлят. Засвоїти поняття про синдром системної запальної відповіді та критерії його діагностики. Аналізувати гнійно-запальні захворювання, що можуть мати тяжкий перебіг у новонароджених. Запропонувати головні напрямки лікування хірургічної інфекції та їх вміст. Застосувати основні принципи профілактики гнійно-запальних захворювань та їх септичних ускладнень, мати уявлення про госпітальну інфекцію. </a:t>
            </a:r>
            <a:endParaRPr lang="en-US" sz="2400" dirty="0"/>
          </a:p>
          <a:p>
            <a:endParaRPr lang="en-US" dirty="0"/>
          </a:p>
        </p:txBody>
      </p:sp>
    </p:spTree>
    <p:extLst>
      <p:ext uri="{BB962C8B-B14F-4D97-AF65-F5344CB8AC3E}">
        <p14:creationId xmlns:p14="http://schemas.microsoft.com/office/powerpoint/2010/main" val="34373728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6105236"/>
          </a:xfrm>
        </p:spPr>
        <p:txBody>
          <a:bodyPr/>
          <a:lstStyle/>
          <a:p>
            <a:pPr marL="0" indent="0">
              <a:buNone/>
            </a:pPr>
            <a:r>
              <a:rPr lang="uk-UA" b="1" i="1" dirty="0" smtClean="0"/>
              <a:t>	</a:t>
            </a:r>
            <a:r>
              <a:rPr lang="uk-UA" sz="2000" b="1" i="1" dirty="0" smtClean="0"/>
              <a:t>Лікування</a:t>
            </a:r>
            <a:r>
              <a:rPr lang="uk-UA" sz="2000" dirty="0"/>
              <a:t> гострого парапроктиту хірургічне. Сподівання на самовилікування є грубою тактичною помилкою, оскільки існує небезпека місцевих і загальних ускладнень. На ранніх стадіях захворювання, при початковій інфільтрації м’яких тканин без ознак гнійного розплавлення можливим є призначення </a:t>
            </a:r>
            <a:r>
              <a:rPr lang="uk-UA" sz="2000" dirty="0" err="1"/>
              <a:t>консерватих</a:t>
            </a:r>
            <a:r>
              <a:rPr lang="uk-UA" sz="2000" dirty="0"/>
              <a:t> заходів – ліжковий режим, теплі ванни (38 – 40</a:t>
            </a:r>
            <a:r>
              <a:rPr lang="uk-UA" sz="2000" baseline="30000" dirty="0"/>
              <a:t>0</a:t>
            </a:r>
            <a:r>
              <a:rPr lang="uk-UA" sz="2000" dirty="0"/>
              <a:t>С), зігріваючі компреси на ділянку промежини, теплі </a:t>
            </a:r>
            <a:r>
              <a:rPr lang="uk-UA" sz="2000" dirty="0" err="1"/>
              <a:t>мікроклізми</a:t>
            </a:r>
            <a:r>
              <a:rPr lang="uk-UA" sz="2000" dirty="0"/>
              <a:t>, </a:t>
            </a:r>
            <a:r>
              <a:rPr lang="uk-UA" sz="2000" dirty="0" err="1"/>
              <a:t>внутрішньом’язово</a:t>
            </a:r>
            <a:r>
              <a:rPr lang="uk-UA" sz="2000" dirty="0"/>
              <a:t> антибіотики, а також </a:t>
            </a:r>
            <a:r>
              <a:rPr lang="uk-UA" sz="2000" dirty="0" err="1"/>
              <a:t>лазеротерапія</a:t>
            </a:r>
            <a:r>
              <a:rPr lang="uk-UA" sz="2000" dirty="0"/>
              <a:t>. Зазначена тактика може сприяти </a:t>
            </a:r>
            <a:r>
              <a:rPr lang="uk-UA" sz="2000" dirty="0" err="1"/>
              <a:t>зворотньому</a:t>
            </a:r>
            <a:r>
              <a:rPr lang="uk-UA" sz="2000" dirty="0"/>
              <a:t> розвитку процесу без нагноєння. Таке лікування проводять під суворим контролем, за явно позитивної динаміки. Наростання симптомів, а також відсутність динаміки є показом до термінової операції.</a:t>
            </a:r>
            <a:endParaRPr lang="en-US" sz="2000" dirty="0"/>
          </a:p>
          <a:p>
            <a:pPr marL="0" indent="0">
              <a:buNone/>
            </a:pPr>
            <a:r>
              <a:rPr lang="uk-UA" sz="2000" dirty="0" smtClean="0"/>
              <a:t>	Хірургічне </a:t>
            </a:r>
            <a:r>
              <a:rPr lang="uk-UA" sz="2000" dirty="0"/>
              <a:t>втручання виконують під загальним </a:t>
            </a:r>
            <a:r>
              <a:rPr lang="uk-UA" sz="2000" dirty="0" err="1"/>
              <a:t>знечуленням</a:t>
            </a:r>
            <a:r>
              <a:rPr lang="uk-UA" sz="2000" dirty="0"/>
              <a:t> в стаціонарі. Метою операції є розкриття і дренування гнійної порожнини, а також ліквідація внутрішнього отвору, через який гнійник сполучається з прямою кишкою.</a:t>
            </a:r>
            <a:endParaRPr lang="en-US" sz="2000" dirty="0"/>
          </a:p>
          <a:p>
            <a:endParaRPr lang="en-US" dirty="0"/>
          </a:p>
        </p:txBody>
      </p:sp>
    </p:spTree>
    <p:extLst>
      <p:ext uri="{BB962C8B-B14F-4D97-AF65-F5344CB8AC3E}">
        <p14:creationId xmlns:p14="http://schemas.microsoft.com/office/powerpoint/2010/main" val="3655549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452582"/>
            <a:ext cx="9786648" cy="6142182"/>
          </a:xfrm>
        </p:spPr>
        <p:txBody>
          <a:bodyPr>
            <a:normAutofit/>
          </a:bodyPr>
          <a:lstStyle/>
          <a:p>
            <a:pPr marL="0" indent="0">
              <a:buNone/>
            </a:pPr>
            <a:r>
              <a:rPr lang="uk-UA" dirty="0" smtClean="0"/>
              <a:t>	Перед </a:t>
            </a:r>
            <a:r>
              <a:rPr lang="uk-UA" dirty="0"/>
              <a:t>проведенням розрізу необхідно визначити місце знаходження внутрішнього отвору. Розсуваючи краї відхідника, </a:t>
            </a:r>
            <a:r>
              <a:rPr lang="uk-UA" dirty="0" err="1"/>
              <a:t>оберережно</a:t>
            </a:r>
            <a:r>
              <a:rPr lang="uk-UA" dirty="0"/>
              <a:t> натискають в проекції абсцесу і за появою краплі гною визначають уражену крипту. Внутрішній отвір у дітей надзвичайно малого діаметру, тому не вдається ввести навіть найтонший зонд (і не потрібно намагатися це зробити!) Кінчиком затискача-москіта фіксують край отвору і проводять радіальний розріз з таким розрахунком, щоб розсікти несучу крипту. Після евакуації гною проводять санацію та дренування порожнини, накладають пов’язку із гіпертонічним розчином.</a:t>
            </a:r>
            <a:endParaRPr lang="en-US" dirty="0"/>
          </a:p>
          <a:p>
            <a:pPr marL="0" indent="0">
              <a:buNone/>
            </a:pPr>
            <a:r>
              <a:rPr lang="uk-UA" dirty="0" smtClean="0"/>
              <a:t>	При </a:t>
            </a:r>
            <a:r>
              <a:rPr lang="uk-UA" dirty="0"/>
              <a:t>розкритті </a:t>
            </a:r>
            <a:r>
              <a:rPr lang="uk-UA" dirty="0" err="1"/>
              <a:t>ішіоректального</a:t>
            </a:r>
            <a:r>
              <a:rPr lang="uk-UA" dirty="0"/>
              <a:t> гнійника проводять обережну ревізію його порожнини, усуваючи тканинні перемички і таким чином попереджують формування залишкових порожнин. Не можна маніпулювати в рані пальцем, навіть у дітей старшого віку. Більш щадною є ревізія з допомогою маленьких препарувальних </a:t>
            </a:r>
            <a:r>
              <a:rPr lang="uk-UA" dirty="0" err="1"/>
              <a:t>тупферів</a:t>
            </a:r>
            <a:r>
              <a:rPr lang="uk-UA" dirty="0"/>
              <a:t>. При підшкірному абсцесі і в цій маніпуляції нема необхідності.</a:t>
            </a:r>
            <a:endParaRPr lang="en-US" dirty="0"/>
          </a:p>
          <a:p>
            <a:pPr marL="0" indent="0">
              <a:buNone/>
            </a:pPr>
            <a:r>
              <a:rPr lang="uk-UA" dirty="0" smtClean="0"/>
              <a:t>	Більш </a:t>
            </a:r>
            <a:r>
              <a:rPr lang="uk-UA" dirty="0"/>
              <a:t>складні оперативні втручання, які рекомендують для дорослих, у дітей, особливо раннього віку, застосовувати не слід.</a:t>
            </a:r>
            <a:endParaRPr lang="en-US" dirty="0"/>
          </a:p>
          <a:p>
            <a:pPr marL="0" indent="0">
              <a:buNone/>
            </a:pPr>
            <a:r>
              <a:rPr lang="uk-UA" dirty="0" smtClean="0"/>
              <a:t>	У </a:t>
            </a:r>
            <a:r>
              <a:rPr lang="uk-UA" dirty="0"/>
              <a:t>післяопераційному періоді ведення рани відкрите, призначають сидячі ванночки із розчином перманганату калію, фізіотерапевтичні </a:t>
            </a:r>
            <a:r>
              <a:rPr lang="uk-UA" dirty="0" err="1"/>
              <a:t>пороцедури</a:t>
            </a:r>
            <a:r>
              <a:rPr lang="uk-UA" dirty="0"/>
              <a:t> (УВЧ, УФО). При </a:t>
            </a:r>
            <a:r>
              <a:rPr lang="uk-UA" dirty="0" err="1"/>
              <a:t>пельвіоректальних</a:t>
            </a:r>
            <a:r>
              <a:rPr lang="uk-UA" dirty="0"/>
              <a:t> парапроктитах необхідна інтенсивна терапія за загальними принципами лікування гнійної хірургічної інфекції.</a:t>
            </a:r>
            <a:endParaRPr lang="en-US" dirty="0"/>
          </a:p>
          <a:p>
            <a:endParaRPr lang="en-US" dirty="0"/>
          </a:p>
        </p:txBody>
      </p:sp>
    </p:spTree>
    <p:extLst>
      <p:ext uri="{BB962C8B-B14F-4D97-AF65-F5344CB8AC3E}">
        <p14:creationId xmlns:p14="http://schemas.microsoft.com/office/powerpoint/2010/main" val="1062748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3383" y="240145"/>
            <a:ext cx="9731229" cy="665019"/>
          </a:xfrm>
        </p:spPr>
        <p:txBody>
          <a:bodyPr/>
          <a:lstStyle/>
          <a:p>
            <a:r>
              <a:rPr lang="uk-UA" b="1" cap="all" dirty="0"/>
              <a:t>ГЕМАТОГЕННИЙ ОСТЕОМІЕЛІТ</a:t>
            </a:r>
            <a:endParaRPr lang="en-US" dirty="0"/>
          </a:p>
        </p:txBody>
      </p:sp>
      <p:sp>
        <p:nvSpPr>
          <p:cNvPr id="3" name="Объект 2"/>
          <p:cNvSpPr>
            <a:spLocks noGrp="1"/>
          </p:cNvSpPr>
          <p:nvPr>
            <p:ph idx="1"/>
          </p:nvPr>
        </p:nvSpPr>
        <p:spPr>
          <a:xfrm>
            <a:off x="1773383" y="979055"/>
            <a:ext cx="9731229" cy="5551054"/>
          </a:xfrm>
        </p:spPr>
        <p:txBody>
          <a:bodyPr>
            <a:normAutofit/>
          </a:bodyPr>
          <a:lstStyle/>
          <a:p>
            <a:pPr marL="0" indent="0">
              <a:buNone/>
            </a:pPr>
            <a:r>
              <a:rPr lang="uk-UA" b="1" dirty="0" smtClean="0"/>
              <a:t>	</a:t>
            </a:r>
            <a:r>
              <a:rPr lang="uk-UA" sz="2000" b="1" dirty="0" err="1" smtClean="0"/>
              <a:t>Остеоміеліт</a:t>
            </a:r>
            <a:r>
              <a:rPr lang="uk-UA" sz="2000" dirty="0"/>
              <a:t> (грець. </a:t>
            </a:r>
            <a:r>
              <a:rPr lang="ru-RU" sz="2000" dirty="0" err="1"/>
              <a:t>osteomyelitis</a:t>
            </a:r>
            <a:r>
              <a:rPr lang="uk-UA" sz="2000" dirty="0"/>
              <a:t> – </a:t>
            </a:r>
            <a:r>
              <a:rPr lang="ru-RU" sz="2000" dirty="0" err="1"/>
              <a:t>osteon</a:t>
            </a:r>
            <a:r>
              <a:rPr lang="uk-UA" sz="2000" dirty="0"/>
              <a:t> – кістка + </a:t>
            </a:r>
            <a:r>
              <a:rPr lang="ru-RU" sz="2000" dirty="0" err="1"/>
              <a:t>myelo</a:t>
            </a:r>
            <a:r>
              <a:rPr lang="uk-UA" sz="2000" dirty="0"/>
              <a:t> – кістковий мозок + закінчення –</a:t>
            </a:r>
            <a:r>
              <a:rPr lang="ru-RU" sz="2000" dirty="0" err="1"/>
              <a:t>itis</a:t>
            </a:r>
            <a:r>
              <a:rPr lang="uk-UA" sz="2000" dirty="0"/>
              <a:t>) – це запалення кісткового мозку, що характеризується залученням у патологічний процес всіх структурних елементів кістки і нерідко генералізацією процесу.</a:t>
            </a:r>
            <a:endParaRPr lang="en-US" sz="2000" dirty="0"/>
          </a:p>
          <a:p>
            <a:pPr marL="0" indent="0">
              <a:buNone/>
            </a:pPr>
            <a:r>
              <a:rPr lang="uk-UA" sz="2000" dirty="0" smtClean="0"/>
              <a:t>	Термін </a:t>
            </a:r>
            <a:r>
              <a:rPr lang="uk-UA" sz="2000" dirty="0"/>
              <a:t>„</a:t>
            </a:r>
            <a:r>
              <a:rPr lang="uk-UA" sz="2000" dirty="0" err="1"/>
              <a:t>остеоміеліт</a:t>
            </a:r>
            <a:r>
              <a:rPr lang="uk-UA" sz="2000" dirty="0"/>
              <a:t>” вперше ввів </a:t>
            </a:r>
            <a:r>
              <a:rPr lang="uk-UA" sz="2000" dirty="0" err="1"/>
              <a:t>Рейно</a:t>
            </a:r>
            <a:r>
              <a:rPr lang="uk-UA" sz="2000" dirty="0"/>
              <a:t> (1831). Визначення „гематогенного </a:t>
            </a:r>
            <a:r>
              <a:rPr lang="uk-UA" sz="2000" dirty="0" err="1"/>
              <a:t>остеоміеліту</a:t>
            </a:r>
            <a:r>
              <a:rPr lang="uk-UA" sz="2000" dirty="0"/>
              <a:t>” запропонував </a:t>
            </a:r>
            <a:r>
              <a:rPr lang="uk-UA" sz="2000" dirty="0" err="1"/>
              <a:t>Шассеньяк</a:t>
            </a:r>
            <a:r>
              <a:rPr lang="uk-UA" sz="2000" dirty="0"/>
              <a:t>. У 1853 році він опублікував роботу „Самовільний розлитий </a:t>
            </a:r>
            <a:r>
              <a:rPr lang="uk-UA" sz="2000" dirty="0" err="1"/>
              <a:t>остеоміеліт</a:t>
            </a:r>
            <a:r>
              <a:rPr lang="uk-UA" sz="2000" dirty="0"/>
              <a:t>”, у якій подав класичний опис клініки цього захворювання, виділивши „гематогенний </a:t>
            </a:r>
            <a:r>
              <a:rPr lang="uk-UA" sz="2000" dirty="0" err="1"/>
              <a:t>остеоміеліт</a:t>
            </a:r>
            <a:r>
              <a:rPr lang="uk-UA" sz="2000" dirty="0"/>
              <a:t>” як самостійну нозологічну одиницю із розповсюдженого в ті роки збірного поняття „тиф кінцівок”.</a:t>
            </a:r>
            <a:endParaRPr lang="en-US" sz="2000" dirty="0"/>
          </a:p>
          <a:p>
            <a:pPr marL="0" indent="0">
              <a:buNone/>
            </a:pPr>
            <a:r>
              <a:rPr lang="uk-UA" sz="2000" dirty="0" smtClean="0"/>
              <a:t>	Гострий </a:t>
            </a:r>
            <a:r>
              <a:rPr lang="uk-UA" sz="2000" dirty="0"/>
              <a:t>гематогенний </a:t>
            </a:r>
            <a:r>
              <a:rPr lang="uk-UA" sz="2000" dirty="0" err="1"/>
              <a:t>остеоміеліт</a:t>
            </a:r>
            <a:r>
              <a:rPr lang="uk-UA" sz="2000" dirty="0"/>
              <a:t> (ГГО) – це важке гнійно-септичне ураження кістки, яке розвивається на фоні зміненої реактивності макроорганізму і супроводжується вираженими порушеннями гомеостазу.</a:t>
            </a:r>
            <a:endParaRPr lang="en-US" sz="2000" dirty="0"/>
          </a:p>
          <a:p>
            <a:pPr marL="0" indent="0">
              <a:buNone/>
            </a:pPr>
            <a:r>
              <a:rPr lang="uk-UA" dirty="0" smtClean="0"/>
              <a:t>	</a:t>
            </a:r>
            <a:endParaRPr lang="en-US" dirty="0"/>
          </a:p>
        </p:txBody>
      </p:sp>
    </p:spTree>
    <p:extLst>
      <p:ext uri="{BB962C8B-B14F-4D97-AF65-F5344CB8AC3E}">
        <p14:creationId xmlns:p14="http://schemas.microsoft.com/office/powerpoint/2010/main" val="1407674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9491" y="480291"/>
            <a:ext cx="9993745" cy="5957454"/>
          </a:xfrm>
        </p:spPr>
        <p:txBody>
          <a:bodyPr>
            <a:normAutofit/>
          </a:bodyPr>
          <a:lstStyle/>
          <a:p>
            <a:pPr marL="0" indent="0">
              <a:buNone/>
            </a:pPr>
            <a:r>
              <a:rPr lang="uk-UA" dirty="0"/>
              <a:t>	</a:t>
            </a:r>
            <a:r>
              <a:rPr lang="uk-UA" sz="2400" b="1" dirty="0" smtClean="0"/>
              <a:t>Етіологія</a:t>
            </a:r>
            <a:r>
              <a:rPr lang="uk-UA" sz="2400" b="1" dirty="0"/>
              <a:t>, патогенез</a:t>
            </a:r>
            <a:r>
              <a:rPr lang="uk-UA" sz="2400" dirty="0"/>
              <a:t>. За даними численних бактеріологічних досліджень, провідна роль у виникненні ГГО належить стафілококовій групі мікроорганізмів, які висівають у 2/3 випадків усіх захворювань. Значно менша частка припадає на стрептококову групу (менше третини), інші збудники – </a:t>
            </a:r>
            <a:r>
              <a:rPr lang="uk-UA" sz="2400" dirty="0" err="1"/>
              <a:t>синьогнійна</a:t>
            </a:r>
            <a:r>
              <a:rPr lang="uk-UA" sz="2400" dirty="0"/>
              <a:t>, </a:t>
            </a:r>
            <a:r>
              <a:rPr lang="uk-UA" sz="2400" dirty="0" err="1"/>
              <a:t>кишечна</a:t>
            </a:r>
            <a:r>
              <a:rPr lang="uk-UA" sz="2400" dirty="0"/>
              <a:t> палички, пневмококи тощо – виявляють у поодиноких випадках.</a:t>
            </a:r>
            <a:endParaRPr lang="en-US" sz="2400" dirty="0"/>
          </a:p>
          <a:p>
            <a:pPr marL="0" indent="0">
              <a:buNone/>
            </a:pPr>
            <a:r>
              <a:rPr lang="uk-UA" sz="2400" dirty="0" smtClean="0"/>
              <a:t>	На </a:t>
            </a:r>
            <a:r>
              <a:rPr lang="uk-UA" sz="2400" dirty="0"/>
              <a:t>основі створення експериментальної моделі захворювання встановлено, що лише одного проникнення в організм людини і тварин кокової чи іншої інфекції недостатньо для розвитку клінічної картини ГГО. </a:t>
            </a:r>
            <a:endParaRPr lang="en-US" sz="2400" dirty="0"/>
          </a:p>
        </p:txBody>
      </p:sp>
    </p:spTree>
    <p:extLst>
      <p:ext uri="{BB962C8B-B14F-4D97-AF65-F5344CB8AC3E}">
        <p14:creationId xmlns:p14="http://schemas.microsoft.com/office/powerpoint/2010/main" val="38148972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4145" y="489527"/>
            <a:ext cx="9740467" cy="6012873"/>
          </a:xfrm>
        </p:spPr>
        <p:txBody>
          <a:bodyPr>
            <a:normAutofit/>
          </a:bodyPr>
          <a:lstStyle/>
          <a:p>
            <a:pPr marL="0" indent="0">
              <a:buNone/>
            </a:pPr>
            <a:r>
              <a:rPr lang="uk-UA" sz="2000" dirty="0" smtClean="0"/>
              <a:t>	</a:t>
            </a:r>
            <a:r>
              <a:rPr lang="uk-UA" sz="2000" dirty="0"/>
              <a:t>У патогенезі ГГО важливу роль відіграють аутогенні (ендогенні) джерела мікрофлори. Вогнища інфекції в каріозних зубах, мигдаликах, аденоїдах є постійним джерелом токсинів та продуктів розпаду, що сприяє розвитку алергічної реакції сповільненого типу. За таких умов </a:t>
            </a:r>
            <a:r>
              <a:rPr lang="uk-UA" sz="2000" dirty="0" err="1"/>
              <a:t>сенсебілізації</a:t>
            </a:r>
            <a:r>
              <a:rPr lang="uk-UA" sz="2000" dirty="0"/>
              <a:t> організму неспецифічні подразники (травма, переохолодження, перевтома) відіграють роль провокуючого </a:t>
            </a:r>
            <a:r>
              <a:rPr lang="uk-UA" sz="2000" dirty="0" err="1"/>
              <a:t>фактора</a:t>
            </a:r>
            <a:r>
              <a:rPr lang="uk-UA" sz="2000" dirty="0"/>
              <a:t>. В кістках розвивається асептичне запалення, яке при проникненні мікробів в кровоносне русло реалізується в гематогенний </a:t>
            </a:r>
            <a:r>
              <a:rPr lang="uk-UA" sz="2000" dirty="0" err="1"/>
              <a:t>остеоміеліт</a:t>
            </a:r>
            <a:r>
              <a:rPr lang="uk-UA" sz="2000" dirty="0"/>
              <a:t>.</a:t>
            </a:r>
            <a:endParaRPr lang="en-US" sz="2000" dirty="0"/>
          </a:p>
          <a:p>
            <a:pPr marL="0" indent="0">
              <a:buNone/>
            </a:pPr>
            <a:r>
              <a:rPr lang="uk-UA" sz="2000" dirty="0" smtClean="0"/>
              <a:t>	В </a:t>
            </a:r>
            <a:r>
              <a:rPr lang="uk-UA" sz="2000" dirty="0"/>
              <a:t>інших випадках пусковим механізмом виступає гостре інфекційне захворювання (ГРВІ, ангіна).Часто розвитку ГГО передує травма опорно-рухового апарату, яка супроводжується локальним порушенням кровообігу, пригніченням імунних процесів, активацією протеолізу.</a:t>
            </a:r>
            <a:endParaRPr lang="en-US" sz="2000" dirty="0"/>
          </a:p>
          <a:p>
            <a:pPr marL="0" indent="0">
              <a:buNone/>
            </a:pPr>
            <a:r>
              <a:rPr lang="uk-UA" sz="2000" dirty="0" smtClean="0"/>
              <a:t>	За </a:t>
            </a:r>
            <a:r>
              <a:rPr lang="uk-UA" sz="2000" dirty="0"/>
              <a:t>наявності вогнищ інфекції у вагітної жінки може спостерігатися внутрішньоутробне інфікування плода і розвивається </a:t>
            </a:r>
            <a:r>
              <a:rPr lang="uk-UA" sz="2000" dirty="0" err="1"/>
              <a:t>остеоміеліт</a:t>
            </a:r>
            <a:r>
              <a:rPr lang="uk-UA" sz="2000" dirty="0"/>
              <a:t> новонароджених. Проте у більшості випадків причиною останнього є екзогенне інфікування через пупкову ранку, </a:t>
            </a:r>
            <a:r>
              <a:rPr lang="uk-UA" sz="2000" dirty="0" err="1"/>
              <a:t>опрілості</a:t>
            </a:r>
            <a:r>
              <a:rPr lang="uk-UA" sz="2000" dirty="0"/>
              <a:t> шкіри, після катетеризації пупкової вени.</a:t>
            </a:r>
            <a:endParaRPr lang="en-US" sz="2000" dirty="0"/>
          </a:p>
          <a:p>
            <a:pPr marL="0" indent="0">
              <a:buNone/>
            </a:pPr>
            <a:endParaRPr lang="en-US" dirty="0"/>
          </a:p>
        </p:txBody>
      </p:sp>
    </p:spTree>
    <p:extLst>
      <p:ext uri="{BB962C8B-B14F-4D97-AF65-F5344CB8AC3E}">
        <p14:creationId xmlns:p14="http://schemas.microsoft.com/office/powerpoint/2010/main" val="32558709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62545" y="489527"/>
            <a:ext cx="9842067" cy="6059055"/>
          </a:xfrm>
        </p:spPr>
        <p:txBody>
          <a:bodyPr>
            <a:normAutofit/>
          </a:bodyPr>
          <a:lstStyle/>
          <a:p>
            <a:pPr marL="0" indent="0">
              <a:buNone/>
            </a:pPr>
            <a:r>
              <a:rPr lang="uk-UA" dirty="0" smtClean="0"/>
              <a:t>	</a:t>
            </a:r>
            <a:r>
              <a:rPr lang="uk-UA" sz="2400" dirty="0"/>
              <a:t>Виходячи із названих вище </a:t>
            </a:r>
            <a:r>
              <a:rPr lang="uk-UA" sz="2400" dirty="0" err="1"/>
              <a:t>етіопатогенетичних</a:t>
            </a:r>
            <a:r>
              <a:rPr lang="uk-UA" sz="2400" dirty="0"/>
              <a:t> факторів (наявність ендогенної інфекції, </a:t>
            </a:r>
            <a:r>
              <a:rPr lang="uk-UA" sz="2400" dirty="0" err="1"/>
              <a:t>сенсебілізація</a:t>
            </a:r>
            <a:r>
              <a:rPr lang="uk-UA" sz="2400" dirty="0"/>
              <a:t> організму, травма тощо), ГГО починається із формування запального вогнища. Останнє найчастіше поражає </a:t>
            </a:r>
            <a:r>
              <a:rPr lang="uk-UA" sz="2400" dirty="0" err="1"/>
              <a:t>метафіз</a:t>
            </a:r>
            <a:r>
              <a:rPr lang="uk-UA" sz="2400" dirty="0"/>
              <a:t> довгих кісток і проявляється реактивним запаленням червоного кісткового мозку. Розвивається набряк, порушення </a:t>
            </a:r>
            <a:r>
              <a:rPr lang="uk-UA" sz="2400" dirty="0" err="1"/>
              <a:t>мікроциркуляції</a:t>
            </a:r>
            <a:r>
              <a:rPr lang="uk-UA" sz="2400" dirty="0"/>
              <a:t>, стаз крові, підвищення проникності судинної стінки, що сприяє лейкоцитарній інфільтрації кісткового мозку. Набряк спричинює різке підвищення тиску у замкнутому просторі </a:t>
            </a:r>
            <a:r>
              <a:rPr lang="uk-UA" sz="2400" dirty="0" err="1"/>
              <a:t>кістковомозкового</a:t>
            </a:r>
            <a:r>
              <a:rPr lang="uk-UA" sz="2400" dirty="0"/>
              <a:t> каналу. Запальне вогнище поширюється на інші ділянки кістки та зумовлює розвиток </a:t>
            </a:r>
            <a:r>
              <a:rPr lang="uk-UA" sz="2400" dirty="0" err="1"/>
              <a:t>інтрамедулярної</a:t>
            </a:r>
            <a:r>
              <a:rPr lang="uk-UA" sz="2400" dirty="0"/>
              <a:t> флегмони. Найслабші кісткові </a:t>
            </a:r>
            <a:r>
              <a:rPr lang="uk-UA" sz="2400" dirty="0" err="1"/>
              <a:t>трабекули</a:t>
            </a:r>
            <a:r>
              <a:rPr lang="uk-UA" sz="2400" dirty="0"/>
              <a:t> </a:t>
            </a:r>
            <a:r>
              <a:rPr lang="uk-UA" sz="2400" dirty="0" err="1"/>
              <a:t>витоншуються</a:t>
            </a:r>
            <a:r>
              <a:rPr lang="uk-UA" sz="2400" dirty="0"/>
              <a:t> і руйнуються, а гній поширюється із формуванням складних </a:t>
            </a:r>
            <a:r>
              <a:rPr lang="uk-UA" sz="2400" dirty="0" err="1"/>
              <a:t>лабаринтів</a:t>
            </a:r>
            <a:r>
              <a:rPr lang="uk-UA" sz="2400" dirty="0"/>
              <a:t> ходів. Виникають порожнини, виповнені гноєм, в яких нерідко знаходять </a:t>
            </a:r>
            <a:r>
              <a:rPr lang="uk-UA" sz="2400" dirty="0" err="1"/>
              <a:t>некротизовані</a:t>
            </a:r>
            <a:r>
              <a:rPr lang="uk-UA" sz="2400" dirty="0"/>
              <a:t> кісткові фрагменти – секвестри.</a:t>
            </a:r>
            <a:endParaRPr lang="en-US" sz="2400" dirty="0"/>
          </a:p>
        </p:txBody>
      </p:sp>
    </p:spTree>
    <p:extLst>
      <p:ext uri="{BB962C8B-B14F-4D97-AF65-F5344CB8AC3E}">
        <p14:creationId xmlns:p14="http://schemas.microsoft.com/office/powerpoint/2010/main" val="14717638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9564" y="397163"/>
            <a:ext cx="9685048" cy="6077527"/>
          </a:xfrm>
        </p:spPr>
        <p:txBody>
          <a:bodyPr>
            <a:normAutofit/>
          </a:bodyPr>
          <a:lstStyle/>
          <a:p>
            <a:pPr marL="0" indent="0">
              <a:buNone/>
            </a:pPr>
            <a:r>
              <a:rPr lang="uk-UA" dirty="0" smtClean="0"/>
              <a:t>	</a:t>
            </a:r>
            <a:r>
              <a:rPr lang="uk-UA" sz="2000" dirty="0" smtClean="0"/>
              <a:t>Запальний </a:t>
            </a:r>
            <a:r>
              <a:rPr lang="uk-UA" sz="2000" dirty="0"/>
              <a:t>процес досить швидко переходить на кірковий шар кістки. Гній проривається під окістя, відшаровує його на значному протязі, що веде до утворення </a:t>
            </a:r>
            <a:r>
              <a:rPr lang="uk-UA" sz="2000" dirty="0" err="1"/>
              <a:t>підокісної</a:t>
            </a:r>
            <a:r>
              <a:rPr lang="uk-UA" sz="2000" dirty="0"/>
              <a:t> флегмони. Прогресування процесу спричинює розплавлення окістя, </a:t>
            </a:r>
            <a:r>
              <a:rPr lang="uk-UA" sz="2000" dirty="0" err="1"/>
              <a:t>поникнення</a:t>
            </a:r>
            <a:r>
              <a:rPr lang="uk-UA" sz="2000" dirty="0"/>
              <a:t> гною у м’які тканини і формування </a:t>
            </a:r>
            <a:r>
              <a:rPr lang="uk-UA" sz="2000" dirty="0" err="1"/>
              <a:t>міжм’язової</a:t>
            </a:r>
            <a:r>
              <a:rPr lang="uk-UA" sz="2000" dirty="0"/>
              <a:t> флегмони. При розкритті </a:t>
            </a:r>
            <a:r>
              <a:rPr lang="uk-UA" sz="2000" dirty="0" err="1"/>
              <a:t>підокісної</a:t>
            </a:r>
            <a:r>
              <a:rPr lang="uk-UA" sz="2000" dirty="0"/>
              <a:t> флегмони тиск у </a:t>
            </a:r>
            <a:r>
              <a:rPr lang="uk-UA" sz="2000" dirty="0" err="1"/>
              <a:t>кістковомозковій</a:t>
            </a:r>
            <a:r>
              <a:rPr lang="uk-UA" sz="2000" dirty="0"/>
              <a:t> порожнині знижується, що веде до зменшення болю. Вірогідність переходу гострого </a:t>
            </a:r>
            <a:r>
              <a:rPr lang="uk-UA" sz="2000" dirty="0" err="1"/>
              <a:t>остеоміеліту</a:t>
            </a:r>
            <a:r>
              <a:rPr lang="uk-UA" sz="2000" dirty="0"/>
              <a:t> в хронічний за наявності гною  в </a:t>
            </a:r>
            <a:r>
              <a:rPr lang="uk-UA" sz="2000" dirty="0" err="1"/>
              <a:t>кістковомозковій</a:t>
            </a:r>
            <a:r>
              <a:rPr lang="uk-UA" sz="2000" dirty="0"/>
              <a:t> порожнині дуже висока. Проте адекватна терапія і в цьому випадку може привести до одужання (</a:t>
            </a:r>
            <a:r>
              <a:rPr lang="uk-UA" sz="2000" dirty="0" err="1"/>
              <a:t>обривний</a:t>
            </a:r>
            <a:r>
              <a:rPr lang="uk-UA" sz="2000" dirty="0"/>
              <a:t> тип за </a:t>
            </a:r>
            <a:r>
              <a:rPr lang="uk-UA" sz="2000" dirty="0" err="1"/>
              <a:t>С.Я.Долецким</a:t>
            </a:r>
            <a:r>
              <a:rPr lang="uk-UA" sz="2000" dirty="0"/>
              <a:t>).</a:t>
            </a:r>
            <a:endParaRPr lang="en-US" sz="2000" dirty="0"/>
          </a:p>
          <a:p>
            <a:pPr marL="0" indent="0">
              <a:buNone/>
            </a:pPr>
            <a:r>
              <a:rPr lang="uk-UA" sz="2000" dirty="0" smtClean="0"/>
              <a:t>	Одночасно </a:t>
            </a:r>
            <a:r>
              <a:rPr lang="uk-UA" sz="2000" dirty="0"/>
              <a:t>із розвитком </a:t>
            </a:r>
            <a:r>
              <a:rPr lang="uk-UA" sz="2000" dirty="0" err="1"/>
              <a:t>остеоміелітичної</a:t>
            </a:r>
            <a:r>
              <a:rPr lang="uk-UA" sz="2000" dirty="0"/>
              <a:t> флегмони проходить процес секвестрації – відторгнення ділянок кісткової тканини. Секвестри відрізняються за локалізацією та будовою.</a:t>
            </a:r>
            <a:endParaRPr lang="en-US" sz="2000" dirty="0"/>
          </a:p>
          <a:p>
            <a:pPr marL="0" indent="0">
              <a:buNone/>
            </a:pPr>
            <a:r>
              <a:rPr lang="uk-UA" sz="2000" dirty="0" smtClean="0"/>
              <a:t>	Якщо </a:t>
            </a:r>
            <a:r>
              <a:rPr lang="uk-UA" sz="2000" dirty="0"/>
              <a:t>процес є обмеженим і локалізується поблизу компактної речовини кістки, то секвеструється звичайно її невелика ділянка у вигляді голки. Такі секвестри називають </a:t>
            </a:r>
            <a:r>
              <a:rPr lang="uk-UA" sz="2000" i="1" dirty="0"/>
              <a:t>кортикальними</a:t>
            </a:r>
            <a:r>
              <a:rPr lang="uk-UA" sz="2000" dirty="0"/>
              <a:t> (</a:t>
            </a:r>
            <a:r>
              <a:rPr lang="uk-UA" sz="2000" i="1" dirty="0"/>
              <a:t>кірковими</a:t>
            </a:r>
            <a:r>
              <a:rPr lang="uk-UA" sz="2000" dirty="0"/>
              <a:t>). Вони можуть розміщуватися під окістям, проникати в м’які тканини чи виходити через норицевий хід.</a:t>
            </a:r>
            <a:endParaRPr lang="en-US" sz="2000" dirty="0"/>
          </a:p>
        </p:txBody>
      </p:sp>
    </p:spTree>
    <p:extLst>
      <p:ext uri="{BB962C8B-B14F-4D97-AF65-F5344CB8AC3E}">
        <p14:creationId xmlns:p14="http://schemas.microsoft.com/office/powerpoint/2010/main" val="19288234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9491" y="480291"/>
            <a:ext cx="9805121" cy="6049818"/>
          </a:xfrm>
        </p:spPr>
        <p:txBody>
          <a:bodyPr>
            <a:normAutofit/>
          </a:bodyPr>
          <a:lstStyle/>
          <a:p>
            <a:pPr marL="0" indent="0">
              <a:buNone/>
            </a:pPr>
            <a:r>
              <a:rPr lang="uk-UA" dirty="0"/>
              <a:t>	</a:t>
            </a:r>
            <a:r>
              <a:rPr lang="uk-UA" sz="2400" b="1" dirty="0" smtClean="0"/>
              <a:t>Локалізація </a:t>
            </a:r>
            <a:r>
              <a:rPr lang="uk-UA" sz="2400" b="1" dirty="0"/>
              <a:t>процесу</a:t>
            </a:r>
            <a:r>
              <a:rPr lang="uk-UA" sz="2400" dirty="0"/>
              <a:t>. Серед кісток скелета найчастіше </a:t>
            </a:r>
            <a:r>
              <a:rPr lang="uk-UA" sz="2400" dirty="0" err="1"/>
              <a:t>поражаються</a:t>
            </a:r>
            <a:r>
              <a:rPr lang="uk-UA" sz="2400" dirty="0"/>
              <a:t> стегнова і великогомілкова, тобто кістки, які несуть найбільше функціональне навантаження, а на їх протязі запальний процес, як правило, локалізується у зонах максимального росту у довжину, що відповідає нижньому </a:t>
            </a:r>
            <a:r>
              <a:rPr lang="uk-UA" sz="2400" dirty="0" err="1"/>
              <a:t>метафізу</a:t>
            </a:r>
            <a:r>
              <a:rPr lang="uk-UA" sz="2400" dirty="0"/>
              <a:t> стегнової кістки та верхньому </a:t>
            </a:r>
            <a:r>
              <a:rPr lang="uk-UA" sz="2400" dirty="0" err="1"/>
              <a:t>метафізу</a:t>
            </a:r>
            <a:r>
              <a:rPr lang="uk-UA" sz="2400" dirty="0"/>
              <a:t> великогомілкової. Плоскі кістки (череп, лопатка і ін.), кістки губчастої будови (п’яткова, кістки плесна, хребці), а також короткі кістки (фаланги пальців ступні і кисті) уражаються значно рідше, ніж довгі.</a:t>
            </a:r>
            <a:endParaRPr lang="en-US" sz="2400" dirty="0"/>
          </a:p>
          <a:p>
            <a:pPr marL="0" indent="0">
              <a:buNone/>
            </a:pPr>
            <a:r>
              <a:rPr lang="uk-UA" sz="2400" dirty="0" smtClean="0"/>
              <a:t>	Множинне </a:t>
            </a:r>
            <a:r>
              <a:rPr lang="uk-UA" sz="2400" dirty="0"/>
              <a:t>ураження кісток є характерним для </a:t>
            </a:r>
            <a:r>
              <a:rPr lang="uk-UA" sz="2400" dirty="0" err="1"/>
              <a:t>епіфізарної</a:t>
            </a:r>
            <a:r>
              <a:rPr lang="uk-UA" sz="2400" dirty="0"/>
              <a:t> форми ГГО  у маленьких дітей, яке зазвичай виникає на фоні септичного стану.</a:t>
            </a:r>
            <a:endParaRPr lang="en-US" sz="2400" dirty="0"/>
          </a:p>
        </p:txBody>
      </p:sp>
    </p:spTree>
    <p:extLst>
      <p:ext uri="{BB962C8B-B14F-4D97-AF65-F5344CB8AC3E}">
        <p14:creationId xmlns:p14="http://schemas.microsoft.com/office/powerpoint/2010/main" val="24887036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47273" y="369455"/>
            <a:ext cx="9657339" cy="6253018"/>
          </a:xfrm>
        </p:spPr>
        <p:txBody>
          <a:bodyPr>
            <a:normAutofit fontScale="92500" lnSpcReduction="10000"/>
          </a:bodyPr>
          <a:lstStyle/>
          <a:p>
            <a:pPr marL="0" indent="0">
              <a:buNone/>
            </a:pPr>
            <a:r>
              <a:rPr lang="uk-UA" dirty="0" smtClean="0"/>
              <a:t>	</a:t>
            </a:r>
            <a:r>
              <a:rPr lang="uk-UA" b="1" i="1" dirty="0"/>
              <a:t>Клінічна картина </a:t>
            </a:r>
            <a:r>
              <a:rPr lang="uk-UA" b="1" i="1" dirty="0" err="1"/>
              <a:t>готрого</a:t>
            </a:r>
            <a:r>
              <a:rPr lang="uk-UA" b="1" i="1" dirty="0"/>
              <a:t> гематогенного </a:t>
            </a:r>
            <a:r>
              <a:rPr lang="uk-UA" b="1" i="1" dirty="0" err="1"/>
              <a:t>остеоміеліту</a:t>
            </a:r>
            <a:endParaRPr lang="en-US" dirty="0"/>
          </a:p>
          <a:p>
            <a:pPr marL="0" indent="0">
              <a:buNone/>
            </a:pPr>
            <a:r>
              <a:rPr lang="uk-UA" dirty="0" smtClean="0"/>
              <a:t>	Згідно </a:t>
            </a:r>
            <a:r>
              <a:rPr lang="uk-UA" dirty="0"/>
              <a:t>класифікації </a:t>
            </a:r>
            <a:r>
              <a:rPr lang="uk-UA" dirty="0" err="1"/>
              <a:t>Т.Б.Краснобаєва</a:t>
            </a:r>
            <a:r>
              <a:rPr lang="uk-UA" dirty="0"/>
              <a:t> (1925 р.) виділяють три основні форми ГГО:</a:t>
            </a:r>
            <a:endParaRPr lang="en-US" dirty="0"/>
          </a:p>
          <a:p>
            <a:r>
              <a:rPr lang="uk-UA" dirty="0" smtClean="0"/>
              <a:t>токсична</a:t>
            </a:r>
            <a:r>
              <a:rPr lang="uk-UA" dirty="0"/>
              <a:t>, або </a:t>
            </a:r>
            <a:r>
              <a:rPr lang="uk-UA" dirty="0" err="1"/>
              <a:t>адинамічна</a:t>
            </a:r>
            <a:r>
              <a:rPr lang="uk-UA" dirty="0"/>
              <a:t>;</a:t>
            </a:r>
            <a:endParaRPr lang="en-US" dirty="0"/>
          </a:p>
          <a:p>
            <a:r>
              <a:rPr lang="uk-UA" dirty="0" err="1" smtClean="0"/>
              <a:t>септико-піемічна</a:t>
            </a:r>
            <a:r>
              <a:rPr lang="uk-UA" dirty="0"/>
              <a:t>;</a:t>
            </a:r>
            <a:endParaRPr lang="en-US" dirty="0"/>
          </a:p>
          <a:p>
            <a:r>
              <a:rPr lang="uk-UA" dirty="0" smtClean="0"/>
              <a:t>місцево-вогнищева</a:t>
            </a:r>
            <a:r>
              <a:rPr lang="uk-UA" dirty="0"/>
              <a:t>.</a:t>
            </a:r>
            <a:endParaRPr lang="en-US" dirty="0"/>
          </a:p>
          <a:p>
            <a:pPr marL="0" indent="0">
              <a:buNone/>
            </a:pPr>
            <a:r>
              <a:rPr lang="uk-UA" dirty="0" smtClean="0"/>
              <a:t>	Проте </a:t>
            </a:r>
            <a:r>
              <a:rPr lang="uk-UA" dirty="0"/>
              <a:t>даний поділ є дещо умовним, оскільки процес може розпочатися як місцевий, а в подальшому набути або токсичного, або </a:t>
            </a:r>
            <a:r>
              <a:rPr lang="uk-UA" dirty="0" err="1"/>
              <a:t>сепкикопіемічного</a:t>
            </a:r>
            <a:r>
              <a:rPr lang="uk-UA" dirty="0"/>
              <a:t> перебігу.</a:t>
            </a:r>
            <a:endParaRPr lang="en-US" dirty="0"/>
          </a:p>
          <a:p>
            <a:pPr marL="0" indent="0">
              <a:buNone/>
            </a:pPr>
            <a:r>
              <a:rPr lang="uk-UA" dirty="0" smtClean="0"/>
              <a:t>	Варіанти </a:t>
            </a:r>
            <a:r>
              <a:rPr lang="uk-UA" dirty="0"/>
              <a:t>перебігу ГГО, виділені </a:t>
            </a:r>
            <a:r>
              <a:rPr lang="uk-UA" dirty="0" err="1"/>
              <a:t>С.Я.Долецьким</a:t>
            </a:r>
            <a:r>
              <a:rPr lang="uk-UA" dirty="0"/>
              <a:t> і </a:t>
            </a:r>
            <a:r>
              <a:rPr lang="uk-UA" dirty="0" err="1"/>
              <a:t>співавт</a:t>
            </a:r>
            <a:r>
              <a:rPr lang="uk-UA" dirty="0"/>
              <a:t>. (1979), важливі для прогнозування наслідків захворювання:</a:t>
            </a:r>
            <a:endParaRPr lang="en-US" dirty="0"/>
          </a:p>
          <a:p>
            <a:pPr marL="0" indent="0">
              <a:buNone/>
            </a:pPr>
            <a:r>
              <a:rPr lang="uk-UA" dirty="0" smtClean="0"/>
              <a:t>	</a:t>
            </a:r>
            <a:r>
              <a:rPr lang="uk-UA" dirty="0" err="1" smtClean="0"/>
              <a:t>Обривний</a:t>
            </a:r>
            <a:r>
              <a:rPr lang="uk-UA" dirty="0" smtClean="0"/>
              <a:t> </a:t>
            </a:r>
            <a:r>
              <a:rPr lang="uk-UA" dirty="0"/>
              <a:t>варіант закінчується одужанням хворого у перші 2 – 3 місяці від початку захворювання;</a:t>
            </a:r>
            <a:endParaRPr lang="en-US" dirty="0"/>
          </a:p>
          <a:p>
            <a:pPr marL="0" indent="0">
              <a:buNone/>
            </a:pPr>
            <a:r>
              <a:rPr lang="uk-UA" dirty="0" smtClean="0"/>
              <a:t>	Затяжний </a:t>
            </a:r>
            <a:r>
              <a:rPr lang="uk-UA" dirty="0"/>
              <a:t>варіант також завершується одужанням хворого, але потребує тривалого лікування (до 6 – 8 місяців), коли після купування гострого септичного процесу захворювання набуває </a:t>
            </a:r>
            <a:r>
              <a:rPr lang="uk-UA" dirty="0" err="1"/>
              <a:t>підгострого</a:t>
            </a:r>
            <a:r>
              <a:rPr lang="uk-UA" dirty="0"/>
              <a:t> характеру і відбувається поступове відновлення структури кістки і функції ураженої кінцівки;</a:t>
            </a:r>
            <a:endParaRPr lang="en-US" dirty="0"/>
          </a:p>
          <a:p>
            <a:pPr marL="0" indent="0">
              <a:buNone/>
            </a:pPr>
            <a:r>
              <a:rPr lang="uk-UA" dirty="0" smtClean="0"/>
              <a:t>	Блискавичний </a:t>
            </a:r>
            <a:r>
              <a:rPr lang="uk-UA" dirty="0"/>
              <a:t>варіант, що закінчується </a:t>
            </a:r>
            <a:r>
              <a:rPr lang="uk-UA" dirty="0" err="1"/>
              <a:t>летально</a:t>
            </a:r>
            <a:r>
              <a:rPr lang="uk-UA" dirty="0"/>
              <a:t>, відмічається у хворих із важкими </a:t>
            </a:r>
            <a:r>
              <a:rPr lang="uk-UA" dirty="0" err="1"/>
              <a:t>септикопіемічними</a:t>
            </a:r>
            <a:r>
              <a:rPr lang="uk-UA" dirty="0"/>
              <a:t> і токсичними формами ГГО;</a:t>
            </a:r>
            <a:endParaRPr lang="en-US" dirty="0"/>
          </a:p>
          <a:p>
            <a:pPr marL="0" indent="0">
              <a:buNone/>
            </a:pPr>
            <a:r>
              <a:rPr lang="uk-UA" dirty="0" smtClean="0"/>
              <a:t>	Хронічний </a:t>
            </a:r>
            <a:r>
              <a:rPr lang="uk-UA" dirty="0"/>
              <a:t>варіант характеризується формуванням секвестрів, нориць, порушенням функції ураженого </a:t>
            </a:r>
            <a:r>
              <a:rPr lang="uk-UA" dirty="0" err="1"/>
              <a:t>органа</a:t>
            </a:r>
            <a:r>
              <a:rPr lang="uk-UA" dirty="0"/>
              <a:t> і періодичними загостреннями.</a:t>
            </a:r>
            <a:endParaRPr lang="en-US" dirty="0"/>
          </a:p>
          <a:p>
            <a:pPr marL="0" indent="0">
              <a:buNone/>
            </a:pPr>
            <a:endParaRPr lang="en-US" dirty="0"/>
          </a:p>
        </p:txBody>
      </p:sp>
    </p:spTree>
    <p:extLst>
      <p:ext uri="{BB962C8B-B14F-4D97-AF65-F5344CB8AC3E}">
        <p14:creationId xmlns:p14="http://schemas.microsoft.com/office/powerpoint/2010/main" val="25760072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2618" y="295563"/>
            <a:ext cx="9721994" cy="6345381"/>
          </a:xfrm>
        </p:spPr>
        <p:txBody>
          <a:bodyPr>
            <a:normAutofit/>
          </a:bodyPr>
          <a:lstStyle/>
          <a:p>
            <a:pPr marL="0" indent="0">
              <a:buNone/>
            </a:pPr>
            <a:r>
              <a:rPr lang="uk-UA" dirty="0"/>
              <a:t>	</a:t>
            </a:r>
            <a:r>
              <a:rPr lang="uk-UA" dirty="0" smtClean="0"/>
              <a:t>Першими </a:t>
            </a:r>
            <a:r>
              <a:rPr lang="uk-UA" dirty="0"/>
              <a:t>ознаками ураження кістки є втрата структури губчастої і компактної речовини, згодом з’являються вогнища обмеженого остеопорозу і деструкції. Одним із </a:t>
            </a:r>
            <a:r>
              <a:rPr lang="uk-UA" dirty="0" err="1"/>
              <a:t>патогномонічних</a:t>
            </a:r>
            <a:r>
              <a:rPr lang="uk-UA" dirty="0"/>
              <a:t> симптомів </a:t>
            </a:r>
            <a:r>
              <a:rPr lang="uk-UA" dirty="0" err="1"/>
              <a:t>остеоміеліту</a:t>
            </a:r>
            <a:r>
              <a:rPr lang="uk-UA" dirty="0"/>
              <a:t> є лінійний періостит: в ділянці ураження з’являється лінійна тінь, яка утворюється за рахунок відшарування окістя. Кірковий шар кістки стає нерівним, порушується її внутрішня архітектоніка. В губчастій речовині </a:t>
            </a:r>
            <a:r>
              <a:rPr lang="uk-UA" dirty="0" err="1"/>
              <a:t>метафізу</a:t>
            </a:r>
            <a:r>
              <a:rPr lang="uk-UA" dirty="0"/>
              <a:t> проявляються ділянки плямистого </a:t>
            </a:r>
            <a:r>
              <a:rPr lang="uk-UA" dirty="0" err="1"/>
              <a:t>остепорозу</a:t>
            </a:r>
            <a:r>
              <a:rPr lang="uk-UA" dirty="0"/>
              <a:t>, іноді з великими вогнищами лізису. Окістя поступово потовщується, його контури зливаються із кортикальним шаром кістки. На фоні антибактеріальної терапії можлива поява плямистого </a:t>
            </a:r>
            <a:r>
              <a:rPr lang="uk-UA" dirty="0" err="1"/>
              <a:t>остепорозу</a:t>
            </a:r>
            <a:r>
              <a:rPr lang="uk-UA" dirty="0"/>
              <a:t> без вираженої періостальної реакції.</a:t>
            </a:r>
            <a:endParaRPr lang="en-US" dirty="0"/>
          </a:p>
          <a:p>
            <a:pPr marL="0" indent="0">
              <a:buNone/>
            </a:pPr>
            <a:r>
              <a:rPr lang="uk-UA" dirty="0" smtClean="0"/>
              <a:t>	При </a:t>
            </a:r>
            <a:r>
              <a:rPr lang="uk-UA" dirty="0"/>
              <a:t>сприятливому перебігу виявляються репаративні процеси, кірковий шар потовщується, періостальні нашарування </a:t>
            </a:r>
            <a:r>
              <a:rPr lang="uk-UA" dirty="0" err="1"/>
              <a:t>ущільнюються</a:t>
            </a:r>
            <a:r>
              <a:rPr lang="uk-UA" dirty="0"/>
              <a:t>.</a:t>
            </a:r>
            <a:endParaRPr lang="en-US" dirty="0"/>
          </a:p>
          <a:p>
            <a:pPr marL="0" indent="0">
              <a:buNone/>
            </a:pPr>
            <a:r>
              <a:rPr lang="uk-UA" dirty="0" smtClean="0"/>
              <a:t>	Приблизно </a:t>
            </a:r>
            <a:r>
              <a:rPr lang="uk-UA" dirty="0"/>
              <a:t>до 30-ої доби захворювання (чим молодша дитина, тим раніше) деструкція кіски може завершитися утворенням однієї або декількох порожнин, в яких розміщуються секвестри – змертвілі ділянки кістки, що є ознакою переходу захворювання у хронічну стадію.  На рентгенограмі секвестри мають більшу інтенсивність, ніж навколишні тканини, і оточені смужкою просвітлення.</a:t>
            </a:r>
            <a:endParaRPr lang="en-US" dirty="0"/>
          </a:p>
          <a:p>
            <a:pPr marL="0" indent="0">
              <a:buNone/>
            </a:pPr>
            <a:r>
              <a:rPr lang="uk-UA" dirty="0" smtClean="0"/>
              <a:t>	ГГО </a:t>
            </a:r>
            <a:r>
              <a:rPr lang="uk-UA" dirty="0"/>
              <a:t>плоских кісток, на відміну від довгих, на рентгенограмі характеризується більш пізніми проявами, незначною періостальною реакцією та меншою </a:t>
            </a:r>
            <a:r>
              <a:rPr lang="uk-UA" dirty="0" err="1"/>
              <a:t>контрасністю</a:t>
            </a:r>
            <a:r>
              <a:rPr lang="uk-UA" dirty="0"/>
              <a:t> тіней секвестрів.</a:t>
            </a:r>
            <a:endParaRPr lang="en-US" dirty="0"/>
          </a:p>
        </p:txBody>
      </p:sp>
    </p:spTree>
    <p:extLst>
      <p:ext uri="{BB962C8B-B14F-4D97-AF65-F5344CB8AC3E}">
        <p14:creationId xmlns:p14="http://schemas.microsoft.com/office/powerpoint/2010/main" val="149390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5818" y="489527"/>
            <a:ext cx="9518794" cy="5421695"/>
          </a:xfrm>
        </p:spPr>
        <p:txBody>
          <a:bodyPr>
            <a:noAutofit/>
          </a:bodyPr>
          <a:lstStyle/>
          <a:p>
            <a:r>
              <a:rPr lang="uk-UA" sz="2000" b="1" dirty="0"/>
              <a:t>Некротична флегмона новонароджених</a:t>
            </a:r>
            <a:endParaRPr lang="en-US" sz="2000" dirty="0"/>
          </a:p>
          <a:p>
            <a:pPr marL="0" indent="0">
              <a:buNone/>
            </a:pPr>
            <a:r>
              <a:rPr lang="uk-UA" sz="2000" dirty="0" smtClean="0"/>
              <a:t>	У </a:t>
            </a:r>
            <a:r>
              <a:rPr lang="uk-UA" sz="2000" dirty="0"/>
              <a:t>новонароджених спостерігається особлива форма гнійного ураження шкіри  і підшкірної клітковини, якій властиве швидке розповсюдження процесу. Появі некротичної флегмони та її швидкому прогресуванню сприяють анатомо-фізіологічні особливості шкіри і підшкірної клітковини у новонароджених.</a:t>
            </a:r>
            <a:endParaRPr lang="en-US" sz="2000" dirty="0"/>
          </a:p>
          <a:p>
            <a:pPr marL="0" indent="0">
              <a:buNone/>
            </a:pPr>
            <a:r>
              <a:rPr lang="uk-UA" sz="2000" dirty="0" smtClean="0"/>
              <a:t>	Епідерміс </a:t>
            </a:r>
            <a:r>
              <a:rPr lang="uk-UA" sz="2000" dirty="0"/>
              <a:t>утворений 2 – 3-ма рядами зроговілих клітин, які легко злущуються, недостатньо розвинена базальна мембрана, тому проникність шкіри для зовнішніх чинників є високою. Підшкірна основа складається в основному із пухкої клітковини, містить відносно більше міжклітинної рідини, сполучнотканинні перетинки недостатньо розвинені (за винятком долонь та підошов, де не зустрічається флегмона). Переважання у складі підшкірної клітковини насичених жирних кислот (пальмітинової, стеаринової) сприяє її затвердінню, особливо при охолодженні. Кровопостачання шкіри здійснюється через магістральні судини, які мають незначну кількість розгалужень, потові залози розвинені, але функція  їх знижена.</a:t>
            </a:r>
            <a:endParaRPr lang="en-US" sz="2000" dirty="0"/>
          </a:p>
        </p:txBody>
      </p:sp>
    </p:spTree>
    <p:extLst>
      <p:ext uri="{BB962C8B-B14F-4D97-AF65-F5344CB8AC3E}">
        <p14:creationId xmlns:p14="http://schemas.microsoft.com/office/powerpoint/2010/main" val="36369482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17964" y="544945"/>
            <a:ext cx="9786648" cy="5366277"/>
          </a:xfrm>
        </p:spPr>
        <p:txBody>
          <a:bodyPr>
            <a:normAutofit/>
          </a:bodyPr>
          <a:lstStyle/>
          <a:p>
            <a:pPr marL="0" indent="0">
              <a:buNone/>
            </a:pPr>
            <a:r>
              <a:rPr lang="uk-UA" dirty="0" smtClean="0"/>
              <a:t>	</a:t>
            </a:r>
            <a:r>
              <a:rPr lang="uk-UA" sz="2400" b="1" dirty="0"/>
              <a:t>Діагностична пункція кістки</a:t>
            </a:r>
            <a:r>
              <a:rPr lang="uk-UA" sz="2400" dirty="0"/>
              <a:t>. Пункцію кістки виконують у точці найбільш виражених місцевих проявів. При отриманні гною чи крові під тиском діагноз не викликає сумнівів і </a:t>
            </a:r>
            <a:r>
              <a:rPr lang="uk-UA" sz="2400" dirty="0" err="1"/>
              <a:t>формулюються</a:t>
            </a:r>
            <a:r>
              <a:rPr lang="uk-UA" sz="2400" dirty="0"/>
              <a:t> покази до оперативного лікування. Якщо під час пункції отримана незмінена кров, обов’язковим є виготовлення мазків-відбитків для цитологічного і бактеріологічного дослідження. Мазок фіксують  і заливають фарбою </a:t>
            </a:r>
            <a:r>
              <a:rPr lang="uk-UA" sz="2400" dirty="0" err="1"/>
              <a:t>Романовського-Гімза</a:t>
            </a:r>
            <a:r>
              <a:rPr lang="uk-UA" sz="2400" dirty="0"/>
              <a:t> на 20 – 40 хв. Дослідження проводять при збільшенні у 630 разів. Для ГГО характерними є фагоцитоз, дегенерація клітинних елементів, виражене скупчення клітин. Вказані зміни з’являються через 48 год від початку захворювання. У більш пізні терміни збільшується ступінь дегенерації, спостерігається накопичення мікрофлори також поза клітинами.</a:t>
            </a:r>
            <a:endParaRPr lang="en-US" sz="2400" dirty="0"/>
          </a:p>
        </p:txBody>
      </p:sp>
    </p:spTree>
    <p:extLst>
      <p:ext uri="{BB962C8B-B14F-4D97-AF65-F5344CB8AC3E}">
        <p14:creationId xmlns:p14="http://schemas.microsoft.com/office/powerpoint/2010/main" val="35106877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81018" y="397164"/>
            <a:ext cx="9823594" cy="6003636"/>
          </a:xfrm>
        </p:spPr>
        <p:txBody>
          <a:bodyPr>
            <a:normAutofit/>
          </a:bodyPr>
          <a:lstStyle/>
          <a:p>
            <a:pPr marL="0" indent="0">
              <a:buNone/>
            </a:pPr>
            <a:r>
              <a:rPr lang="uk-UA" b="1" dirty="0" smtClean="0"/>
              <a:t>	Вимірювання </a:t>
            </a:r>
            <a:r>
              <a:rPr lang="uk-UA" b="1" dirty="0" err="1"/>
              <a:t>внутрішньокісткового</a:t>
            </a:r>
            <a:r>
              <a:rPr lang="uk-UA" b="1" dirty="0"/>
              <a:t> тиску</a:t>
            </a:r>
            <a:r>
              <a:rPr lang="uk-UA" dirty="0"/>
              <a:t>. Під наркозом після розсічення м’яких тканин проводять пункцію кістки спеціальною голкою з </a:t>
            </a:r>
            <a:r>
              <a:rPr lang="uk-UA" dirty="0" err="1"/>
              <a:t>мандреном</a:t>
            </a:r>
            <a:r>
              <a:rPr lang="uk-UA" dirty="0"/>
              <a:t>, яка має зовнішній діаметр 4 мм, внутрішній – 2,5 мм, довжину 7 см. Момент проникнення голки в </a:t>
            </a:r>
            <a:r>
              <a:rPr lang="uk-UA" dirty="0" err="1"/>
              <a:t>кістковомозковий</a:t>
            </a:r>
            <a:r>
              <a:rPr lang="uk-UA" dirty="0"/>
              <a:t> канал визначається доволі чітко за зниженням опору. Витягують </a:t>
            </a:r>
            <a:r>
              <a:rPr lang="uk-UA" dirty="0" err="1"/>
              <a:t>мандрен</a:t>
            </a:r>
            <a:r>
              <a:rPr lang="uk-UA" dirty="0"/>
              <a:t> і герметично приєднують апарат </a:t>
            </a:r>
            <a:r>
              <a:rPr lang="uk-UA" dirty="0" err="1"/>
              <a:t>Вальдмана</a:t>
            </a:r>
            <a:r>
              <a:rPr lang="uk-UA" dirty="0"/>
              <a:t>. Тиск у довгих кістках вимірюють протягом 10 хв, у плоских – протягом 20 хв.</a:t>
            </a:r>
            <a:endParaRPr lang="en-US" dirty="0"/>
          </a:p>
          <a:p>
            <a:pPr marL="0" indent="0">
              <a:buNone/>
            </a:pPr>
            <a:r>
              <a:rPr lang="uk-UA" dirty="0" smtClean="0"/>
              <a:t>	Нормальна </a:t>
            </a:r>
            <a:r>
              <a:rPr lang="uk-UA" dirty="0"/>
              <a:t>величина </a:t>
            </a:r>
            <a:r>
              <a:rPr lang="uk-UA" dirty="0" err="1"/>
              <a:t>внутрішньокісткового</a:t>
            </a:r>
            <a:r>
              <a:rPr lang="uk-UA" dirty="0"/>
              <a:t> тиску у довгих кістках змінюється з віком і становить: у віці до 5 років – 90 – 100 мм вод. ст., у віці від 6 до 10 років – 101 – 110 мм вод. ст., у віці від 11 до 15 років – 111 – 120 мм вод. ст. У плоских кістках істотної вікової різниці не виявлено, середня величина </a:t>
            </a:r>
            <a:r>
              <a:rPr lang="uk-UA" dirty="0" err="1"/>
              <a:t>внутрішньокісткового</a:t>
            </a:r>
            <a:r>
              <a:rPr lang="uk-UA" dirty="0"/>
              <a:t> тиску складає 111 – 120 мм вод. ст.</a:t>
            </a:r>
            <a:endParaRPr lang="en-US" dirty="0"/>
          </a:p>
          <a:p>
            <a:pPr marL="0" indent="0">
              <a:buNone/>
            </a:pPr>
            <a:r>
              <a:rPr lang="uk-UA" dirty="0" smtClean="0"/>
              <a:t>	За </a:t>
            </a:r>
            <a:r>
              <a:rPr lang="uk-UA" dirty="0"/>
              <a:t>наявності гострого запального процесу в кістці тиск може </a:t>
            </a:r>
            <a:r>
              <a:rPr lang="uk-UA" dirty="0" err="1"/>
              <a:t>досяти</a:t>
            </a:r>
            <a:r>
              <a:rPr lang="uk-UA" dirty="0"/>
              <a:t> 300 – 500 мм вод. ст., що є несприятливою прогностичною ознакою.</a:t>
            </a:r>
            <a:endParaRPr lang="en-US" dirty="0"/>
          </a:p>
          <a:p>
            <a:pPr marL="0" indent="0">
              <a:buNone/>
            </a:pPr>
            <a:r>
              <a:rPr lang="uk-UA" dirty="0" smtClean="0"/>
              <a:t>	Цінність </a:t>
            </a:r>
            <a:r>
              <a:rPr lang="uk-UA" dirty="0"/>
              <a:t>даного методу в тому, що він дає можливість поставити діагноз ГГО у перші години захворювання, проте слід враховувати, що причиною підвищення </a:t>
            </a:r>
            <a:r>
              <a:rPr lang="uk-UA" dirty="0" err="1"/>
              <a:t>внутрішньокісткового</a:t>
            </a:r>
            <a:r>
              <a:rPr lang="uk-UA" dirty="0"/>
              <a:t> тиску можуть бути також інші патологічні процеси, наприклад, ретикулосаркома.</a:t>
            </a:r>
            <a:endParaRPr lang="en-US" dirty="0"/>
          </a:p>
        </p:txBody>
      </p:sp>
    </p:spTree>
    <p:extLst>
      <p:ext uri="{BB962C8B-B14F-4D97-AF65-F5344CB8AC3E}">
        <p14:creationId xmlns:p14="http://schemas.microsoft.com/office/powerpoint/2010/main" val="24233313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2618" y="517236"/>
            <a:ext cx="9721994" cy="6031346"/>
          </a:xfrm>
        </p:spPr>
        <p:txBody>
          <a:bodyPr>
            <a:normAutofit lnSpcReduction="10000"/>
          </a:bodyPr>
          <a:lstStyle/>
          <a:p>
            <a:pPr marL="0" indent="0">
              <a:buNone/>
            </a:pPr>
            <a:r>
              <a:rPr lang="uk-UA" b="1" dirty="0" smtClean="0"/>
              <a:t>	</a:t>
            </a:r>
            <a:r>
              <a:rPr lang="uk-UA" sz="2400" b="1" dirty="0" smtClean="0"/>
              <a:t>Ультразвукова </a:t>
            </a:r>
            <a:r>
              <a:rPr lang="uk-UA" sz="2400" b="1" dirty="0"/>
              <a:t>ехолокація кісток</a:t>
            </a:r>
            <a:r>
              <a:rPr lang="uk-UA" sz="2400" dirty="0"/>
              <a:t> дозволяє в ранні терміни виявити зменшення відстані між імпульсами від межі середовищ: кістка – вміст </a:t>
            </a:r>
            <a:r>
              <a:rPr lang="uk-UA" sz="2400" dirty="0" err="1"/>
              <a:t>кістковомозкового</a:t>
            </a:r>
            <a:r>
              <a:rPr lang="uk-UA" sz="2400" dirty="0"/>
              <a:t> каналу, вміст </a:t>
            </a:r>
            <a:r>
              <a:rPr lang="uk-UA" sz="2400" dirty="0" err="1"/>
              <a:t>кістковомозкового</a:t>
            </a:r>
            <a:r>
              <a:rPr lang="uk-UA" sz="2400" dirty="0"/>
              <a:t> каналу – кістка. Одночасно слід проводити обстеження </a:t>
            </a:r>
            <a:r>
              <a:rPr lang="uk-UA" sz="2400" dirty="0" smtClean="0"/>
              <a:t>здорової </a:t>
            </a:r>
            <a:r>
              <a:rPr lang="uk-UA" sz="2400" dirty="0"/>
              <a:t>кінцівки.</a:t>
            </a:r>
            <a:endParaRPr lang="en-US" sz="2400" dirty="0"/>
          </a:p>
          <a:p>
            <a:pPr marL="0" indent="0">
              <a:buNone/>
            </a:pPr>
            <a:r>
              <a:rPr lang="uk-UA" sz="2400" b="1" dirty="0" smtClean="0"/>
              <a:t>	Дистанційна </a:t>
            </a:r>
            <a:r>
              <a:rPr lang="uk-UA" sz="2400" b="1" dirty="0"/>
              <a:t>термографія (теплобачення)</a:t>
            </a:r>
            <a:r>
              <a:rPr lang="uk-UA" sz="2400" dirty="0"/>
              <a:t> при </a:t>
            </a:r>
            <a:r>
              <a:rPr lang="uk-UA" sz="2400" dirty="0" err="1"/>
              <a:t>остеоміеліті</a:t>
            </a:r>
            <a:r>
              <a:rPr lang="uk-UA" sz="2400" dirty="0"/>
              <a:t> виявляє різке збільшення інтенсивності і тривалості інфрачервоного випромінювання. Вогнище запалення проявляється збільшенням радіаційної температури порівняно із симетричною ділянкою здорової кінцівки на 2 – 4</a:t>
            </a:r>
            <a:r>
              <a:rPr lang="uk-UA" sz="2400" baseline="30000" dirty="0"/>
              <a:t>0</a:t>
            </a:r>
            <a:r>
              <a:rPr lang="uk-UA" sz="2400" dirty="0"/>
              <a:t>С, іноді на 6 – 7</a:t>
            </a:r>
            <a:r>
              <a:rPr lang="uk-UA" sz="2400" baseline="30000" dirty="0"/>
              <a:t>0</a:t>
            </a:r>
            <a:r>
              <a:rPr lang="uk-UA" sz="2400" dirty="0"/>
              <a:t>С.</a:t>
            </a:r>
            <a:endParaRPr lang="en-US" sz="2400" dirty="0"/>
          </a:p>
          <a:p>
            <a:pPr marL="0" indent="0">
              <a:buNone/>
            </a:pPr>
            <a:r>
              <a:rPr lang="uk-UA" sz="2400" b="1" dirty="0" smtClean="0"/>
              <a:t>	Лабораторні </a:t>
            </a:r>
            <a:r>
              <a:rPr lang="uk-UA" sz="2400" b="1" dirty="0"/>
              <a:t>методи діагностики</a:t>
            </a:r>
            <a:r>
              <a:rPr lang="uk-UA" sz="2400" dirty="0"/>
              <a:t> специфічних змін не </a:t>
            </a:r>
            <a:r>
              <a:rPr lang="uk-UA" sz="2400" dirty="0" err="1"/>
              <a:t>вивляють</a:t>
            </a:r>
            <a:r>
              <a:rPr lang="uk-UA" sz="2400" dirty="0"/>
              <a:t>. Найбільш характерними у периферичній крові є прискорення ШОЕ, порушення співвідношення </a:t>
            </a:r>
            <a:r>
              <a:rPr lang="uk-UA" sz="2400" dirty="0" err="1"/>
              <a:t>нейтрофілів</a:t>
            </a:r>
            <a:r>
              <a:rPr lang="uk-UA" sz="2400" dirty="0"/>
              <a:t> і лейкоцитів, часто знаходять збільшення числа лейкоцитів і зниження гемоглобіну.</a:t>
            </a:r>
            <a:endParaRPr lang="en-US" sz="2400" dirty="0"/>
          </a:p>
          <a:p>
            <a:endParaRPr lang="en-US" dirty="0"/>
          </a:p>
        </p:txBody>
      </p:sp>
    </p:spTree>
    <p:extLst>
      <p:ext uri="{BB962C8B-B14F-4D97-AF65-F5344CB8AC3E}">
        <p14:creationId xmlns:p14="http://schemas.microsoft.com/office/powerpoint/2010/main" val="18849758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45673" y="498764"/>
            <a:ext cx="9758939" cy="6151418"/>
          </a:xfrm>
        </p:spPr>
        <p:txBody>
          <a:bodyPr>
            <a:normAutofit/>
          </a:bodyPr>
          <a:lstStyle/>
          <a:p>
            <a:pPr marL="0" indent="0">
              <a:buNone/>
            </a:pPr>
            <a:r>
              <a:rPr lang="uk-UA" b="1" dirty="0" smtClean="0"/>
              <a:t>			</a:t>
            </a:r>
            <a:r>
              <a:rPr lang="uk-UA" sz="2000" b="1" dirty="0" smtClean="0"/>
              <a:t>Лікування </a:t>
            </a:r>
            <a:r>
              <a:rPr lang="uk-UA" sz="2000" b="1" dirty="0"/>
              <a:t>ГГО</a:t>
            </a:r>
            <a:endParaRPr lang="en-US" sz="2000" dirty="0"/>
          </a:p>
          <a:p>
            <a:pPr marL="0" indent="0">
              <a:buNone/>
            </a:pPr>
            <a:r>
              <a:rPr lang="uk-UA" sz="2000" dirty="0" smtClean="0"/>
              <a:t>	Рання </a:t>
            </a:r>
            <a:r>
              <a:rPr lang="uk-UA" sz="2000" dirty="0" err="1"/>
              <a:t>остеоперфорація</a:t>
            </a:r>
            <a:r>
              <a:rPr lang="uk-UA" sz="2000" dirty="0"/>
              <a:t> (в перші години захворювання), дренування м’яких </a:t>
            </a:r>
            <a:r>
              <a:rPr lang="uk-UA" sz="2000" dirty="0" err="1"/>
              <a:t>ткани</a:t>
            </a:r>
            <a:r>
              <a:rPr lang="uk-UA" sz="2000" dirty="0"/>
              <a:t> на фоні адекватної загальної терапії є </a:t>
            </a:r>
            <a:r>
              <a:rPr lang="uk-UA" sz="2000" dirty="0" err="1"/>
              <a:t>осною</a:t>
            </a:r>
            <a:r>
              <a:rPr lang="uk-UA" sz="2000" dirty="0"/>
              <a:t> сприятливого перебігу захворювання та дозволяє сподіватися на одужання пацієнта.</a:t>
            </a:r>
            <a:endParaRPr lang="en-US" sz="2000" dirty="0"/>
          </a:p>
          <a:p>
            <a:pPr marL="0" indent="0">
              <a:buNone/>
            </a:pPr>
            <a:r>
              <a:rPr lang="uk-UA" sz="2000" dirty="0" smtClean="0"/>
              <a:t>	Перед </a:t>
            </a:r>
            <a:r>
              <a:rPr lang="uk-UA" sz="2000" dirty="0"/>
              <a:t>операцією проводять пункцію кістки у точці найбільш виражених місцевих проявів. </a:t>
            </a:r>
            <a:r>
              <a:rPr lang="uk-UA" sz="2000" dirty="0" err="1"/>
              <a:t>Перфоративні</a:t>
            </a:r>
            <a:r>
              <a:rPr lang="uk-UA" sz="2000" dirty="0"/>
              <a:t> отвори виконують на протязі вогнища ураження, межу якого визначають за </a:t>
            </a:r>
            <a:r>
              <a:rPr lang="uk-UA" sz="2000" dirty="0" err="1"/>
              <a:t>перфоративним</a:t>
            </a:r>
            <a:r>
              <a:rPr lang="uk-UA" sz="2000" dirty="0"/>
              <a:t> отвором, звідки виділяється незмінена кров. Варіанти дренування м’яких тканин визначаються стадією розвитку запального процесу з урахуванням поширення його за межі первинного вогнища у кістці.</a:t>
            </a:r>
            <a:endParaRPr lang="en-US" sz="2000" dirty="0"/>
          </a:p>
          <a:p>
            <a:pPr marL="0" indent="0">
              <a:buNone/>
            </a:pPr>
            <a:r>
              <a:rPr lang="uk-UA" sz="2000" dirty="0" smtClean="0"/>
              <a:t>	Гнійний </a:t>
            </a:r>
            <a:r>
              <a:rPr lang="uk-UA" sz="2000" dirty="0"/>
              <a:t>артрит, як і </a:t>
            </a:r>
            <a:r>
              <a:rPr lang="uk-UA" sz="2000" dirty="0" err="1"/>
              <a:t>епіфізарний</a:t>
            </a:r>
            <a:r>
              <a:rPr lang="uk-UA" sz="2000" dirty="0"/>
              <a:t> </a:t>
            </a:r>
            <a:r>
              <a:rPr lang="uk-UA" sz="2000" dirty="0" err="1"/>
              <a:t>остеоміеліт</a:t>
            </a:r>
            <a:r>
              <a:rPr lang="uk-UA" sz="2000" dirty="0"/>
              <a:t> новонароджених, лікують </a:t>
            </a:r>
            <a:r>
              <a:rPr lang="uk-UA" sz="2000" dirty="0" err="1"/>
              <a:t>пункційним</a:t>
            </a:r>
            <a:r>
              <a:rPr lang="uk-UA" sz="2000" dirty="0"/>
              <a:t> методом з промиванням порожнини суглоба розчинами антисептиків і наступним введенням антибіотиків. У тяжких випадках ефективним є промивання порожнини суглоба через </a:t>
            </a:r>
            <a:r>
              <a:rPr lang="uk-UA" sz="2000" dirty="0" err="1"/>
              <a:t>мікроіригатори</a:t>
            </a:r>
            <a:r>
              <a:rPr lang="uk-UA" sz="2000" dirty="0"/>
              <a:t>.</a:t>
            </a:r>
            <a:endParaRPr lang="en-US" sz="2000" dirty="0"/>
          </a:p>
          <a:p>
            <a:endParaRPr lang="en-US" dirty="0"/>
          </a:p>
        </p:txBody>
      </p:sp>
    </p:spTree>
    <p:extLst>
      <p:ext uri="{BB962C8B-B14F-4D97-AF65-F5344CB8AC3E}">
        <p14:creationId xmlns:p14="http://schemas.microsoft.com/office/powerpoint/2010/main" val="311184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0327" y="452581"/>
            <a:ext cx="9694285" cy="6022109"/>
          </a:xfrm>
        </p:spPr>
        <p:txBody>
          <a:bodyPr>
            <a:normAutofit/>
          </a:bodyPr>
          <a:lstStyle/>
          <a:p>
            <a:pPr marL="0" indent="0">
              <a:buNone/>
            </a:pPr>
            <a:r>
              <a:rPr lang="uk-UA" dirty="0" smtClean="0"/>
              <a:t>	</a:t>
            </a:r>
            <a:r>
              <a:rPr lang="uk-UA" sz="2000" dirty="0" smtClean="0"/>
              <a:t>Важливою </a:t>
            </a:r>
            <a:r>
              <a:rPr lang="uk-UA" sz="2000" dirty="0"/>
              <a:t>умовою є </a:t>
            </a:r>
            <a:r>
              <a:rPr lang="uk-UA" sz="2000" dirty="0" err="1"/>
              <a:t>імобілізація</a:t>
            </a:r>
            <a:r>
              <a:rPr lang="uk-UA" sz="2000" dirty="0"/>
              <a:t> кінцівки, яка створює необхідний спокій, сприяє зменшенню болю та обмеженню запальної реакції, попереджує розвиток контрактур, патологічних деформацій і переломів. В гострому періоді </a:t>
            </a:r>
            <a:r>
              <a:rPr lang="uk-UA" sz="2000" dirty="0" err="1"/>
              <a:t>імобілізацію</a:t>
            </a:r>
            <a:r>
              <a:rPr lang="uk-UA" sz="2000" dirty="0"/>
              <a:t> здійснюють з допомогою </a:t>
            </a:r>
            <a:r>
              <a:rPr lang="uk-UA" sz="2000" dirty="0" err="1"/>
              <a:t>з’ємних</a:t>
            </a:r>
            <a:r>
              <a:rPr lang="uk-UA" sz="2000" dirty="0"/>
              <a:t> гіпсових лангет із захопленням двох суміжних суглобів. Терміни </a:t>
            </a:r>
            <a:r>
              <a:rPr lang="uk-UA" sz="2000" dirty="0" err="1"/>
              <a:t>імобілізації</a:t>
            </a:r>
            <a:r>
              <a:rPr lang="uk-UA" sz="2000" dirty="0"/>
              <a:t> визначають індивідуально залежно від характеру перебігу запального процесу в кістці. При сприятливому перебігу </a:t>
            </a:r>
            <a:r>
              <a:rPr lang="uk-UA" sz="2000" dirty="0" err="1"/>
              <a:t>остеоміеліту</a:t>
            </a:r>
            <a:r>
              <a:rPr lang="uk-UA" sz="2000" dirty="0"/>
              <a:t> сувору </a:t>
            </a:r>
            <a:r>
              <a:rPr lang="uk-UA" sz="2000" dirty="0" err="1"/>
              <a:t>імобілізацію</a:t>
            </a:r>
            <a:r>
              <a:rPr lang="uk-UA" sz="2000" dirty="0"/>
              <a:t> не слід застосовувати або її тривалість не повинна перевищувати 1 – 1,5 тижнів, що попереджує порушення кровообігу, розвиток атрофії м’язів, явищ остеопорозу та запобігає зниженню репаративних процесів.</a:t>
            </a:r>
            <a:endParaRPr lang="en-US" sz="2000" dirty="0"/>
          </a:p>
          <a:p>
            <a:pPr marL="0" indent="0">
              <a:buNone/>
            </a:pPr>
            <a:r>
              <a:rPr lang="uk-UA" sz="2000" dirty="0" smtClean="0"/>
              <a:t>	З </a:t>
            </a:r>
            <a:r>
              <a:rPr lang="uk-UA" sz="2000" dirty="0"/>
              <a:t>перших днів у комплекс лікування включають ранній масаж, лікувальну фізкультуру, фізіотерапевтичні процедури (УВЧ, електрофорез із антибіотиками, ферментами, іонофорез кальцію, фосфору).</a:t>
            </a:r>
            <a:endParaRPr lang="en-US" sz="2000" dirty="0"/>
          </a:p>
          <a:p>
            <a:endParaRPr lang="en-US" dirty="0"/>
          </a:p>
        </p:txBody>
      </p:sp>
    </p:spTree>
    <p:extLst>
      <p:ext uri="{BB962C8B-B14F-4D97-AF65-F5344CB8AC3E}">
        <p14:creationId xmlns:p14="http://schemas.microsoft.com/office/powerpoint/2010/main" val="12839320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16364" y="526473"/>
            <a:ext cx="9888248" cy="5384749"/>
          </a:xfrm>
        </p:spPr>
        <p:txBody>
          <a:bodyPr/>
          <a:lstStyle/>
          <a:p>
            <a:pPr marL="0" indent="0">
              <a:buNone/>
            </a:pPr>
            <a:r>
              <a:rPr lang="uk-UA" b="1" dirty="0" smtClean="0"/>
              <a:t>	Антибактеріальна </a:t>
            </a:r>
            <a:r>
              <a:rPr lang="uk-UA" b="1" dirty="0"/>
              <a:t>терапія</a:t>
            </a:r>
            <a:r>
              <a:rPr lang="uk-UA" dirty="0"/>
              <a:t>. Для стартової </a:t>
            </a:r>
            <a:r>
              <a:rPr lang="uk-UA" dirty="0" err="1"/>
              <a:t>антибіотикотерапії</a:t>
            </a:r>
            <a:r>
              <a:rPr lang="uk-UA" dirty="0"/>
              <a:t> (до встановлення збудника) при токсичній формі захворювання, а також при </a:t>
            </a:r>
            <a:r>
              <a:rPr lang="uk-UA" dirty="0" err="1"/>
              <a:t>септикопіемічній</a:t>
            </a:r>
            <a:r>
              <a:rPr lang="uk-UA" dirty="0"/>
              <a:t> формі із тяжким перебігом використовують наступні комбінації препаратів:</a:t>
            </a:r>
            <a:endParaRPr lang="en-US" dirty="0"/>
          </a:p>
          <a:p>
            <a:r>
              <a:rPr lang="uk-UA" dirty="0"/>
              <a:t>     </a:t>
            </a:r>
            <a:r>
              <a:rPr lang="uk-UA" dirty="0" err="1"/>
              <a:t>Тіенам</a:t>
            </a:r>
            <a:r>
              <a:rPr lang="uk-UA" dirty="0"/>
              <a:t> + </a:t>
            </a:r>
            <a:r>
              <a:rPr lang="uk-UA" dirty="0" err="1"/>
              <a:t>Ванкоміцин</a:t>
            </a:r>
            <a:r>
              <a:rPr lang="uk-UA" dirty="0"/>
              <a:t>.</a:t>
            </a:r>
            <a:endParaRPr lang="en-US" dirty="0"/>
          </a:p>
          <a:p>
            <a:r>
              <a:rPr lang="uk-UA" dirty="0"/>
              <a:t>     </a:t>
            </a:r>
            <a:r>
              <a:rPr lang="uk-UA" dirty="0" err="1"/>
              <a:t>Цефалоспорини</a:t>
            </a:r>
            <a:r>
              <a:rPr lang="uk-UA" dirty="0"/>
              <a:t> 3-го або 4-го покоління + </a:t>
            </a:r>
            <a:r>
              <a:rPr lang="uk-UA" dirty="0" err="1"/>
              <a:t>Ванкоміцин</a:t>
            </a:r>
            <a:endParaRPr lang="en-US" dirty="0"/>
          </a:p>
          <a:p>
            <a:r>
              <a:rPr lang="uk-UA" dirty="0"/>
              <a:t>     </a:t>
            </a:r>
            <a:r>
              <a:rPr lang="uk-UA" dirty="0" err="1"/>
              <a:t>Фторхінолони</a:t>
            </a:r>
            <a:r>
              <a:rPr lang="uk-UA" dirty="0"/>
              <a:t> 2-го , 3-го покоління + </a:t>
            </a:r>
            <a:r>
              <a:rPr lang="uk-UA" dirty="0" err="1"/>
              <a:t>Ванкоміцин</a:t>
            </a:r>
            <a:r>
              <a:rPr lang="uk-UA" dirty="0"/>
              <a:t> </a:t>
            </a:r>
            <a:endParaRPr lang="en-US" dirty="0"/>
          </a:p>
          <a:p>
            <a:r>
              <a:rPr lang="uk-UA" dirty="0"/>
              <a:t>     </a:t>
            </a:r>
            <a:r>
              <a:rPr lang="uk-UA" dirty="0" err="1"/>
              <a:t>Цефалоспорини</a:t>
            </a:r>
            <a:r>
              <a:rPr lang="uk-UA" dirty="0"/>
              <a:t> 3-го або 4-го покоління + </a:t>
            </a:r>
            <a:r>
              <a:rPr lang="uk-UA" dirty="0" err="1"/>
              <a:t>Рифампіцин</a:t>
            </a:r>
            <a:endParaRPr lang="en-US" dirty="0"/>
          </a:p>
          <a:p>
            <a:r>
              <a:rPr lang="uk-UA" dirty="0"/>
              <a:t>     </a:t>
            </a:r>
            <a:r>
              <a:rPr lang="uk-UA" dirty="0" err="1"/>
              <a:t>Цефалоспорини</a:t>
            </a:r>
            <a:r>
              <a:rPr lang="uk-UA" dirty="0"/>
              <a:t> 3-го або 4-го покоління + </a:t>
            </a:r>
            <a:r>
              <a:rPr lang="uk-UA" dirty="0" err="1"/>
              <a:t>Рифампіцин</a:t>
            </a:r>
            <a:r>
              <a:rPr lang="uk-UA" dirty="0"/>
              <a:t> + </a:t>
            </a:r>
            <a:r>
              <a:rPr lang="uk-UA" dirty="0" err="1"/>
              <a:t>фторхінолони</a:t>
            </a:r>
            <a:r>
              <a:rPr lang="uk-UA" dirty="0"/>
              <a:t> 2-го покоління</a:t>
            </a:r>
            <a:endParaRPr lang="en-US" dirty="0"/>
          </a:p>
          <a:p>
            <a:pPr marL="0" indent="0">
              <a:buNone/>
            </a:pPr>
            <a:r>
              <a:rPr lang="uk-UA" dirty="0" smtClean="0"/>
              <a:t>	При </a:t>
            </a:r>
            <a:r>
              <a:rPr lang="uk-UA" dirty="0" err="1"/>
              <a:t>септикопіемічній</a:t>
            </a:r>
            <a:r>
              <a:rPr lang="uk-UA" dirty="0"/>
              <a:t> формі захворювання, </a:t>
            </a:r>
            <a:r>
              <a:rPr lang="uk-UA" dirty="0" err="1"/>
              <a:t>середньотяжкий</a:t>
            </a:r>
            <a:r>
              <a:rPr lang="uk-UA" dirty="0"/>
              <a:t> перебіг, призначають </a:t>
            </a:r>
            <a:r>
              <a:rPr lang="uk-UA" dirty="0" err="1"/>
              <a:t>цефалоспорини</a:t>
            </a:r>
            <a:r>
              <a:rPr lang="uk-UA" dirty="0"/>
              <a:t> 3-го, 4-го покоління, </a:t>
            </a:r>
            <a:r>
              <a:rPr lang="uk-UA" dirty="0" err="1"/>
              <a:t>фторхінолони</a:t>
            </a:r>
            <a:r>
              <a:rPr lang="uk-UA" dirty="0"/>
              <a:t> 2-го, 3-го покоління або </a:t>
            </a:r>
            <a:r>
              <a:rPr lang="uk-UA" dirty="0" err="1"/>
              <a:t>аміноглікозиди</a:t>
            </a:r>
            <a:r>
              <a:rPr lang="uk-UA" dirty="0"/>
              <a:t> у комбінації із </a:t>
            </a:r>
            <a:r>
              <a:rPr lang="uk-UA" dirty="0" err="1"/>
              <a:t>Рифампіцином</a:t>
            </a:r>
            <a:r>
              <a:rPr lang="uk-UA" dirty="0"/>
              <a:t>. Можливе також застосування </a:t>
            </a:r>
            <a:r>
              <a:rPr lang="uk-UA" dirty="0" err="1"/>
              <a:t>інгібіторозахищених</a:t>
            </a:r>
            <a:r>
              <a:rPr lang="uk-UA" dirty="0"/>
              <a:t> пеніцилінів (</a:t>
            </a:r>
            <a:r>
              <a:rPr lang="uk-UA" dirty="0" err="1"/>
              <a:t>Аугментин</a:t>
            </a:r>
            <a:r>
              <a:rPr lang="uk-UA" dirty="0"/>
              <a:t>, </a:t>
            </a:r>
            <a:r>
              <a:rPr lang="uk-UA" dirty="0" err="1"/>
              <a:t>Амоксиклав</a:t>
            </a:r>
            <a:r>
              <a:rPr lang="uk-UA" dirty="0"/>
              <a:t>).</a:t>
            </a:r>
            <a:endParaRPr lang="en-US" dirty="0"/>
          </a:p>
          <a:p>
            <a:pPr marL="0" indent="0">
              <a:buNone/>
            </a:pPr>
            <a:endParaRPr lang="en-US" dirty="0"/>
          </a:p>
        </p:txBody>
      </p:sp>
    </p:spTree>
    <p:extLst>
      <p:ext uri="{BB962C8B-B14F-4D97-AF65-F5344CB8AC3E}">
        <p14:creationId xmlns:p14="http://schemas.microsoft.com/office/powerpoint/2010/main" val="1612872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1855" y="489527"/>
            <a:ext cx="9712757" cy="5421695"/>
          </a:xfrm>
        </p:spPr>
        <p:txBody>
          <a:bodyPr>
            <a:normAutofit/>
          </a:bodyPr>
          <a:lstStyle/>
          <a:p>
            <a:pPr marL="0" indent="0">
              <a:buNone/>
            </a:pPr>
            <a:r>
              <a:rPr lang="uk-UA" dirty="0"/>
              <a:t>	</a:t>
            </a:r>
            <a:r>
              <a:rPr lang="uk-UA" sz="2000" dirty="0" smtClean="0"/>
              <a:t>При </a:t>
            </a:r>
            <a:r>
              <a:rPr lang="uk-UA" sz="2000" dirty="0"/>
              <a:t>локальній формі </a:t>
            </a:r>
            <a:r>
              <a:rPr lang="uk-UA" sz="2000" dirty="0" err="1"/>
              <a:t>остеоміеліту</a:t>
            </a:r>
            <a:r>
              <a:rPr lang="uk-UA" sz="2000" dirty="0"/>
              <a:t> емпіричну антибактеріальну терапію проводять </a:t>
            </a:r>
            <a:r>
              <a:rPr lang="uk-UA" sz="2000" dirty="0" err="1"/>
              <a:t>інгібіторозахищеними</a:t>
            </a:r>
            <a:r>
              <a:rPr lang="uk-UA" sz="2000" dirty="0"/>
              <a:t> пеніцилінами, </a:t>
            </a:r>
            <a:r>
              <a:rPr lang="uk-UA" sz="2000" dirty="0" err="1"/>
              <a:t>аміноглікозидами</a:t>
            </a:r>
            <a:r>
              <a:rPr lang="uk-UA" sz="2000" dirty="0"/>
              <a:t> у комбінації із </a:t>
            </a:r>
            <a:r>
              <a:rPr lang="uk-UA" sz="2000" dirty="0" err="1"/>
              <a:t>лінкоміцином</a:t>
            </a:r>
            <a:r>
              <a:rPr lang="uk-UA" sz="2000" dirty="0"/>
              <a:t> або напівсинтетичними пеніцилінами, </a:t>
            </a:r>
            <a:r>
              <a:rPr lang="uk-UA" sz="2000" dirty="0" err="1"/>
              <a:t>цефалоспоринами</a:t>
            </a:r>
            <a:r>
              <a:rPr lang="uk-UA" sz="2000" dirty="0"/>
              <a:t> 1-го, 2-го покоління, </a:t>
            </a:r>
            <a:r>
              <a:rPr lang="uk-UA" sz="2000" dirty="0" err="1"/>
              <a:t>фторхінолонами</a:t>
            </a:r>
            <a:r>
              <a:rPr lang="uk-UA" sz="2000" dirty="0"/>
              <a:t> 2-го покоління + </a:t>
            </a:r>
            <a:r>
              <a:rPr lang="uk-UA" sz="2000" dirty="0" err="1"/>
              <a:t>лінкоміцин</a:t>
            </a:r>
            <a:r>
              <a:rPr lang="uk-UA" sz="2000" dirty="0"/>
              <a:t>.</a:t>
            </a:r>
            <a:endParaRPr lang="en-US" sz="2000" dirty="0"/>
          </a:p>
          <a:p>
            <a:pPr marL="0" indent="0">
              <a:buNone/>
            </a:pPr>
            <a:r>
              <a:rPr lang="uk-UA" sz="2000" dirty="0" smtClean="0"/>
              <a:t>	У </a:t>
            </a:r>
            <a:r>
              <a:rPr lang="uk-UA" sz="2000" dirty="0"/>
              <a:t>подальшому, призначаючи антибактеріальні препарати, необхідно керуватися результатами мікробного моніторингу.</a:t>
            </a:r>
            <a:endParaRPr lang="en-US" sz="2000" dirty="0"/>
          </a:p>
          <a:p>
            <a:pPr marL="0" indent="0">
              <a:buNone/>
            </a:pPr>
            <a:r>
              <a:rPr lang="uk-UA" sz="2000" dirty="0" smtClean="0"/>
              <a:t>	Погана </a:t>
            </a:r>
            <a:r>
              <a:rPr lang="uk-UA" sz="2000" dirty="0"/>
              <a:t>дифузія лікарських засобів у кісткову тканину, небезпека ранніх рецидивів і переходу в хронічну форму зумовлює необхідність тривалої </a:t>
            </a:r>
            <a:r>
              <a:rPr lang="uk-UA" sz="2000" dirty="0" err="1"/>
              <a:t>антибіотикотерапії</a:t>
            </a:r>
            <a:r>
              <a:rPr lang="uk-UA" sz="2000" dirty="0"/>
              <a:t>. Загальна тривалість застосування антибактеріальних препаратів при ГГО визначається його клінічною формою і складає від 15 – 20 днів при місцевій формі до 5 – 6-ти тижнів і більше при токсичній та </a:t>
            </a:r>
            <a:r>
              <a:rPr lang="uk-UA" sz="2000" dirty="0" err="1"/>
              <a:t>септико-піемічній</a:t>
            </a:r>
            <a:r>
              <a:rPr lang="uk-UA" sz="2000" dirty="0"/>
              <a:t> формах. За необхідності призначають повторні курси антибіотиків з інтервалами не менше 8 – 10 днів.</a:t>
            </a:r>
            <a:endParaRPr lang="en-US" sz="2000" dirty="0"/>
          </a:p>
          <a:p>
            <a:endParaRPr lang="en-US" dirty="0"/>
          </a:p>
        </p:txBody>
      </p:sp>
    </p:spTree>
    <p:extLst>
      <p:ext uri="{BB962C8B-B14F-4D97-AF65-F5344CB8AC3E}">
        <p14:creationId xmlns:p14="http://schemas.microsoft.com/office/powerpoint/2010/main" val="2349591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45673" y="572655"/>
            <a:ext cx="9758939" cy="5338567"/>
          </a:xfrm>
        </p:spPr>
        <p:txBody>
          <a:bodyPr>
            <a:normAutofit lnSpcReduction="10000"/>
          </a:bodyPr>
          <a:lstStyle/>
          <a:p>
            <a:pPr marL="0" indent="0">
              <a:buNone/>
            </a:pPr>
            <a:r>
              <a:rPr lang="uk-UA" dirty="0" smtClean="0"/>
              <a:t>	</a:t>
            </a:r>
            <a:r>
              <a:rPr lang="uk-UA" sz="2400" dirty="0" smtClean="0"/>
              <a:t>Збудником </a:t>
            </a:r>
            <a:r>
              <a:rPr lang="uk-UA" sz="2400" dirty="0"/>
              <a:t>некротичної флегмони новонароджених є, як правило, стафілокок, згодом може приєднатися </a:t>
            </a:r>
            <a:r>
              <a:rPr lang="uk-UA" sz="2400" dirty="0" err="1"/>
              <a:t>грамнегативна</a:t>
            </a:r>
            <a:r>
              <a:rPr lang="uk-UA" sz="2400" dirty="0"/>
              <a:t>, змішана флора. Типова локалізація процесу – </a:t>
            </a:r>
            <a:r>
              <a:rPr lang="uk-UA" sz="2400" dirty="0" err="1"/>
              <a:t>крижово</a:t>
            </a:r>
            <a:r>
              <a:rPr lang="uk-UA" sz="2400" dirty="0"/>
              <a:t>-куприкова, лопаткова ділянки, передня і бокова поверхні грудної клітки.</a:t>
            </a:r>
            <a:endParaRPr lang="en-US" sz="2400" dirty="0"/>
          </a:p>
          <a:p>
            <a:pPr marL="0" indent="0">
              <a:buNone/>
            </a:pPr>
            <a:r>
              <a:rPr lang="uk-UA" sz="2400" dirty="0" smtClean="0"/>
              <a:t>	При </a:t>
            </a:r>
            <a:r>
              <a:rPr lang="uk-UA" sz="2400" dirty="0" err="1"/>
              <a:t>патоморфологічному</a:t>
            </a:r>
            <a:r>
              <a:rPr lang="uk-UA" sz="2400" dirty="0"/>
              <a:t> дослідженні вогнища ураження виявляють переважання некротичних процесів. Запалення починається навколо потових залоз. Швидко </a:t>
            </a:r>
            <a:r>
              <a:rPr lang="uk-UA" sz="2400" dirty="0" err="1"/>
              <a:t>тромбуються</a:t>
            </a:r>
            <a:r>
              <a:rPr lang="uk-UA" sz="2400" dirty="0"/>
              <a:t> </a:t>
            </a:r>
            <a:r>
              <a:rPr lang="uk-UA" sz="2400" dirty="0" err="1"/>
              <a:t>перифокальні</a:t>
            </a:r>
            <a:r>
              <a:rPr lang="uk-UA" sz="2400" dirty="0"/>
              <a:t> судини, блискавично поширюється набряк підшкірної жирової клітковини, що сприяє порушенню її живлення та </a:t>
            </a:r>
            <a:r>
              <a:rPr lang="uk-UA" sz="2400" dirty="0" err="1"/>
              <a:t>некротизуванню</a:t>
            </a:r>
            <a:r>
              <a:rPr lang="uk-UA" sz="2400" dirty="0"/>
              <a:t>. </a:t>
            </a:r>
            <a:r>
              <a:rPr lang="uk-UA" sz="2400" dirty="0" err="1"/>
              <a:t>Відмежевання</a:t>
            </a:r>
            <a:r>
              <a:rPr lang="uk-UA" sz="2400" dirty="0"/>
              <a:t> процесу не відбувається, оскільки покривні тканини та імунологічні процеси є функціонально незрілими, некроз протягом декількох годин може охопити значну площу.</a:t>
            </a:r>
            <a:endParaRPr lang="en-US" sz="2400" dirty="0"/>
          </a:p>
          <a:p>
            <a:endParaRPr lang="en-US" dirty="0"/>
          </a:p>
        </p:txBody>
      </p:sp>
    </p:spTree>
    <p:extLst>
      <p:ext uri="{BB962C8B-B14F-4D97-AF65-F5344CB8AC3E}">
        <p14:creationId xmlns:p14="http://schemas.microsoft.com/office/powerpoint/2010/main" val="2604106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27200" y="434109"/>
            <a:ext cx="9777412" cy="5477113"/>
          </a:xfrm>
        </p:spPr>
        <p:txBody>
          <a:bodyPr>
            <a:normAutofit/>
          </a:bodyPr>
          <a:lstStyle/>
          <a:p>
            <a:pPr marL="0" indent="0">
              <a:buNone/>
            </a:pPr>
            <a:r>
              <a:rPr lang="uk-UA" sz="2000" b="1" i="1" dirty="0"/>
              <a:t>Клінічна </a:t>
            </a:r>
            <a:r>
              <a:rPr lang="uk-UA" sz="2000" b="1" i="1" dirty="0" smtClean="0"/>
              <a:t>картина</a:t>
            </a:r>
            <a:r>
              <a:rPr lang="uk-UA" sz="2000" dirty="0" smtClean="0"/>
              <a:t>. </a:t>
            </a:r>
          </a:p>
          <a:p>
            <a:pPr marL="0" indent="0">
              <a:buNone/>
            </a:pPr>
            <a:r>
              <a:rPr lang="uk-UA" sz="2000" dirty="0"/>
              <a:t>	</a:t>
            </a:r>
            <a:r>
              <a:rPr lang="uk-UA" sz="2000" dirty="0" smtClean="0"/>
              <a:t>Захворювання </a:t>
            </a:r>
            <a:r>
              <a:rPr lang="uk-UA" sz="2000" dirty="0"/>
              <a:t>починається із загальних проявів. Дитина стає неспокійною, в’ялою, відмовляється від грудей, погано спить. Підвищується температура тіла до </a:t>
            </a:r>
            <a:r>
              <a:rPr lang="uk-UA" sz="2000" dirty="0" err="1"/>
              <a:t>фебрильних</a:t>
            </a:r>
            <a:r>
              <a:rPr lang="uk-UA" sz="2000" dirty="0"/>
              <a:t> цифр, можливе повторне блювання, пронос, поступово наростають ознаки інтоксикації та </a:t>
            </a:r>
            <a:r>
              <a:rPr lang="uk-UA" sz="2000" dirty="0" err="1"/>
              <a:t>ексикозу</a:t>
            </a:r>
            <a:r>
              <a:rPr lang="uk-UA" sz="2000" dirty="0"/>
              <a:t>.</a:t>
            </a:r>
            <a:endParaRPr lang="en-US" sz="2000" dirty="0"/>
          </a:p>
          <a:p>
            <a:pPr marL="0" indent="0">
              <a:buNone/>
            </a:pPr>
            <a:r>
              <a:rPr lang="uk-UA" sz="2000" dirty="0" smtClean="0"/>
              <a:t>	На </a:t>
            </a:r>
            <a:r>
              <a:rPr lang="uk-UA" sz="2000" dirty="0"/>
              <a:t>шкірі з’являється пляма багряного кольору, яка швидко збільшується у розмірах, набуваючи </a:t>
            </a:r>
            <a:r>
              <a:rPr lang="uk-UA" sz="2000" dirty="0" err="1"/>
              <a:t>ціанотичного</a:t>
            </a:r>
            <a:r>
              <a:rPr lang="uk-UA" sz="2000" dirty="0"/>
              <a:t> відтінку. М’які тканини набряклі, ущільнені. На другу добу у центрі вогнища визначається флуктуація. Можливий некроз та відшарування значних ділянок шкіри із утворенням дефекту м’яких тканин. При розкритті флегмони виділяється </a:t>
            </a:r>
            <a:r>
              <a:rPr lang="uk-UA" sz="2000" dirty="0" err="1"/>
              <a:t>камутна</a:t>
            </a:r>
            <a:r>
              <a:rPr lang="uk-UA" sz="2000" dirty="0"/>
              <a:t> серозна рідина або рідкий гній, який містить шматочки </a:t>
            </a:r>
            <a:r>
              <a:rPr lang="uk-UA" sz="2000" dirty="0" err="1"/>
              <a:t>некротизованої</a:t>
            </a:r>
            <a:r>
              <a:rPr lang="uk-UA" sz="2000" dirty="0"/>
              <a:t> підшкірної клітковини сірого кольору.</a:t>
            </a:r>
            <a:endParaRPr lang="en-US" sz="2000" dirty="0"/>
          </a:p>
          <a:p>
            <a:pPr marL="0" indent="0">
              <a:buNone/>
            </a:pPr>
            <a:r>
              <a:rPr lang="uk-UA" sz="2000" dirty="0" smtClean="0"/>
              <a:t>	У </a:t>
            </a:r>
            <a:r>
              <a:rPr lang="uk-UA" sz="2000" dirty="0"/>
              <a:t>загальному аналізі крові наявні ознаки анемії, лейкоцитозу із зсувом лейкоцитарної формули вліво.</a:t>
            </a:r>
            <a:endParaRPr lang="en-US" sz="2000" dirty="0"/>
          </a:p>
          <a:p>
            <a:endParaRPr lang="en-US" dirty="0"/>
          </a:p>
        </p:txBody>
      </p:sp>
    </p:spTree>
    <p:extLst>
      <p:ext uri="{BB962C8B-B14F-4D97-AF65-F5344CB8AC3E}">
        <p14:creationId xmlns:p14="http://schemas.microsoft.com/office/powerpoint/2010/main" val="3624287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93455" y="508000"/>
            <a:ext cx="9611157" cy="5403222"/>
          </a:xfrm>
        </p:spPr>
        <p:txBody>
          <a:bodyPr>
            <a:normAutofit/>
          </a:bodyPr>
          <a:lstStyle/>
          <a:p>
            <a:pPr marL="0" indent="0">
              <a:buNone/>
            </a:pPr>
            <a:r>
              <a:rPr lang="uk-UA" sz="2000" b="1" i="1" dirty="0"/>
              <a:t>Диференційний діагноз</a:t>
            </a:r>
            <a:r>
              <a:rPr lang="uk-UA" sz="2000" dirty="0"/>
              <a:t> проводять із бешихою та асептичним некрозом підшкірної жирової клітковини (</a:t>
            </a:r>
            <a:r>
              <a:rPr lang="uk-UA" sz="2000" dirty="0" err="1"/>
              <a:t>адипонекрозом</a:t>
            </a:r>
            <a:r>
              <a:rPr lang="uk-UA" sz="2000" dirty="0"/>
              <a:t>).</a:t>
            </a:r>
            <a:endParaRPr lang="en-US" sz="2000" dirty="0"/>
          </a:p>
          <a:p>
            <a:pPr marL="0" indent="0">
              <a:buNone/>
            </a:pPr>
            <a:r>
              <a:rPr lang="uk-UA" sz="2000" dirty="0" smtClean="0"/>
              <a:t>	У </a:t>
            </a:r>
            <a:r>
              <a:rPr lang="uk-UA" sz="2000" dirty="0"/>
              <a:t>ранній стадії флегмони новонароджених </a:t>
            </a:r>
            <a:r>
              <a:rPr lang="uk-UA" sz="2000" dirty="0" err="1"/>
              <a:t>виявляюить</a:t>
            </a:r>
            <a:r>
              <a:rPr lang="uk-UA" sz="2000" dirty="0"/>
              <a:t> ознаки, які є також характерними для </a:t>
            </a:r>
            <a:r>
              <a:rPr lang="uk-UA" sz="2000" dirty="0" err="1"/>
              <a:t>рожистого</a:t>
            </a:r>
            <a:r>
              <a:rPr lang="uk-UA" sz="2000" dirty="0"/>
              <a:t> запалення: гострий початок, гіпертермію, наявність ознак інтоксикації, зміни в крові, локальну гіперемію та блідість неуражених ділянок шкіри. Для бешихи характерна інша локалізація (на обличчі, у </a:t>
            </a:r>
            <a:r>
              <a:rPr lang="uk-UA" sz="2000" dirty="0" err="1"/>
              <a:t>навколопупковій</a:t>
            </a:r>
            <a:r>
              <a:rPr lang="uk-UA" sz="2000" dirty="0"/>
              <a:t> ділянці, на нижніх кінцівках), чіткі контури ділянки гіперемії, що оточені </a:t>
            </a:r>
            <a:r>
              <a:rPr lang="uk-UA" sz="2000" dirty="0" err="1"/>
              <a:t>припіднятим</a:t>
            </a:r>
            <a:r>
              <a:rPr lang="uk-UA" sz="2000" dirty="0"/>
              <a:t> шкірним валиком, ділянка ураженої шкіри є напруженою, блискучою.</a:t>
            </a:r>
            <a:endParaRPr lang="en-US" sz="2000" dirty="0"/>
          </a:p>
          <a:p>
            <a:pPr marL="0" indent="0">
              <a:buNone/>
            </a:pPr>
            <a:r>
              <a:rPr lang="uk-UA" sz="2000" dirty="0" smtClean="0"/>
              <a:t>	</a:t>
            </a:r>
            <a:r>
              <a:rPr lang="uk-UA" sz="2000" dirty="0" err="1" smtClean="0"/>
              <a:t>Адипонекроз</a:t>
            </a:r>
            <a:r>
              <a:rPr lang="uk-UA" sz="2000" dirty="0" smtClean="0"/>
              <a:t> </a:t>
            </a:r>
            <a:r>
              <a:rPr lang="uk-UA" sz="2000" dirty="0"/>
              <a:t>виникає в результаті стиснення м’яких тканин в родових шляхах при патологічному перебігу пологів, клінічно і лабораторно не супроводжується місцевими чи загальними ознаками запалення. Характерними є горбиста інфільтрація м’яких тканин та плямиста гіперемія зони ураження.</a:t>
            </a:r>
            <a:endParaRPr lang="en-US" sz="2000" dirty="0"/>
          </a:p>
          <a:p>
            <a:endParaRPr lang="en-US" dirty="0"/>
          </a:p>
        </p:txBody>
      </p:sp>
    </p:spTree>
    <p:extLst>
      <p:ext uri="{BB962C8B-B14F-4D97-AF65-F5344CB8AC3E}">
        <p14:creationId xmlns:p14="http://schemas.microsoft.com/office/powerpoint/2010/main" val="4167063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0255" y="443345"/>
            <a:ext cx="9814357" cy="5467877"/>
          </a:xfrm>
        </p:spPr>
        <p:txBody>
          <a:bodyPr/>
          <a:lstStyle/>
          <a:p>
            <a:pPr marL="0" indent="0">
              <a:buNone/>
            </a:pPr>
            <a:r>
              <a:rPr lang="uk-UA" sz="2000" b="1" i="1" dirty="0" smtClean="0"/>
              <a:t>	Лікування</a:t>
            </a:r>
            <a:r>
              <a:rPr lang="uk-UA" sz="2000" dirty="0"/>
              <a:t> флегмони новонароджених комплексне. Призначають антибактеріальні препарати за загальними правилами (у перші дні емпірично, у подальшому – на основі мікробного моніторингу), проводиться </a:t>
            </a:r>
            <a:r>
              <a:rPr lang="uk-UA" sz="2000" dirty="0" err="1"/>
              <a:t>посиндромна</a:t>
            </a:r>
            <a:r>
              <a:rPr lang="uk-UA" sz="2000" dirty="0"/>
              <a:t> терапія, яка включає пасивну імунотерапію, корекцію розладів гомеостазу, </a:t>
            </a:r>
            <a:r>
              <a:rPr lang="uk-UA" sz="2000" dirty="0" err="1"/>
              <a:t>регідратацію</a:t>
            </a:r>
            <a:r>
              <a:rPr lang="uk-UA" sz="2000" dirty="0"/>
              <a:t>, за необхідності – респіраторна підтримка, корекція імунних порушень.</a:t>
            </a:r>
            <a:endParaRPr lang="en-US" sz="2000" dirty="0"/>
          </a:p>
          <a:p>
            <a:pPr marL="0" indent="0">
              <a:buNone/>
            </a:pPr>
            <a:r>
              <a:rPr lang="uk-UA" sz="2000" dirty="0" smtClean="0"/>
              <a:t>	Місцеве </a:t>
            </a:r>
            <a:r>
              <a:rPr lang="uk-UA" sz="2000" dirty="0"/>
              <a:t>лікування полягає у нанесенні множинних розрізів у зоні ураження </a:t>
            </a:r>
            <a:r>
              <a:rPr lang="uk-UA" sz="2000" dirty="0" err="1"/>
              <a:t>тана</a:t>
            </a:r>
            <a:r>
              <a:rPr lang="uk-UA" sz="2000" dirty="0"/>
              <a:t> межі із здоровими тканинами, що дозволяє зменшити набряк у пограничній ділянці та попередити розповсюдження процесу. Після операції першу перев’язку проводять через 4 – 6 год. За наявності ознак поширення вогнища негайно знову наносять множинні дрібні розрізи, які захоплюють здорові ділянки шкіри. На рану накладають пов’язку із антисептичним розчином (1 % розчин </a:t>
            </a:r>
            <a:r>
              <a:rPr lang="uk-UA" sz="2000" dirty="0" err="1"/>
              <a:t>хлорофіліпту</a:t>
            </a:r>
            <a:r>
              <a:rPr lang="uk-UA" sz="2000" dirty="0"/>
              <a:t>, </a:t>
            </a:r>
            <a:r>
              <a:rPr lang="uk-UA" sz="2000" dirty="0" err="1"/>
              <a:t>діоксідину</a:t>
            </a:r>
            <a:r>
              <a:rPr lang="uk-UA" sz="2000" dirty="0"/>
              <a:t>, гіпертонічний розчин натрію хлориду). За наявності </a:t>
            </a:r>
            <a:r>
              <a:rPr lang="uk-UA" sz="2000" dirty="0" err="1"/>
              <a:t>некрозів</a:t>
            </a:r>
            <a:r>
              <a:rPr lang="uk-UA" sz="2000" dirty="0"/>
              <a:t> проводять </a:t>
            </a:r>
            <a:r>
              <a:rPr lang="uk-UA" sz="2000" dirty="0" err="1"/>
              <a:t>некректомію</a:t>
            </a:r>
            <a:r>
              <a:rPr lang="uk-UA" sz="2000" dirty="0"/>
              <a:t>, після якої залишається </a:t>
            </a:r>
            <a:r>
              <a:rPr lang="uk-UA" sz="2000" dirty="0" err="1"/>
              <a:t>ранева</a:t>
            </a:r>
            <a:r>
              <a:rPr lang="uk-UA" sz="2000" dirty="0"/>
              <a:t> поверхня. Для прискорення </a:t>
            </a:r>
            <a:r>
              <a:rPr lang="uk-UA" sz="2000" dirty="0" err="1"/>
              <a:t>епітелізації</a:t>
            </a:r>
            <a:r>
              <a:rPr lang="uk-UA" sz="2000" dirty="0"/>
              <a:t> рани місцево застосовують лазерне </a:t>
            </a:r>
            <a:r>
              <a:rPr lang="uk-UA" sz="2000" dirty="0" err="1"/>
              <a:t>опроміненя</a:t>
            </a:r>
            <a:r>
              <a:rPr lang="uk-UA" sz="2000" dirty="0"/>
              <a:t>, ультразвук, гіпербаричну </a:t>
            </a:r>
            <a:r>
              <a:rPr lang="uk-UA" sz="2000" dirty="0" err="1"/>
              <a:t>оксигенацію</a:t>
            </a:r>
            <a:r>
              <a:rPr lang="uk-UA" sz="2000" dirty="0"/>
              <a:t>.</a:t>
            </a:r>
            <a:endParaRPr lang="en-US" sz="2000" dirty="0"/>
          </a:p>
          <a:p>
            <a:endParaRPr lang="en-US" dirty="0"/>
          </a:p>
        </p:txBody>
      </p:sp>
    </p:spTree>
    <p:extLst>
      <p:ext uri="{BB962C8B-B14F-4D97-AF65-F5344CB8AC3E}">
        <p14:creationId xmlns:p14="http://schemas.microsoft.com/office/powerpoint/2010/main" val="298954277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63</TotalTime>
  <Words>286</Words>
  <Application>Microsoft Office PowerPoint</Application>
  <PresentationFormat>Широкоэкранный</PresentationFormat>
  <Paragraphs>186</Paragraphs>
  <Slides>56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56</vt:i4>
      </vt:variant>
    </vt:vector>
  </HeadingPairs>
  <TitlesOfParts>
    <vt:vector size="61" baseType="lpstr">
      <vt:lpstr>Arial</vt:lpstr>
      <vt:lpstr>Century Gothic</vt:lpstr>
      <vt:lpstr>Times New Roman</vt:lpstr>
      <vt:lpstr>Wingdings 3</vt:lpstr>
      <vt:lpstr>Легкий дым</vt:lpstr>
      <vt:lpstr>МІНІСТЕРСТВО ОХОРОНИ ЗДОРОВ'Я УКРАЇНИ  УКРАЇНСЬКА МЕДИЧНА СТОМАТОЛОГІЧНА АКАДЕМІ   Кафедра дитячої хірургії з травматологією  та ортопедією</vt:lpstr>
      <vt:lpstr>План лекції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Омфаліт</vt:lpstr>
      <vt:lpstr>Презентация PowerPoint</vt:lpstr>
      <vt:lpstr>Презентация PowerPoint</vt:lpstr>
      <vt:lpstr>Гнійний мастит </vt:lpstr>
      <vt:lpstr>Презентация PowerPoint</vt:lpstr>
      <vt:lpstr>Презентация PowerPoint</vt:lpstr>
      <vt:lpstr>Лімфаденіт </vt:lpstr>
      <vt:lpstr>Презентация PowerPoint</vt:lpstr>
      <vt:lpstr>Презентация PowerPoint</vt:lpstr>
      <vt:lpstr>Презентация PowerPoint</vt:lpstr>
      <vt:lpstr>Бешиха</vt:lpstr>
      <vt:lpstr>Презентация PowerPoint</vt:lpstr>
      <vt:lpstr>Презентация PowerPoint</vt:lpstr>
      <vt:lpstr>Презентация PowerPoint</vt:lpstr>
      <vt:lpstr>Гнійні захворювання кисті (панариції і флегмони)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Фурункул, карбункул</vt:lpstr>
      <vt:lpstr>Презентация PowerPoint</vt:lpstr>
      <vt:lpstr>Презентация PowerPoint</vt:lpstr>
      <vt:lpstr>Презентация PowerPoint</vt:lpstr>
      <vt:lpstr>Парапроктит</vt:lpstr>
      <vt:lpstr>Презентация PowerPoint</vt:lpstr>
      <vt:lpstr>Презентация PowerPoint</vt:lpstr>
      <vt:lpstr>Презентация PowerPoint</vt:lpstr>
      <vt:lpstr>ГЕМАТОГЕННИЙ ОСТЕОМІЕЛІТ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ОХОРОНИ ЗДОРОВ'Я УКРАЇНИ  УКРАЇНСЬКА МЕДИЧНА СТОМАТОЛОГІЧНА АКАДЕМІ   Кафедра дитячої хірургії з травматологією  та ортопедією</dc:title>
  <dc:creator>User</dc:creator>
  <cp:lastModifiedBy>User</cp:lastModifiedBy>
  <cp:revision>7</cp:revision>
  <dcterms:created xsi:type="dcterms:W3CDTF">2020-06-03T19:59:39Z</dcterms:created>
  <dcterms:modified xsi:type="dcterms:W3CDTF">2020-06-03T21:02:46Z</dcterms:modified>
</cp:coreProperties>
</file>