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1" autoAdjust="0"/>
    <p:restoredTop sz="94660"/>
  </p:normalViewPr>
  <p:slideViewPr>
    <p:cSldViewPr>
      <p:cViewPr varScale="1">
        <p:scale>
          <a:sx n="62" d="100"/>
          <a:sy n="62" d="100"/>
        </p:scale>
        <p:origin x="-96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800" b="1" dirty="0"/>
              <a:t>МІНІСТЕРСТВО ОХОРОНИ ЗДОРОВ'Я УКРАЇНИ 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b="1" dirty="0"/>
              <a:t>УКРАЇНСЬКА МЕДИЧНА СТОМАТОЛОГІЧНА АКАДЕМІ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uk-UA" sz="2800" b="1" dirty="0"/>
              <a:t> 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uk-UA" sz="2800" b="1" dirty="0"/>
              <a:t>Кафедра дитячої хірургії з травматологією та ортопедією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uk-UA" sz="2800" b="1" dirty="0"/>
              <a:t> 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 smtClean="0"/>
              <a:t>Тема:Лапараскопічна</a:t>
            </a:r>
            <a:r>
              <a:rPr lang="ru-RU" dirty="0" smtClean="0"/>
              <a:t> </a:t>
            </a:r>
            <a:r>
              <a:rPr lang="ru-RU" dirty="0" err="1"/>
              <a:t>хірургія</a:t>
            </a:r>
            <a:r>
              <a:rPr lang="ru-RU" dirty="0"/>
              <a:t> . </a:t>
            </a:r>
          </a:p>
          <a:p>
            <a:r>
              <a:rPr lang="ru-RU" dirty="0" err="1"/>
              <a:t>Показання</a:t>
            </a:r>
            <a:r>
              <a:rPr lang="ru-RU" dirty="0"/>
              <a:t> та </a:t>
            </a:r>
            <a:r>
              <a:rPr lang="ru-RU" dirty="0" err="1"/>
              <a:t>протипоказання</a:t>
            </a:r>
            <a:r>
              <a:rPr lang="ru-RU" dirty="0"/>
              <a:t> до </a:t>
            </a:r>
            <a:r>
              <a:rPr lang="ru-RU" dirty="0" err="1"/>
              <a:t>використаня</a:t>
            </a:r>
            <a:r>
              <a:rPr lang="ru-RU" dirty="0"/>
              <a:t> </a:t>
            </a:r>
            <a:r>
              <a:rPr lang="ru-RU" dirty="0" err="1"/>
              <a:t>лапараскопічної</a:t>
            </a:r>
            <a:r>
              <a:rPr lang="ru-RU" dirty="0"/>
              <a:t> </a:t>
            </a:r>
            <a:r>
              <a:rPr lang="ru-RU" dirty="0" err="1"/>
              <a:t>хірургії</a:t>
            </a:r>
            <a:r>
              <a:rPr lang="ru-RU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6115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12845"/>
            <a:ext cx="84969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/>
              <a:t>Ендоскопічна</a:t>
            </a:r>
            <a:r>
              <a:rPr lang="ru-RU" sz="2400" b="1" dirty="0"/>
              <a:t> </a:t>
            </a:r>
            <a:r>
              <a:rPr lang="ru-RU" sz="2400" b="1" dirty="0" err="1"/>
              <a:t>хірургія</a:t>
            </a:r>
            <a:r>
              <a:rPr lang="ru-RU" sz="2400" dirty="0"/>
              <a:t> – </a:t>
            </a:r>
            <a:r>
              <a:rPr lang="ru-RU" sz="2400" dirty="0" err="1"/>
              <a:t>напрям</a:t>
            </a:r>
            <a:r>
              <a:rPr lang="ru-RU" sz="2400" dirty="0"/>
              <a:t> </a:t>
            </a:r>
            <a:r>
              <a:rPr lang="ru-RU" sz="2400" dirty="0" err="1"/>
              <a:t>хірургії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дозволяє</a:t>
            </a:r>
            <a:r>
              <a:rPr lang="ru-RU" sz="2400" dirty="0"/>
              <a:t> </a:t>
            </a:r>
            <a:r>
              <a:rPr lang="ru-RU" sz="2400" dirty="0" err="1"/>
              <a:t>виконувати</a:t>
            </a:r>
            <a:r>
              <a:rPr lang="ru-RU" sz="2400" dirty="0"/>
              <a:t> </a:t>
            </a:r>
            <a:r>
              <a:rPr lang="ru-RU" sz="2400" dirty="0" err="1"/>
              <a:t>радикальні</a:t>
            </a:r>
            <a:r>
              <a:rPr lang="ru-RU" sz="2400" dirty="0"/>
              <a:t> </a:t>
            </a:r>
            <a:r>
              <a:rPr lang="ru-RU" sz="2400" dirty="0" err="1"/>
              <a:t>операції</a:t>
            </a:r>
            <a:r>
              <a:rPr lang="ru-RU" sz="2400" dirty="0"/>
              <a:t> </a:t>
            </a:r>
            <a:r>
              <a:rPr lang="ru-RU" sz="2400" dirty="0" err="1"/>
              <a:t>чи</a:t>
            </a:r>
            <a:r>
              <a:rPr lang="ru-RU" sz="2400" dirty="0"/>
              <a:t> </a:t>
            </a:r>
            <a:r>
              <a:rPr lang="ru-RU" sz="2400" dirty="0" err="1"/>
              <a:t>інвазивні</a:t>
            </a:r>
            <a:r>
              <a:rPr lang="ru-RU" sz="2400" dirty="0"/>
              <a:t> </a:t>
            </a:r>
            <a:r>
              <a:rPr lang="ru-RU" sz="2400" dirty="0" err="1"/>
              <a:t>діагностичні</a:t>
            </a:r>
            <a:r>
              <a:rPr lang="ru-RU" sz="2400" dirty="0"/>
              <a:t> </a:t>
            </a:r>
            <a:r>
              <a:rPr lang="ru-RU" sz="2400" dirty="0" err="1"/>
              <a:t>процедури</a:t>
            </a:r>
            <a:r>
              <a:rPr lang="ru-RU" sz="2400" dirty="0"/>
              <a:t> без широкого </a:t>
            </a:r>
            <a:r>
              <a:rPr lang="ru-RU" sz="2400" dirty="0" err="1"/>
              <a:t>розтину</a:t>
            </a:r>
            <a:r>
              <a:rPr lang="ru-RU" sz="2400" dirty="0"/>
              <a:t> </a:t>
            </a:r>
            <a:r>
              <a:rPr lang="ru-RU" sz="2400" dirty="0" err="1"/>
              <a:t>покривів</a:t>
            </a:r>
            <a:r>
              <a:rPr lang="ru-RU" sz="2400" dirty="0"/>
              <a:t>  через </a:t>
            </a:r>
            <a:r>
              <a:rPr lang="ru-RU" sz="2400" dirty="0" err="1"/>
              <a:t>точкові</a:t>
            </a:r>
            <a:r>
              <a:rPr lang="ru-RU" sz="2400" dirty="0"/>
              <a:t> проколи тканин (</a:t>
            </a:r>
            <a:r>
              <a:rPr lang="ru-RU" sz="2400" dirty="0" err="1"/>
              <a:t>лапароскопічні</a:t>
            </a:r>
            <a:r>
              <a:rPr lang="ru-RU" sz="2400" dirty="0"/>
              <a:t>, </a:t>
            </a:r>
            <a:r>
              <a:rPr lang="ru-RU" sz="2400" dirty="0" err="1"/>
              <a:t>торакоскопічні</a:t>
            </a:r>
            <a:r>
              <a:rPr lang="ru-RU" sz="2400" dirty="0"/>
              <a:t>, </a:t>
            </a:r>
            <a:r>
              <a:rPr lang="ru-RU" sz="2400" dirty="0" err="1"/>
              <a:t>риноскопічні</a:t>
            </a:r>
            <a:r>
              <a:rPr lang="ru-RU" sz="2400" dirty="0"/>
              <a:t>, </a:t>
            </a:r>
            <a:r>
              <a:rPr lang="ru-RU" sz="2400" dirty="0" err="1"/>
              <a:t>артроскопічні</a:t>
            </a:r>
            <a:r>
              <a:rPr lang="ru-RU" sz="2400" dirty="0"/>
              <a:t> </a:t>
            </a:r>
            <a:r>
              <a:rPr lang="ru-RU" sz="2400" dirty="0" err="1"/>
              <a:t>операції</a:t>
            </a:r>
            <a:r>
              <a:rPr lang="ru-RU" sz="2400" dirty="0"/>
              <a:t>), </a:t>
            </a:r>
            <a:r>
              <a:rPr lang="ru-RU" sz="2400" dirty="0" err="1"/>
              <a:t>або</a:t>
            </a:r>
            <a:r>
              <a:rPr lang="ru-RU" sz="2400" dirty="0"/>
              <a:t> через </a:t>
            </a:r>
            <a:r>
              <a:rPr lang="ru-RU" sz="2400" dirty="0" err="1"/>
              <a:t>природні</a:t>
            </a:r>
            <a:r>
              <a:rPr lang="ru-RU" sz="2400" dirty="0"/>
              <a:t> </a:t>
            </a:r>
            <a:r>
              <a:rPr lang="ru-RU" sz="2400" dirty="0" err="1"/>
              <a:t>фізіологічні</a:t>
            </a:r>
            <a:r>
              <a:rPr lang="ru-RU" sz="2400" dirty="0"/>
              <a:t> отвори (при </a:t>
            </a:r>
            <a:r>
              <a:rPr lang="ru-RU" sz="2400" dirty="0" err="1"/>
              <a:t>фіброезофагогастродуодено-скопії</a:t>
            </a:r>
            <a:r>
              <a:rPr lang="ru-RU" sz="2400" dirty="0"/>
              <a:t>, </a:t>
            </a:r>
            <a:r>
              <a:rPr lang="ru-RU" sz="2400" dirty="0" err="1"/>
              <a:t>колоноскопії</a:t>
            </a:r>
            <a:r>
              <a:rPr lang="ru-RU" sz="2400" dirty="0"/>
              <a:t>, </a:t>
            </a:r>
            <a:r>
              <a:rPr lang="ru-RU" sz="2400" dirty="0" err="1"/>
              <a:t>бронхоскопії</a:t>
            </a:r>
            <a:r>
              <a:rPr lang="ru-RU" sz="2400" dirty="0"/>
              <a:t>, </a:t>
            </a:r>
            <a:r>
              <a:rPr lang="ru-RU" sz="2400" dirty="0" err="1"/>
              <a:t>цистоскопії</a:t>
            </a:r>
            <a:r>
              <a:rPr lang="ru-RU" sz="2400" dirty="0"/>
              <a:t> і </a:t>
            </a:r>
            <a:r>
              <a:rPr lang="ru-RU" sz="2400" dirty="0" err="1"/>
              <a:t>ін</a:t>
            </a:r>
            <a:r>
              <a:rPr lang="ru-RU" sz="2400" dirty="0"/>
              <a:t> ).</a:t>
            </a:r>
          </a:p>
          <a:p>
            <a:r>
              <a:rPr lang="ru-RU" sz="2400" dirty="0"/>
              <a:t>У 1938 </a:t>
            </a:r>
            <a:r>
              <a:rPr lang="ru-RU" sz="2400" dirty="0" err="1"/>
              <a:t>році</a:t>
            </a:r>
            <a:r>
              <a:rPr lang="ru-RU" sz="2400" dirty="0"/>
              <a:t> Янош </a:t>
            </a:r>
            <a:r>
              <a:rPr lang="ru-RU" sz="2400" dirty="0" err="1"/>
              <a:t>Вереш</a:t>
            </a:r>
            <a:r>
              <a:rPr lang="ru-RU" sz="2400" dirty="0"/>
              <a:t> з </a:t>
            </a:r>
            <a:r>
              <a:rPr lang="ru-RU" sz="2400" dirty="0" err="1"/>
              <a:t>Угорщини</a:t>
            </a:r>
            <a:r>
              <a:rPr lang="ru-RU" sz="2400" dirty="0"/>
              <a:t> </a:t>
            </a:r>
            <a:r>
              <a:rPr lang="ru-RU" sz="2400" dirty="0" err="1"/>
              <a:t>розробив</a:t>
            </a:r>
            <a:r>
              <a:rPr lang="ru-RU" sz="2400" dirty="0"/>
              <a:t> </a:t>
            </a:r>
            <a:r>
              <a:rPr lang="ru-RU" sz="2400" dirty="0" err="1"/>
              <a:t>безпечну</a:t>
            </a:r>
            <a:r>
              <a:rPr lang="ru-RU" sz="2400" dirty="0"/>
              <a:t> і </a:t>
            </a:r>
            <a:r>
              <a:rPr lang="ru-RU" sz="2400" dirty="0" err="1"/>
              <a:t>забезпечену</a:t>
            </a:r>
            <a:r>
              <a:rPr lang="ru-RU" sz="2400" dirty="0"/>
              <a:t> </a:t>
            </a:r>
            <a:r>
              <a:rPr lang="ru-RU" sz="2400" dirty="0" err="1"/>
              <a:t>пружинним</a:t>
            </a:r>
            <a:r>
              <a:rPr lang="ru-RU" sz="2400" dirty="0"/>
              <a:t> обтуратором </a:t>
            </a:r>
            <a:r>
              <a:rPr lang="ru-RU" sz="2400" dirty="0" err="1"/>
              <a:t>голку</a:t>
            </a:r>
            <a:r>
              <a:rPr lang="ru-RU" sz="2400" dirty="0"/>
              <a:t> для </a:t>
            </a:r>
            <a:r>
              <a:rPr lang="ru-RU" sz="2400" dirty="0" err="1"/>
              <a:t>накладення</a:t>
            </a:r>
            <a:r>
              <a:rPr lang="ru-RU" sz="2400" dirty="0"/>
              <a:t> пневмотораксу. </a:t>
            </a:r>
            <a:r>
              <a:rPr lang="ru-RU" sz="2400" dirty="0" err="1"/>
              <a:t>Після</a:t>
            </a:r>
            <a:r>
              <a:rPr lang="ru-RU" sz="2400" dirty="0"/>
              <a:t> </a:t>
            </a:r>
            <a:r>
              <a:rPr lang="ru-RU" sz="2400" dirty="0" err="1"/>
              <a:t>проходження</a:t>
            </a:r>
            <a:r>
              <a:rPr lang="ru-RU" sz="2400" dirty="0"/>
              <a:t> </a:t>
            </a:r>
            <a:r>
              <a:rPr lang="ru-RU" sz="2400" dirty="0" err="1"/>
              <a:t>голки</a:t>
            </a:r>
            <a:r>
              <a:rPr lang="ru-RU" sz="2400" dirty="0"/>
              <a:t> в </a:t>
            </a:r>
            <a:r>
              <a:rPr lang="ru-RU" sz="2400" dirty="0" err="1"/>
              <a:t>порожнину</a:t>
            </a:r>
            <a:r>
              <a:rPr lang="ru-RU" sz="2400" dirty="0"/>
              <a:t> обтуратор, “</a:t>
            </a:r>
            <a:r>
              <a:rPr lang="ru-RU" sz="2400" dirty="0" err="1"/>
              <a:t>вистрибуючи</a:t>
            </a:r>
            <a:r>
              <a:rPr lang="ru-RU" sz="2400" dirty="0"/>
              <a:t>”, </a:t>
            </a:r>
            <a:r>
              <a:rPr lang="ru-RU" sz="2400" dirty="0" err="1"/>
              <a:t>прикриває</a:t>
            </a:r>
            <a:r>
              <a:rPr lang="ru-RU" sz="2400" dirty="0"/>
              <a:t> </a:t>
            </a:r>
            <a:r>
              <a:rPr lang="ru-RU" sz="2400" dirty="0" err="1"/>
              <a:t>вістрі</a:t>
            </a:r>
            <a:r>
              <a:rPr lang="ru-RU" sz="2400" dirty="0"/>
              <a:t> </a:t>
            </a:r>
            <a:r>
              <a:rPr lang="ru-RU" sz="2400" dirty="0" err="1"/>
              <a:t>голки</a:t>
            </a:r>
            <a:r>
              <a:rPr lang="ru-RU" sz="2400" dirty="0"/>
              <a:t> і </a:t>
            </a:r>
            <a:r>
              <a:rPr lang="ru-RU" sz="2400" dirty="0" err="1"/>
              <a:t>попереджає</a:t>
            </a:r>
            <a:r>
              <a:rPr lang="ru-RU" sz="2400" dirty="0"/>
              <a:t> </a:t>
            </a:r>
            <a:r>
              <a:rPr lang="ru-RU" sz="2400" dirty="0" err="1"/>
              <a:t>випадкову</a:t>
            </a:r>
            <a:r>
              <a:rPr lang="ru-RU" sz="2400" dirty="0"/>
              <a:t> </a:t>
            </a:r>
            <a:r>
              <a:rPr lang="ru-RU" sz="2400" dirty="0" err="1"/>
              <a:t>перфорацію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пошкодження</a:t>
            </a:r>
            <a:r>
              <a:rPr lang="ru-RU" sz="2400" dirty="0"/>
              <a:t> </a:t>
            </a:r>
            <a:r>
              <a:rPr lang="ru-RU" sz="2400" dirty="0" err="1"/>
              <a:t>внутрішніх</a:t>
            </a:r>
            <a:r>
              <a:rPr lang="ru-RU" sz="2400" dirty="0"/>
              <a:t> </a:t>
            </a:r>
            <a:r>
              <a:rPr lang="ru-RU" sz="2400" dirty="0" err="1"/>
              <a:t>органів</a:t>
            </a:r>
            <a:r>
              <a:rPr lang="ru-RU" sz="2400" dirty="0"/>
              <a:t>. В </a:t>
            </a:r>
            <a:r>
              <a:rPr lang="ru-RU" sz="2400" dirty="0" err="1"/>
              <a:t>даний</a:t>
            </a:r>
            <a:r>
              <a:rPr lang="ru-RU" sz="2400" dirty="0"/>
              <a:t> час </a:t>
            </a:r>
            <a:r>
              <a:rPr lang="ru-RU" sz="2400" dirty="0" err="1"/>
              <a:t>голку</a:t>
            </a:r>
            <a:r>
              <a:rPr lang="ru-RU" sz="2400" dirty="0"/>
              <a:t> </a:t>
            </a:r>
            <a:r>
              <a:rPr lang="ru-RU" sz="2400" dirty="0" err="1"/>
              <a:t>Вереша</a:t>
            </a:r>
            <a:r>
              <a:rPr lang="ru-RU" sz="2400" dirty="0"/>
              <a:t> </a:t>
            </a:r>
            <a:r>
              <a:rPr lang="ru-RU" sz="2400" dirty="0" err="1"/>
              <a:t>повсюдно</a:t>
            </a:r>
            <a:r>
              <a:rPr lang="ru-RU" sz="2400" dirty="0"/>
              <a:t> </a:t>
            </a:r>
            <a:r>
              <a:rPr lang="ru-RU" sz="2400" dirty="0" err="1"/>
              <a:t>застосовують</a:t>
            </a:r>
            <a:r>
              <a:rPr lang="ru-RU" sz="2400" dirty="0"/>
              <a:t> для </a:t>
            </a:r>
            <a:r>
              <a:rPr lang="ru-RU" sz="2400" dirty="0" err="1"/>
              <a:t>накладення</a:t>
            </a:r>
            <a:r>
              <a:rPr lang="ru-RU" sz="2400" dirty="0"/>
              <a:t> </a:t>
            </a:r>
            <a:r>
              <a:rPr lang="ru-RU" sz="2400" dirty="0" err="1"/>
              <a:t>пневмоперитонеума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209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58847"/>
            <a:ext cx="813690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У 1947 </a:t>
            </a:r>
            <a:r>
              <a:rPr lang="ru-RU" sz="2400" dirty="0" err="1"/>
              <a:t>році</a:t>
            </a:r>
            <a:r>
              <a:rPr lang="ru-RU" sz="2400" dirty="0"/>
              <a:t> Рауль </a:t>
            </a:r>
            <a:r>
              <a:rPr lang="ru-RU" sz="2400" dirty="0" err="1"/>
              <a:t>Палмер</a:t>
            </a:r>
            <a:r>
              <a:rPr lang="ru-RU" sz="2400" dirty="0"/>
              <a:t> </a:t>
            </a:r>
            <a:r>
              <a:rPr lang="ru-RU" sz="2400" dirty="0" err="1"/>
              <a:t>висунув</a:t>
            </a:r>
            <a:r>
              <a:rPr lang="ru-RU" sz="2400" dirty="0"/>
              <a:t> принцип контролю </a:t>
            </a:r>
            <a:r>
              <a:rPr lang="ru-RU" sz="2400" dirty="0" err="1"/>
              <a:t>внутрішньочеревного</a:t>
            </a:r>
            <a:r>
              <a:rPr lang="ru-RU" sz="2400" dirty="0"/>
              <a:t> </a:t>
            </a:r>
            <a:r>
              <a:rPr lang="ru-RU" sz="2400" dirty="0" err="1"/>
              <a:t>тиску</a:t>
            </a:r>
            <a:r>
              <a:rPr lang="ru-RU" sz="2400" dirty="0"/>
              <a:t> при </a:t>
            </a:r>
            <a:r>
              <a:rPr lang="ru-RU" sz="2400" dirty="0" err="1"/>
              <a:t>інсуффляціі</a:t>
            </a:r>
            <a:r>
              <a:rPr lang="ru-RU" sz="2400" dirty="0"/>
              <a:t>, а </a:t>
            </a:r>
            <a:r>
              <a:rPr lang="ru-RU" sz="2400" dirty="0" err="1"/>
              <a:t>німецький</a:t>
            </a:r>
            <a:r>
              <a:rPr lang="ru-RU" sz="2400" dirty="0"/>
              <a:t> </a:t>
            </a:r>
            <a:r>
              <a:rPr lang="ru-RU" sz="2400" dirty="0" err="1"/>
              <a:t>гінеколог</a:t>
            </a:r>
            <a:r>
              <a:rPr lang="ru-RU" sz="2400" dirty="0"/>
              <a:t> і </a:t>
            </a:r>
            <a:r>
              <a:rPr lang="ru-RU" sz="2400" dirty="0" err="1"/>
              <a:t>інженер</a:t>
            </a:r>
            <a:r>
              <a:rPr lang="ru-RU" sz="2400" dirty="0"/>
              <a:t>, </a:t>
            </a:r>
            <a:r>
              <a:rPr lang="ru-RU" sz="2400" dirty="0" err="1"/>
              <a:t>професор</a:t>
            </a:r>
            <a:r>
              <a:rPr lang="ru-RU" sz="2400" dirty="0"/>
              <a:t> Курт </a:t>
            </a:r>
            <a:r>
              <a:rPr lang="ru-RU" sz="2400" dirty="0" err="1"/>
              <a:t>Земм</a:t>
            </a:r>
            <a:r>
              <a:rPr lang="ru-RU" sz="2400" dirty="0"/>
              <a:t> </a:t>
            </a:r>
            <a:r>
              <a:rPr lang="ru-RU" sz="2400" dirty="0" err="1"/>
              <a:t>розробив</a:t>
            </a:r>
            <a:r>
              <a:rPr lang="ru-RU" sz="2400" dirty="0"/>
              <a:t> для </a:t>
            </a:r>
            <a:r>
              <a:rPr lang="ru-RU" sz="2400" dirty="0" err="1"/>
              <a:t>цієї</a:t>
            </a:r>
            <a:r>
              <a:rPr lang="ru-RU" sz="2400" dirty="0"/>
              <a:t> мети </a:t>
            </a:r>
            <a:r>
              <a:rPr lang="ru-RU" sz="2400" dirty="0" err="1"/>
              <a:t>автоматичний</a:t>
            </a:r>
            <a:r>
              <a:rPr lang="ru-RU" sz="2400" dirty="0"/>
              <a:t> </a:t>
            </a:r>
            <a:r>
              <a:rPr lang="ru-RU" sz="2400" dirty="0" err="1"/>
              <a:t>інсуфлятор</a:t>
            </a:r>
            <a:r>
              <a:rPr lang="ru-RU" sz="2400" dirty="0"/>
              <a:t>. </a:t>
            </a:r>
            <a:r>
              <a:rPr lang="ru-RU" sz="2400" dirty="0" err="1"/>
              <a:t>Земм</a:t>
            </a:r>
            <a:r>
              <a:rPr lang="ru-RU" sz="2400" dirty="0"/>
              <a:t> став одним з </a:t>
            </a:r>
            <a:r>
              <a:rPr lang="ru-RU" sz="2400" dirty="0" err="1"/>
              <a:t>найбільш</a:t>
            </a:r>
            <a:r>
              <a:rPr lang="ru-RU" sz="2400" dirty="0"/>
              <a:t> </a:t>
            </a:r>
            <a:r>
              <a:rPr lang="ru-RU" sz="2400" dirty="0" err="1"/>
              <a:t>продуктивних</a:t>
            </a:r>
            <a:r>
              <a:rPr lang="ru-RU" sz="2400" dirty="0"/>
              <a:t> </a:t>
            </a:r>
            <a:r>
              <a:rPr lang="ru-RU" sz="2400" dirty="0" err="1"/>
              <a:t>клініцистів</a:t>
            </a:r>
            <a:r>
              <a:rPr lang="ru-RU" sz="2400" dirty="0"/>
              <a:t> і </a:t>
            </a:r>
            <a:r>
              <a:rPr lang="ru-RU" sz="2400" dirty="0" err="1"/>
              <a:t>розробників</a:t>
            </a:r>
            <a:r>
              <a:rPr lang="ru-RU" sz="2400" dirty="0"/>
              <a:t> у </a:t>
            </a:r>
            <a:r>
              <a:rPr lang="ru-RU" sz="2400" dirty="0" err="1"/>
              <a:t>галузі</a:t>
            </a:r>
            <a:r>
              <a:rPr lang="ru-RU" sz="2400" dirty="0"/>
              <a:t> </a:t>
            </a:r>
            <a:r>
              <a:rPr lang="ru-RU" sz="2400" dirty="0" err="1"/>
              <a:t>лапароскопії</a:t>
            </a:r>
            <a:r>
              <a:rPr lang="ru-RU" sz="2400" dirty="0"/>
              <a:t>. У 60-х роках </a:t>
            </a:r>
            <a:r>
              <a:rPr lang="ru-RU" sz="2400" dirty="0" err="1"/>
              <a:t>Земм</a:t>
            </a:r>
            <a:r>
              <a:rPr lang="ru-RU" sz="2400" dirty="0"/>
              <a:t> </a:t>
            </a:r>
            <a:r>
              <a:rPr lang="ru-RU" sz="2400" dirty="0" err="1"/>
              <a:t>замінив</a:t>
            </a:r>
            <a:r>
              <a:rPr lang="ru-RU" sz="2400" dirty="0"/>
              <a:t> 78% </a:t>
            </a:r>
            <a:r>
              <a:rPr lang="ru-RU" sz="2400" dirty="0" err="1"/>
              <a:t>відкритих</a:t>
            </a:r>
            <a:r>
              <a:rPr lang="ru-RU" sz="2400" dirty="0"/>
              <a:t> </a:t>
            </a:r>
            <a:r>
              <a:rPr lang="ru-RU" sz="2400" dirty="0" err="1"/>
              <a:t>гінекологічних</a:t>
            </a:r>
            <a:r>
              <a:rPr lang="ru-RU" sz="2400" dirty="0"/>
              <a:t> </a:t>
            </a:r>
            <a:r>
              <a:rPr lang="ru-RU" sz="2400" dirty="0" err="1"/>
              <a:t>операцій</a:t>
            </a:r>
            <a:r>
              <a:rPr lang="ru-RU" sz="2400" dirty="0"/>
              <a:t> </a:t>
            </a:r>
            <a:r>
              <a:rPr lang="ru-RU" sz="2400" dirty="0" err="1"/>
              <a:t>лапароскопічними</a:t>
            </a:r>
            <a:r>
              <a:rPr lang="ru-RU" sz="2400" dirty="0"/>
              <a:t>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загальною</a:t>
            </a:r>
            <a:r>
              <a:rPr lang="ru-RU" sz="2400" dirty="0"/>
              <a:t> частотою </a:t>
            </a:r>
            <a:r>
              <a:rPr lang="ru-RU" sz="2400" dirty="0" err="1"/>
              <a:t>ускладнень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дорівнює</a:t>
            </a:r>
            <a:r>
              <a:rPr lang="ru-RU" sz="2400" dirty="0"/>
              <a:t> 0.28%. </a:t>
            </a:r>
            <a:r>
              <a:rPr lang="ru-RU" sz="2400" dirty="0" err="1"/>
              <a:t>тим</a:t>
            </a:r>
            <a:r>
              <a:rPr lang="ru-RU" sz="2400" dirty="0"/>
              <a:t> самим </a:t>
            </a:r>
            <a:r>
              <a:rPr lang="ru-RU" sz="2400" dirty="0" err="1"/>
              <a:t>був</a:t>
            </a:r>
            <a:r>
              <a:rPr lang="ru-RU" sz="2400" dirty="0"/>
              <a:t> </a:t>
            </a:r>
            <a:r>
              <a:rPr lang="ru-RU" sz="2400" dirty="0" err="1"/>
              <a:t>продемонстрована</a:t>
            </a:r>
            <a:r>
              <a:rPr lang="ru-RU" sz="2400" dirty="0"/>
              <a:t> </a:t>
            </a:r>
            <a:r>
              <a:rPr lang="ru-RU" sz="2400" dirty="0" err="1"/>
              <a:t>безпека</a:t>
            </a:r>
            <a:r>
              <a:rPr lang="ru-RU" sz="2400" dirty="0"/>
              <a:t> і </a:t>
            </a:r>
            <a:r>
              <a:rPr lang="ru-RU" sz="2400" dirty="0" err="1"/>
              <a:t>ефективність</a:t>
            </a:r>
            <a:r>
              <a:rPr lang="ru-RU" sz="2400" dirty="0"/>
              <a:t> </a:t>
            </a:r>
            <a:r>
              <a:rPr lang="ru-RU" sz="2400" dirty="0" err="1"/>
              <a:t>лапароскопії</a:t>
            </a:r>
            <a:r>
              <a:rPr lang="ru-RU" sz="2400" dirty="0"/>
              <a:t>.</a:t>
            </a:r>
          </a:p>
          <a:p>
            <a:r>
              <a:rPr lang="ru-RU" sz="2400" dirty="0"/>
              <a:t>У 60-70-х роках </a:t>
            </a:r>
            <a:r>
              <a:rPr lang="ru-RU" sz="2400" dirty="0" err="1"/>
              <a:t>з’явилися</a:t>
            </a:r>
            <a:r>
              <a:rPr lang="ru-RU" sz="2400" dirty="0"/>
              <a:t> </a:t>
            </a:r>
            <a:r>
              <a:rPr lang="ru-RU" sz="2400" dirty="0" err="1"/>
              <a:t>лідери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сприяли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</a:t>
            </a:r>
            <a:r>
              <a:rPr lang="ru-RU" sz="2400" dirty="0" err="1"/>
              <a:t>ендохірургіі</a:t>
            </a:r>
            <a:r>
              <a:rPr lang="ru-RU" sz="2400" dirty="0"/>
              <a:t>, особливо в </a:t>
            </a:r>
            <a:r>
              <a:rPr lang="ru-RU" sz="2400" dirty="0" err="1"/>
              <a:t>гінекології</a:t>
            </a:r>
            <a:r>
              <a:rPr lang="ru-RU" sz="2400" dirty="0"/>
              <a:t>. </a:t>
            </a:r>
            <a:r>
              <a:rPr lang="ru-RU" sz="2400" dirty="0" err="1"/>
              <a:t>Незважаючи</a:t>
            </a:r>
            <a:r>
              <a:rPr lang="ru-RU" sz="2400" dirty="0"/>
              <a:t> на </a:t>
            </a:r>
            <a:r>
              <a:rPr lang="ru-RU" sz="2400" dirty="0" err="1"/>
              <a:t>блискучі</a:t>
            </a:r>
            <a:r>
              <a:rPr lang="ru-RU" sz="2400" dirty="0"/>
              <a:t> </a:t>
            </a:r>
            <a:r>
              <a:rPr lang="ru-RU" sz="2400" dirty="0" err="1"/>
              <a:t>результати</a:t>
            </a:r>
            <a:r>
              <a:rPr lang="ru-RU" sz="2400" dirty="0"/>
              <a:t> </a:t>
            </a:r>
            <a:r>
              <a:rPr lang="ru-RU" sz="2400" dirty="0" err="1"/>
              <a:t>окремих</a:t>
            </a:r>
            <a:r>
              <a:rPr lang="ru-RU" sz="2400" dirty="0"/>
              <a:t> </a:t>
            </a:r>
            <a:r>
              <a:rPr lang="ru-RU" sz="2400" dirty="0" err="1"/>
              <a:t>хірургічних</a:t>
            </a:r>
            <a:r>
              <a:rPr lang="ru-RU" sz="2400" dirty="0"/>
              <a:t> </a:t>
            </a:r>
            <a:r>
              <a:rPr lang="ru-RU" sz="2400" dirty="0" err="1"/>
              <a:t>Центрів</a:t>
            </a:r>
            <a:r>
              <a:rPr lang="ru-RU" sz="2400" dirty="0"/>
              <a:t>, </a:t>
            </a:r>
            <a:r>
              <a:rPr lang="ru-RU" sz="2400" dirty="0" err="1"/>
              <a:t>лапароскопії</a:t>
            </a:r>
            <a:r>
              <a:rPr lang="ru-RU" sz="2400" dirty="0"/>
              <a:t> не </a:t>
            </a:r>
            <a:r>
              <a:rPr lang="ru-RU" sz="2400" dirty="0" err="1"/>
              <a:t>вдавалося</a:t>
            </a:r>
            <a:r>
              <a:rPr lang="ru-RU" sz="2400" dirty="0"/>
              <a:t> </a:t>
            </a:r>
            <a:r>
              <a:rPr lang="ru-RU" sz="2400" dirty="0" err="1"/>
              <a:t>завоювати</a:t>
            </a:r>
            <a:r>
              <a:rPr lang="ru-RU" sz="2400" dirty="0"/>
              <a:t> </a:t>
            </a:r>
            <a:r>
              <a:rPr lang="ru-RU" sz="2400" dirty="0" err="1"/>
              <a:t>міцних</a:t>
            </a:r>
            <a:r>
              <a:rPr lang="ru-RU" sz="2400" dirty="0"/>
              <a:t> </a:t>
            </a:r>
            <a:r>
              <a:rPr lang="ru-RU" sz="2400" dirty="0" err="1"/>
              <a:t>позицій</a:t>
            </a:r>
            <a:r>
              <a:rPr lang="ru-RU" sz="2400" dirty="0"/>
              <a:t> в </a:t>
            </a:r>
            <a:r>
              <a:rPr lang="ru-RU" sz="2400" dirty="0" err="1"/>
              <a:t>практиці</a:t>
            </a:r>
            <a:r>
              <a:rPr lang="ru-RU" sz="2400" dirty="0"/>
              <a:t> </a:t>
            </a:r>
            <a:r>
              <a:rPr lang="ru-RU" sz="2400" dirty="0" err="1"/>
              <a:t>загальних</a:t>
            </a:r>
            <a:r>
              <a:rPr lang="ru-RU" sz="2400" dirty="0"/>
              <a:t> </a:t>
            </a:r>
            <a:r>
              <a:rPr lang="ru-RU" sz="2400" dirty="0" err="1"/>
              <a:t>хірургів</a:t>
            </a:r>
            <a:r>
              <a:rPr lang="ru-RU" sz="2400" dirty="0"/>
              <a:t>. </a:t>
            </a:r>
            <a:r>
              <a:rPr lang="ru-RU" sz="2400" dirty="0" err="1"/>
              <a:t>Лапароскопія</a:t>
            </a:r>
            <a:r>
              <a:rPr lang="ru-RU" sz="2400" dirty="0"/>
              <a:t>, </a:t>
            </a:r>
            <a:r>
              <a:rPr lang="ru-RU" sz="2400" dirty="0" err="1"/>
              <a:t>проте</a:t>
            </a:r>
            <a:r>
              <a:rPr lang="ru-RU" sz="2400" dirty="0"/>
              <a:t> </a:t>
            </a:r>
            <a:r>
              <a:rPr lang="ru-RU" sz="2400" dirty="0" err="1"/>
              <a:t>тимчасово</a:t>
            </a:r>
            <a:r>
              <a:rPr lang="ru-RU" sz="2400" dirty="0"/>
              <a:t> </a:t>
            </a:r>
            <a:r>
              <a:rPr lang="ru-RU" sz="2400" dirty="0" err="1"/>
              <a:t>втратила</a:t>
            </a:r>
            <a:r>
              <a:rPr lang="ru-RU" sz="2400" dirty="0"/>
              <a:t> </a:t>
            </a:r>
            <a:r>
              <a:rPr lang="ru-RU" sz="2400" dirty="0" err="1"/>
              <a:t>популярність</a:t>
            </a:r>
            <a:r>
              <a:rPr lang="ru-RU" sz="2400" dirty="0"/>
              <a:t> коли </a:t>
            </a:r>
            <a:r>
              <a:rPr lang="ru-RU" sz="2400" dirty="0" err="1"/>
              <a:t>була</a:t>
            </a:r>
            <a:r>
              <a:rPr lang="ru-RU" sz="2400" dirty="0"/>
              <a:t> </a:t>
            </a:r>
            <a:r>
              <a:rPr lang="ru-RU" sz="2400" dirty="0" err="1"/>
              <a:t>вдосконалена</a:t>
            </a:r>
            <a:r>
              <a:rPr lang="ru-RU" sz="2400" dirty="0"/>
              <a:t> КТ і стали </a:t>
            </a:r>
            <a:r>
              <a:rPr lang="ru-RU" sz="2400" dirty="0" err="1"/>
              <a:t>загальнодоступними</a:t>
            </a:r>
            <a:r>
              <a:rPr lang="ru-RU" sz="2400" dirty="0"/>
              <a:t> </a:t>
            </a:r>
            <a:r>
              <a:rPr lang="ru-RU" sz="2400" dirty="0" err="1"/>
              <a:t>біопсії</a:t>
            </a:r>
            <a:r>
              <a:rPr lang="ru-RU" sz="2400" dirty="0"/>
              <a:t>, </a:t>
            </a:r>
            <a:r>
              <a:rPr lang="ru-RU" sz="2400" dirty="0" err="1"/>
              <a:t>виконуваності</a:t>
            </a:r>
            <a:r>
              <a:rPr lang="ru-RU" sz="2400" dirty="0"/>
              <a:t> за </a:t>
            </a:r>
            <a:r>
              <a:rPr lang="ru-RU" sz="2400" dirty="0" err="1"/>
              <a:t>допомогою</a:t>
            </a:r>
            <a:r>
              <a:rPr lang="ru-RU" sz="2400" dirty="0"/>
              <a:t> УЗД.</a:t>
            </a:r>
          </a:p>
        </p:txBody>
      </p:sp>
    </p:spTree>
    <p:extLst>
      <p:ext uri="{BB962C8B-B14F-4D97-AF65-F5344CB8AC3E}">
        <p14:creationId xmlns:p14="http://schemas.microsoft.com/office/powerpoint/2010/main" val="258781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58847"/>
            <a:ext cx="828092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У СРСР </a:t>
            </a:r>
            <a:r>
              <a:rPr lang="ru-RU" sz="2400" dirty="0" err="1"/>
              <a:t>лапароскопія</a:t>
            </a:r>
            <a:r>
              <a:rPr lang="ru-RU" sz="2400" dirty="0"/>
              <a:t> </a:t>
            </a:r>
            <a:r>
              <a:rPr lang="ru-RU" sz="2400" dirty="0" err="1"/>
              <a:t>набула</a:t>
            </a:r>
            <a:r>
              <a:rPr lang="ru-RU" sz="2400" dirty="0"/>
              <a:t> широкого </a:t>
            </a:r>
            <a:r>
              <a:rPr lang="ru-RU" sz="2400" dirty="0" err="1"/>
              <a:t>поширення</a:t>
            </a:r>
            <a:r>
              <a:rPr lang="ru-RU" sz="2400" dirty="0"/>
              <a:t> в 70-80 роках. </a:t>
            </a:r>
            <a:r>
              <a:rPr lang="ru-RU" sz="2400" dirty="0" err="1"/>
              <a:t>Значні</a:t>
            </a:r>
            <a:r>
              <a:rPr lang="ru-RU" sz="2400" dirty="0"/>
              <a:t> </a:t>
            </a:r>
            <a:r>
              <a:rPr lang="ru-RU" sz="2400" dirty="0" err="1"/>
              <a:t>успіхи</a:t>
            </a:r>
            <a:r>
              <a:rPr lang="ru-RU" sz="2400" dirty="0"/>
              <a:t> </a:t>
            </a:r>
            <a:r>
              <a:rPr lang="ru-RU" sz="2400" dirty="0" err="1"/>
              <a:t>були</a:t>
            </a:r>
            <a:r>
              <a:rPr lang="ru-RU" sz="2400" dirty="0"/>
              <a:t> </a:t>
            </a:r>
            <a:r>
              <a:rPr lang="ru-RU" sz="2400" dirty="0" err="1"/>
              <a:t>досягнуті</a:t>
            </a:r>
            <a:r>
              <a:rPr lang="ru-RU" sz="2400" dirty="0"/>
              <a:t> </a:t>
            </a:r>
            <a:r>
              <a:rPr lang="ru-RU" sz="2400" dirty="0" err="1"/>
              <a:t>колективами</a:t>
            </a:r>
            <a:r>
              <a:rPr lang="ru-RU" sz="2400" dirty="0"/>
              <a:t> </a:t>
            </a:r>
            <a:r>
              <a:rPr lang="ru-RU" sz="2400" dirty="0" err="1"/>
              <a:t>хірургів</a:t>
            </a:r>
            <a:r>
              <a:rPr lang="ru-RU" sz="2400" dirty="0"/>
              <a:t>, </a:t>
            </a:r>
            <a:r>
              <a:rPr lang="ru-RU" sz="2400" dirty="0" err="1"/>
              <a:t>якими</a:t>
            </a:r>
            <a:r>
              <a:rPr lang="ru-RU" sz="2400" dirty="0"/>
              <a:t> </a:t>
            </a:r>
            <a:r>
              <a:rPr lang="ru-RU" sz="2400" dirty="0" err="1"/>
              <a:t>керували</a:t>
            </a:r>
            <a:r>
              <a:rPr lang="ru-RU" sz="2400" dirty="0"/>
              <a:t> В.С </a:t>
            </a:r>
            <a:r>
              <a:rPr lang="ru-RU" sz="2400" dirty="0" err="1"/>
              <a:t>Савельєв</a:t>
            </a:r>
            <a:r>
              <a:rPr lang="ru-RU" sz="2400" dirty="0"/>
              <a:t>, О.С. </a:t>
            </a:r>
            <a:r>
              <a:rPr lang="ru-RU" sz="2400" dirty="0" err="1"/>
              <a:t>Кочнєв</a:t>
            </a:r>
            <a:r>
              <a:rPr lang="ru-RU" sz="2400" dirty="0"/>
              <a:t>, В.С. </a:t>
            </a:r>
            <a:r>
              <a:rPr lang="ru-RU" sz="2400" dirty="0" err="1"/>
              <a:t>Маят</a:t>
            </a:r>
            <a:r>
              <a:rPr lang="ru-RU" sz="2400" dirty="0"/>
              <a:t>, Ю.А. Нестеренко та </a:t>
            </a:r>
            <a:r>
              <a:rPr lang="ru-RU" sz="2400" dirty="0" err="1"/>
              <a:t>ін</a:t>
            </a:r>
            <a:r>
              <a:rPr lang="ru-RU" sz="2400" dirty="0"/>
              <a:t>. У першу </a:t>
            </a:r>
            <a:r>
              <a:rPr lang="ru-RU" sz="2400" dirty="0" err="1"/>
              <a:t>чергу</a:t>
            </a:r>
            <a:r>
              <a:rPr lang="ru-RU" sz="2400" dirty="0"/>
              <a:t>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стосувалося</a:t>
            </a:r>
            <a:r>
              <a:rPr lang="ru-RU" sz="2400" dirty="0"/>
              <a:t> </a:t>
            </a:r>
            <a:r>
              <a:rPr lang="ru-RU" sz="2400" dirty="0" err="1"/>
              <a:t>невідкладної</a:t>
            </a:r>
            <a:r>
              <a:rPr lang="ru-RU" sz="2400" dirty="0"/>
              <a:t> </a:t>
            </a:r>
            <a:r>
              <a:rPr lang="ru-RU" sz="2400" dirty="0" err="1"/>
              <a:t>лапароскопії</a:t>
            </a:r>
            <a:r>
              <a:rPr lang="ru-RU" sz="2400" dirty="0"/>
              <a:t> при </a:t>
            </a:r>
            <a:r>
              <a:rPr lang="ru-RU" sz="2400" dirty="0" err="1"/>
              <a:t>гострих</a:t>
            </a:r>
            <a:r>
              <a:rPr lang="ru-RU" sz="2400" dirty="0"/>
              <a:t> </a:t>
            </a:r>
            <a:r>
              <a:rPr lang="ru-RU" sz="2400" dirty="0" err="1"/>
              <a:t>хірургічних</a:t>
            </a:r>
            <a:r>
              <a:rPr lang="ru-RU" sz="2400" dirty="0"/>
              <a:t> </a:t>
            </a:r>
            <a:r>
              <a:rPr lang="ru-RU" sz="2400" dirty="0" err="1"/>
              <a:t>захворюваннях</a:t>
            </a:r>
            <a:r>
              <a:rPr lang="ru-RU" sz="2400" dirty="0"/>
              <a:t>. </a:t>
            </a:r>
            <a:r>
              <a:rPr lang="ru-RU" sz="2400" dirty="0" err="1"/>
              <a:t>Розвивалися</a:t>
            </a:r>
            <a:r>
              <a:rPr lang="ru-RU" sz="2400" dirty="0"/>
              <a:t> не </a:t>
            </a:r>
            <a:r>
              <a:rPr lang="ru-RU" sz="2400" dirty="0" err="1"/>
              <a:t>тільки</a:t>
            </a:r>
            <a:r>
              <a:rPr lang="ru-RU" sz="2400" dirty="0"/>
              <a:t> </a:t>
            </a:r>
            <a:r>
              <a:rPr lang="ru-RU" sz="2400" dirty="0" err="1"/>
              <a:t>діагностична</a:t>
            </a:r>
            <a:r>
              <a:rPr lang="ru-RU" sz="2400" dirty="0"/>
              <a:t>, але й </a:t>
            </a:r>
            <a:r>
              <a:rPr lang="ru-RU" sz="2400" dirty="0" err="1"/>
              <a:t>лікувальна</a:t>
            </a:r>
            <a:r>
              <a:rPr lang="ru-RU" sz="2400" dirty="0"/>
              <a:t> </a:t>
            </a:r>
            <a:r>
              <a:rPr lang="ru-RU" sz="2400" dirty="0" err="1"/>
              <a:t>лапароскопія</a:t>
            </a:r>
            <a:r>
              <a:rPr lang="ru-RU" sz="2400" dirty="0"/>
              <a:t>: </a:t>
            </a:r>
            <a:r>
              <a:rPr lang="ru-RU" sz="2400" dirty="0" err="1"/>
              <a:t>лапароскопічні</a:t>
            </a:r>
            <a:r>
              <a:rPr lang="ru-RU" sz="2400" dirty="0"/>
              <a:t> </a:t>
            </a:r>
            <a:r>
              <a:rPr lang="ru-RU" sz="2400" dirty="0" err="1"/>
              <a:t>санація</a:t>
            </a:r>
            <a:r>
              <a:rPr lang="ru-RU" sz="2400" dirty="0"/>
              <a:t> і </a:t>
            </a:r>
            <a:r>
              <a:rPr lang="ru-RU" sz="2400" dirty="0" err="1"/>
              <a:t>дренування</a:t>
            </a:r>
            <a:r>
              <a:rPr lang="ru-RU" sz="2400" dirty="0"/>
              <a:t> </a:t>
            </a:r>
            <a:r>
              <a:rPr lang="ru-RU" sz="2400" dirty="0" err="1"/>
              <a:t>черевної</a:t>
            </a:r>
            <a:r>
              <a:rPr lang="ru-RU" sz="2400" dirty="0"/>
              <a:t> </a:t>
            </a:r>
            <a:r>
              <a:rPr lang="ru-RU" sz="2400" dirty="0" err="1"/>
              <a:t>порожнини</a:t>
            </a:r>
            <a:r>
              <a:rPr lang="ru-RU" sz="2400" dirty="0"/>
              <a:t>, </a:t>
            </a:r>
            <a:r>
              <a:rPr lang="ru-RU" sz="2400" dirty="0" err="1"/>
              <a:t>динамічна</a:t>
            </a:r>
            <a:r>
              <a:rPr lang="ru-RU" sz="2400" dirty="0"/>
              <a:t> </a:t>
            </a:r>
            <a:r>
              <a:rPr lang="ru-RU" sz="2400" dirty="0" err="1"/>
              <a:t>лапароскопія</a:t>
            </a:r>
            <a:r>
              <a:rPr lang="ru-RU" sz="2400" dirty="0"/>
              <a:t>, </a:t>
            </a:r>
            <a:r>
              <a:rPr lang="ru-RU" sz="2400" dirty="0" err="1"/>
              <a:t>різні</a:t>
            </a:r>
            <a:r>
              <a:rPr lang="ru-RU" sz="2400" dirty="0"/>
              <a:t> </a:t>
            </a:r>
            <a:r>
              <a:rPr lang="ru-RU" sz="2400" dirty="0" err="1"/>
              <a:t>види</a:t>
            </a:r>
            <a:r>
              <a:rPr lang="ru-RU" sz="2400" dirty="0"/>
              <a:t> </a:t>
            </a:r>
            <a:r>
              <a:rPr lang="ru-RU" sz="2400" dirty="0" err="1"/>
              <a:t>органостомій</a:t>
            </a:r>
            <a:r>
              <a:rPr lang="ru-RU" sz="2400" dirty="0"/>
              <a:t>. </a:t>
            </a:r>
            <a:r>
              <a:rPr lang="ru-RU" sz="2400" dirty="0" err="1"/>
              <a:t>Особливу</a:t>
            </a:r>
            <a:r>
              <a:rPr lang="ru-RU" sz="2400" dirty="0"/>
              <a:t> </a:t>
            </a:r>
            <a:r>
              <a:rPr lang="ru-RU" sz="2400" dirty="0" err="1"/>
              <a:t>увагу</a:t>
            </a:r>
            <a:r>
              <a:rPr lang="ru-RU" sz="2400" dirty="0"/>
              <a:t> </a:t>
            </a:r>
            <a:r>
              <a:rPr lang="ru-RU" sz="2400" dirty="0" err="1"/>
              <a:t>приділяли</a:t>
            </a:r>
            <a:r>
              <a:rPr lang="ru-RU" sz="2400" dirty="0"/>
              <a:t> </a:t>
            </a:r>
            <a:r>
              <a:rPr lang="ru-RU" sz="2400" dirty="0" err="1"/>
              <a:t>проблемі</a:t>
            </a:r>
            <a:r>
              <a:rPr lang="ru-RU" sz="2400" dirty="0"/>
              <a:t> </a:t>
            </a:r>
            <a:r>
              <a:rPr lang="ru-RU" sz="2400" dirty="0" err="1"/>
              <a:t>лікування</a:t>
            </a:r>
            <a:r>
              <a:rPr lang="ru-RU" sz="2400" dirty="0"/>
              <a:t> </a:t>
            </a:r>
            <a:r>
              <a:rPr lang="ru-RU" sz="2400" dirty="0" err="1"/>
              <a:t>гострого</a:t>
            </a:r>
            <a:r>
              <a:rPr lang="ru-RU" sz="2400" dirty="0"/>
              <a:t> холециститу та </a:t>
            </a:r>
            <a:r>
              <a:rPr lang="ru-RU" sz="2400" dirty="0" err="1"/>
              <a:t>механічної</a:t>
            </a:r>
            <a:r>
              <a:rPr lang="ru-RU" sz="2400" dirty="0"/>
              <a:t> </a:t>
            </a:r>
            <a:r>
              <a:rPr lang="ru-RU" sz="2400" dirty="0" err="1"/>
              <a:t>жовтяниці</a:t>
            </a:r>
            <a:r>
              <a:rPr lang="ru-RU" sz="2400" dirty="0"/>
              <a:t>.</a:t>
            </a:r>
          </a:p>
          <a:p>
            <a:r>
              <a:rPr lang="ru-RU" sz="2400" dirty="0"/>
              <a:t>У 1977 </a:t>
            </a:r>
            <a:r>
              <a:rPr lang="ru-RU" sz="2400" dirty="0" err="1"/>
              <a:t>році</a:t>
            </a:r>
            <a:r>
              <a:rPr lang="ru-RU" sz="2400" dirty="0"/>
              <a:t> Де Кок почав </a:t>
            </a:r>
            <a:r>
              <a:rPr lang="ru-RU" sz="2400" dirty="0" err="1"/>
              <a:t>виконувати</a:t>
            </a:r>
            <a:r>
              <a:rPr lang="ru-RU" sz="2400" dirty="0"/>
              <a:t> </a:t>
            </a:r>
            <a:r>
              <a:rPr lang="ru-RU" sz="2400" dirty="0" err="1"/>
              <a:t>апендектомії</a:t>
            </a:r>
            <a:r>
              <a:rPr lang="ru-RU" sz="2400" dirty="0"/>
              <a:t> з </a:t>
            </a:r>
            <a:r>
              <a:rPr lang="ru-RU" sz="2400" dirty="0" err="1"/>
              <a:t>частковою</a:t>
            </a:r>
            <a:r>
              <a:rPr lang="ru-RU" sz="2400" dirty="0"/>
              <a:t> </a:t>
            </a:r>
            <a:r>
              <a:rPr lang="ru-RU" sz="2400" dirty="0" err="1"/>
              <a:t>лапароскопіч</a:t>
            </a:r>
            <a:r>
              <a:rPr lang="ru-RU" sz="2400" dirty="0"/>
              <a:t>-ною </a:t>
            </a:r>
            <a:r>
              <a:rPr lang="ru-RU" sz="2400" dirty="0" err="1"/>
              <a:t>підтримкою</a:t>
            </a:r>
            <a:r>
              <a:rPr lang="ru-RU" sz="2400" dirty="0"/>
              <a:t>. </a:t>
            </a:r>
            <a:r>
              <a:rPr lang="ru-RU" sz="2400" dirty="0" err="1"/>
              <a:t>Застосування</a:t>
            </a:r>
            <a:r>
              <a:rPr lang="ru-RU" sz="2400" dirty="0"/>
              <a:t> </a:t>
            </a:r>
            <a:r>
              <a:rPr lang="ru-RU" sz="2400" dirty="0" err="1"/>
              <a:t>лапароскопії</a:t>
            </a:r>
            <a:r>
              <a:rPr lang="ru-RU" sz="2400" dirty="0"/>
              <a:t> при </a:t>
            </a:r>
            <a:r>
              <a:rPr lang="ru-RU" sz="2400" dirty="0" err="1"/>
              <a:t>обстеженні</a:t>
            </a:r>
            <a:r>
              <a:rPr lang="ru-RU" sz="2400" dirty="0"/>
              <a:t> </a:t>
            </a:r>
            <a:r>
              <a:rPr lang="ru-RU" sz="2400" dirty="0" err="1"/>
              <a:t>молодих</a:t>
            </a:r>
            <a:r>
              <a:rPr lang="ru-RU" sz="2400" dirty="0"/>
              <a:t> </a:t>
            </a:r>
            <a:r>
              <a:rPr lang="ru-RU" sz="2400" dirty="0" err="1"/>
              <a:t>жінок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надходили</a:t>
            </a:r>
            <a:r>
              <a:rPr lang="ru-RU" sz="2400" dirty="0"/>
              <a:t> з </a:t>
            </a:r>
            <a:r>
              <a:rPr lang="ru-RU" sz="2400" dirty="0" err="1"/>
              <a:t>підозрою</a:t>
            </a:r>
            <a:r>
              <a:rPr lang="ru-RU" sz="2400" dirty="0"/>
              <a:t> на </a:t>
            </a:r>
            <a:r>
              <a:rPr lang="ru-RU" sz="2400" dirty="0" err="1"/>
              <a:t>гострий</a:t>
            </a:r>
            <a:r>
              <a:rPr lang="ru-RU" sz="2400" dirty="0"/>
              <a:t> </a:t>
            </a:r>
            <a:r>
              <a:rPr lang="ru-RU" sz="2400" dirty="0" err="1"/>
              <a:t>апендицит</a:t>
            </a:r>
            <a:r>
              <a:rPr lang="ru-RU" sz="2400" dirty="0"/>
              <a:t>, </a:t>
            </a:r>
            <a:r>
              <a:rPr lang="ru-RU" sz="2400" dirty="0" err="1"/>
              <a:t>знизило</a:t>
            </a:r>
            <a:r>
              <a:rPr lang="ru-RU" sz="2400" dirty="0"/>
              <a:t> частоту </a:t>
            </a:r>
            <a:r>
              <a:rPr lang="ru-RU" sz="2400" dirty="0" err="1"/>
              <a:t>видалення</a:t>
            </a:r>
            <a:r>
              <a:rPr lang="ru-RU" sz="2400" dirty="0"/>
              <a:t> </a:t>
            </a:r>
            <a:r>
              <a:rPr lang="ru-RU" sz="2400" dirty="0" err="1"/>
              <a:t>незмінних</a:t>
            </a:r>
            <a:r>
              <a:rPr lang="ru-RU" sz="2400" dirty="0"/>
              <a:t> </a:t>
            </a:r>
            <a:r>
              <a:rPr lang="ru-RU" sz="2400" dirty="0" err="1"/>
              <a:t>червоподібних</a:t>
            </a:r>
            <a:r>
              <a:rPr lang="ru-RU" sz="2400" dirty="0"/>
              <a:t> </a:t>
            </a:r>
            <a:r>
              <a:rPr lang="ru-RU" sz="2400" dirty="0" err="1"/>
              <a:t>відростків</a:t>
            </a:r>
            <a:r>
              <a:rPr lang="ru-RU" sz="2400" dirty="0"/>
              <a:t> на 50%. У 1986 </a:t>
            </a:r>
            <a:r>
              <a:rPr lang="ru-RU" sz="2400" dirty="0" err="1"/>
              <a:t>році</a:t>
            </a:r>
            <a:r>
              <a:rPr lang="ru-RU" sz="2400" dirty="0"/>
              <a:t> </a:t>
            </a:r>
            <a:r>
              <a:rPr lang="ru-RU" sz="2400" dirty="0" err="1"/>
              <a:t>Уоршоу</a:t>
            </a:r>
            <a:r>
              <a:rPr lang="ru-RU" sz="2400" dirty="0"/>
              <a:t> </a:t>
            </a:r>
            <a:r>
              <a:rPr lang="ru-RU" sz="2400" dirty="0" err="1"/>
              <a:t>застосував</a:t>
            </a:r>
            <a:r>
              <a:rPr lang="ru-RU" sz="2400" dirty="0"/>
              <a:t> </a:t>
            </a:r>
            <a:r>
              <a:rPr lang="ru-RU" sz="2400" dirty="0" err="1"/>
              <a:t>лапароскопію</a:t>
            </a:r>
            <a:r>
              <a:rPr lang="ru-RU" sz="2400" dirty="0"/>
              <a:t> для </a:t>
            </a:r>
            <a:r>
              <a:rPr lang="ru-RU" sz="2400" dirty="0" err="1"/>
              <a:t>визначення</a:t>
            </a:r>
            <a:r>
              <a:rPr lang="ru-RU" sz="2400" dirty="0"/>
              <a:t> </a:t>
            </a:r>
            <a:r>
              <a:rPr lang="ru-RU" sz="2400" dirty="0" err="1"/>
              <a:t>стадій</a:t>
            </a:r>
            <a:r>
              <a:rPr lang="ru-RU" sz="2400" dirty="0"/>
              <a:t> раку </a:t>
            </a:r>
            <a:r>
              <a:rPr lang="ru-RU" sz="2400" dirty="0" err="1"/>
              <a:t>підшлункової</a:t>
            </a:r>
            <a:r>
              <a:rPr lang="ru-RU" sz="2400" dirty="0"/>
              <a:t> </a:t>
            </a:r>
            <a:r>
              <a:rPr lang="ru-RU" sz="2400" dirty="0" err="1"/>
              <a:t>залози</a:t>
            </a:r>
            <a:r>
              <a:rPr lang="ru-RU" sz="2400" dirty="0"/>
              <a:t>. </a:t>
            </a:r>
            <a:r>
              <a:rPr lang="ru-RU" sz="2400" dirty="0" err="1"/>
              <a:t>Точність</a:t>
            </a:r>
            <a:r>
              <a:rPr lang="ru-RU" sz="2400" dirty="0"/>
              <a:t> </a:t>
            </a:r>
            <a:r>
              <a:rPr lang="ru-RU" sz="2400" dirty="0" err="1"/>
              <a:t>діагностики</a:t>
            </a:r>
            <a:r>
              <a:rPr lang="ru-RU" sz="2400" dirty="0"/>
              <a:t> </a:t>
            </a:r>
            <a:r>
              <a:rPr lang="ru-RU" sz="2400" dirty="0" err="1"/>
              <a:t>досягла</a:t>
            </a:r>
            <a:r>
              <a:rPr lang="ru-RU" sz="2400" dirty="0"/>
              <a:t> 93%.</a:t>
            </a:r>
          </a:p>
        </p:txBody>
      </p:sp>
    </p:spTree>
    <p:extLst>
      <p:ext uri="{BB962C8B-B14F-4D97-AF65-F5344CB8AC3E}">
        <p14:creationId xmlns:p14="http://schemas.microsoft.com/office/powerpoint/2010/main" val="2169350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028343"/>
            <a:ext cx="79208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Революція</a:t>
            </a:r>
            <a:r>
              <a:rPr lang="ru-RU" sz="2400" dirty="0"/>
              <a:t> в </a:t>
            </a:r>
            <a:r>
              <a:rPr lang="ru-RU" sz="2400" dirty="0" err="1"/>
              <a:t>ендоскопічній</a:t>
            </a:r>
            <a:r>
              <a:rPr lang="ru-RU" sz="2400" dirty="0"/>
              <a:t> </a:t>
            </a:r>
            <a:r>
              <a:rPr lang="ru-RU" sz="2400" dirty="0" err="1"/>
              <a:t>техніці</a:t>
            </a:r>
            <a:r>
              <a:rPr lang="ru-RU" sz="2400" dirty="0"/>
              <a:t> </a:t>
            </a:r>
            <a:r>
              <a:rPr lang="ru-RU" sz="2400" dirty="0" err="1"/>
              <a:t>сталася</a:t>
            </a:r>
            <a:r>
              <a:rPr lang="ru-RU" sz="2400" dirty="0"/>
              <a:t> в 1987 </a:t>
            </a:r>
            <a:r>
              <a:rPr lang="ru-RU" sz="2400" dirty="0" err="1"/>
              <a:t>році</a:t>
            </a:r>
            <a:r>
              <a:rPr lang="ru-RU" sz="2400" dirty="0"/>
              <a:t>, коли </a:t>
            </a:r>
            <a:r>
              <a:rPr lang="ru-RU" sz="2400" dirty="0" err="1"/>
              <a:t>група</a:t>
            </a:r>
            <a:r>
              <a:rPr lang="ru-RU" sz="2400" dirty="0"/>
              <a:t> </a:t>
            </a:r>
            <a:r>
              <a:rPr lang="ru-RU" sz="2400" dirty="0" err="1"/>
              <a:t>японських</a:t>
            </a:r>
            <a:r>
              <a:rPr lang="ru-RU" sz="2400" dirty="0"/>
              <a:t> </a:t>
            </a:r>
            <a:r>
              <a:rPr lang="ru-RU" sz="2400" dirty="0" err="1"/>
              <a:t>інженерів</a:t>
            </a:r>
            <a:r>
              <a:rPr lang="ru-RU" sz="2400" dirty="0"/>
              <a:t> </a:t>
            </a:r>
            <a:r>
              <a:rPr lang="ru-RU" sz="2400" dirty="0" err="1"/>
              <a:t>сконструювала</a:t>
            </a:r>
            <a:r>
              <a:rPr lang="ru-RU" sz="2400" dirty="0"/>
              <a:t> </a:t>
            </a:r>
            <a:r>
              <a:rPr lang="ru-RU" sz="2400" dirty="0" err="1"/>
              <a:t>матрицю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дозволяє</a:t>
            </a:r>
            <a:r>
              <a:rPr lang="ru-RU" sz="2400" dirty="0"/>
              <a:t> </a:t>
            </a:r>
            <a:r>
              <a:rPr lang="ru-RU" sz="2400" dirty="0" err="1"/>
              <a:t>трансформувати</a:t>
            </a:r>
            <a:r>
              <a:rPr lang="ru-RU" sz="2400" dirty="0"/>
              <a:t> </a:t>
            </a:r>
            <a:r>
              <a:rPr lang="ru-RU" sz="2400" dirty="0" err="1"/>
              <a:t>віодеосигнал</a:t>
            </a:r>
            <a:r>
              <a:rPr lang="ru-RU" sz="2400" dirty="0"/>
              <a:t> для </a:t>
            </a:r>
            <a:r>
              <a:rPr lang="ru-RU" sz="2400" dirty="0" err="1"/>
              <a:t>передачі</a:t>
            </a:r>
            <a:r>
              <a:rPr lang="ru-RU" sz="2400" dirty="0"/>
              <a:t> на </a:t>
            </a:r>
            <a:r>
              <a:rPr lang="ru-RU" sz="2400" dirty="0" err="1"/>
              <a:t>монітор</a:t>
            </a:r>
            <a:r>
              <a:rPr lang="ru-RU" sz="2400" dirty="0"/>
              <a:t>. </a:t>
            </a:r>
            <a:r>
              <a:rPr lang="ru-RU" sz="2400" dirty="0" err="1"/>
              <a:t>Це</a:t>
            </a:r>
            <a:r>
              <a:rPr lang="ru-RU" sz="2400" dirty="0"/>
              <a:t> дозволило (</a:t>
            </a:r>
            <a:r>
              <a:rPr lang="ru-RU" sz="2400" dirty="0" err="1"/>
              <a:t>завдяки</a:t>
            </a:r>
            <a:r>
              <a:rPr lang="ru-RU" sz="2400" dirty="0"/>
              <a:t> </a:t>
            </a:r>
            <a:r>
              <a:rPr lang="ru-RU" sz="2400" dirty="0" err="1"/>
              <a:t>поліпшенню</a:t>
            </a:r>
            <a:r>
              <a:rPr lang="ru-RU" sz="2400" dirty="0"/>
              <a:t> </a:t>
            </a:r>
            <a:r>
              <a:rPr lang="ru-RU" sz="2400" dirty="0" err="1"/>
              <a:t>якості</a:t>
            </a:r>
            <a:r>
              <a:rPr lang="ru-RU" sz="2400" dirty="0"/>
              <a:t> </a:t>
            </a:r>
            <a:r>
              <a:rPr lang="ru-RU" sz="2400" dirty="0" err="1"/>
              <a:t>зображення</a:t>
            </a:r>
            <a:r>
              <a:rPr lang="ru-RU" sz="2400" dirty="0"/>
              <a:t> та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збільшення</a:t>
            </a:r>
            <a:r>
              <a:rPr lang="ru-RU" sz="2400" dirty="0"/>
              <a:t> в 30-40 </a:t>
            </a:r>
            <a:r>
              <a:rPr lang="ru-RU" sz="2400" dirty="0" err="1"/>
              <a:t>разів</a:t>
            </a:r>
            <a:r>
              <a:rPr lang="ru-RU" sz="2400" dirty="0"/>
              <a:t> і за </a:t>
            </a:r>
            <a:r>
              <a:rPr lang="ru-RU" sz="2400" dirty="0" err="1"/>
              <a:t>пітримки</a:t>
            </a:r>
            <a:r>
              <a:rPr lang="ru-RU" sz="2400" dirty="0"/>
              <a:t> </a:t>
            </a:r>
            <a:r>
              <a:rPr lang="ru-RU" sz="2400" dirty="0" err="1"/>
              <a:t>асистентів</a:t>
            </a:r>
            <a:r>
              <a:rPr lang="ru-RU" sz="2400" dirty="0"/>
              <a:t>) </a:t>
            </a:r>
            <a:r>
              <a:rPr lang="ru-RU" sz="2400" dirty="0" err="1"/>
              <a:t>почати</a:t>
            </a:r>
            <a:r>
              <a:rPr lang="ru-RU" sz="2400" dirty="0"/>
              <a:t> </a:t>
            </a:r>
            <a:r>
              <a:rPr lang="ru-RU" sz="2400" dirty="0" err="1"/>
              <a:t>виконання</a:t>
            </a:r>
            <a:r>
              <a:rPr lang="ru-RU" sz="2400" dirty="0"/>
              <a:t> </a:t>
            </a:r>
            <a:r>
              <a:rPr lang="ru-RU" sz="2400" dirty="0" err="1"/>
              <a:t>радикальних</a:t>
            </a:r>
            <a:r>
              <a:rPr lang="ru-RU" sz="2400" dirty="0"/>
              <a:t> </a:t>
            </a:r>
            <a:r>
              <a:rPr lang="ru-RU" sz="2400" dirty="0" err="1"/>
              <a:t>хірургічних</a:t>
            </a:r>
            <a:r>
              <a:rPr lang="ru-RU" sz="2400" dirty="0"/>
              <a:t> </a:t>
            </a:r>
            <a:r>
              <a:rPr lang="ru-RU" sz="2400" dirty="0" err="1"/>
              <a:t>втручань</a:t>
            </a:r>
            <a:r>
              <a:rPr lang="ru-RU" sz="2400" dirty="0"/>
              <a:t>. У 1987 </a:t>
            </a:r>
            <a:r>
              <a:rPr lang="ru-RU" sz="2400" dirty="0" err="1"/>
              <a:t>році</a:t>
            </a:r>
            <a:r>
              <a:rPr lang="ru-RU" sz="2400" dirty="0"/>
              <a:t> </a:t>
            </a:r>
            <a:r>
              <a:rPr lang="ru-RU" sz="2400" dirty="0" err="1"/>
              <a:t>французький</a:t>
            </a:r>
            <a:r>
              <a:rPr lang="ru-RU" sz="2400" dirty="0"/>
              <a:t> </a:t>
            </a:r>
            <a:r>
              <a:rPr lang="ru-RU" sz="2400" dirty="0" err="1"/>
              <a:t>хірург</a:t>
            </a:r>
            <a:r>
              <a:rPr lang="ru-RU" sz="2400" dirty="0"/>
              <a:t> з </a:t>
            </a:r>
            <a:r>
              <a:rPr lang="ru-RU" sz="2400" dirty="0" err="1"/>
              <a:t>Ліона</a:t>
            </a:r>
            <a:r>
              <a:rPr lang="ru-RU" sz="2400" dirty="0"/>
              <a:t> </a:t>
            </a:r>
            <a:r>
              <a:rPr lang="ru-RU" sz="2400" dirty="0" err="1"/>
              <a:t>Філіп</a:t>
            </a:r>
            <a:r>
              <a:rPr lang="ru-RU" sz="2400" dirty="0"/>
              <a:t> Муре </a:t>
            </a:r>
            <a:r>
              <a:rPr lang="ru-RU" sz="2400" dirty="0" err="1"/>
              <a:t>вперше</a:t>
            </a:r>
            <a:r>
              <a:rPr lang="ru-RU" sz="2400" dirty="0"/>
              <a:t> </a:t>
            </a:r>
            <a:r>
              <a:rPr lang="ru-RU" sz="2400" dirty="0" err="1"/>
              <a:t>успішно</a:t>
            </a:r>
            <a:r>
              <a:rPr lang="ru-RU" sz="2400" dirty="0"/>
              <a:t> </a:t>
            </a:r>
            <a:r>
              <a:rPr lang="ru-RU" sz="2400" dirty="0" err="1"/>
              <a:t>виконав</a:t>
            </a:r>
            <a:r>
              <a:rPr lang="ru-RU" sz="2400" dirty="0"/>
              <a:t> </a:t>
            </a:r>
            <a:r>
              <a:rPr lang="ru-RU" sz="2400" dirty="0" err="1"/>
              <a:t>лапароскопічну</a:t>
            </a:r>
            <a:r>
              <a:rPr lang="ru-RU" sz="2400" dirty="0"/>
              <a:t> </a:t>
            </a:r>
            <a:r>
              <a:rPr lang="ru-RU" sz="2400" dirty="0" err="1"/>
              <a:t>холецистектомію</a:t>
            </a:r>
            <a:r>
              <a:rPr lang="ru-RU" sz="2400" dirty="0"/>
              <a:t>. </a:t>
            </a:r>
            <a:r>
              <a:rPr lang="ru-RU" sz="2400" dirty="0" err="1"/>
              <a:t>Трохи</a:t>
            </a:r>
            <a:r>
              <a:rPr lang="ru-RU" sz="2400" dirty="0"/>
              <a:t> </a:t>
            </a:r>
            <a:r>
              <a:rPr lang="ru-RU" sz="2400" dirty="0" err="1"/>
              <a:t>пізніше</a:t>
            </a:r>
            <a:r>
              <a:rPr lang="ru-RU" sz="2400" dirty="0"/>
              <a:t> </a:t>
            </a:r>
            <a:r>
              <a:rPr lang="ru-RU" sz="2400" dirty="0" err="1"/>
              <a:t>таку</a:t>
            </a:r>
            <a:r>
              <a:rPr lang="ru-RU" sz="2400" dirty="0"/>
              <a:t> ж </a:t>
            </a:r>
            <a:r>
              <a:rPr lang="ru-RU" sz="2400" dirty="0" err="1"/>
              <a:t>операцію</a:t>
            </a:r>
            <a:r>
              <a:rPr lang="ru-RU" sz="2400" dirty="0"/>
              <a:t> </a:t>
            </a:r>
            <a:r>
              <a:rPr lang="ru-RU" sz="2400" dirty="0" err="1"/>
              <a:t>зробили</a:t>
            </a:r>
            <a:r>
              <a:rPr lang="ru-RU" sz="2400" dirty="0"/>
              <a:t> </a:t>
            </a:r>
            <a:r>
              <a:rPr lang="ru-RU" sz="2400" dirty="0" err="1"/>
              <a:t>американські</a:t>
            </a:r>
            <a:r>
              <a:rPr lang="ru-RU" sz="2400" dirty="0"/>
              <a:t> </a:t>
            </a:r>
            <a:r>
              <a:rPr lang="ru-RU" sz="2400" dirty="0" err="1"/>
              <a:t>хірурги</a:t>
            </a:r>
            <a:r>
              <a:rPr lang="ru-RU" sz="2400" dirty="0"/>
              <a:t> </a:t>
            </a:r>
            <a:r>
              <a:rPr lang="ru-RU" sz="2400" dirty="0" err="1"/>
              <a:t>МакКерман</a:t>
            </a:r>
            <a:r>
              <a:rPr lang="ru-RU" sz="2400" dirty="0"/>
              <a:t> і </a:t>
            </a:r>
            <a:r>
              <a:rPr lang="ru-RU" sz="2400" dirty="0" err="1"/>
              <a:t>Сай</a:t>
            </a:r>
            <a:r>
              <a:rPr lang="ru-RU" sz="2400" dirty="0"/>
              <a:t> (1988). </a:t>
            </a:r>
            <a:r>
              <a:rPr lang="ru-RU" sz="2400" dirty="0" err="1"/>
              <a:t>Ендохірургічна</a:t>
            </a:r>
            <a:r>
              <a:rPr lang="ru-RU" sz="2400" dirty="0"/>
              <a:t> </a:t>
            </a:r>
            <a:r>
              <a:rPr lang="ru-RU" sz="2400" dirty="0" err="1"/>
              <a:t>техніка</a:t>
            </a:r>
            <a:r>
              <a:rPr lang="ru-RU" sz="2400" dirty="0"/>
              <a:t> за </a:t>
            </a:r>
            <a:r>
              <a:rPr lang="ru-RU" sz="2400" dirty="0" err="1"/>
              <a:t>кілька</a:t>
            </a:r>
            <a:r>
              <a:rPr lang="ru-RU" sz="2400" dirty="0"/>
              <a:t> </a:t>
            </a:r>
            <a:r>
              <a:rPr lang="ru-RU" sz="2400" dirty="0" err="1"/>
              <a:t>місяців</a:t>
            </a:r>
            <a:r>
              <a:rPr lang="ru-RU" sz="2400" dirty="0"/>
              <a:t> кардинально </a:t>
            </a:r>
            <a:r>
              <a:rPr lang="ru-RU" sz="2400" dirty="0" err="1"/>
              <a:t>змінила</a:t>
            </a:r>
            <a:r>
              <a:rPr lang="ru-RU" sz="2400" dirty="0"/>
              <a:t> </a:t>
            </a:r>
            <a:r>
              <a:rPr lang="ru-RU" sz="2400" dirty="0" err="1"/>
              <a:t>принципи</a:t>
            </a:r>
            <a:r>
              <a:rPr lang="ru-RU" sz="2400" dirty="0"/>
              <a:t> </a:t>
            </a:r>
            <a:r>
              <a:rPr lang="ru-RU" sz="2400" dirty="0" err="1"/>
              <a:t>лікування</a:t>
            </a:r>
            <a:r>
              <a:rPr lang="ru-RU" sz="2400" dirty="0"/>
              <a:t> </a:t>
            </a:r>
            <a:r>
              <a:rPr lang="ru-RU" sz="2400" dirty="0" err="1"/>
              <a:t>жовчнокам’яної</a:t>
            </a:r>
            <a:r>
              <a:rPr lang="ru-RU" sz="2400" dirty="0"/>
              <a:t> </a:t>
            </a:r>
            <a:r>
              <a:rPr lang="ru-RU" sz="2400" dirty="0" err="1"/>
              <a:t>хвороби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26831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Перевагами</a:t>
            </a:r>
            <a:r>
              <a:rPr lang="ru-RU" dirty="0"/>
              <a:t> </a:t>
            </a:r>
            <a:r>
              <a:rPr lang="ru-RU" dirty="0" err="1"/>
              <a:t>ендохірургічних</a:t>
            </a:r>
            <a:r>
              <a:rPr lang="ru-RU" dirty="0"/>
              <a:t> </a:t>
            </a:r>
            <a:r>
              <a:rPr lang="ru-RU" dirty="0" err="1"/>
              <a:t>оперативних</a:t>
            </a:r>
            <a:r>
              <a:rPr lang="ru-RU" dirty="0"/>
              <a:t> </a:t>
            </a:r>
            <a:r>
              <a:rPr lang="ru-RU" dirty="0" err="1"/>
              <a:t>втручань</a:t>
            </a:r>
            <a:r>
              <a:rPr lang="ru-RU" dirty="0"/>
              <a:t> у </a:t>
            </a:r>
            <a:r>
              <a:rPr lang="ru-RU" dirty="0" err="1"/>
              <a:t>порівнянні</a:t>
            </a:r>
            <a:r>
              <a:rPr lang="ru-RU" dirty="0"/>
              <a:t> з </a:t>
            </a:r>
            <a:r>
              <a:rPr lang="ru-RU" dirty="0" err="1"/>
              <a:t>традиційними</a:t>
            </a:r>
            <a:r>
              <a:rPr lang="ru-RU" dirty="0"/>
              <a:t> </a:t>
            </a:r>
            <a:r>
              <a:rPr lang="ru-RU" dirty="0" err="1"/>
              <a:t>операціями</a:t>
            </a:r>
            <a:r>
              <a:rPr lang="ru-RU" dirty="0"/>
              <a:t> є: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1. Мала </a:t>
            </a:r>
            <a:r>
              <a:rPr lang="ru-RU" dirty="0" err="1"/>
              <a:t>травматичність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проявляється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післяопераційного</a:t>
            </a:r>
            <a:r>
              <a:rPr lang="ru-RU" dirty="0"/>
              <a:t> болю, </a:t>
            </a:r>
            <a:r>
              <a:rPr lang="ru-RU" dirty="0" err="1"/>
              <a:t>швидкого</a:t>
            </a:r>
            <a:r>
              <a:rPr lang="ru-RU" dirty="0"/>
              <a:t> (1-2 </a:t>
            </a:r>
            <a:r>
              <a:rPr lang="ru-RU" dirty="0" err="1"/>
              <a:t>добу</a:t>
            </a:r>
            <a:r>
              <a:rPr lang="ru-RU" dirty="0"/>
              <a:t>) </a:t>
            </a:r>
            <a:r>
              <a:rPr lang="ru-RU" dirty="0" err="1"/>
              <a:t>відновлення</a:t>
            </a:r>
            <a:r>
              <a:rPr lang="ru-RU" dirty="0"/>
              <a:t> </a:t>
            </a:r>
            <a:r>
              <a:rPr lang="ru-RU" dirty="0" err="1"/>
              <a:t>фізіологічних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.                                                 </a:t>
            </a:r>
          </a:p>
          <a:p>
            <a:r>
              <a:rPr lang="ru-RU" dirty="0"/>
              <a:t> 2. Короткий </a:t>
            </a:r>
            <a:r>
              <a:rPr lang="ru-RU" dirty="0" err="1"/>
              <a:t>госпітальний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.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 </a:t>
            </a:r>
            <a:r>
              <a:rPr lang="ru-RU" dirty="0" err="1"/>
              <a:t>виконують</a:t>
            </a:r>
            <a:r>
              <a:rPr lang="ru-RU" dirty="0"/>
              <a:t> амбулаторно </a:t>
            </a:r>
            <a:r>
              <a:rPr lang="ru-RU" dirty="0" err="1"/>
              <a:t>або</a:t>
            </a:r>
            <a:r>
              <a:rPr lang="ru-RU" dirty="0"/>
              <a:t> вони </a:t>
            </a:r>
            <a:r>
              <a:rPr lang="ru-RU" dirty="0" err="1"/>
              <a:t>вимагають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2-3 денного </a:t>
            </a:r>
            <a:r>
              <a:rPr lang="ru-RU" dirty="0" err="1"/>
              <a:t>перебування</a:t>
            </a:r>
            <a:r>
              <a:rPr lang="ru-RU" dirty="0"/>
              <a:t> у </a:t>
            </a:r>
            <a:r>
              <a:rPr lang="ru-RU" dirty="0" err="1"/>
              <a:t>хірургічному</a:t>
            </a:r>
            <a:r>
              <a:rPr lang="ru-RU" dirty="0"/>
              <a:t> </a:t>
            </a:r>
            <a:r>
              <a:rPr lang="ru-RU" dirty="0" err="1"/>
              <a:t>стаціонарі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Зменшення</a:t>
            </a:r>
            <a:r>
              <a:rPr lang="ru-RU" dirty="0"/>
              <a:t> </a:t>
            </a:r>
            <a:r>
              <a:rPr lang="ru-RU" dirty="0" err="1"/>
              <a:t>тривалості</a:t>
            </a:r>
            <a:r>
              <a:rPr lang="ru-RU" dirty="0"/>
              <a:t> </a:t>
            </a:r>
            <a:r>
              <a:rPr lang="ru-RU" dirty="0" err="1"/>
              <a:t>втрати</a:t>
            </a:r>
            <a:r>
              <a:rPr lang="ru-RU" dirty="0"/>
              <a:t> </a:t>
            </a:r>
            <a:r>
              <a:rPr lang="ru-RU" dirty="0" err="1"/>
              <a:t>працездатності</a:t>
            </a:r>
            <a:r>
              <a:rPr lang="ru-RU" dirty="0"/>
              <a:t> в 2-5 </a:t>
            </a:r>
            <a:r>
              <a:rPr lang="ru-RU" dirty="0" err="1"/>
              <a:t>разів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419302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err="1"/>
              <a:t>Показання</a:t>
            </a:r>
            <a:r>
              <a:rPr lang="ru-RU" b="1" u="sng" dirty="0"/>
              <a:t> до </a:t>
            </a:r>
            <a:r>
              <a:rPr lang="ru-RU" b="1" u="sng" dirty="0" err="1"/>
              <a:t>діагностичної</a:t>
            </a:r>
            <a:r>
              <a:rPr lang="ru-RU" b="1" u="sng" dirty="0"/>
              <a:t> </a:t>
            </a:r>
            <a:r>
              <a:rPr lang="ru-RU" b="1" u="sng" dirty="0" err="1"/>
              <a:t>лапароскопії</a:t>
            </a:r>
            <a:r>
              <a:rPr lang="ru-RU" b="1" u="sng" dirty="0"/>
              <a:t>.</a:t>
            </a:r>
            <a:r>
              <a:rPr lang="ru-RU" dirty="0"/>
              <a:t>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err="1"/>
              <a:t>Планова</a:t>
            </a:r>
            <a:r>
              <a:rPr lang="ru-RU" b="1" dirty="0"/>
              <a:t> </a:t>
            </a:r>
            <a:r>
              <a:rPr lang="ru-RU" b="1" dirty="0" err="1"/>
              <a:t>лапароскопія</a:t>
            </a:r>
            <a:r>
              <a:rPr lang="ru-RU" b="1" dirty="0"/>
              <a:t>:</a:t>
            </a:r>
            <a:r>
              <a:rPr lang="ru-RU" dirty="0"/>
              <a:t> </a:t>
            </a:r>
          </a:p>
          <a:p>
            <a:r>
              <a:rPr lang="ru-RU" dirty="0"/>
              <a:t>1. </a:t>
            </a:r>
            <a:r>
              <a:rPr lang="ru-RU" dirty="0" err="1"/>
              <a:t>Підозра</a:t>
            </a:r>
            <a:r>
              <a:rPr lang="ru-RU" dirty="0"/>
              <a:t> на </a:t>
            </a:r>
            <a:r>
              <a:rPr lang="ru-RU" dirty="0" err="1"/>
              <a:t>злоякісні</a:t>
            </a:r>
            <a:r>
              <a:rPr lang="ru-RU" dirty="0"/>
              <a:t> та </a:t>
            </a:r>
            <a:r>
              <a:rPr lang="ru-RU" dirty="0" err="1"/>
              <a:t>доброякісні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 </a:t>
            </a:r>
            <a:r>
              <a:rPr lang="ru-RU" dirty="0" err="1"/>
              <a:t>черевної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.</a:t>
            </a:r>
          </a:p>
          <a:p>
            <a:r>
              <a:rPr lang="uk-UA" dirty="0"/>
              <a:t> 2. Ревізія злоякісних пухлин для визначення поширеності процесу. </a:t>
            </a:r>
            <a:endParaRPr lang="ru-RU" dirty="0"/>
          </a:p>
          <a:p>
            <a:r>
              <a:rPr lang="uk-UA" dirty="0"/>
              <a:t>3. Диференційна діагностика захворювань печінки. </a:t>
            </a:r>
            <a:endParaRPr lang="ru-RU" dirty="0"/>
          </a:p>
          <a:p>
            <a:r>
              <a:rPr lang="uk-UA" dirty="0"/>
              <a:t>4. Асцит невизначеної етіології.</a:t>
            </a:r>
            <a:endParaRPr lang="ru-RU" dirty="0"/>
          </a:p>
          <a:p>
            <a:r>
              <a:rPr lang="uk-UA" dirty="0"/>
              <a:t> </a:t>
            </a:r>
            <a:r>
              <a:rPr lang="uk-UA" b="1" dirty="0" err="1"/>
              <a:t>Екстренна</a:t>
            </a:r>
            <a:r>
              <a:rPr lang="uk-UA" b="1" dirty="0"/>
              <a:t> </a:t>
            </a:r>
            <a:r>
              <a:rPr lang="uk-UA" b="1" dirty="0" err="1"/>
              <a:t>лапароскопія</a:t>
            </a:r>
            <a:r>
              <a:rPr lang="uk-UA" b="1" dirty="0"/>
              <a:t>.</a:t>
            </a:r>
            <a:endParaRPr lang="ru-RU" dirty="0"/>
          </a:p>
          <a:p>
            <a:r>
              <a:rPr lang="uk-UA" dirty="0"/>
              <a:t> </a:t>
            </a:r>
            <a:r>
              <a:rPr lang="ru-RU" dirty="0"/>
              <a:t>1. </a:t>
            </a:r>
            <a:r>
              <a:rPr lang="ru-RU" dirty="0" err="1"/>
              <a:t>Больовий</a:t>
            </a:r>
            <a:r>
              <a:rPr lang="ru-RU" dirty="0"/>
              <a:t> синдром при </a:t>
            </a:r>
            <a:r>
              <a:rPr lang="ru-RU" dirty="0" err="1"/>
              <a:t>підозрі</a:t>
            </a:r>
            <a:r>
              <a:rPr lang="ru-RU" dirty="0"/>
              <a:t> на </a:t>
            </a:r>
            <a:r>
              <a:rPr lang="ru-RU" dirty="0" err="1"/>
              <a:t>гостру</a:t>
            </a:r>
            <a:r>
              <a:rPr lang="ru-RU" dirty="0"/>
              <a:t> </a:t>
            </a:r>
            <a:r>
              <a:rPr lang="ru-RU" dirty="0" err="1"/>
              <a:t>хірургічну</a:t>
            </a:r>
            <a:r>
              <a:rPr lang="ru-RU" dirty="0"/>
              <a:t> </a:t>
            </a:r>
            <a:r>
              <a:rPr lang="ru-RU" dirty="0" err="1"/>
              <a:t>патологію</a:t>
            </a:r>
            <a:r>
              <a:rPr lang="ru-RU" dirty="0"/>
              <a:t> та </a:t>
            </a:r>
            <a:r>
              <a:rPr lang="ru-RU" dirty="0" err="1"/>
              <a:t>сумнівний</a:t>
            </a:r>
            <a:r>
              <a:rPr lang="ru-RU" dirty="0"/>
              <a:t> </a:t>
            </a:r>
            <a:r>
              <a:rPr lang="ru-RU" dirty="0" err="1"/>
              <a:t>клінічній</a:t>
            </a:r>
            <a:r>
              <a:rPr lang="ru-RU" dirty="0"/>
              <a:t> </a:t>
            </a:r>
            <a:r>
              <a:rPr lang="ru-RU" dirty="0" err="1"/>
              <a:t>картині</a:t>
            </a:r>
            <a:r>
              <a:rPr lang="ru-RU" dirty="0"/>
              <a:t>. </a:t>
            </a:r>
          </a:p>
          <a:p>
            <a:r>
              <a:rPr lang="ru-RU" dirty="0"/>
              <a:t>2. </a:t>
            </a:r>
            <a:r>
              <a:rPr lang="uk-UA" dirty="0"/>
              <a:t>Закрита</a:t>
            </a:r>
            <a:r>
              <a:rPr lang="ru-RU" dirty="0"/>
              <a:t> травма живота з метою </a:t>
            </a:r>
            <a:r>
              <a:rPr lang="ru-RU" dirty="0" err="1"/>
              <a:t>діагностики</a:t>
            </a:r>
            <a:r>
              <a:rPr lang="ru-RU" dirty="0"/>
              <a:t>, та </a:t>
            </a:r>
            <a:r>
              <a:rPr lang="ru-RU" dirty="0" err="1"/>
              <a:t>визначення</a:t>
            </a:r>
            <a:r>
              <a:rPr lang="ru-RU" dirty="0"/>
              <a:t> характеру і </a:t>
            </a:r>
            <a:r>
              <a:rPr lang="ru-RU" dirty="0" err="1"/>
              <a:t>розповсюдженості</a:t>
            </a:r>
            <a:r>
              <a:rPr lang="ru-RU" dirty="0"/>
              <a:t> </a:t>
            </a:r>
            <a:r>
              <a:rPr lang="ru-RU" dirty="0" err="1"/>
              <a:t>ушкоджень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642883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err="1"/>
              <a:t>Протипоказання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err="1"/>
              <a:t>Загальні</a:t>
            </a:r>
            <a:r>
              <a:rPr lang="ru-RU" b="1" dirty="0"/>
              <a:t>:</a:t>
            </a:r>
            <a:r>
              <a:rPr lang="ru-RU" dirty="0"/>
              <a:t> </a:t>
            </a:r>
          </a:p>
          <a:p>
            <a:r>
              <a:rPr lang="ru-RU" dirty="0"/>
              <a:t>1. Шок </a:t>
            </a:r>
            <a:r>
              <a:rPr lang="ru-RU" dirty="0" err="1"/>
              <a:t>різної</a:t>
            </a:r>
            <a:r>
              <a:rPr lang="ru-RU" dirty="0"/>
              <a:t> </a:t>
            </a:r>
            <a:r>
              <a:rPr lang="ru-RU" dirty="0" err="1"/>
              <a:t>етіології</a:t>
            </a:r>
            <a:r>
              <a:rPr lang="ru-RU" dirty="0"/>
              <a:t>.</a:t>
            </a:r>
          </a:p>
          <a:p>
            <a:r>
              <a:rPr lang="ru-RU" dirty="0"/>
              <a:t>2.Гостре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мозкового</a:t>
            </a:r>
            <a:r>
              <a:rPr lang="ru-RU" dirty="0"/>
              <a:t> </a:t>
            </a:r>
            <a:r>
              <a:rPr lang="ru-RU" dirty="0" err="1"/>
              <a:t>кровообігу</a:t>
            </a:r>
            <a:r>
              <a:rPr lang="ru-RU" dirty="0"/>
              <a:t>.</a:t>
            </a:r>
          </a:p>
          <a:p>
            <a:r>
              <a:rPr lang="uk-UA" dirty="0"/>
              <a:t> 3</a:t>
            </a:r>
            <a:r>
              <a:rPr lang="ru-RU" dirty="0"/>
              <a:t>.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згортання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.</a:t>
            </a:r>
          </a:p>
          <a:p>
            <a:r>
              <a:rPr lang="uk-UA" dirty="0"/>
              <a:t> 4</a:t>
            </a:r>
            <a:r>
              <a:rPr lang="ru-RU" dirty="0"/>
              <a:t>. </a:t>
            </a:r>
            <a:r>
              <a:rPr lang="ru-RU" dirty="0" err="1"/>
              <a:t>Серцево-судинна</a:t>
            </a:r>
            <a:r>
              <a:rPr lang="ru-RU" dirty="0"/>
              <a:t> та </a:t>
            </a:r>
            <a:r>
              <a:rPr lang="ru-RU" dirty="0" err="1"/>
              <a:t>легенева</a:t>
            </a:r>
            <a:r>
              <a:rPr lang="ru-RU" dirty="0"/>
              <a:t> </a:t>
            </a:r>
            <a:r>
              <a:rPr lang="ru-RU" dirty="0" err="1"/>
              <a:t>недостатність</a:t>
            </a:r>
            <a:r>
              <a:rPr lang="ru-RU" dirty="0"/>
              <a:t> в </a:t>
            </a:r>
            <a:r>
              <a:rPr lang="ru-RU" dirty="0" err="1"/>
              <a:t>стадії</a:t>
            </a:r>
            <a:r>
              <a:rPr lang="ru-RU" dirty="0"/>
              <a:t> </a:t>
            </a:r>
            <a:r>
              <a:rPr lang="ru-RU" dirty="0" err="1"/>
              <a:t>декомпенсації</a:t>
            </a:r>
            <a:r>
              <a:rPr lang="ru-RU" dirty="0"/>
              <a:t>. </a:t>
            </a:r>
          </a:p>
          <a:p>
            <a:r>
              <a:rPr lang="ru-RU" b="1" dirty="0" err="1"/>
              <a:t>Місцеві</a:t>
            </a:r>
            <a:r>
              <a:rPr lang="ru-RU" b="1" dirty="0"/>
              <a:t>:</a:t>
            </a:r>
            <a:endParaRPr lang="ru-RU" dirty="0"/>
          </a:p>
          <a:p>
            <a:r>
              <a:rPr lang="ru-RU" dirty="0"/>
              <a:t> 1.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виражений</a:t>
            </a:r>
            <a:r>
              <a:rPr lang="ru-RU" dirty="0"/>
              <a:t> метеоризм. </a:t>
            </a:r>
          </a:p>
          <a:p>
            <a:r>
              <a:rPr lang="ru-RU" dirty="0"/>
              <a:t>2</a:t>
            </a:r>
            <a:r>
              <a:rPr lang="ru-RU" dirty="0" smtClean="0"/>
              <a:t>. </a:t>
            </a:r>
            <a:r>
              <a:rPr lang="ru-RU" dirty="0" err="1"/>
              <a:t>Багаточисленні</a:t>
            </a:r>
            <a:r>
              <a:rPr lang="ru-RU" dirty="0"/>
              <a:t> </a:t>
            </a:r>
            <a:r>
              <a:rPr lang="ru-RU" dirty="0" err="1"/>
              <a:t>нориці</a:t>
            </a:r>
            <a:r>
              <a:rPr lang="ru-RU" dirty="0"/>
              <a:t> </a:t>
            </a:r>
            <a:r>
              <a:rPr lang="ru-RU" dirty="0" err="1"/>
              <a:t>передньої</a:t>
            </a:r>
            <a:r>
              <a:rPr lang="ru-RU" dirty="0"/>
              <a:t> </a:t>
            </a:r>
            <a:r>
              <a:rPr lang="ru-RU" dirty="0" err="1"/>
              <a:t>черевної</a:t>
            </a:r>
            <a:r>
              <a:rPr lang="ru-RU" dirty="0"/>
              <a:t> </a:t>
            </a:r>
            <a:r>
              <a:rPr lang="ru-RU" dirty="0" err="1"/>
              <a:t>стінки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7152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err="1"/>
              <a:t>Недоліки</a:t>
            </a:r>
            <a:r>
              <a:rPr lang="ru-RU" b="1" u="sng" dirty="0"/>
              <a:t> </a:t>
            </a:r>
            <a:r>
              <a:rPr lang="ru-RU" b="1" u="sng" dirty="0" err="1"/>
              <a:t>лапароскопії</a:t>
            </a:r>
            <a:r>
              <a:rPr lang="ru-RU" b="1" u="sng" dirty="0"/>
              <a:t>:</a:t>
            </a:r>
            <a:r>
              <a:rPr lang="ru-RU" dirty="0"/>
              <a:t>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507288" cy="5688632"/>
          </a:xfrm>
        </p:spPr>
        <p:txBody>
          <a:bodyPr>
            <a:noAutofit/>
          </a:bodyPr>
          <a:lstStyle/>
          <a:p>
            <a:r>
              <a:rPr lang="ru-RU" sz="2400" dirty="0"/>
              <a:t>1. </a:t>
            </a:r>
            <a:r>
              <a:rPr lang="ru-RU" sz="2400" dirty="0" err="1"/>
              <a:t>Огляд</a:t>
            </a:r>
            <a:r>
              <a:rPr lang="ru-RU" sz="2400" dirty="0"/>
              <a:t> </a:t>
            </a:r>
            <a:r>
              <a:rPr lang="ru-RU" sz="2400" dirty="0" err="1"/>
              <a:t>внутрішніх</a:t>
            </a:r>
            <a:r>
              <a:rPr lang="ru-RU" sz="2400" dirty="0"/>
              <a:t> </a:t>
            </a:r>
            <a:r>
              <a:rPr lang="ru-RU" sz="2400" dirty="0" err="1"/>
              <a:t>органів</a:t>
            </a:r>
            <a:r>
              <a:rPr lang="ru-RU" sz="2400" dirty="0"/>
              <a:t> і </a:t>
            </a:r>
            <a:r>
              <a:rPr lang="ru-RU" sz="2400" dirty="0" err="1"/>
              <a:t>маніпуляції</a:t>
            </a:r>
            <a:r>
              <a:rPr lang="ru-RU" sz="2400" dirty="0"/>
              <a:t> з ними </a:t>
            </a:r>
            <a:r>
              <a:rPr lang="ru-RU" sz="2400" dirty="0" err="1"/>
              <a:t>проводяться</a:t>
            </a:r>
            <a:r>
              <a:rPr lang="ru-RU" sz="2400" dirty="0"/>
              <a:t> за </a:t>
            </a:r>
            <a:r>
              <a:rPr lang="ru-RU" sz="2400" dirty="0" err="1"/>
              <a:t>допомогою</a:t>
            </a:r>
            <a:r>
              <a:rPr lang="ru-RU" sz="2400" dirty="0"/>
              <a:t> </a:t>
            </a:r>
            <a:r>
              <a:rPr lang="ru-RU" sz="2400" dirty="0" err="1"/>
              <a:t>відеомонітору</a:t>
            </a:r>
            <a:r>
              <a:rPr lang="ru-RU" sz="2400" dirty="0"/>
              <a:t>. </a:t>
            </a:r>
          </a:p>
          <a:p>
            <a:r>
              <a:rPr lang="ru-RU" sz="2400" dirty="0"/>
              <a:t>2. </a:t>
            </a:r>
            <a:r>
              <a:rPr lang="ru-RU" sz="2400" dirty="0" err="1"/>
              <a:t>Видимий</a:t>
            </a:r>
            <a:r>
              <a:rPr lang="ru-RU" sz="2400" dirty="0"/>
              <a:t> </a:t>
            </a:r>
            <a:r>
              <a:rPr lang="ru-RU" sz="2400" dirty="0" err="1"/>
              <a:t>простір</a:t>
            </a:r>
            <a:r>
              <a:rPr lang="ru-RU" sz="2400" dirty="0"/>
              <a:t> </a:t>
            </a:r>
            <a:r>
              <a:rPr lang="ru-RU" sz="2400" dirty="0" err="1"/>
              <a:t>обмежений</a:t>
            </a:r>
            <a:r>
              <a:rPr lang="ru-RU" sz="2400" dirty="0"/>
              <a:t>, </a:t>
            </a:r>
            <a:r>
              <a:rPr lang="ru-RU" sz="2400" dirty="0" err="1"/>
              <a:t>відсутнє</a:t>
            </a:r>
            <a:r>
              <a:rPr lang="ru-RU" sz="2400" dirty="0"/>
              <a:t> </a:t>
            </a:r>
            <a:r>
              <a:rPr lang="ru-RU" sz="2400" dirty="0" err="1"/>
              <a:t>відчуття</a:t>
            </a:r>
            <a:r>
              <a:rPr lang="ru-RU" sz="2400" dirty="0"/>
              <a:t> «</a:t>
            </a:r>
            <a:r>
              <a:rPr lang="ru-RU" sz="2400" dirty="0" err="1"/>
              <a:t>глибини</a:t>
            </a:r>
            <a:r>
              <a:rPr lang="ru-RU" sz="2400" dirty="0"/>
              <a:t>».</a:t>
            </a:r>
          </a:p>
          <a:p>
            <a:r>
              <a:rPr lang="ru-RU" sz="2400" dirty="0"/>
              <a:t> 3. </a:t>
            </a:r>
            <a:r>
              <a:rPr lang="ru-RU" sz="2400" dirty="0" err="1"/>
              <a:t>Об’єкти</a:t>
            </a:r>
            <a:r>
              <a:rPr lang="ru-RU" sz="2400" dirty="0"/>
              <a:t> </a:t>
            </a:r>
            <a:r>
              <a:rPr lang="ru-RU" sz="2400" dirty="0" err="1"/>
              <a:t>збільшені</a:t>
            </a:r>
            <a:r>
              <a:rPr lang="ru-RU" sz="2400" dirty="0"/>
              <a:t> в </a:t>
            </a:r>
            <a:r>
              <a:rPr lang="ru-RU" sz="2400" dirty="0" err="1"/>
              <a:t>декілька</a:t>
            </a:r>
            <a:r>
              <a:rPr lang="ru-RU" sz="2400" dirty="0"/>
              <a:t> </a:t>
            </a:r>
            <a:r>
              <a:rPr lang="ru-RU" sz="2400" dirty="0" err="1"/>
              <a:t>разів</a:t>
            </a:r>
            <a:r>
              <a:rPr lang="ru-RU" sz="2400" dirty="0"/>
              <a:t>.</a:t>
            </a:r>
          </a:p>
          <a:p>
            <a:r>
              <a:rPr lang="ru-RU" sz="2400" dirty="0"/>
              <a:t> 4. </a:t>
            </a:r>
            <a:r>
              <a:rPr lang="ru-RU" sz="2400" dirty="0" err="1"/>
              <a:t>Положення</a:t>
            </a:r>
            <a:r>
              <a:rPr lang="ru-RU" sz="2400" dirty="0"/>
              <a:t> </a:t>
            </a:r>
            <a:r>
              <a:rPr lang="ru-RU" sz="2400" dirty="0" err="1"/>
              <a:t>оптичної</a:t>
            </a:r>
            <a:r>
              <a:rPr lang="ru-RU" sz="2400" dirty="0"/>
              <a:t> </a:t>
            </a:r>
            <a:r>
              <a:rPr lang="ru-RU" sz="2400" dirty="0" err="1"/>
              <a:t>системи</a:t>
            </a:r>
            <a:r>
              <a:rPr lang="ru-RU" sz="2400" dirty="0"/>
              <a:t> та </a:t>
            </a:r>
            <a:r>
              <a:rPr lang="ru-RU" sz="2400" dirty="0" err="1"/>
              <a:t>інструментів</a:t>
            </a:r>
            <a:r>
              <a:rPr lang="ru-RU" sz="2400" dirty="0"/>
              <a:t> </a:t>
            </a:r>
            <a:r>
              <a:rPr lang="ru-RU" sz="2400" dirty="0" err="1"/>
              <a:t>відносно</a:t>
            </a:r>
            <a:r>
              <a:rPr lang="ru-RU" sz="2400" dirty="0"/>
              <a:t> </a:t>
            </a:r>
            <a:r>
              <a:rPr lang="ru-RU" sz="2400" dirty="0" err="1"/>
              <a:t>фіксовані</a:t>
            </a:r>
            <a:r>
              <a:rPr lang="ru-RU" sz="2400" dirty="0"/>
              <a:t>.</a:t>
            </a:r>
          </a:p>
          <a:p>
            <a:r>
              <a:rPr lang="ru-RU" sz="2400" dirty="0"/>
              <a:t> 5. </a:t>
            </a:r>
            <a:r>
              <a:rPr lang="ru-RU" sz="2400" dirty="0" err="1"/>
              <a:t>Спостерігається</a:t>
            </a:r>
            <a:r>
              <a:rPr lang="ru-RU" sz="2400" dirty="0"/>
              <a:t> </a:t>
            </a:r>
            <a:r>
              <a:rPr lang="ru-RU" sz="2400" dirty="0" err="1"/>
              <a:t>ефект</a:t>
            </a:r>
            <a:r>
              <a:rPr lang="ru-RU" sz="2400" dirty="0"/>
              <a:t> «</a:t>
            </a:r>
            <a:r>
              <a:rPr lang="ru-RU" sz="2400" dirty="0" err="1"/>
              <a:t>гойдалки</a:t>
            </a:r>
            <a:r>
              <a:rPr lang="ru-RU" sz="2400" dirty="0"/>
              <a:t>» - </a:t>
            </a:r>
            <a:r>
              <a:rPr lang="ru-RU" sz="2400" dirty="0" err="1"/>
              <a:t>напрямок</a:t>
            </a:r>
            <a:r>
              <a:rPr lang="ru-RU" sz="2400" dirty="0"/>
              <a:t> </a:t>
            </a:r>
            <a:r>
              <a:rPr lang="ru-RU" sz="2400" dirty="0" err="1"/>
              <a:t>руху</a:t>
            </a:r>
            <a:r>
              <a:rPr lang="ru-RU" sz="2400" dirty="0"/>
              <a:t> </a:t>
            </a:r>
            <a:r>
              <a:rPr lang="ru-RU" sz="2400" dirty="0" err="1"/>
              <a:t>робочої</a:t>
            </a:r>
            <a:r>
              <a:rPr lang="ru-RU" sz="2400" dirty="0"/>
              <a:t> </a:t>
            </a:r>
            <a:r>
              <a:rPr lang="ru-RU" sz="2400" dirty="0" err="1"/>
              <a:t>частини</a:t>
            </a:r>
            <a:r>
              <a:rPr lang="ru-RU" sz="2400" dirty="0"/>
              <a:t> </a:t>
            </a:r>
            <a:r>
              <a:rPr lang="ru-RU" sz="2400" dirty="0" err="1"/>
              <a:t>інструментів</a:t>
            </a:r>
            <a:r>
              <a:rPr lang="ru-RU" sz="2400" dirty="0"/>
              <a:t> </a:t>
            </a:r>
            <a:r>
              <a:rPr lang="ru-RU" sz="2400" dirty="0" err="1"/>
              <a:t>зворотно</a:t>
            </a:r>
            <a:r>
              <a:rPr lang="ru-RU" sz="2400" dirty="0"/>
              <a:t> </a:t>
            </a:r>
            <a:r>
              <a:rPr lang="ru-RU" sz="2400" dirty="0" err="1"/>
              <a:t>напрямку</a:t>
            </a:r>
            <a:r>
              <a:rPr lang="ru-RU" sz="2400" dirty="0"/>
              <a:t> </a:t>
            </a:r>
            <a:r>
              <a:rPr lang="ru-RU" sz="2400" dirty="0" err="1"/>
              <a:t>переміщення</a:t>
            </a:r>
            <a:r>
              <a:rPr lang="ru-RU" sz="2400" dirty="0"/>
              <a:t> рукоятки. </a:t>
            </a:r>
          </a:p>
          <a:p>
            <a:r>
              <a:rPr lang="uk-UA" sz="2400" dirty="0"/>
              <a:t>6. Пальпація органів можлива тільки за допомогою інструментів, які не дають тактильної чутливості і мають обмежену свободу рухів. </a:t>
            </a:r>
            <a:endParaRPr lang="ru-RU" sz="2400" dirty="0"/>
          </a:p>
          <a:p>
            <a:r>
              <a:rPr lang="uk-UA" sz="2400" dirty="0"/>
              <a:t>7. Необхідно застосовувати спеціальне обладнання та інструменти.</a:t>
            </a:r>
            <a:endParaRPr lang="ru-RU" sz="2400" dirty="0"/>
          </a:p>
          <a:p>
            <a:r>
              <a:rPr lang="uk-UA" sz="2400" dirty="0"/>
              <a:t> </a:t>
            </a: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764904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/>
              <a:t>Технічне забезпечення </a:t>
            </a:r>
            <a:r>
              <a:rPr lang="uk-UA" b="1" i="1" dirty="0" err="1"/>
              <a:t>ендохірургічних</a:t>
            </a:r>
            <a:r>
              <a:rPr lang="uk-UA" b="1" i="1" dirty="0"/>
              <a:t> операцій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uk-UA" dirty="0"/>
              <a:t>Ендоскопічна хірургія стоїть осібно серед інших хірургічних методик по ступеню своєї залежності від технічної оснащеності. Недолік кількості і якості інструментальної бази, а також незадовільна підготовленість хірургічного персоналу часто є основною перешкодою на шляху впровадження і розповсюдження цього прогресивного методу виконання операцій. Немає сумнівів в тому, що, починаючи оперувати </a:t>
            </a:r>
            <a:r>
              <a:rPr lang="uk-UA" dirty="0" err="1"/>
              <a:t>ендоскопічно</a:t>
            </a:r>
            <a:r>
              <a:rPr lang="uk-UA" dirty="0"/>
              <a:t>, слід мати достатньо повне уявлення про структуру і призначення спеціального устаткування, уміти легко діагностувати можливі несправності, дефекти з'єднання і взаємодії складних приладів, що входять в </a:t>
            </a:r>
            <a:r>
              <a:rPr lang="uk-UA" dirty="0" err="1"/>
              <a:t>ендохірургічний</a:t>
            </a:r>
            <a:r>
              <a:rPr lang="uk-UA" dirty="0"/>
              <a:t> комплекс. Ці знання повинні не тільки забезпечити безперебійне функціонування комплексу, але і запобігти розвитку ятрогенних ускладнень, якими, на жаль, рясніє період становлення методики в світі і особливо в нашій країні. Спектр невеликих несправностей і «нестиковок» дуже великий. Накопичуючись, дрібні нелади здатні так «затягнути» операцію, зробити її такий технічно «непривабливою», що формування негативного відношення до нового способу може стати практично неминучим.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62021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err="1"/>
              <a:t>Ендохірургічний</a:t>
            </a:r>
            <a:r>
              <a:rPr lang="uk-UA" b="1" dirty="0"/>
              <a:t> комплекс.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Назва комплексу електроприладів, призначених для виконання ендоскопічних операцій, що найбільш прижилася, – «стійка». У стійку входить необхідний мінімум пристроїв і візок для установки і переміщення всього комплексу по операційній.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6311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 лекції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dirty="0" smtClean="0"/>
              <a:t>1. </a:t>
            </a:r>
            <a:r>
              <a:rPr lang="uk-UA" dirty="0" err="1" smtClean="0"/>
              <a:t>Малоінвазивна</a:t>
            </a:r>
            <a:r>
              <a:rPr lang="uk-UA" dirty="0" smtClean="0"/>
              <a:t> </a:t>
            </a:r>
            <a:r>
              <a:rPr lang="uk-UA" dirty="0"/>
              <a:t>хірургія – область хірургії, в якій операції виконують з мінімальних розтинів черевної стінки.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2.Лапароскопія</a:t>
            </a:r>
            <a:r>
              <a:rPr lang="uk-UA" dirty="0"/>
              <a:t> – ендоскопічний огляд органів черевної порожнини.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3.Торакоскопія</a:t>
            </a:r>
            <a:r>
              <a:rPr lang="uk-UA" dirty="0"/>
              <a:t> – ендоскопічний огляд органів грудної порожнини та середостіння.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4.Медіастиноскопія</a:t>
            </a:r>
            <a:r>
              <a:rPr lang="uk-UA" dirty="0"/>
              <a:t> – ендоскопічний огляд органів середостіння, без введення ендоскопа в плевральну порожнину.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5.Кульдоскопія</a:t>
            </a:r>
            <a:r>
              <a:rPr lang="uk-UA" dirty="0"/>
              <a:t> – ендоскопічний огляд органів малого тазу, ендоскоп вводять через </a:t>
            </a:r>
            <a:r>
              <a:rPr lang="uk-UA" dirty="0" err="1"/>
              <a:t>задне</a:t>
            </a:r>
            <a:r>
              <a:rPr lang="uk-UA" dirty="0"/>
              <a:t> склепіння.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6.Артроскопія</a:t>
            </a:r>
            <a:r>
              <a:rPr lang="uk-UA" dirty="0"/>
              <a:t> – ендоскопічний огляд порожнин суглобів та суглобових поверхонь.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2038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Візок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uk-UA" dirty="0" smtClean="0"/>
              <a:t>Забезпечує </a:t>
            </a:r>
            <a:r>
              <a:rPr lang="uk-UA" dirty="0"/>
              <a:t>консолідовану роботу і електричний захист всіх встановлених пристроїв. Верхня полиця візка призначена для установки монітора і повинна знаходитися приблизно на рівні очей </a:t>
            </a:r>
            <a:r>
              <a:rPr lang="uk-UA" dirty="0" err="1"/>
              <a:t>оперуючого</a:t>
            </a:r>
            <a:r>
              <a:rPr lang="uk-UA" dirty="0"/>
              <a:t> хірурга. Іноді візок комплектується виносними і навіть встановленими на шарнірах додатковими поличками. Вони призначені для приладів, до яких необхідний частий доступ під час операції.</a:t>
            </a:r>
            <a:endParaRPr lang="ru-RU" dirty="0"/>
          </a:p>
          <a:p>
            <a:r>
              <a:rPr lang="uk-UA" dirty="0"/>
              <a:t>Переміщення візка повинне бути легким, зважаючи на часто виникаючу необхідність зміни положення стійкі, навіть в ході однієї операції, наприклад: при положенні комплексу з боку голови пацієнта він може заважати анестезіологічній службі </a:t>
            </a:r>
            <a:r>
              <a:rPr lang="uk-UA" dirty="0" err="1"/>
              <a:t>интубировать</a:t>
            </a:r>
            <a:r>
              <a:rPr lang="uk-UA" dirty="0"/>
              <a:t> хворого, тоді, вже підключену стійку необхідно тимчасово відсунути і потім повернути на колишнє місце. Після остаточної установки візок фіксується жорстким гальмівним механізмом щоб уникнути небажаних зсувів комплексу.</a:t>
            </a:r>
            <a:endParaRPr lang="ru-RU" dirty="0"/>
          </a:p>
          <a:p>
            <a:r>
              <a:rPr lang="uk-UA" dirty="0"/>
              <a:t>Оскільки стійка містить п'ять-сім, а іноді і більш електричних приладів, споживаючих велику потужність, візок забезпечується блоком розеток, захищених запобіжником, фільтром або стабілізатором напруги.</a:t>
            </a:r>
            <a:endParaRPr lang="ru-RU" dirty="0"/>
          </a:p>
          <a:p>
            <a:r>
              <a:rPr lang="uk-UA" dirty="0"/>
              <a:t>Останніми роками великою популярністю користується ідея консолідованого комп'ютерного управління приладами стійкі. Ендохирургичеській комплекс в цьому випадку забезпечується комп'ютером, а візок, відповідно, отримує додаткові панелі з цифровими портами.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59204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err="1"/>
              <a:t>Відеосистема</a:t>
            </a:r>
            <a:r>
              <a:rPr lang="ru-RU" dirty="0"/>
              <a:t/>
            </a:r>
            <a:br>
              <a:rPr lang="ru-RU" dirty="0"/>
            </a:br>
            <a:r>
              <a:rPr lang="uk-UA" b="1" dirty="0"/>
              <a:t>Монітор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uk-UA" dirty="0" smtClean="0"/>
              <a:t>Частина </a:t>
            </a:r>
            <a:r>
              <a:rPr lang="uk-UA" dirty="0" err="1"/>
              <a:t>відеосистеми</a:t>
            </a:r>
            <a:r>
              <a:rPr lang="uk-UA" dirty="0"/>
              <a:t>, безпосередньо відтворююча операційну картину – </a:t>
            </a:r>
            <a:r>
              <a:rPr lang="uk-UA" dirty="0" err="1"/>
              <a:t>відеомонітор</a:t>
            </a:r>
            <a:r>
              <a:rPr lang="uk-UA" dirty="0"/>
              <a:t>. Це один з найбільш важливих компонентів задіяних в е</a:t>
            </a:r>
            <a:r>
              <a:rPr lang="ru-RU" dirty="0" err="1"/>
              <a:t>ндох</a:t>
            </a:r>
            <a:r>
              <a:rPr lang="uk-UA" dirty="0"/>
              <a:t>і</a:t>
            </a:r>
            <a:r>
              <a:rPr lang="ru-RU" dirty="0" err="1"/>
              <a:t>рург</a:t>
            </a:r>
            <a:r>
              <a:rPr lang="uk-UA" dirty="0"/>
              <a:t>і</a:t>
            </a:r>
            <a:r>
              <a:rPr lang="ru-RU" dirty="0"/>
              <a:t>ч</a:t>
            </a:r>
            <a:r>
              <a:rPr lang="uk-UA" dirty="0" err="1"/>
              <a:t>ному</a:t>
            </a:r>
            <a:r>
              <a:rPr lang="uk-UA" dirty="0"/>
              <a:t> комплексі.</a:t>
            </a:r>
            <a:endParaRPr lang="ru-RU" dirty="0"/>
          </a:p>
          <a:p>
            <a:r>
              <a:rPr lang="uk-UA" dirty="0"/>
              <a:t>Від правильного перенесення кольорів, що дозволяє здатності і чіткості зображення монітора часто залежить точність діагностики і тканинного диференціювання. Екранний дозвіл монітора може знаходитися в межах від 450 до 1400 рядків, ніж вище роздільна здатність, тим більше чітке зображення можна отримати, тим більше дрібні деталі доступні огляду (для порівняння: екранний дозвіл більшості побутових телевізорів не перевищує 450 рядків). Як правило, використовується екран з діагоналлю 14" і 21". Чим менше екран, тим вище чіткість зображення.</a:t>
            </a:r>
            <a:endParaRPr lang="ru-RU" dirty="0"/>
          </a:p>
          <a:p>
            <a:r>
              <a:rPr lang="uk-UA" dirty="0"/>
              <a:t>Сучасні монітори провідних фірм останнім часом забезпечуються спеціальними пристроями, що трансформують аналоговий сигнал в цифровій для передачі останнього на комп'ютер.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96339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Відеокамера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uk-UA" dirty="0" smtClean="0"/>
              <a:t>Найскладніший </a:t>
            </a:r>
            <a:r>
              <a:rPr lang="uk-UA" dirty="0"/>
              <a:t>і дорожчий компонент </a:t>
            </a:r>
            <a:r>
              <a:rPr lang="uk-UA" dirty="0" err="1"/>
              <a:t>відеосистеми</a:t>
            </a:r>
            <a:r>
              <a:rPr lang="uk-UA" dirty="0"/>
              <a:t>, що визначає якість зображення. Якщо монітор лише відтворює отриманий електричний сигнал, то камера його формує.</a:t>
            </a:r>
            <a:endParaRPr lang="ru-RU" dirty="0"/>
          </a:p>
          <a:p>
            <a:r>
              <a:rPr lang="uk-UA" dirty="0"/>
              <a:t>Зазвичай хірургічна відеокамера є приладом, що складається з двох компонентів: сприймаючої головки і блоку обробки зображення. Така конструкція дозволяє максимально полегшити і зменшити в об'ємі ту частину апарату, яку хірург тримає в руці. Фактично, головка містить лише заломлюючу лінзу і сприймаючу мікросхему – чіп.</a:t>
            </a:r>
            <a:endParaRPr lang="ru-RU" dirty="0"/>
          </a:p>
          <a:p>
            <a:r>
              <a:rPr lang="uk-UA" dirty="0"/>
              <a:t>Більшість відомих відеокамер з'єднуються з будь-яким стандартним жорстким ендоскопом. З'єднання відрізняється лише способом кріплення головки. Найбільш зручним є так зване </a:t>
            </a:r>
            <a:r>
              <a:rPr lang="ru-RU" dirty="0"/>
              <a:t>цанговое</a:t>
            </a:r>
            <a:r>
              <a:rPr lang="uk-UA" dirty="0"/>
              <a:t> кріплення, при якому хірург може одним рухом без додаткових зусиль з'єднати або зняти головку камери при необхідності.</a:t>
            </a:r>
            <a:endParaRPr lang="ru-RU" dirty="0"/>
          </a:p>
          <a:p>
            <a:r>
              <a:rPr lang="uk-UA" dirty="0"/>
              <a:t>Роздільна здатність відеокамер варіює від 450 до 1100 рядків, оптимуму, на нашу думку, знаходиться десь між 600 і 850 рядками. Необхідно відзначити, що дозвіл </a:t>
            </a:r>
            <a:r>
              <a:rPr lang="uk-UA" dirty="0" err="1"/>
              <a:t>пон</a:t>
            </a:r>
            <a:r>
              <a:rPr lang="uk-UA" dirty="0"/>
              <a:t>ад 600 рядків передається на монітор і відтворюється останнім тільки по S-VHS каналу. Таким чином, відеокамери, в яких відсутня ця лінія безглуздо комплектувати дорогим монітором і навпаки: монітор високого дозволу для реалізації своїх можливостей вимагає </a:t>
            </a:r>
            <a:r>
              <a:rPr lang="uk-UA" dirty="0" err="1"/>
              <a:t>трьохчіпової</a:t>
            </a:r>
            <a:r>
              <a:rPr lang="uk-UA" dirty="0"/>
              <a:t> камери.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23790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Відеозапис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uk-UA" dirty="0" smtClean="0"/>
              <a:t>Початківці</a:t>
            </a:r>
            <a:r>
              <a:rPr lang="uk-UA" dirty="0"/>
              <a:t> </a:t>
            </a:r>
            <a:r>
              <a:rPr lang="ru-RU" dirty="0" err="1"/>
              <a:t>эндохирурги</a:t>
            </a:r>
            <a:r>
              <a:rPr lang="uk-UA" dirty="0"/>
              <a:t> часто розцінюють її як зайву розкіш, проте саме для початківців особливо важливо документувати свої операції.</a:t>
            </a:r>
            <a:endParaRPr lang="ru-RU" dirty="0"/>
          </a:p>
          <a:p>
            <a:r>
              <a:rPr lang="uk-UA" dirty="0"/>
              <a:t>Відеозапис дозволяє:</a:t>
            </a:r>
            <a:endParaRPr lang="ru-RU" dirty="0"/>
          </a:p>
          <a:p>
            <a:r>
              <a:rPr lang="uk-UA" dirty="0"/>
              <a:t>а)</a:t>
            </a:r>
            <a:r>
              <a:rPr lang="uk-UA" dirty="0" err="1"/>
              <a:t>после</a:t>
            </a:r>
            <a:r>
              <a:rPr lang="uk-UA" dirty="0"/>
              <a:t> операції спокійно проаналізувати свої помилки і неточності</a:t>
            </a:r>
            <a:endParaRPr lang="ru-RU" dirty="0"/>
          </a:p>
          <a:p>
            <a:r>
              <a:rPr lang="uk-UA" dirty="0"/>
              <a:t>б) отримати унікальний учбовий матеріал для інших хірургів</a:t>
            </a:r>
            <a:endParaRPr lang="ru-RU" dirty="0"/>
          </a:p>
          <a:p>
            <a:r>
              <a:rPr lang="uk-UA" dirty="0"/>
              <a:t>в) не дозволити списати ускладнення післяопераційного періоду на технічні погрішності в ході операції.</a:t>
            </a:r>
            <a:endParaRPr lang="ru-RU" dirty="0"/>
          </a:p>
          <a:p>
            <a:r>
              <a:rPr lang="uk-UA" dirty="0"/>
              <a:t>Враховуючи впровадження страхової медицини, документальне відео може стати об'єктивним критерієм оцінки якості виконаної операції. Крім того, завдяки відеозапису пацієнт може отримати повніше уявлення про надану йому допомогу.</a:t>
            </a:r>
            <a:endParaRPr lang="ru-RU" dirty="0"/>
          </a:p>
          <a:p>
            <a:r>
              <a:rPr lang="uk-UA" dirty="0"/>
              <a:t>Для тимчасових рутинних записів цілком достатньо побутового </a:t>
            </a:r>
            <a:r>
              <a:rPr lang="uk-UA" dirty="0" err="1"/>
              <a:t>відеоплеєра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/>
              <a:t>Іноді стійка комплектується </a:t>
            </a:r>
            <a:r>
              <a:rPr lang="uk-UA" dirty="0" err="1"/>
              <a:t>відеопринтером</a:t>
            </a:r>
            <a:r>
              <a:rPr lang="uk-UA" dirty="0"/>
              <a:t>, який дозволяє робити знімки окремих етапів операції вибірково.</a:t>
            </a:r>
            <a:endParaRPr lang="ru-RU" dirty="0"/>
          </a:p>
          <a:p>
            <a:r>
              <a:rPr lang="uk-UA" dirty="0"/>
              <a:t>Зараз часто використовується комп'ютерний запис всієї операції.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62308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Оптика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uk-UA" dirty="0" smtClean="0"/>
              <a:t>Як </a:t>
            </a:r>
            <a:r>
              <a:rPr lang="uk-UA" dirty="0"/>
              <a:t>правило, </a:t>
            </a:r>
            <a:r>
              <a:rPr lang="uk-UA" dirty="0" err="1"/>
              <a:t>ендохірурги</a:t>
            </a:r>
            <a:r>
              <a:rPr lang="uk-UA" dirty="0"/>
              <a:t> використовують жорсткі оптичні прилади з системою циліндрових лінз </a:t>
            </a:r>
            <a:r>
              <a:rPr lang="uk-UA" dirty="0" err="1"/>
              <a:t>Хопкинса</a:t>
            </a:r>
            <a:r>
              <a:rPr lang="uk-UA" dirty="0"/>
              <a:t>. Існують також </a:t>
            </a:r>
            <a:r>
              <a:rPr lang="uk-UA" dirty="0" err="1"/>
              <a:t>лапароскопи</a:t>
            </a:r>
            <a:r>
              <a:rPr lang="uk-UA" dirty="0"/>
              <a:t> з рухомим керованим дистальним кінцем, але їх застосування вельми обмежене зважаючи на відсутність помітних переваг перед стандартною оптикою. Будь-який ендоскоп включає два абсолютно незалежних канали: канал передачі зображення і канал </a:t>
            </a:r>
            <a:r>
              <a:rPr lang="ru-RU" dirty="0" err="1"/>
              <a:t>св</a:t>
            </a:r>
            <a:r>
              <a:rPr lang="uk-UA" dirty="0"/>
              <a:t>і</a:t>
            </a:r>
            <a:r>
              <a:rPr lang="ru-RU" dirty="0"/>
              <a:t>т</a:t>
            </a:r>
            <a:r>
              <a:rPr lang="uk-UA" dirty="0"/>
              <a:t>л</a:t>
            </a:r>
            <a:r>
              <a:rPr lang="ru-RU" dirty="0" err="1"/>
              <a:t>опередач</a:t>
            </a:r>
            <a:r>
              <a:rPr lang="uk-UA" dirty="0"/>
              <a:t>і.</a:t>
            </a:r>
            <a:endParaRPr lang="ru-RU" dirty="0"/>
          </a:p>
          <a:p>
            <a:r>
              <a:rPr lang="uk-UA" dirty="0"/>
              <a:t>Перший транслює зображення об'єкту операції на сприймаючий чіп відеокамери, другої з'єднується з </a:t>
            </a:r>
            <a:r>
              <a:rPr lang="ru-RU" dirty="0" err="1"/>
              <a:t>световодом</a:t>
            </a:r>
            <a:r>
              <a:rPr lang="uk-UA" dirty="0"/>
              <a:t> і, будучи як би його продовженням, проводить світло в операційну порожнину. Найбільш поширений ендоскоп </a:t>
            </a:r>
            <a:r>
              <a:rPr lang="uk-UA" dirty="0" err="1"/>
              <a:t>ді</a:t>
            </a:r>
            <a:r>
              <a:rPr lang="uk-UA" dirty="0"/>
              <a:t>аметром 10 мм, хоча успішно застосовують і цілком відповідають сучасним стандартам якості ендоскопи діаметром 5, і навіть 2 мм.</a:t>
            </a:r>
            <a:endParaRPr lang="ru-RU" dirty="0"/>
          </a:p>
          <a:p>
            <a:r>
              <a:rPr lang="uk-UA" dirty="0"/>
              <a:t>Стандартний </a:t>
            </a:r>
            <a:r>
              <a:rPr lang="uk-UA" dirty="0" err="1"/>
              <a:t>лапароскоп</a:t>
            </a:r>
            <a:r>
              <a:rPr lang="uk-UA" dirty="0"/>
              <a:t> (ендоскоп) має кут огляду від 90 до 120°, що не завжди достатньо, особливо у випадках, коли потрібний огляд об'єкту збоку Вирішення проблеми – використання приладів з кутовою оптикою (30 і рідко 45°). За рахунок повороту такого ендоскопа навколо осі хірург може оглянути об'єкт практично з усіх боків, отримавши навіть вигляд ззаду, якщо, звичайно, об'єкт повністю знаходиться в операційній порожнині.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9653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Освітлення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До </a:t>
            </a:r>
            <a:r>
              <a:rPr lang="uk-UA" dirty="0"/>
              <a:t>появи волоконної оптики проблема освітлення порожнини при ендоскопічних дослідженнях здавалася нерозв'язною. Використовувався і лобовий рефлектор і лампи розжарювання, які поміщалися безпосередньо на кінці ендоскопа, але всі ці способи не могли задовольнити діагностів і, зрозуміло, зовсім не годилися для </a:t>
            </a:r>
            <a:r>
              <a:rPr lang="uk-UA" dirty="0" err="1"/>
              <a:t>ендохірургії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/>
              <a:t>Для отримання адекватної освітленості об'єкту операції необхідне могутнє джерело світла, причому щоб уникнути опіків і інших негативних теплових явищ, світло повинне бути холодним.</a:t>
            </a:r>
            <a:endParaRPr lang="ru-RU" dirty="0"/>
          </a:p>
          <a:p>
            <a:r>
              <a:rPr lang="uk-UA" dirty="0" err="1"/>
              <a:t>Ендохірурна</a:t>
            </a:r>
            <a:r>
              <a:rPr lang="uk-UA" dirty="0"/>
              <a:t> система освітлення це стаціонарний освітлювач і світловод, що передає світло до об'єкту операції.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08521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err="1"/>
              <a:t>Інсуфлятор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 smtClean="0"/>
              <a:t>Всі </a:t>
            </a:r>
            <a:r>
              <a:rPr lang="uk-UA" dirty="0" err="1"/>
              <a:t>ендохірургічні</a:t>
            </a:r>
            <a:r>
              <a:rPr lang="uk-UA" dirty="0"/>
              <a:t> операції виконують в природній або штучно створюваній порожнині, що, втім, виходить з назви методики. Порожнина, в якій проводять втручання, </a:t>
            </a:r>
            <a:r>
              <a:rPr lang="uk-UA" dirty="0" err="1"/>
              <a:t>прий-нявто</a:t>
            </a:r>
            <a:r>
              <a:rPr lang="uk-UA" dirty="0"/>
              <a:t> називати операційній. Зрозуміло, що чим більше операційна порожнина, тим краще візуалізація об'єкту, тим вище ефективність і діапазон оперативних дій. Для того, щоб підвести черевну стінку, або утримати від спаду стінки </a:t>
            </a:r>
            <a:r>
              <a:rPr lang="uk-UA" dirty="0" err="1"/>
              <a:t>заочеревинної</a:t>
            </a:r>
            <a:r>
              <a:rPr lang="uk-UA" dirty="0"/>
              <a:t> порожнини давно і ефективно використовують газ, найчастіше вуглекислий. Автоматичний прилад для нагнітання газу в черевну порожнину називається – </a:t>
            </a:r>
            <a:r>
              <a:rPr lang="uk-UA" dirty="0" err="1"/>
              <a:t>інсуфлятор</a:t>
            </a:r>
            <a:r>
              <a:rPr lang="uk-UA" dirty="0"/>
              <a:t>. Введення вуглекислого газу в черевну порожнину називається – </a:t>
            </a:r>
            <a:r>
              <a:rPr lang="uk-UA" dirty="0" err="1"/>
              <a:t>карбоксиперитонеум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/>
              <a:t>Швидкість </a:t>
            </a:r>
            <a:r>
              <a:rPr lang="uk-UA" dirty="0" err="1"/>
              <a:t>інсуфляції</a:t>
            </a:r>
            <a:r>
              <a:rPr lang="uk-UA" dirty="0"/>
              <a:t> газу при первинному накладенні </a:t>
            </a:r>
            <a:r>
              <a:rPr lang="uk-UA" dirty="0" err="1"/>
              <a:t>карбоксиперитонеума</a:t>
            </a:r>
            <a:r>
              <a:rPr lang="uk-UA" dirty="0"/>
              <a:t> 1 л/мін. Більшість </a:t>
            </a:r>
            <a:r>
              <a:rPr lang="uk-UA" dirty="0" err="1"/>
              <a:t>лапароскопічних</a:t>
            </a:r>
            <a:r>
              <a:rPr lang="uk-UA" dirty="0"/>
              <a:t> операцій виконують при </a:t>
            </a:r>
            <a:r>
              <a:rPr lang="uk-UA" dirty="0" err="1"/>
              <a:t>ти</a:t>
            </a:r>
            <a:r>
              <a:rPr lang="uk-UA" dirty="0"/>
              <a:t>ску 12 мм рт. ст.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19334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err="1"/>
              <a:t>Лапароліфтінг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 smtClean="0"/>
              <a:t>Під </a:t>
            </a:r>
            <a:r>
              <a:rPr lang="uk-UA" dirty="0"/>
              <a:t>цим терміном розуміють </a:t>
            </a:r>
            <a:r>
              <a:rPr lang="uk-UA" dirty="0" err="1"/>
              <a:t>різні безгазові с</a:t>
            </a:r>
            <a:r>
              <a:rPr lang="uk-UA" dirty="0"/>
              <a:t>пособи підведення передньої черевної стінки для створення адекватної операційної порожнини. Необхідність такого роду процедур продиктована прагненням уникнути ускладнень пов'язаних з шкідливою дією тиску газу на внутрішні органи.</a:t>
            </a:r>
            <a:endParaRPr lang="ru-RU" dirty="0"/>
          </a:p>
          <a:p>
            <a:r>
              <a:rPr lang="uk-UA" dirty="0"/>
              <a:t>Існує безліч різних конструкцій, наприклад пристрій, що підводить передню черевну стінку спеціальним гачком сполученим з гвинтовим підйомником, для цього в зоні інтересу виконують </a:t>
            </a:r>
            <a:r>
              <a:rPr lang="uk-UA" dirty="0" err="1"/>
              <a:t>мікролапаротомію</a:t>
            </a:r>
            <a:r>
              <a:rPr lang="uk-UA" dirty="0"/>
              <a:t> (2-3 см).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54929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Евакуація і подача рідини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err="1" smtClean="0"/>
              <a:t>Ендохірургічні</a:t>
            </a:r>
            <a:r>
              <a:rPr lang="uk-UA" dirty="0" smtClean="0"/>
              <a:t> </a:t>
            </a:r>
            <a:r>
              <a:rPr lang="uk-UA" dirty="0"/>
              <a:t>відсмоктування практично не відрізняється від загально-хірургічного, його особливість полягає в тому, що зазвичай він комбінується в одному корпусі з приладом для подачі рідини в операційну порожнину. Такий комплексний прилад з легкої руки того ж </a:t>
            </a:r>
            <a:r>
              <a:rPr lang="uk-UA" dirty="0" err="1"/>
              <a:t>Земма</a:t>
            </a:r>
            <a:r>
              <a:rPr lang="uk-UA" dirty="0"/>
              <a:t> прийнято називати </a:t>
            </a:r>
            <a:r>
              <a:rPr lang="ru-RU" i="1" dirty="0" err="1"/>
              <a:t>аквапуратором</a:t>
            </a:r>
            <a:r>
              <a:rPr lang="uk-UA" i="1" dirty="0"/>
              <a:t>, </a:t>
            </a:r>
            <a:r>
              <a:rPr lang="uk-UA" dirty="0"/>
              <a:t>але часто можна почути і інші назви, наприклад: аспіратор-іригатор. Відсмоктування і подачу рідини здійснюють через загальну універсальну </a:t>
            </a:r>
            <a:r>
              <a:rPr lang="uk-UA" dirty="0" err="1"/>
              <a:t>канюлю</a:t>
            </a:r>
            <a:r>
              <a:rPr lang="uk-UA" dirty="0"/>
              <a:t> шляхом перемикання режимів спеціальними кнопками. Активація </a:t>
            </a:r>
            <a:r>
              <a:rPr lang="ru-RU" dirty="0" err="1"/>
              <a:t>аквапуратора</a:t>
            </a:r>
            <a:r>
              <a:rPr lang="uk-UA" dirty="0"/>
              <a:t> може здійснюватися натисненням на педаль, або бути автоматичною – включатися при відкритті відповідної магістралі. Проста конструкція надійніша.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02891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Коагуляція і різання тканин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uk-UA" dirty="0" smtClean="0"/>
              <a:t>Для </a:t>
            </a:r>
            <a:r>
              <a:rPr lang="uk-UA" dirty="0"/>
              <a:t>коагуляції і різання тканин в </a:t>
            </a:r>
            <a:r>
              <a:rPr lang="uk-UA" dirty="0" err="1"/>
              <a:t>ендохірургії</a:t>
            </a:r>
            <a:r>
              <a:rPr lang="uk-UA" dirty="0"/>
              <a:t>, як і в «відкритій» можуть використовуватися різні джерела енергії, наприклад лазер або високочастотні звукові коливання. Проте на сьогоднішній день домінуючим способом боротьби з кровотечею при ендоскопічних операціях є електрохірургія.</a:t>
            </a:r>
            <a:endParaRPr lang="ru-RU" dirty="0"/>
          </a:p>
          <a:p>
            <a:r>
              <a:rPr lang="uk-UA" dirty="0" err="1"/>
              <a:t>Електрохірургічні</a:t>
            </a:r>
            <a:r>
              <a:rPr lang="uk-UA" dirty="0"/>
              <a:t> пристрої в різний час мали різні назви, які ми часто вимовляємо, не вникаючи в сенс: діатермія, електроніж, </a:t>
            </a:r>
            <a:r>
              <a:rPr lang="uk-UA" dirty="0" err="1"/>
              <a:t>електрохірургічний</a:t>
            </a:r>
            <a:r>
              <a:rPr lang="uk-UA" dirty="0"/>
              <a:t> блок, </a:t>
            </a:r>
            <a:r>
              <a:rPr lang="uk-UA" dirty="0" err="1"/>
              <a:t>электро-каутер</a:t>
            </a:r>
            <a:r>
              <a:rPr lang="uk-UA" dirty="0"/>
              <a:t>, </a:t>
            </a:r>
            <a:r>
              <a:rPr lang="uk-UA" dirty="0" err="1"/>
              <a:t>радіоніж</a:t>
            </a:r>
            <a:r>
              <a:rPr lang="uk-UA" dirty="0"/>
              <a:t> і т.д. По суті, все це синоніми. Принцип роботи цих приладів однакове – локальне розігрівання тканин пацієнта за рахунок в</a:t>
            </a:r>
            <a:r>
              <a:rPr lang="ru-RU" dirty="0" err="1"/>
              <a:t>исоко</a:t>
            </a:r>
            <a:r>
              <a:rPr lang="uk-UA" dirty="0"/>
              <a:t>ї концентрації струму на активному електроді.</a:t>
            </a:r>
            <a:endParaRPr lang="ru-RU" dirty="0"/>
          </a:p>
          <a:p>
            <a:r>
              <a:rPr lang="uk-UA" dirty="0"/>
              <a:t>Цей пристрій давно став атрибутом кожної операційної, і переважна більшість хірургів використовують його практично постійно.</a:t>
            </a:r>
            <a:endParaRPr lang="ru-RU" dirty="0"/>
          </a:p>
          <a:p>
            <a:r>
              <a:rPr lang="uk-UA" dirty="0"/>
              <a:t>При </a:t>
            </a:r>
            <a:r>
              <a:rPr lang="uk-UA" dirty="0" err="1"/>
              <a:t>монополярній</a:t>
            </a:r>
            <a:r>
              <a:rPr lang="uk-UA" dirty="0"/>
              <a:t> коагуляції і різанні електричний струм проходить через все тіло пацієнта від власне робочого інструменту до другого електроду – пластини, що забезпечує широкий контакт. Робочий електрод зазвичай називають «активним», а пластину «пасивним» електродом. Як вже наголошувалося </a:t>
            </a:r>
            <a:r>
              <a:rPr lang="uk-UA" dirty="0" err="1"/>
              <a:t>коагуляційний</a:t>
            </a:r>
            <a:r>
              <a:rPr lang="uk-UA" dirty="0"/>
              <a:t> ефект розвивається на тій ділянці ланцюга, де відбувається найбільша концентрація струму. У нормі це місце між робочим інструментом і тканиною.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7613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Актуальність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В Україні за рік в дитячих хірургічних стаціонарах виконується від 24 до 26 тисяч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апендектомій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В структурі надання ургентної хірургічної допомоги дітям, операції з приводу гострого апендициту складає 87-92%. Данні літератури останніх років вказують на той факт, що незважаючи на розвиток медичної науки та практики післяопераційна летальність у хворих з гострим апендицитом зупинилася на рівні 0,2 – 0,3 %, а в окремих регіонах на рівні  0,4 – 0,5%.   Летальність при ускладнених формах захворювання сягає 4,3 - 5,8%.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25031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Всі спеціальні інструменти можна розділити на декілька груп: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dirty="0"/>
          </a:p>
          <a:p>
            <a:r>
              <a:rPr lang="uk-UA" dirty="0"/>
              <a:t>1.     для доступу (голка </a:t>
            </a:r>
            <a:r>
              <a:rPr lang="uk-UA" dirty="0" err="1"/>
              <a:t>Вереша</a:t>
            </a:r>
            <a:r>
              <a:rPr lang="uk-UA" dirty="0"/>
              <a:t>, троакари, </a:t>
            </a:r>
            <a:r>
              <a:rPr lang="uk-UA" dirty="0" err="1"/>
              <a:t>торакопорти</a:t>
            </a:r>
            <a:r>
              <a:rPr lang="uk-UA" dirty="0"/>
              <a:t>);</a:t>
            </a:r>
            <a:endParaRPr lang="ru-RU" dirty="0"/>
          </a:p>
          <a:p>
            <a:r>
              <a:rPr lang="uk-UA" dirty="0"/>
              <a:t>2.     для виконання основного етапу операції:</a:t>
            </a:r>
            <a:endParaRPr lang="ru-RU" dirty="0"/>
          </a:p>
          <a:p>
            <a:r>
              <a:rPr lang="uk-UA" dirty="0"/>
              <a:t>– для фіксації тканин і органів, створення експозиції (</a:t>
            </a:r>
            <a:r>
              <a:rPr lang="uk-UA" dirty="0" err="1"/>
              <a:t>ретрактори</a:t>
            </a:r>
            <a:r>
              <a:rPr lang="uk-UA" dirty="0"/>
              <a:t> та затискачі);</a:t>
            </a:r>
            <a:endParaRPr lang="ru-RU" dirty="0"/>
          </a:p>
          <a:p>
            <a:r>
              <a:rPr lang="uk-UA" dirty="0"/>
              <a:t>– для розтину тканин (ножиці, </a:t>
            </a:r>
            <a:r>
              <a:rPr lang="en-US" dirty="0"/>
              <a:t>L</a:t>
            </a:r>
            <a:r>
              <a:rPr lang="uk-UA" dirty="0" err="1"/>
              <a:t>-електрод</a:t>
            </a:r>
            <a:r>
              <a:rPr lang="uk-UA" dirty="0"/>
              <a:t>, </a:t>
            </a:r>
            <a:r>
              <a:rPr lang="uk-UA" dirty="0" err="1"/>
              <a:t>биполярний</a:t>
            </a:r>
            <a:r>
              <a:rPr lang="uk-UA" dirty="0"/>
              <a:t> пінцет);</a:t>
            </a:r>
            <a:endParaRPr lang="ru-RU" dirty="0"/>
          </a:p>
          <a:p>
            <a:r>
              <a:rPr lang="uk-UA" dirty="0"/>
              <a:t>– для з</a:t>
            </a:r>
            <a:r>
              <a:rPr lang="ru-RU" dirty="0"/>
              <a:t>’</a:t>
            </a:r>
            <a:r>
              <a:rPr lang="uk-UA" dirty="0"/>
              <a:t>єднання тканин (голкотримач, кліпси, </a:t>
            </a:r>
            <a:r>
              <a:rPr lang="uk-UA" dirty="0" err="1"/>
              <a:t>кліпатор</a:t>
            </a:r>
            <a:r>
              <a:rPr lang="uk-UA" dirty="0"/>
              <a:t>);</a:t>
            </a:r>
            <a:endParaRPr lang="ru-RU" dirty="0"/>
          </a:p>
          <a:p>
            <a:r>
              <a:rPr lang="uk-UA" dirty="0"/>
              <a:t>– для видалення тканин, органів та санації порожнини (інструмент для іригації та аспірації, трьохпелюстковий розширювач);</a:t>
            </a:r>
            <a:endParaRPr lang="ru-RU" dirty="0"/>
          </a:p>
          <a:p>
            <a:r>
              <a:rPr lang="uk-UA" dirty="0"/>
              <a:t>3.     допоміжні інструменти спеціального призначення (голки для біопсії, </a:t>
            </a:r>
            <a:r>
              <a:rPr lang="uk-UA" dirty="0" err="1"/>
              <a:t>пальпатор</a:t>
            </a:r>
            <a:r>
              <a:rPr lang="uk-UA" dirty="0"/>
              <a:t> та інші).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8342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Постановка портів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111" y="1600200"/>
            <a:ext cx="5802105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3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Науково</a:t>
            </a:r>
            <a:r>
              <a:rPr lang="ru-RU" b="1" dirty="0"/>
              <a:t> - </a:t>
            </a:r>
            <a:r>
              <a:rPr lang="ru-RU" b="1" dirty="0" err="1"/>
              <a:t>методичне</a:t>
            </a:r>
            <a:r>
              <a:rPr lang="ru-RU" b="1" dirty="0"/>
              <a:t> </a:t>
            </a:r>
            <a:r>
              <a:rPr lang="ru-RU" b="1" dirty="0" err="1"/>
              <a:t>обґрунтування</a:t>
            </a:r>
            <a:r>
              <a:rPr lang="ru-RU" b="1" dirty="0"/>
              <a:t> теми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сучасної</a:t>
            </a:r>
            <a:r>
              <a:rPr lang="ru-RU" dirty="0"/>
              <a:t> </a:t>
            </a:r>
            <a:r>
              <a:rPr lang="ru-RU" dirty="0" err="1"/>
              <a:t>хірургії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дитячої</a:t>
            </a:r>
            <a:r>
              <a:rPr lang="ru-RU" dirty="0"/>
              <a:t>, </a:t>
            </a:r>
            <a:r>
              <a:rPr lang="ru-RU" dirty="0" err="1"/>
              <a:t>неможливий</a:t>
            </a:r>
            <a:r>
              <a:rPr lang="ru-RU" dirty="0"/>
              <a:t> без 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новітніх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, а </a:t>
            </a:r>
            <a:r>
              <a:rPr lang="ru-RU" dirty="0" err="1"/>
              <a:t>серед</a:t>
            </a:r>
            <a:r>
              <a:rPr lang="ru-RU" dirty="0"/>
              <a:t> них </a:t>
            </a:r>
            <a:r>
              <a:rPr lang="ru-RU" dirty="0" err="1"/>
              <a:t>малоінвазійних</a:t>
            </a:r>
            <a:r>
              <a:rPr lang="ru-RU" dirty="0"/>
              <a:t> </a:t>
            </a:r>
            <a:r>
              <a:rPr lang="ru-RU" dirty="0" err="1"/>
              <a:t>втручань</a:t>
            </a:r>
            <a:r>
              <a:rPr lang="ru-RU" dirty="0"/>
              <a:t>. </a:t>
            </a:r>
            <a:r>
              <a:rPr lang="ru-RU" dirty="0" err="1"/>
              <a:t>Запровадження</a:t>
            </a:r>
            <a:r>
              <a:rPr lang="ru-RU" dirty="0"/>
              <a:t> у </a:t>
            </a:r>
            <a:r>
              <a:rPr lang="ru-RU" dirty="0" err="1"/>
              <a:t>клінічну</a:t>
            </a:r>
            <a:r>
              <a:rPr lang="ru-RU" dirty="0"/>
              <a:t> практику </a:t>
            </a:r>
            <a:r>
              <a:rPr lang="ru-RU" dirty="0" err="1"/>
              <a:t>дитячих</a:t>
            </a:r>
            <a:r>
              <a:rPr lang="ru-RU" dirty="0"/>
              <a:t> </a:t>
            </a:r>
            <a:r>
              <a:rPr lang="ru-RU" dirty="0" err="1"/>
              <a:t>хірургів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торако</a:t>
            </a:r>
            <a:r>
              <a:rPr lang="ru-RU" dirty="0"/>
              <a:t>- та </a:t>
            </a:r>
            <a:r>
              <a:rPr lang="ru-RU" dirty="0" err="1"/>
              <a:t>лапароскопічних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дещо</a:t>
            </a:r>
            <a:r>
              <a:rPr lang="ru-RU" dirty="0"/>
              <a:t> </a:t>
            </a:r>
            <a:r>
              <a:rPr lang="ru-RU" dirty="0" err="1"/>
              <a:t>повільніше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хірургів</a:t>
            </a:r>
            <a:r>
              <a:rPr lang="ru-RU" dirty="0"/>
              <a:t>, — першу </a:t>
            </a:r>
            <a:r>
              <a:rPr lang="ru-RU" dirty="0" err="1"/>
              <a:t>лапароскопічну</a:t>
            </a:r>
            <a:r>
              <a:rPr lang="ru-RU" dirty="0"/>
              <a:t> </a:t>
            </a:r>
            <a:r>
              <a:rPr lang="ru-RU" dirty="0" err="1"/>
              <a:t>апендектомію</a:t>
            </a:r>
            <a:r>
              <a:rPr lang="ru-RU" dirty="0"/>
              <a:t> в </a:t>
            </a:r>
            <a:r>
              <a:rPr lang="ru-RU" dirty="0" err="1"/>
              <a:t>дорослих</a:t>
            </a:r>
            <a:r>
              <a:rPr lang="ru-RU" dirty="0"/>
              <a:t> </a:t>
            </a:r>
            <a:r>
              <a:rPr lang="ru-RU" dirty="0" err="1"/>
              <a:t>виконано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в 1983 р. (</a:t>
            </a:r>
            <a:r>
              <a:rPr lang="ru-RU" dirty="0" err="1"/>
              <a:t>Semm</a:t>
            </a:r>
            <a:r>
              <a:rPr lang="ru-RU" dirty="0"/>
              <a:t>, 1983) і </a:t>
            </a:r>
            <a:r>
              <a:rPr lang="ru-RU" dirty="0" err="1"/>
              <a:t>лише</a:t>
            </a:r>
            <a:r>
              <a:rPr lang="ru-RU" dirty="0"/>
              <a:t> в 1992 р. — в </a:t>
            </a:r>
            <a:r>
              <a:rPr lang="ru-RU" dirty="0" err="1"/>
              <a:t>дитини</a:t>
            </a:r>
            <a:r>
              <a:rPr lang="ru-RU" dirty="0"/>
              <a:t> (</a:t>
            </a:r>
            <a:r>
              <a:rPr lang="ru-RU" dirty="0" err="1"/>
              <a:t>Ure</a:t>
            </a:r>
            <a:r>
              <a:rPr lang="ru-RU" dirty="0"/>
              <a:t> </a:t>
            </a:r>
            <a:r>
              <a:rPr lang="ru-RU" dirty="0" err="1"/>
              <a:t>et</a:t>
            </a:r>
            <a:r>
              <a:rPr lang="ru-RU" dirty="0"/>
              <a:t> </a:t>
            </a:r>
            <a:r>
              <a:rPr lang="ru-RU" dirty="0" err="1"/>
              <a:t>al</a:t>
            </a:r>
            <a:r>
              <a:rPr lang="ru-RU" dirty="0"/>
              <a:t>., 1992). </a:t>
            </a:r>
          </a:p>
          <a:p>
            <a:r>
              <a:rPr lang="uk-UA" b="1" dirty="0"/>
              <a:t> 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1118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Навчальні</a:t>
            </a:r>
            <a:r>
              <a:rPr lang="ru-RU" b="1" dirty="0"/>
              <a:t> </a:t>
            </a:r>
            <a:r>
              <a:rPr lang="ru-RU" b="1" dirty="0" err="1"/>
              <a:t>цілі</a:t>
            </a:r>
            <a:r>
              <a:rPr lang="ru-RU" b="1" dirty="0"/>
              <a:t> </a:t>
            </a:r>
            <a:r>
              <a:rPr lang="ru-RU" b="1" dirty="0" err="1"/>
              <a:t>лекції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/>
              <a:t>Ознайомити інтернів - дитячих хірургів  з різновидами </a:t>
            </a:r>
            <a:r>
              <a:rPr lang="uk-UA" dirty="0" err="1"/>
              <a:t>мініінвазивних</a:t>
            </a:r>
            <a:r>
              <a:rPr lang="uk-UA" dirty="0"/>
              <a:t> оперативних методик, що використовуються в дитячій хірургії, пояснити їх переваги та недоліки. Професійно-орієнтовна мета: навчити інтернів - дитячих хірургів  основам </a:t>
            </a:r>
            <a:r>
              <a:rPr lang="uk-UA" dirty="0" err="1"/>
              <a:t>мініінвазивних</a:t>
            </a:r>
            <a:r>
              <a:rPr lang="uk-UA" dirty="0"/>
              <a:t> методів лікування, створити уяву про їх різновиди, переваги та недоліки. Навчальні питання: 1. Різновиди </a:t>
            </a:r>
            <a:r>
              <a:rPr lang="uk-UA" dirty="0" err="1"/>
              <a:t>мініінвазивних</a:t>
            </a:r>
            <a:r>
              <a:rPr lang="uk-UA" dirty="0"/>
              <a:t> втручань. 2. Переваги </a:t>
            </a:r>
            <a:r>
              <a:rPr lang="uk-UA" dirty="0" err="1"/>
              <a:t>мініінвазивної</a:t>
            </a:r>
            <a:r>
              <a:rPr lang="uk-UA" dirty="0"/>
              <a:t> хірургії. 3. Недоліки </a:t>
            </a:r>
            <a:r>
              <a:rPr lang="uk-UA" dirty="0" err="1"/>
              <a:t>мініінвазивної</a:t>
            </a:r>
            <a:r>
              <a:rPr lang="uk-UA" dirty="0"/>
              <a:t> хірургії. 4. Показання до різних видів оперативних втручань. 5. Обґрунтування вибору </a:t>
            </a:r>
            <a:r>
              <a:rPr lang="uk-UA" dirty="0" err="1"/>
              <a:t>мініінвазивної</a:t>
            </a:r>
            <a:r>
              <a:rPr lang="uk-UA" dirty="0"/>
              <a:t> тактики.</a:t>
            </a:r>
            <a:endParaRPr lang="ru-RU" dirty="0"/>
          </a:p>
          <a:p>
            <a:r>
              <a:rPr lang="uk-UA" b="1" dirty="0"/>
              <a:t> 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65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8768" y="260648"/>
            <a:ext cx="871296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err="1"/>
              <a:t>Малоінвазивна</a:t>
            </a:r>
            <a:r>
              <a:rPr lang="uk-UA" sz="2800" dirty="0"/>
              <a:t> хірургія – область хірургії, в якій операції виконують з мінімальних розтинів черевної стінки.</a:t>
            </a:r>
            <a:endParaRPr lang="ru-RU" sz="2800" dirty="0"/>
          </a:p>
          <a:p>
            <a:r>
              <a:rPr lang="ru-RU" sz="2800" dirty="0" err="1"/>
              <a:t>Лапароскопія</a:t>
            </a:r>
            <a:r>
              <a:rPr lang="uk-UA" sz="2800" dirty="0"/>
              <a:t> – ендоскопічний огляд органів черевної порожнини.</a:t>
            </a:r>
            <a:endParaRPr lang="ru-RU" sz="2800" dirty="0"/>
          </a:p>
          <a:p>
            <a:r>
              <a:rPr lang="ru-RU" sz="2800" dirty="0" err="1"/>
              <a:t>Торакоскопія</a:t>
            </a:r>
            <a:r>
              <a:rPr lang="uk-UA" sz="2800" dirty="0"/>
              <a:t> – ендоскопічний огляд органів грудної порожнини та середостіння.</a:t>
            </a:r>
            <a:endParaRPr lang="ru-RU" sz="2800" dirty="0"/>
          </a:p>
          <a:p>
            <a:r>
              <a:rPr lang="ru-RU" sz="2800" dirty="0" err="1"/>
              <a:t>Медіастиноскопія</a:t>
            </a:r>
            <a:r>
              <a:rPr lang="uk-UA" sz="2800" dirty="0"/>
              <a:t> – ендоскопічний огляд органів середостіння, без введення ендоскопа в плевральну порожнину.</a:t>
            </a:r>
            <a:endParaRPr lang="ru-RU" sz="2800" dirty="0"/>
          </a:p>
          <a:p>
            <a:r>
              <a:rPr lang="ru-RU" sz="2800" dirty="0" err="1"/>
              <a:t>Кульдоскопія</a:t>
            </a:r>
            <a:r>
              <a:rPr lang="uk-UA" sz="2800" dirty="0"/>
              <a:t> – ендоскопічний огляд органів малого тазу, ендоскоп вводять через </a:t>
            </a:r>
            <a:r>
              <a:rPr lang="uk-UA" sz="2800" dirty="0" err="1"/>
              <a:t>задне</a:t>
            </a:r>
            <a:r>
              <a:rPr lang="uk-UA" sz="2800" dirty="0"/>
              <a:t> склепіння.</a:t>
            </a:r>
            <a:endParaRPr lang="ru-RU" sz="2800" dirty="0"/>
          </a:p>
          <a:p>
            <a:r>
              <a:rPr lang="ru-RU" sz="2800" dirty="0" err="1"/>
              <a:t>Артроскопія</a:t>
            </a:r>
            <a:r>
              <a:rPr lang="uk-UA" sz="2800" dirty="0"/>
              <a:t> – ендоскопічний огляд порожнин суглобів та суглобових поверхонь.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33279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5846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/>
              <a:t>У всі часи хірургів не задовольняв той факт, що доступ до об'єкту хірургічного втручання в якій-небудь порожнині людського тіла може займати майже такий же час, що і операція в цій порожнині. Хірургічна травма при такому доступі часто більш </a:t>
            </a:r>
            <a:r>
              <a:rPr lang="ru-RU" sz="2400" dirty="0" err="1"/>
              <a:t>знач</a:t>
            </a:r>
            <a:r>
              <a:rPr lang="uk-UA" sz="2400" dirty="0"/>
              <a:t>на, ніж травма, нанесена під час основного етапу операції. Для подолання цієї обставини були розроблені розрізи, максимально оберігаючи тканини, а також спеціальні </a:t>
            </a:r>
            <a:r>
              <a:rPr lang="uk-UA" sz="2400" dirty="0" err="1"/>
              <a:t>ретрактори</a:t>
            </a:r>
            <a:r>
              <a:rPr lang="uk-UA" sz="2400" dirty="0"/>
              <a:t> – інструменти, що допомагають виконувати хірургічні маніпуляції через найменші розрізи. Проте маленький розріз майже завжди робить операцію трудомісткою і навряд чи скорочує її час, тому іронічні хірурги прозвали ці спроби «хірургією через  щілину» («key-</a:t>
            </a:r>
            <a:r>
              <a:rPr lang="uk-UA" sz="2400" dirty="0" err="1"/>
              <a:t>hole</a:t>
            </a:r>
            <a:r>
              <a:rPr lang="uk-UA" sz="2400" dirty="0"/>
              <a:t> </a:t>
            </a:r>
            <a:r>
              <a:rPr lang="uk-UA" sz="2400" dirty="0" err="1"/>
              <a:t>surgery</a:t>
            </a:r>
            <a:r>
              <a:rPr lang="uk-UA" sz="2400" dirty="0"/>
              <a:t>»). З іншого боку, добре відомо, що хворі багато в чому оцінюють якість операції по тому, що вони можуть бачити на своїй шкірі, – рубцю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57940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 err="1"/>
              <a:t>Лапараскопічна</a:t>
            </a:r>
            <a:r>
              <a:rPr lang="ru-RU" sz="3600" dirty="0"/>
              <a:t> </a:t>
            </a:r>
            <a:r>
              <a:rPr lang="ru-RU" sz="3600" dirty="0" err="1"/>
              <a:t>хірургія</a:t>
            </a:r>
            <a:r>
              <a:rPr lang="ru-RU" sz="3600" dirty="0"/>
              <a:t> . </a:t>
            </a:r>
            <a:br>
              <a:rPr lang="ru-RU" sz="3600" dirty="0"/>
            </a:br>
            <a:r>
              <a:rPr lang="ru-RU" sz="3600" dirty="0" err="1"/>
              <a:t>Показання</a:t>
            </a:r>
            <a:r>
              <a:rPr lang="ru-RU" sz="3600" dirty="0"/>
              <a:t> та </a:t>
            </a:r>
            <a:r>
              <a:rPr lang="ru-RU" sz="3600" dirty="0" err="1"/>
              <a:t>протипоказання</a:t>
            </a:r>
            <a:r>
              <a:rPr lang="ru-RU" sz="3600" dirty="0"/>
              <a:t> до </a:t>
            </a:r>
            <a:r>
              <a:rPr lang="ru-RU" sz="3600" dirty="0" err="1"/>
              <a:t>використаня</a:t>
            </a:r>
            <a:r>
              <a:rPr lang="ru-RU" sz="3600" dirty="0"/>
              <a:t> </a:t>
            </a:r>
            <a:r>
              <a:rPr lang="ru-RU" sz="3600" dirty="0" err="1"/>
              <a:t>лапараскопічної</a:t>
            </a:r>
            <a:r>
              <a:rPr lang="ru-RU" sz="3600" dirty="0"/>
              <a:t> </a:t>
            </a:r>
            <a:r>
              <a:rPr lang="ru-RU" sz="3600" dirty="0" err="1"/>
              <a:t>хірургії</a:t>
            </a:r>
            <a:r>
              <a:rPr lang="ru-RU" sz="3600" dirty="0"/>
              <a:t>.</a:t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/>
              <a:t>Ендоскопічні операції</a:t>
            </a:r>
            <a:r>
              <a:rPr lang="ru-RU" dirty="0"/>
              <a:t> </a:t>
            </a:r>
            <a:r>
              <a:rPr lang="uk-UA" dirty="0"/>
              <a:t>– це операції, які виконуються в просвіті порожнистих органів з метою діагностики та/або лікування захворювань.</a:t>
            </a:r>
            <a:r>
              <a:rPr lang="ru-RU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3941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Перевагами ендоскопічних операцій є: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•  мала </a:t>
            </a:r>
            <a:r>
              <a:rPr lang="ru-RU" dirty="0" err="1"/>
              <a:t>інвазивність</a:t>
            </a:r>
            <a:r>
              <a:rPr lang="ru-RU" dirty="0"/>
              <a:t>;</a:t>
            </a:r>
          </a:p>
          <a:p>
            <a:r>
              <a:rPr lang="ru-RU" dirty="0"/>
              <a:t>•  </a:t>
            </a:r>
            <a:r>
              <a:rPr lang="ru-RU" dirty="0" err="1"/>
              <a:t>низька</a:t>
            </a:r>
            <a:r>
              <a:rPr lang="ru-RU" dirty="0"/>
              <a:t> частота </a:t>
            </a:r>
            <a:r>
              <a:rPr lang="ru-RU" dirty="0" err="1"/>
              <a:t>ускладнень</a:t>
            </a:r>
            <a:r>
              <a:rPr lang="ru-RU" dirty="0"/>
              <a:t>;</a:t>
            </a:r>
          </a:p>
          <a:p>
            <a:r>
              <a:rPr lang="ru-RU" dirty="0"/>
              <a:t>• короткий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госпіталізації</a:t>
            </a:r>
            <a:r>
              <a:rPr lang="ru-RU" dirty="0"/>
              <a:t> (часто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втручання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виконуватися</a:t>
            </a:r>
            <a:r>
              <a:rPr lang="ru-RU" dirty="0"/>
              <a:t> в амбулаторному </a:t>
            </a:r>
            <a:r>
              <a:rPr lang="ru-RU" dirty="0" err="1"/>
              <a:t>режимі</a:t>
            </a:r>
            <a:r>
              <a:rPr lang="ru-RU" dirty="0"/>
              <a:t>);</a:t>
            </a:r>
          </a:p>
          <a:p>
            <a:r>
              <a:rPr lang="ru-RU" dirty="0"/>
              <a:t>•  короткий </a:t>
            </a:r>
            <a:r>
              <a:rPr lang="ru-RU" dirty="0" err="1"/>
              <a:t>реабілітаційний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;</a:t>
            </a:r>
          </a:p>
          <a:p>
            <a:r>
              <a:rPr lang="ru-RU" dirty="0"/>
              <a:t>•  </a:t>
            </a:r>
            <a:r>
              <a:rPr lang="ru-RU" dirty="0" err="1"/>
              <a:t>косметичний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 (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шкірних</a:t>
            </a:r>
            <a:r>
              <a:rPr lang="ru-RU" dirty="0"/>
              <a:t> </a:t>
            </a:r>
            <a:r>
              <a:rPr lang="ru-RU" dirty="0" err="1"/>
              <a:t>рубців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07034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1257</Words>
  <Application>Microsoft Office PowerPoint</Application>
  <PresentationFormat>Экран (4:3)</PresentationFormat>
  <Paragraphs>131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МІНІСТЕРСТВО ОХОРОНИ ЗДОРОВ'Я УКРАЇНИ  УКРАЇНСЬКА МЕДИЧНА СТОМАТОЛОГІЧНА АКАДЕМІ   Кафедра дитячої хірургії з травматологією та ортопедією   </vt:lpstr>
      <vt:lpstr>План лекції</vt:lpstr>
      <vt:lpstr>Актуальність</vt:lpstr>
      <vt:lpstr>Науково - методичне обґрунтування теми</vt:lpstr>
      <vt:lpstr>Навчальні цілі лекції</vt:lpstr>
      <vt:lpstr>Презентация PowerPoint</vt:lpstr>
      <vt:lpstr>Презентация PowerPoint</vt:lpstr>
      <vt:lpstr>Лапараскопічна хірургія .  Показання та протипоказання до використаня лапараскопічної хірургії. </vt:lpstr>
      <vt:lpstr>Перевагами ендоскопічних операцій є:</vt:lpstr>
      <vt:lpstr>Презентация PowerPoint</vt:lpstr>
      <vt:lpstr>Презентация PowerPoint</vt:lpstr>
      <vt:lpstr>Презентация PowerPoint</vt:lpstr>
      <vt:lpstr>Презентация PowerPoint</vt:lpstr>
      <vt:lpstr>Перевагами ендохірургічних оперативних втручань у порівнянні з традиційними операціями є: </vt:lpstr>
      <vt:lpstr>Показання до діагностичної лапароскопії.  </vt:lpstr>
      <vt:lpstr>Протипоказання</vt:lpstr>
      <vt:lpstr>Недоліки лапароскопії:  </vt:lpstr>
      <vt:lpstr>Технічне забезпечення ендохірургічних операцій</vt:lpstr>
      <vt:lpstr>Ендохірургічний комплекс.</vt:lpstr>
      <vt:lpstr>Візок </vt:lpstr>
      <vt:lpstr>Відеосистема Монітор </vt:lpstr>
      <vt:lpstr>Відеокамера </vt:lpstr>
      <vt:lpstr>Відеозапис </vt:lpstr>
      <vt:lpstr>Оптика </vt:lpstr>
      <vt:lpstr>Освітлення </vt:lpstr>
      <vt:lpstr>Інсуфлятор </vt:lpstr>
      <vt:lpstr>Лапароліфтінг </vt:lpstr>
      <vt:lpstr>Евакуація і подача рідини </vt:lpstr>
      <vt:lpstr>Коагуляція і різання тканин </vt:lpstr>
      <vt:lpstr>Всі спеціальні інструменти можна розділити на декілька груп:</vt:lpstr>
      <vt:lpstr>Постановка портів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ОХОРОНИ ЗДОРОВ'Я УКРАЇНИ  УКРАЇНСЬКА МЕДИЧНА СТОМАТОЛОГІЧНА АКАДЕМІ   Кафедра дитячої хірургії з травматологією та ортопедією   </dc:title>
  <dc:creator>пасечник валенин</dc:creator>
  <cp:lastModifiedBy>пасечник валенин</cp:lastModifiedBy>
  <cp:revision>3</cp:revision>
  <dcterms:created xsi:type="dcterms:W3CDTF">2020-06-03T18:02:08Z</dcterms:created>
  <dcterms:modified xsi:type="dcterms:W3CDTF">2020-06-03T18:36:18Z</dcterms:modified>
</cp:coreProperties>
</file>