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3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4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4488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364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0166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9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25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65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8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10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7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7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3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4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5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14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2D10D-FB19-4D0A-A5C6-43DC6DAE5B9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ECBB3F2-E6B1-44E0-BD2B-5C57220C6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7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5920" y="1723255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Пошкодження органів сечової та статевої систем (Закриті та відкриті).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9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966" y="58453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підозри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поєднане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пошкодження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нирок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органів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черевної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порожнини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доцільне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серединної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лапаратомії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Спочатку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ревізують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черевної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порожнини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необхідні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втручання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них , а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потім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розтинають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задній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листок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пристінкової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очеревини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оглядають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нирку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Обсяг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втручання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остаточно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після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ревізії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966" y="2926305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капілярної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кровотечі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глибокої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рани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тампонують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шматочками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травмованих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м’язів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шви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прорізуються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їх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затягувати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шматочками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жирової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клітковини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Операцію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завершують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нефро-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пієлостомією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При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розчавленні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верхнього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нижнього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кінців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резекцію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257" y="630262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Клінічна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картина.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симптомами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є рана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поперековій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навколо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ниркова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гематома,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гематурія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виділення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рани.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Діагностика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Встановити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діагноз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неважко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урахуванням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анамнезу,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огляду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рани. Для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уточнення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діагнозу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визначення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функції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контрлатеральної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виконують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спеціальні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дослідження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хромоцистоскопію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екскреторну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урографію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Іноді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дослідження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доцільно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виконувати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разом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фістулографією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цінну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інформацію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ранового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каналу,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його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відношення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Лікування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Хворі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травмами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оперуються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після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виведення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шоку, але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швидко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зробити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можна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 стан хворого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погіршується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оперувати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припиняючи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протишокової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терапії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час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треба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пам’ятати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рани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можуть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бути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інфікованими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звичайно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виконують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нефректомію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Лише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легкій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травмі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пораненні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єдиної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допустима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органозберігаюча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49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9428" y="762897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spcAft>
                <a:spcPts val="0"/>
              </a:spcAft>
            </a:pPr>
            <a:endParaRPr lang="uk-UA" sz="1600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uk-UA" sz="1600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розподіляються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закриті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й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ізольовані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й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поєднані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внутрішньочеревинні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позаочеревинні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змішані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Залежно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того,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шари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стінки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розрізняють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зовнішні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внутрішні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неповні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Неповні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переходити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Причиною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внутрішньочеревинного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підвищення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гідростатичного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тиску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яке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спостерігається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переповненому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цьому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випадку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велике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травми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стільки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сила удару,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скільки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наповнення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5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7840" y="720193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Клінічна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картина </a:t>
            </a:r>
          </a:p>
          <a:p>
            <a:pPr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багато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залежить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ступеня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характеру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цілості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надлобковій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посилюється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позиві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сечовипускання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особливо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час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натужування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поширюється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промежину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пряму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кишку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статевий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член.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симптомом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розлади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сечовипускання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позаочеревинному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спостерігаються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несправжні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позиви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сечовипускання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супроводжуються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тенезмами та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виділенням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незначної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забарвленої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кров’ю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затримка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перкусії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над лобком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виявляється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тупість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чіткої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7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1382" y="671691"/>
            <a:ext cx="897853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Діагноз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>
              <a:spcAft>
                <a:spcPts val="0"/>
              </a:spcAft>
            </a:pPr>
            <a:endParaRPr lang="uk-UA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встановлюють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підставі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анамнезу,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клінічних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проявів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результатів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інструментального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рентгенологічного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досліджень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Одним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із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діагностичних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є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катетеризація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сеча через катетер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виходить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або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виділяється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слабким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струменем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домішки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крові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Ретроградна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цистографія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дозволяє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диференціювати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непроникаючі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проникаючі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внутрішньоочеревинні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виявляти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розташування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затьоків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приблизне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місце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Ознакою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є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накопичення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рентгеноконтрастної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речовини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навколоміхуровій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клітковині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внутрішньочеревинній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черевній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порожнині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головним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чином в одному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бічних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каналів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вигляді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смуги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випуклим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зовнішнім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фестончастим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внутрішнім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контурами,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вигляді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суцільної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маси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над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міхуровопрямокишковій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ямці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відриві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шийки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ретроградній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уретрограмі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затьок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рентгеноконтрасної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речовини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межі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контурів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сечівника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його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отвору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7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4627" y="791204"/>
            <a:ext cx="1006710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Лікування. </a:t>
            </a:r>
          </a:p>
          <a:p>
            <a:pPr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повного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потрібне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негайне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хірургічне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втручання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виконують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широку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лапаротомію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ревізію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черевної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порожнини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визначають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ділянку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Після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органах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черевної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порожнини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ушивання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рани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печінки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резекція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кишки,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ушивання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кишки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рани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брижі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тощо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немає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інфільтрації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рану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ушивають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дворядним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кетгутовими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швами,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захоплюючи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слизової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оболонки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вводять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катетер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двома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ходами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поліетиленові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трубки, через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протягом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6-8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діб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зрошують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антисептичним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розчином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інфільтрації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також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поєднаних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множинних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закінчують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накладанням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надлобкового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сечоміхурового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дренажу –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епіцистомією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позаочеревинного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повного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оголюють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його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надлобковим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екстраперитонеальним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доступом,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ретельно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оглядають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ревізують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ушивають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дворядним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кетгутовим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швом.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Обов’язково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виконують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дренування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шляхом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епіцистостомії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множинних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розривах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передньої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передньобічної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стінки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відсутності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інфільтрації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навколоміхуровий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простір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додатково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вводять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більше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дренажних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трубок. 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інших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випадках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обов’язково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дренують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навколоміхурову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клітковину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через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затильний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отвір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93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0572" y="2250338"/>
            <a:ext cx="8915399" cy="1468800"/>
          </a:xfrm>
        </p:spPr>
        <p:txBody>
          <a:bodyPr/>
          <a:lstStyle/>
          <a:p>
            <a:pPr algn="ctr"/>
            <a:r>
              <a:rPr lang="uk-UA" dirty="0" smtClean="0"/>
              <a:t>Кінець лекції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1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48488"/>
              </p:ext>
            </p:extLst>
          </p:nvPr>
        </p:nvGraphicFramePr>
        <p:xfrm>
          <a:off x="3897630" y="1567543"/>
          <a:ext cx="6298565" cy="28302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98565"/>
              </a:tblGrid>
              <a:tr h="283028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</a:rPr>
                        <a:t>План</a:t>
                      </a:r>
                      <a:r>
                        <a:rPr lang="uk-UA" sz="1800" b="1" baseline="0" dirty="0" smtClean="0">
                          <a:effectLst/>
                        </a:rPr>
                        <a:t> лекції</a:t>
                      </a:r>
                      <a:r>
                        <a:rPr lang="uk-UA" sz="1800" b="1" dirty="0" smtClean="0"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30575" algn="l"/>
                        </a:tabLst>
                      </a:pPr>
                      <a:r>
                        <a:rPr lang="uk-UA" sz="1400" dirty="0">
                          <a:effectLst/>
                        </a:rPr>
                        <a:t>1. </a:t>
                      </a:r>
                      <a:r>
                        <a:rPr lang="uk-UA" sz="1400" dirty="0" err="1">
                          <a:effectLst/>
                        </a:rPr>
                        <a:t>Етіопатогенез</a:t>
                      </a:r>
                      <a:r>
                        <a:rPr lang="uk-UA" sz="1400" dirty="0">
                          <a:effectLst/>
                        </a:rPr>
                        <a:t> гострих </a:t>
                      </a:r>
                      <a:r>
                        <a:rPr lang="uk-UA" sz="1400" dirty="0" err="1">
                          <a:effectLst/>
                        </a:rPr>
                        <a:t>хвороб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сечо</a:t>
                      </a:r>
                      <a:r>
                        <a:rPr lang="uk-UA" sz="1400" dirty="0">
                          <a:effectLst/>
                        </a:rPr>
                        <a:t> статевої системи.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30575" algn="l"/>
                        </a:tabLst>
                      </a:pPr>
                      <a:r>
                        <a:rPr lang="uk-UA" sz="1400" dirty="0" smtClean="0">
                          <a:effectLst/>
                        </a:rPr>
                        <a:t>2</a:t>
                      </a:r>
                      <a:r>
                        <a:rPr lang="uk-UA" sz="1400" dirty="0">
                          <a:effectLst/>
                        </a:rPr>
                        <a:t>. </a:t>
                      </a:r>
                      <a:r>
                        <a:rPr lang="uk-UA" sz="1400" dirty="0" smtClean="0">
                          <a:effectLst/>
                        </a:rPr>
                        <a:t>Класифікація </a:t>
                      </a:r>
                      <a:r>
                        <a:rPr lang="uk-UA" sz="1400" dirty="0">
                          <a:effectLst/>
                        </a:rPr>
                        <a:t>та перебіг гострих </a:t>
                      </a:r>
                      <a:r>
                        <a:rPr lang="uk-UA" sz="1400" dirty="0" err="1">
                          <a:effectLst/>
                        </a:rPr>
                        <a:t>хвороб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сечо</a:t>
                      </a:r>
                      <a:r>
                        <a:rPr lang="uk-UA" sz="1400" dirty="0">
                          <a:effectLst/>
                        </a:rPr>
                        <a:t> статевої системи. 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3. Основні клініко-лабораторні та функціональні методи діагностики гострих </a:t>
                      </a:r>
                      <a:r>
                        <a:rPr lang="uk-UA" sz="1400" dirty="0" err="1">
                          <a:effectLst/>
                        </a:rPr>
                        <a:t>хвороб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сечо</a:t>
                      </a:r>
                      <a:r>
                        <a:rPr lang="uk-UA" sz="1400" dirty="0">
                          <a:effectLst/>
                        </a:rPr>
                        <a:t>-статевої системи.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4. </a:t>
                      </a:r>
                      <a:r>
                        <a:rPr lang="uk-UA" sz="1400" dirty="0" smtClean="0">
                          <a:effectLst/>
                        </a:rPr>
                        <a:t>Принципи </a:t>
                      </a:r>
                      <a:r>
                        <a:rPr lang="uk-UA" sz="1400" dirty="0">
                          <a:effectLst/>
                        </a:rPr>
                        <a:t>лікування гострих </a:t>
                      </a:r>
                      <a:r>
                        <a:rPr lang="uk-UA" sz="1400" dirty="0" err="1">
                          <a:effectLst/>
                        </a:rPr>
                        <a:t>хвороб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сечо</a:t>
                      </a:r>
                      <a:r>
                        <a:rPr lang="uk-UA" sz="1400" dirty="0">
                          <a:effectLst/>
                        </a:rPr>
                        <a:t>-статевої системи..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5. Профілактика гострих </a:t>
                      </a:r>
                      <a:r>
                        <a:rPr lang="uk-UA" sz="1400" dirty="0" err="1">
                          <a:effectLst/>
                        </a:rPr>
                        <a:t>хвороб</a:t>
                      </a:r>
                      <a:r>
                        <a:rPr lang="uk-UA" sz="1400" dirty="0">
                          <a:effectLst/>
                        </a:rPr>
                        <a:t> </a:t>
                      </a:r>
                      <a:r>
                        <a:rPr lang="uk-UA" sz="1400" dirty="0" err="1">
                          <a:effectLst/>
                        </a:rPr>
                        <a:t>сечо</a:t>
                      </a:r>
                      <a:r>
                        <a:rPr lang="uk-UA" sz="1400" dirty="0">
                          <a:effectLst/>
                        </a:rPr>
                        <a:t>-статевої системи.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0388" y="20839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нирок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мiхура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Ступінь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травмі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різний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чинник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зумовлює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клінічні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прояви, лікування і прогноз.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травми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інших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60%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випадків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0388" y="1827856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Класифікація</a:t>
            </a:r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1.Закриті (без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цілості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шкіри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2.Ізольовані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або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поєднані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із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травмами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інших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3.Виробничі,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побутові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спортивні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ятрогенні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4.Закриті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аномально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розвинутих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Закриті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травми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Забиття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волокнистої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капсули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Множинні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паренхіми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миски.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без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паренхіми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паренхіми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ураженням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ниркових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чашок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миски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волокнистої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капсули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Підкапсулярний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паренхіми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досягає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миски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чашечок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відрив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судинної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кишки й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сечоводу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1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3" y="601623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Клiнiчна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картина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залежить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його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ступеня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Кожен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вид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травми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супроводжується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характерними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проявами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спільними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симптомами, до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належать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припухлість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поперековій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дільниці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гематурія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поперековій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80-95 %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випадків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ізольованих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травмах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в 10-20 % -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поєднаних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Він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бути тупим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гострим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або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 типом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кольки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іррадіацією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пахвинну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ділянку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зовнішні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статеві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забиття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макроскопічно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надриви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виявляються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але є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крововиливи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мікротромбози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немає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інших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стан хворого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задовільний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Хворий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відзначає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ділянці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забиття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час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дослідження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виявляють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мікрогематурію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рентгенограмі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чашечково-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мискова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система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нирки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нормальне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зображення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7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3" y="531955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Відкриті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 характером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виникнення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можуть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бути: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вогнестрільні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колото-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різані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й рвано-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Особливо тяжкий перебіг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рвано-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переломі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кісток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таза,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супроводжуються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часто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ускладнюються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остеомієлітом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Залежно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черевної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виділяють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внутрішньочеревні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змішані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За видом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розподіляють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дотичні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наскрізні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сліпі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нерідко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поєднуються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травмами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інших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Клінічні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прояви колото-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різаних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рвано-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забитих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ран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ж, як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закритих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ознаками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порушення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акту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сечовипускання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гематурія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1017" y="831728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Клініка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вогнестрільних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поранень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тяжка. Часто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спостерігається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шок. Перебіг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залежить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характеру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ураження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внутрішньо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величини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дефекту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наявності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поєднаних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уражень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Сеча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затікає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не по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міжфасціальних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проміжках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як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закритих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 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різних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напрямках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оскільки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є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багато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ранових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ходів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діагностиці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відкритих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важливу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роль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відіграє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рентгенологічне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На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оглядовій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рентгенограмі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іноді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помітне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стороннє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тіло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інформативним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способом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діагностики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висхідна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низхідна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цистографія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8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2971" y="690716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Лікування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хворих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відкритими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пошкодженнями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полягає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хірургічній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обробці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ран,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лапаротоміЇ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ушиванні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дефекту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стінки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міхура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й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забезпеченні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відтоку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позаочеревинному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розриві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потрібне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дренування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сечових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патьоків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тазової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клітковини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через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затульний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отвір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Буяльським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-Мак-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Уортером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Кольцовим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різних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видах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пошкодження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сечового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міхура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у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своєчасної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сприятливий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45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2971" y="633944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ВЕЛИКА СУБКАПСУЛЯРНА ГЕМАТОМА МОЖЕ НА 12-15-ТУ ДОБУ ПІСЛЯ ТРАВМИ ПРОРВАТИСЯ, ЩО ПРИЗВОДИТЬ ДО ВТОРИННОЇ КРОВОТЕЧІ І ВИНИКНЕННЯ УРОГЕМАТОМИ. </a:t>
            </a:r>
          </a:p>
          <a:p>
            <a:pPr algn="ctr">
              <a:spcAft>
                <a:spcPts val="0"/>
              </a:spcAft>
            </a:pPr>
            <a:endParaRPr lang="uk-UA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endParaRPr lang="uk-UA" sz="1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капсули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паренхіми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який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проникає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чашечково-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мискову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систему,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відбувається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тяжкій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травмі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 часто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супроводжується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шоком. Прояви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анемії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виражені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лінія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розриву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проходить через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верхній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нижній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кінець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то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спостерігатися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відрив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Кровотеча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проявляється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гематурією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утворенням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великої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урогематоми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пальпації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визначається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напруження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м’язової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стінки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але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пропальпувати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урогематому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рентгенологічному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рентгенконтрастна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речовина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виходить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межі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чашечок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8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2971" y="685358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Лікування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algn="just">
              <a:spcAft>
                <a:spcPts val="0"/>
              </a:spcAft>
            </a:pPr>
            <a:endParaRPr lang="uk-UA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Лікування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бути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консервативним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оперативним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Більшість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фахівців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дотримуються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тактики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очікування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але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якщо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стан хворого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прогресивно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погіршується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прогресує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анемізація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 є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загроза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розвитку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сечового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перитоніту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рішення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оперативне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втручання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приймається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невідкладно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стаціонарі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негайно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виконують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екскреторну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орографію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незалежно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від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стану хворого),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оскільки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 будь-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момент при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посиленні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кровотечі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може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виникнути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потреба в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операції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Якщо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кровотеча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загрозою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життя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хворого, стан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досліджують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під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операції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затиснувши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судинну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ніжку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кровоточивої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нирки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09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214</TotalTime>
  <Words>1446</Words>
  <Application>Microsoft Office PowerPoint</Application>
  <PresentationFormat>Широкоэкранный</PresentationFormat>
  <Paragraphs>76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Легкий дым</vt:lpstr>
      <vt:lpstr>Пошкодження органів сечової та статевої систем (Закриті та відкриті).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Кінець лекції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Пошкодження органів сечової та статевої систем (Закриті та відкриті).</dc:title>
  <dc:creator>travmatologia</dc:creator>
  <cp:lastModifiedBy>travmatologia</cp:lastModifiedBy>
  <cp:revision>9</cp:revision>
  <dcterms:created xsi:type="dcterms:W3CDTF">2020-06-03T07:16:30Z</dcterms:created>
  <dcterms:modified xsi:type="dcterms:W3CDTF">2020-06-03T10:51:50Z</dcterms:modified>
</cp:coreProperties>
</file>