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uk-UA" sz="2700" b="1" smtClean="0"/>
              <a:t>ТЕМА ЛЕКЦІЇ: 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sz="6000" b="1" smtClean="0"/>
              <a:t>Політравма у дітей.</a:t>
            </a:r>
            <a:r>
              <a:rPr lang="ru-RU" sz="6000" smtClean="0"/>
              <a:t/>
            </a:r>
            <a:br>
              <a:rPr lang="ru-RU" sz="6000" smtClean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05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комплексного методу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 smtClean="0"/>
              <a:t>наступному</a:t>
            </a:r>
            <a:r>
              <a:rPr lang="uk-UA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Помірне</a:t>
            </a:r>
            <a:r>
              <a:rPr lang="ru-RU" dirty="0"/>
              <a:t> </a:t>
            </a:r>
            <a:r>
              <a:rPr lang="ru-RU" dirty="0" err="1"/>
              <a:t>зігрівання</a:t>
            </a:r>
            <a:r>
              <a:rPr lang="ru-RU" dirty="0"/>
              <a:t> </a:t>
            </a:r>
            <a:r>
              <a:rPr lang="ru-RU" dirty="0" err="1"/>
              <a:t>уражених</a:t>
            </a:r>
            <a:r>
              <a:rPr lang="ru-RU" dirty="0"/>
              <a:t>, не </a:t>
            </a:r>
            <a:r>
              <a:rPr lang="ru-RU" dirty="0" err="1"/>
              <a:t>допускаючи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небезпечного</a:t>
            </a:r>
            <a:r>
              <a:rPr lang="ru-RU" dirty="0"/>
              <a:t> </a:t>
            </a:r>
            <a:r>
              <a:rPr lang="ru-RU" dirty="0" err="1"/>
              <a:t>перегрівання</a:t>
            </a:r>
            <a:r>
              <a:rPr lang="ru-RU" dirty="0"/>
              <a:t>. При </a:t>
            </a:r>
            <a:r>
              <a:rPr lang="ru-RU" dirty="0" err="1"/>
              <a:t>відсутності</a:t>
            </a:r>
            <a:r>
              <a:rPr lang="ru-RU" dirty="0"/>
              <a:t> теплого </a:t>
            </a:r>
            <a:r>
              <a:rPr lang="ru-RU" dirty="0" err="1"/>
              <a:t>приміщення</a:t>
            </a:r>
            <a:r>
              <a:rPr lang="ru-RU" dirty="0"/>
              <a:t>, особливо при </a:t>
            </a:r>
            <a:r>
              <a:rPr lang="ru-RU" dirty="0" err="1"/>
              <a:t>евакуації</a:t>
            </a:r>
            <a:r>
              <a:rPr lang="ru-RU" dirty="0"/>
              <a:t>, </a:t>
            </a:r>
            <a:r>
              <a:rPr lang="ru-RU" dirty="0" err="1"/>
              <a:t>зігрівання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закутуванням</a:t>
            </a:r>
            <a:r>
              <a:rPr lang="ru-RU" dirty="0"/>
              <a:t> у </a:t>
            </a:r>
            <a:r>
              <a:rPr lang="ru-RU" dirty="0" err="1"/>
              <a:t>ковдри</a:t>
            </a:r>
            <a:r>
              <a:rPr lang="ru-RU" dirty="0"/>
              <a:t> й </a:t>
            </a:r>
            <a:r>
              <a:rPr lang="ru-RU" dirty="0" err="1"/>
              <a:t>обкладанням</a:t>
            </a:r>
            <a:r>
              <a:rPr lang="ru-RU" dirty="0"/>
              <a:t> </a:t>
            </a:r>
            <a:r>
              <a:rPr lang="ru-RU" dirty="0" err="1"/>
              <a:t>грілками</a:t>
            </a:r>
            <a:r>
              <a:rPr lang="ru-RU" dirty="0"/>
              <a:t>. </a:t>
            </a:r>
            <a:r>
              <a:rPr lang="ru-RU" dirty="0" err="1"/>
              <a:t>Промоклі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, </a:t>
            </a:r>
            <a:r>
              <a:rPr lang="ru-RU" dirty="0" err="1"/>
              <a:t>білизну</a:t>
            </a:r>
            <a:r>
              <a:rPr lang="ru-RU" dirty="0"/>
              <a:t>, </a:t>
            </a:r>
            <a:r>
              <a:rPr lang="ru-RU" dirty="0" err="1"/>
              <a:t>взуття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зняти</a:t>
            </a:r>
            <a:r>
              <a:rPr lang="ru-RU" dirty="0"/>
              <a:t>. </a:t>
            </a:r>
            <a:r>
              <a:rPr lang="ru-RU" dirty="0" err="1"/>
              <a:t>Зігрівання</a:t>
            </a:r>
            <a:r>
              <a:rPr lang="ru-RU" dirty="0"/>
              <a:t> в </a:t>
            </a:r>
            <a:r>
              <a:rPr lang="ru-RU" dirty="0" err="1"/>
              <a:t>протишокових</a:t>
            </a:r>
            <a:r>
              <a:rPr lang="ru-RU" dirty="0"/>
              <a:t> палатах </a:t>
            </a:r>
            <a:r>
              <a:rPr lang="ru-RU" dirty="0" err="1"/>
              <a:t>досягається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в </a:t>
            </a:r>
            <a:r>
              <a:rPr lang="ru-RU" dirty="0" err="1"/>
              <a:t>приміщенні</a:t>
            </a:r>
            <a:r>
              <a:rPr lang="ru-RU" dirty="0"/>
              <a:t> (24-25 </a:t>
            </a:r>
            <a:r>
              <a:rPr lang="ru-RU" dirty="0" err="1"/>
              <a:t>градусів</a:t>
            </a:r>
            <a:r>
              <a:rPr lang="ru-RU" dirty="0"/>
              <a:t>). </a:t>
            </a:r>
            <a:r>
              <a:rPr lang="ru-RU" dirty="0" err="1"/>
              <a:t>Контактне</a:t>
            </a:r>
            <a:r>
              <a:rPr lang="ru-RU" dirty="0"/>
              <a:t> тепло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протишокової</a:t>
            </a:r>
            <a:r>
              <a:rPr lang="ru-RU" dirty="0"/>
              <a:t> </a:t>
            </a:r>
            <a:r>
              <a:rPr lang="ru-RU" dirty="0" err="1"/>
              <a:t>палати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не </a:t>
            </a:r>
            <a:r>
              <a:rPr lang="ru-RU" dirty="0" err="1"/>
              <a:t>слід</a:t>
            </a:r>
            <a:r>
              <a:rPr lang="ru-RU" dirty="0"/>
              <a:t>. </a:t>
            </a:r>
            <a:r>
              <a:rPr lang="ru-RU" dirty="0" err="1"/>
              <a:t>Зігріванню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міцний</a:t>
            </a:r>
            <a:r>
              <a:rPr lang="ru-RU" dirty="0"/>
              <a:t> </a:t>
            </a:r>
            <a:r>
              <a:rPr lang="ru-RU" dirty="0" err="1"/>
              <a:t>гарячий</a:t>
            </a:r>
            <a:r>
              <a:rPr lang="ru-RU" dirty="0"/>
              <a:t> чай,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алкоголю, </a:t>
            </a:r>
            <a:r>
              <a:rPr lang="ru-RU" dirty="0" err="1"/>
              <a:t>гаряча</a:t>
            </a:r>
            <a:r>
              <a:rPr lang="ru-RU" dirty="0"/>
              <a:t> </a:t>
            </a:r>
            <a:r>
              <a:rPr lang="ru-RU" dirty="0" err="1"/>
              <a:t>їжа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при </a:t>
            </a:r>
            <a:r>
              <a:rPr lang="ru-RU" dirty="0" err="1"/>
              <a:t>пораненнях</a:t>
            </a:r>
            <a:r>
              <a:rPr lang="ru-RU" dirty="0"/>
              <a:t> живота, а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блювоти</a:t>
            </a:r>
            <a:r>
              <a:rPr lang="ru-RU" dirty="0"/>
              <a:t> (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поразки</a:t>
            </a:r>
            <a:r>
              <a:rPr lang="ru-RU" dirty="0"/>
              <a:t>) </a:t>
            </a:r>
            <a:r>
              <a:rPr lang="ru-RU" dirty="0" err="1"/>
              <a:t>потерпілим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давати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питва</a:t>
            </a:r>
            <a:r>
              <a:rPr lang="ru-RU" dirty="0"/>
              <a:t>. При шоку, </a:t>
            </a:r>
            <a:r>
              <a:rPr lang="ru-RU" dirty="0" err="1"/>
              <a:t>зв'язаному</a:t>
            </a:r>
            <a:r>
              <a:rPr lang="ru-RU" dirty="0"/>
              <a:t> з </a:t>
            </a:r>
            <a:r>
              <a:rPr lang="ru-RU" dirty="0" err="1"/>
              <a:t>комбінованими</a:t>
            </a:r>
            <a:r>
              <a:rPr lang="ru-RU" dirty="0"/>
              <a:t> </a:t>
            </a:r>
            <a:r>
              <a:rPr lang="ru-RU" dirty="0" err="1"/>
              <a:t>радіаційними</a:t>
            </a:r>
            <a:r>
              <a:rPr lang="ru-RU" dirty="0"/>
              <a:t> </a:t>
            </a:r>
            <a:r>
              <a:rPr lang="ru-RU" dirty="0" err="1"/>
              <a:t>поразками</a:t>
            </a:r>
            <a:r>
              <a:rPr lang="ru-RU" dirty="0"/>
              <a:t>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одномоментно </a:t>
            </a:r>
            <a:r>
              <a:rPr lang="ru-RU" dirty="0" err="1"/>
              <a:t>більш</a:t>
            </a:r>
            <a:r>
              <a:rPr lang="ru-RU" dirty="0"/>
              <a:t> 50 мл 40% алкоголю,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внутрішньовенні</a:t>
            </a:r>
            <a:r>
              <a:rPr lang="ru-RU" dirty="0"/>
              <a:t> </a:t>
            </a:r>
            <a:r>
              <a:rPr lang="ru-RU" dirty="0" err="1"/>
              <a:t>уливання</a:t>
            </a:r>
            <a:r>
              <a:rPr lang="ru-RU" dirty="0"/>
              <a:t> алкоголю як компонента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рідин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ураженим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за </a:t>
            </a:r>
            <a:r>
              <a:rPr lang="ru-RU" dirty="0" err="1"/>
              <a:t>Тренделенбургом</a:t>
            </a:r>
            <a:r>
              <a:rPr lang="ru-RU" dirty="0"/>
              <a:t> (</a:t>
            </a:r>
            <a:r>
              <a:rPr lang="ru-RU" dirty="0" err="1"/>
              <a:t>піднімають</a:t>
            </a:r>
            <a:r>
              <a:rPr lang="ru-RU" dirty="0"/>
              <a:t> </a:t>
            </a:r>
            <a:r>
              <a:rPr lang="ru-RU" dirty="0" err="1"/>
              <a:t>ножний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носилок, </a:t>
            </a:r>
            <a:r>
              <a:rPr lang="ru-RU" dirty="0" err="1"/>
              <a:t>забирають</a:t>
            </a:r>
            <a:r>
              <a:rPr lang="ru-RU" dirty="0"/>
              <a:t> подушку з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). </a:t>
            </a:r>
          </a:p>
          <a:p>
            <a:r>
              <a:rPr lang="ru-RU" dirty="0"/>
              <a:t>3.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знеболюючих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промедол</a:t>
            </a:r>
            <a:r>
              <a:rPr lang="ru-RU" dirty="0"/>
              <a:t>, </a:t>
            </a:r>
            <a:r>
              <a:rPr lang="ru-RU" dirty="0" err="1"/>
              <a:t>омнопон</a:t>
            </a:r>
            <a:r>
              <a:rPr lang="ru-RU" dirty="0"/>
              <a:t>, і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внутрішньовенно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анальгетиків</a:t>
            </a:r>
            <a:r>
              <a:rPr lang="ru-RU" dirty="0"/>
              <a:t> </a:t>
            </a:r>
            <a:r>
              <a:rPr lang="ru-RU" dirty="0" err="1"/>
              <a:t>протипоказане</a:t>
            </a:r>
            <a:r>
              <a:rPr lang="ru-RU" dirty="0"/>
              <a:t> при </a:t>
            </a:r>
            <a:r>
              <a:rPr lang="ru-RU" dirty="0" err="1"/>
              <a:t>порушеннях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подиху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до критичного </a:t>
            </a:r>
            <a:r>
              <a:rPr lang="ru-RU" dirty="0" err="1"/>
              <a:t>рівня</a:t>
            </a:r>
            <a:r>
              <a:rPr lang="ru-RU" dirty="0"/>
              <a:t> і </a:t>
            </a:r>
            <a:r>
              <a:rPr lang="ru-RU" dirty="0" err="1"/>
              <a:t>нижче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при черепно-</a:t>
            </a:r>
            <a:r>
              <a:rPr lang="ru-RU" dirty="0" err="1"/>
              <a:t>мозковій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3498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комплексного методу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/>
              <a:t>наступному</a:t>
            </a:r>
            <a:r>
              <a:rPr lang="uk-UA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4.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/>
              <a:t>новокаїнових</a:t>
            </a:r>
            <a:r>
              <a:rPr lang="ru-RU" dirty="0"/>
              <a:t> блокад по </a:t>
            </a:r>
            <a:r>
              <a:rPr lang="ru-RU" dirty="0" err="1"/>
              <a:t>Вишневському</a:t>
            </a:r>
            <a:r>
              <a:rPr lang="ru-RU" dirty="0"/>
              <a:t>. Блокада </a:t>
            </a:r>
            <a:r>
              <a:rPr lang="ru-RU" dirty="0" err="1"/>
              <a:t>знімає</a:t>
            </a:r>
            <a:r>
              <a:rPr lang="ru-RU" dirty="0"/>
              <a:t> </a:t>
            </a:r>
            <a:r>
              <a:rPr lang="ru-RU" dirty="0" err="1"/>
              <a:t>сильні</a:t>
            </a:r>
            <a:r>
              <a:rPr lang="ru-RU" dirty="0"/>
              <a:t> </a:t>
            </a:r>
            <a:r>
              <a:rPr lang="ru-RU" dirty="0" err="1"/>
              <a:t>роздратування</a:t>
            </a:r>
            <a:r>
              <a:rPr lang="ru-RU" dirty="0"/>
              <a:t>, а сама </a:t>
            </a:r>
            <a:r>
              <a:rPr lang="ru-RU" dirty="0" err="1"/>
              <a:t>діє</a:t>
            </a:r>
            <a:r>
              <a:rPr lang="ru-RU" dirty="0"/>
              <a:t> як </a:t>
            </a:r>
            <a:r>
              <a:rPr lang="ru-RU" dirty="0" err="1"/>
              <a:t>слабкий</a:t>
            </a:r>
            <a:r>
              <a:rPr lang="ru-RU" dirty="0"/>
              <a:t> </a:t>
            </a:r>
            <a:r>
              <a:rPr lang="ru-RU" dirty="0" err="1"/>
              <a:t>подразник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мобілізації</a:t>
            </a:r>
            <a:r>
              <a:rPr lang="ru-RU" dirty="0"/>
              <a:t> </a:t>
            </a:r>
            <a:r>
              <a:rPr lang="ru-RU" dirty="0" err="1"/>
              <a:t>компенсаторних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при шоку. При </a:t>
            </a:r>
            <a:r>
              <a:rPr lang="ru-RU" dirty="0" err="1"/>
              <a:t>ушкодженнях</a:t>
            </a:r>
            <a:r>
              <a:rPr lang="ru-RU" dirty="0"/>
              <a:t> грудей </a:t>
            </a:r>
            <a:r>
              <a:rPr lang="ru-RU" dirty="0" err="1"/>
              <a:t>застосовують</a:t>
            </a:r>
            <a:r>
              <a:rPr lang="ru-RU" dirty="0"/>
              <a:t> одно -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двосторонню</a:t>
            </a:r>
            <a:r>
              <a:rPr lang="ru-RU" dirty="0"/>
              <a:t> </a:t>
            </a:r>
            <a:r>
              <a:rPr lang="ru-RU" dirty="0" err="1"/>
              <a:t>вагосимпатичну</a:t>
            </a:r>
            <a:r>
              <a:rPr lang="ru-RU" dirty="0"/>
              <a:t> блокаду, при </a:t>
            </a:r>
            <a:r>
              <a:rPr lang="ru-RU" dirty="0" err="1"/>
              <a:t>ушкодженнях</a:t>
            </a:r>
            <a:r>
              <a:rPr lang="ru-RU" dirty="0"/>
              <a:t> живота - </a:t>
            </a:r>
            <a:r>
              <a:rPr lang="ru-RU" dirty="0" err="1"/>
              <a:t>двосторонню</a:t>
            </a:r>
            <a:r>
              <a:rPr lang="ru-RU" dirty="0"/>
              <a:t> </a:t>
            </a:r>
            <a:r>
              <a:rPr lang="ru-RU" dirty="0" err="1"/>
              <a:t>паранефральну</a:t>
            </a:r>
            <a:r>
              <a:rPr lang="ru-RU" dirty="0"/>
              <a:t> блокаду, при </a:t>
            </a:r>
            <a:r>
              <a:rPr lang="ru-RU" dirty="0" err="1"/>
              <a:t>ушкодженні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- </a:t>
            </a:r>
            <a:r>
              <a:rPr lang="ru-RU" dirty="0" err="1"/>
              <a:t>футлярну</a:t>
            </a:r>
            <a:r>
              <a:rPr lang="ru-RU" dirty="0"/>
              <a:t> блокаду.   </a:t>
            </a:r>
          </a:p>
          <a:p>
            <a:r>
              <a:rPr lang="ru-RU" dirty="0"/>
              <a:t>5. </a:t>
            </a:r>
            <a:r>
              <a:rPr lang="ru-RU" dirty="0" err="1"/>
              <a:t>Внутрішньовенні</a:t>
            </a:r>
            <a:r>
              <a:rPr lang="ru-RU" dirty="0"/>
              <a:t> і </a:t>
            </a:r>
            <a:r>
              <a:rPr lang="ru-RU" dirty="0" err="1"/>
              <a:t>внутрішньо-артеріальні</a:t>
            </a:r>
            <a:r>
              <a:rPr lang="ru-RU" dirty="0"/>
              <a:t> </a:t>
            </a:r>
            <a:r>
              <a:rPr lang="ru-RU" dirty="0" err="1"/>
              <a:t>переливання</a:t>
            </a:r>
            <a:r>
              <a:rPr lang="ru-RU" dirty="0"/>
              <a:t> </a:t>
            </a:r>
            <a:r>
              <a:rPr lang="ru-RU" dirty="0" err="1"/>
              <a:t>кровозамінників</a:t>
            </a:r>
            <a:r>
              <a:rPr lang="ru-RU" dirty="0"/>
              <a:t>, </a:t>
            </a:r>
            <a:r>
              <a:rPr lang="ru-RU" dirty="0" err="1"/>
              <a:t>переливання</a:t>
            </a:r>
            <a:r>
              <a:rPr lang="ru-RU" dirty="0"/>
              <a:t> </a:t>
            </a:r>
            <a:r>
              <a:rPr lang="ru-RU" dirty="0" err="1"/>
              <a:t>плазми</a:t>
            </a:r>
            <a:r>
              <a:rPr lang="ru-RU" dirty="0"/>
              <a:t>, </a:t>
            </a:r>
            <a:r>
              <a:rPr lang="ru-RU" dirty="0" err="1"/>
              <a:t>альбуміну</a:t>
            </a:r>
            <a:r>
              <a:rPr lang="ru-RU" dirty="0"/>
              <a:t>, </a:t>
            </a:r>
            <a:r>
              <a:rPr lang="ru-RU" dirty="0" err="1"/>
              <a:t>уливання</a:t>
            </a:r>
            <a:r>
              <a:rPr lang="ru-RU" dirty="0"/>
              <a:t>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рідин</a:t>
            </a:r>
            <a:r>
              <a:rPr lang="ru-RU" dirty="0"/>
              <a:t>. При шоку,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сполучається</a:t>
            </a:r>
            <a:r>
              <a:rPr lang="ru-RU" dirty="0"/>
              <a:t> з </a:t>
            </a:r>
            <a:r>
              <a:rPr lang="ru-RU" dirty="0" err="1"/>
              <a:t>масивною</a:t>
            </a:r>
            <a:r>
              <a:rPr lang="ru-RU" dirty="0"/>
              <a:t> </a:t>
            </a:r>
            <a:r>
              <a:rPr lang="ru-RU" dirty="0" err="1"/>
              <a:t>крововтратою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удатися</a:t>
            </a:r>
            <a:r>
              <a:rPr lang="ru-RU" dirty="0"/>
              <a:t> до </a:t>
            </a:r>
            <a:r>
              <a:rPr lang="ru-RU" dirty="0" err="1"/>
              <a:t>гемотрансфузії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6. </a:t>
            </a:r>
            <a:r>
              <a:rPr lang="ru-RU" dirty="0" err="1"/>
              <a:t>Уведення</a:t>
            </a:r>
            <a:r>
              <a:rPr lang="ru-RU" dirty="0"/>
              <a:t> </a:t>
            </a:r>
            <a:r>
              <a:rPr lang="ru-RU" dirty="0" err="1"/>
              <a:t>серцево-судинних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строфантин</a:t>
            </a:r>
            <a:r>
              <a:rPr lang="ru-RU" dirty="0"/>
              <a:t>, </a:t>
            </a:r>
            <a:r>
              <a:rPr lang="ru-RU" dirty="0" err="1"/>
              <a:t>корглюкон</a:t>
            </a:r>
            <a:r>
              <a:rPr lang="ru-RU" dirty="0"/>
              <a:t>, у 5% </a:t>
            </a:r>
            <a:r>
              <a:rPr lang="ru-RU" dirty="0" err="1"/>
              <a:t>розчині</a:t>
            </a:r>
            <a:r>
              <a:rPr lang="ru-RU" dirty="0"/>
              <a:t> </a:t>
            </a:r>
            <a:r>
              <a:rPr lang="ru-RU" dirty="0" err="1"/>
              <a:t>глюкози</a:t>
            </a:r>
            <a:r>
              <a:rPr lang="ru-RU" dirty="0"/>
              <a:t>). У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показані</a:t>
            </a:r>
            <a:r>
              <a:rPr lang="ru-RU" dirty="0"/>
              <a:t> </a:t>
            </a:r>
            <a:r>
              <a:rPr lang="ru-RU" dirty="0" err="1"/>
              <a:t>адреномиметичні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(</a:t>
            </a:r>
            <a:r>
              <a:rPr lang="ru-RU" dirty="0" err="1"/>
              <a:t>ефедрин</a:t>
            </a:r>
            <a:r>
              <a:rPr lang="ru-RU" dirty="0"/>
              <a:t>, </a:t>
            </a:r>
            <a:r>
              <a:rPr lang="ru-RU" dirty="0" err="1"/>
              <a:t>норадреналін</a:t>
            </a:r>
            <a:r>
              <a:rPr lang="ru-RU" dirty="0"/>
              <a:t>, </a:t>
            </a:r>
            <a:r>
              <a:rPr lang="ru-RU" dirty="0" err="1"/>
              <a:t>мезатон</a:t>
            </a:r>
            <a:r>
              <a:rPr lang="ru-RU" dirty="0"/>
              <a:t>) і </a:t>
            </a:r>
            <a:r>
              <a:rPr lang="ru-RU" dirty="0" err="1"/>
              <a:t>глюкокортикоїди</a:t>
            </a:r>
            <a:r>
              <a:rPr lang="ru-RU" dirty="0"/>
              <a:t> (</a:t>
            </a:r>
            <a:r>
              <a:rPr lang="ru-RU" dirty="0" err="1"/>
              <a:t>гідрокортизон</a:t>
            </a:r>
            <a:r>
              <a:rPr lang="ru-RU" dirty="0"/>
              <a:t> і особливо </a:t>
            </a:r>
            <a:r>
              <a:rPr lang="ru-RU" dirty="0" err="1"/>
              <a:t>преднізолон</a:t>
            </a:r>
            <a:r>
              <a:rPr lang="ru-RU" dirty="0"/>
              <a:t>).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підкреслити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перераховані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в </a:t>
            </a:r>
            <a:r>
              <a:rPr lang="ru-RU" dirty="0" err="1"/>
              <a:t>сполученні</a:t>
            </a:r>
            <a:r>
              <a:rPr lang="ru-RU" dirty="0"/>
              <a:t> з </a:t>
            </a:r>
            <a:r>
              <a:rPr lang="ru-RU" dirty="0" err="1"/>
              <a:t>гемотрансфузіями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уливанням</a:t>
            </a:r>
            <a:r>
              <a:rPr lang="ru-RU" dirty="0"/>
              <a:t> </a:t>
            </a:r>
            <a:r>
              <a:rPr lang="ru-RU" dirty="0" err="1"/>
              <a:t>колоїдних</a:t>
            </a:r>
            <a:r>
              <a:rPr lang="ru-RU" dirty="0"/>
              <a:t> </a:t>
            </a:r>
            <a:r>
              <a:rPr lang="ru-RU" dirty="0" err="1"/>
              <a:t>замінників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9821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комплексного методу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 smtClean="0"/>
              <a:t>наступному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7. Для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кисневою</a:t>
            </a:r>
            <a:r>
              <a:rPr lang="ru-RU" dirty="0"/>
              <a:t> </a:t>
            </a:r>
            <a:r>
              <a:rPr lang="ru-RU" dirty="0" err="1"/>
              <a:t>недостатністю</a:t>
            </a:r>
            <a:r>
              <a:rPr lang="ru-RU" dirty="0"/>
              <a:t> </a:t>
            </a:r>
            <a:r>
              <a:rPr lang="ru-RU" dirty="0" err="1"/>
              <a:t>призначають</a:t>
            </a:r>
            <a:r>
              <a:rPr lang="ru-RU" dirty="0"/>
              <a:t> </a:t>
            </a:r>
            <a:r>
              <a:rPr lang="ru-RU" dirty="0" err="1"/>
              <a:t>інгаляції</a:t>
            </a:r>
            <a:r>
              <a:rPr lang="ru-RU" dirty="0"/>
              <a:t> </a:t>
            </a:r>
            <a:r>
              <a:rPr lang="ru-RU" dirty="0" err="1"/>
              <a:t>вологим</a:t>
            </a:r>
            <a:r>
              <a:rPr lang="ru-RU" dirty="0"/>
              <a:t> киснем, </a:t>
            </a:r>
            <a:r>
              <a:rPr lang="ru-RU" dirty="0" err="1"/>
              <a:t>ін'єкції</a:t>
            </a:r>
            <a:r>
              <a:rPr lang="ru-RU" dirty="0"/>
              <a:t> </a:t>
            </a:r>
            <a:r>
              <a:rPr lang="ru-RU" dirty="0" err="1"/>
              <a:t>цитітона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лобеліну</a:t>
            </a:r>
            <a:r>
              <a:rPr lang="ru-RU" dirty="0"/>
              <a:t>. При </a:t>
            </a:r>
            <a:r>
              <a:rPr lang="ru-RU" dirty="0" err="1"/>
              <a:t>виражених</a:t>
            </a:r>
            <a:r>
              <a:rPr lang="ru-RU" dirty="0"/>
              <a:t> </a:t>
            </a:r>
            <a:r>
              <a:rPr lang="ru-RU" dirty="0" err="1"/>
              <a:t>порушеннях</a:t>
            </a:r>
            <a:r>
              <a:rPr lang="ru-RU" dirty="0"/>
              <a:t> </a:t>
            </a:r>
            <a:r>
              <a:rPr lang="ru-RU" dirty="0" err="1"/>
              <a:t>подиху</a:t>
            </a:r>
            <a:r>
              <a:rPr lang="ru-RU" dirty="0"/>
              <a:t> </a:t>
            </a:r>
            <a:r>
              <a:rPr lang="ru-RU" dirty="0" err="1"/>
              <a:t>прибігають</a:t>
            </a:r>
            <a:r>
              <a:rPr lang="ru-RU" dirty="0"/>
              <a:t> до </a:t>
            </a:r>
            <a:r>
              <a:rPr lang="ru-RU" dirty="0" err="1"/>
              <a:t>інтубації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накладають</a:t>
            </a:r>
            <a:r>
              <a:rPr lang="ru-RU" dirty="0"/>
              <a:t> </a:t>
            </a:r>
            <a:r>
              <a:rPr lang="ru-RU" dirty="0" err="1"/>
              <a:t>трахеостому</a:t>
            </a:r>
            <a:r>
              <a:rPr lang="ru-RU" dirty="0"/>
              <a:t> і </a:t>
            </a:r>
            <a:r>
              <a:rPr lang="ru-RU" dirty="0" err="1"/>
              <a:t>застосовують</a:t>
            </a:r>
            <a:r>
              <a:rPr lang="ru-RU" dirty="0"/>
              <a:t> ШВЛ.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інтубації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і </a:t>
            </a:r>
            <a:r>
              <a:rPr lang="ru-RU" dirty="0" err="1"/>
              <a:t>проведення</a:t>
            </a:r>
            <a:r>
              <a:rPr lang="ru-RU" dirty="0"/>
              <a:t> ШВЛ </a:t>
            </a:r>
            <a:r>
              <a:rPr lang="ru-RU" dirty="0" err="1"/>
              <a:t>протягом</a:t>
            </a:r>
            <a:r>
              <a:rPr lang="ru-RU" dirty="0"/>
              <a:t> 3-4 годин не </a:t>
            </a:r>
            <a:r>
              <a:rPr lang="ru-RU" dirty="0" err="1"/>
              <a:t>удається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адекватний</a:t>
            </a:r>
            <a:r>
              <a:rPr lang="ru-RU" dirty="0"/>
              <a:t> </a:t>
            </a:r>
            <a:r>
              <a:rPr lang="ru-RU" dirty="0" err="1"/>
              <a:t>спонтанний</a:t>
            </a:r>
            <a:r>
              <a:rPr lang="ru-RU" dirty="0"/>
              <a:t> </a:t>
            </a:r>
            <a:r>
              <a:rPr lang="ru-RU" dirty="0" err="1"/>
              <a:t>подих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трахеостомію</a:t>
            </a:r>
            <a:r>
              <a:rPr lang="ru-RU" dirty="0"/>
              <a:t>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продовжувати</a:t>
            </a:r>
            <a:r>
              <a:rPr lang="ru-RU" dirty="0"/>
              <a:t> </a:t>
            </a:r>
            <a:r>
              <a:rPr lang="ru-RU" dirty="0" err="1"/>
              <a:t>вентиляцію</a:t>
            </a:r>
            <a:r>
              <a:rPr lang="ru-RU" dirty="0"/>
              <a:t> </a:t>
            </a:r>
            <a:r>
              <a:rPr lang="ru-RU" dirty="0" err="1"/>
              <a:t>легень</a:t>
            </a:r>
            <a:r>
              <a:rPr lang="ru-RU" dirty="0"/>
              <a:t> через трубку. При шоку,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 грудей,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удатися</a:t>
            </a:r>
            <a:r>
              <a:rPr lang="ru-RU" dirty="0"/>
              <a:t> до </a:t>
            </a:r>
            <a:r>
              <a:rPr lang="ru-RU" dirty="0" err="1"/>
              <a:t>трахеостомії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в таких </a:t>
            </a:r>
            <a:r>
              <a:rPr lang="ru-RU" dirty="0" err="1"/>
              <a:t>потерпілих</a:t>
            </a:r>
            <a:r>
              <a:rPr lang="ru-RU" dirty="0"/>
              <a:t> приходиться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ШВЛ. </a:t>
            </a:r>
          </a:p>
          <a:p>
            <a:r>
              <a:rPr lang="ru-RU" dirty="0"/>
              <a:t>8. Для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порушеннями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показане</a:t>
            </a:r>
            <a:r>
              <a:rPr lang="ru-RU" dirty="0"/>
              <a:t> </a:t>
            </a:r>
            <a:r>
              <a:rPr lang="ru-RU" dirty="0" err="1"/>
              <a:t>уведення</a:t>
            </a:r>
            <a:r>
              <a:rPr lang="ru-RU" dirty="0"/>
              <a:t> </a:t>
            </a:r>
            <a:r>
              <a:rPr lang="ru-RU" dirty="0" err="1"/>
              <a:t>вітамінів</a:t>
            </a:r>
            <a:r>
              <a:rPr lang="ru-RU" dirty="0"/>
              <a:t>, особливо </a:t>
            </a:r>
            <a:r>
              <a:rPr lang="ru-RU" dirty="0" err="1"/>
              <a:t>аскорбінової</a:t>
            </a:r>
            <a:r>
              <a:rPr lang="ru-RU" dirty="0"/>
              <a:t> </a:t>
            </a:r>
            <a:r>
              <a:rPr lang="ru-RU" dirty="0" err="1" smtClean="0"/>
              <a:t>кислоти</a:t>
            </a:r>
            <a:r>
              <a:rPr lang="ru-RU" dirty="0"/>
              <a:t> і </a:t>
            </a:r>
            <a:r>
              <a:rPr lang="ru-RU" dirty="0" err="1"/>
              <a:t>вітаміну</a:t>
            </a:r>
            <a:r>
              <a:rPr lang="ru-RU" dirty="0"/>
              <a:t> В1, хлориду </a:t>
            </a:r>
            <a:r>
              <a:rPr lang="ru-RU" dirty="0" err="1"/>
              <a:t>кальцію</a:t>
            </a:r>
            <a:r>
              <a:rPr lang="ru-RU" dirty="0"/>
              <a:t> (10 мл 10% </a:t>
            </a:r>
            <a:r>
              <a:rPr lang="ru-RU" dirty="0" err="1"/>
              <a:t>розчину</a:t>
            </a:r>
            <a:r>
              <a:rPr lang="ru-RU" dirty="0"/>
              <a:t> у вену).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020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комплексного методу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/>
              <a:t>наступному</a:t>
            </a:r>
            <a:r>
              <a:rPr lang="uk-UA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507288" cy="547260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9.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протишоковою</a:t>
            </a:r>
            <a:r>
              <a:rPr lang="ru-RU" dirty="0"/>
              <a:t> </a:t>
            </a:r>
            <a:r>
              <a:rPr lang="ru-RU" dirty="0" err="1"/>
              <a:t>терапією</a:t>
            </a:r>
            <a:r>
              <a:rPr lang="ru-RU" dirty="0"/>
              <a:t> </a:t>
            </a:r>
            <a:r>
              <a:rPr lang="ru-RU" dirty="0" err="1"/>
              <a:t>ураженим</a:t>
            </a:r>
            <a:r>
              <a:rPr lang="ru-RU" dirty="0"/>
              <a:t> по </a:t>
            </a:r>
            <a:r>
              <a:rPr lang="ru-RU" dirty="0" err="1"/>
              <a:t>показаннями</a:t>
            </a:r>
            <a:r>
              <a:rPr lang="ru-RU" dirty="0"/>
              <a:t> </a:t>
            </a:r>
            <a:r>
              <a:rPr lang="ru-RU" dirty="0" err="1"/>
              <a:t>вводять</a:t>
            </a:r>
            <a:r>
              <a:rPr lang="ru-RU" dirty="0"/>
              <a:t> </a:t>
            </a:r>
            <a:r>
              <a:rPr lang="ru-RU" dirty="0" err="1"/>
              <a:t>протиправцеву</a:t>
            </a:r>
            <a:r>
              <a:rPr lang="ru-RU" dirty="0"/>
              <a:t> </a:t>
            </a:r>
            <a:r>
              <a:rPr lang="ru-RU" dirty="0" err="1"/>
              <a:t>сироватку</a:t>
            </a:r>
            <a:r>
              <a:rPr lang="ru-RU" dirty="0"/>
              <a:t> й анатоксин, </a:t>
            </a:r>
            <a:r>
              <a:rPr lang="ru-RU" dirty="0" err="1"/>
              <a:t>антибіотики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додаткова</a:t>
            </a:r>
            <a:r>
              <a:rPr lang="ru-RU" dirty="0"/>
              <a:t> травма </a:t>
            </a:r>
            <a:r>
              <a:rPr lang="ru-RU" dirty="0" err="1"/>
              <a:t>збільшує</a:t>
            </a:r>
            <a:r>
              <a:rPr lang="ru-RU" dirty="0"/>
              <a:t> вагу шоку.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утримуватися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оперативних</a:t>
            </a:r>
            <a:r>
              <a:rPr lang="ru-RU" dirty="0"/>
              <a:t> </a:t>
            </a:r>
            <a:r>
              <a:rPr lang="ru-RU" dirty="0" err="1"/>
              <a:t>утручань</a:t>
            </a:r>
            <a:r>
              <a:rPr lang="ru-RU" dirty="0"/>
              <a:t> до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стану </a:t>
            </a:r>
            <a:r>
              <a:rPr lang="ru-RU" dirty="0" smtClean="0"/>
              <a:t>шоку.</a:t>
            </a:r>
          </a:p>
          <a:p>
            <a:pPr marL="0" indent="0">
              <a:buNone/>
            </a:pPr>
            <a:r>
              <a:rPr lang="ru-RU" dirty="0" smtClean="0"/>
              <a:t>До </a:t>
            </a:r>
            <a:r>
              <a:rPr lang="ru-RU" dirty="0" err="1"/>
              <a:t>життєвих</a:t>
            </a:r>
            <a:r>
              <a:rPr lang="ru-RU" dirty="0"/>
              <a:t> </a:t>
            </a:r>
            <a:r>
              <a:rPr lang="ru-RU" dirty="0" err="1"/>
              <a:t>показань</a:t>
            </a:r>
            <a:r>
              <a:rPr lang="ru-RU" dirty="0"/>
              <a:t> до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зупинка</a:t>
            </a:r>
            <a:r>
              <a:rPr lang="ru-RU" dirty="0" smtClean="0"/>
              <a:t> </a:t>
            </a:r>
            <a:r>
              <a:rPr lang="ru-RU" dirty="0" err="1"/>
              <a:t>триваючого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/>
              <a:t>асфіксія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/>
              <a:t>анаеробна</a:t>
            </a:r>
            <a:r>
              <a:rPr lang="ru-RU" dirty="0"/>
              <a:t> </a:t>
            </a:r>
            <a:r>
              <a:rPr lang="ru-RU" dirty="0" err="1"/>
              <a:t>інфекція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/>
              <a:t>відкритий</a:t>
            </a:r>
            <a:r>
              <a:rPr lang="ru-RU" dirty="0"/>
              <a:t> пневмоторакс. </a:t>
            </a: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Оперативні</a:t>
            </a:r>
            <a:r>
              <a:rPr lang="ru-RU" dirty="0" smtClean="0"/>
              <a:t> </a:t>
            </a:r>
            <a:r>
              <a:rPr lang="ru-RU" dirty="0" err="1"/>
              <a:t>втручання</a:t>
            </a:r>
            <a:r>
              <a:rPr lang="ru-RU" dirty="0"/>
              <a:t> при </a:t>
            </a:r>
            <a:r>
              <a:rPr lang="ru-RU" dirty="0" err="1"/>
              <a:t>наявності</a:t>
            </a:r>
            <a:r>
              <a:rPr lang="ru-RU" dirty="0"/>
              <a:t> шоку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триваючою</a:t>
            </a:r>
            <a:r>
              <a:rPr lang="ru-RU" dirty="0"/>
              <a:t> </a:t>
            </a:r>
            <a:r>
              <a:rPr lang="ru-RU" dirty="0" err="1"/>
              <a:t>протишоковою</a:t>
            </a:r>
            <a:r>
              <a:rPr lang="ru-RU" dirty="0"/>
              <a:t> </a:t>
            </a:r>
            <a:r>
              <a:rPr lang="ru-RU" dirty="0" err="1"/>
              <a:t>терапією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ендотрахеальним</a:t>
            </a:r>
            <a:r>
              <a:rPr lang="ru-RU" dirty="0"/>
              <a:t> наркозом. У </a:t>
            </a:r>
            <a:r>
              <a:rPr lang="ru-RU" dirty="0" err="1"/>
              <a:t>постраждалих</a:t>
            </a:r>
            <a:r>
              <a:rPr lang="ru-RU" dirty="0"/>
              <a:t> з </a:t>
            </a:r>
            <a:r>
              <a:rPr lang="ru-RU" dirty="0" err="1"/>
              <a:t>важкими</a:t>
            </a:r>
            <a:r>
              <a:rPr lang="ru-RU" dirty="0"/>
              <a:t> формами шоку (а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масивної</a:t>
            </a:r>
            <a:r>
              <a:rPr lang="ru-RU" dirty="0"/>
              <a:t> </a:t>
            </a:r>
            <a:r>
              <a:rPr lang="ru-RU" dirty="0" err="1"/>
              <a:t>крововтрати</a:t>
            </a:r>
            <a:r>
              <a:rPr lang="ru-RU" dirty="0"/>
              <a:t>)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розвиватися</a:t>
            </a:r>
            <a:r>
              <a:rPr lang="ru-RU" dirty="0"/>
              <a:t> стан </a:t>
            </a:r>
            <a:r>
              <a:rPr lang="ru-RU" dirty="0" err="1"/>
              <a:t>агонії</a:t>
            </a:r>
            <a:r>
              <a:rPr lang="ru-RU" dirty="0"/>
              <a:t> і </a:t>
            </a:r>
            <a:r>
              <a:rPr lang="ru-RU" dirty="0" err="1"/>
              <a:t>клінічна</a:t>
            </a:r>
            <a:r>
              <a:rPr lang="ru-RU" dirty="0"/>
              <a:t> смерть,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як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термінальних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. Для </a:t>
            </a:r>
            <a:r>
              <a:rPr lang="ru-RU" dirty="0" err="1"/>
              <a:t>агонії</a:t>
            </a:r>
            <a:r>
              <a:rPr lang="ru-RU" dirty="0"/>
              <a:t> характерна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постраждалого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ритму </a:t>
            </a:r>
            <a:r>
              <a:rPr lang="ru-RU" dirty="0" err="1"/>
              <a:t>подиху</a:t>
            </a:r>
            <a:r>
              <a:rPr lang="ru-RU" dirty="0"/>
              <a:t>, </a:t>
            </a:r>
            <a:r>
              <a:rPr lang="ru-RU" dirty="0" err="1"/>
              <a:t>брадикардія</a:t>
            </a:r>
            <a:r>
              <a:rPr lang="ru-RU" dirty="0"/>
              <a:t>, </a:t>
            </a:r>
            <a:r>
              <a:rPr lang="ru-RU" dirty="0" err="1"/>
              <a:t>акроціаноз</a:t>
            </a:r>
            <a:r>
              <a:rPr lang="ru-RU" dirty="0"/>
              <a:t> у </a:t>
            </a:r>
            <a:r>
              <a:rPr lang="ru-RU" dirty="0" err="1"/>
              <a:t>сполученні</a:t>
            </a:r>
            <a:r>
              <a:rPr lang="ru-RU" dirty="0"/>
              <a:t> з </a:t>
            </a:r>
            <a:r>
              <a:rPr lang="ru-RU" dirty="0" err="1"/>
              <a:t>блідістю</a:t>
            </a:r>
            <a:r>
              <a:rPr lang="ru-RU" dirty="0"/>
              <a:t> </a:t>
            </a:r>
            <a:r>
              <a:rPr lang="ru-RU" dirty="0" err="1"/>
              <a:t>шкірних</a:t>
            </a:r>
            <a:r>
              <a:rPr lang="ru-RU" dirty="0"/>
              <a:t> </a:t>
            </a:r>
            <a:r>
              <a:rPr lang="ru-RU" dirty="0" err="1"/>
              <a:t>покривів</a:t>
            </a:r>
            <a:r>
              <a:rPr lang="ru-RU" dirty="0"/>
              <a:t>; </a:t>
            </a:r>
            <a:r>
              <a:rPr lang="ru-RU" dirty="0" err="1"/>
              <a:t>пульсація</a:t>
            </a:r>
            <a:r>
              <a:rPr lang="ru-RU" dirty="0"/>
              <a:t> великих </a:t>
            </a:r>
            <a:r>
              <a:rPr lang="ru-RU" dirty="0" err="1"/>
              <a:t>судин</a:t>
            </a:r>
            <a:r>
              <a:rPr lang="ru-RU" dirty="0"/>
              <a:t> </a:t>
            </a:r>
            <a:r>
              <a:rPr lang="ru-RU" dirty="0" err="1"/>
              <a:t>ледь</a:t>
            </a:r>
            <a:r>
              <a:rPr lang="ru-RU" dirty="0"/>
              <a:t> </a:t>
            </a:r>
            <a:r>
              <a:rPr lang="ru-RU" dirty="0" err="1"/>
              <a:t>відчутна</a:t>
            </a:r>
            <a:r>
              <a:rPr lang="ru-RU" dirty="0"/>
              <a:t>. </a:t>
            </a:r>
            <a:r>
              <a:rPr lang="ru-RU" dirty="0" err="1"/>
              <a:t>Клінічна</a:t>
            </a:r>
            <a:r>
              <a:rPr lang="ru-RU" dirty="0"/>
              <a:t> смерть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припиненням</a:t>
            </a:r>
            <a:r>
              <a:rPr lang="ru-RU" dirty="0"/>
              <a:t> </a:t>
            </a:r>
            <a:r>
              <a:rPr lang="ru-RU" dirty="0" err="1"/>
              <a:t>подиху</a:t>
            </a:r>
            <a:r>
              <a:rPr lang="ru-RU" dirty="0"/>
              <a:t> і </a:t>
            </a:r>
            <a:r>
              <a:rPr lang="ru-RU" dirty="0" err="1"/>
              <a:t>серцевої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розраховувати</a:t>
            </a:r>
            <a:r>
              <a:rPr lang="ru-RU" dirty="0"/>
              <a:t> на </a:t>
            </a:r>
            <a:r>
              <a:rPr lang="ru-RU" dirty="0" err="1"/>
              <a:t>успіх</a:t>
            </a:r>
            <a:r>
              <a:rPr lang="ru-RU" dirty="0"/>
              <a:t> </a:t>
            </a:r>
            <a:r>
              <a:rPr lang="ru-RU" dirty="0" err="1"/>
              <a:t>реанімації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перших 5-6 </a:t>
            </a:r>
            <a:r>
              <a:rPr lang="ru-RU" dirty="0" err="1"/>
              <a:t>хвилин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сумісні</a:t>
            </a:r>
            <a:r>
              <a:rPr lang="ru-RU" dirty="0"/>
              <a:t> з </a:t>
            </a:r>
            <a:r>
              <a:rPr lang="ru-RU" dirty="0" err="1"/>
              <a:t>життям</a:t>
            </a:r>
            <a:r>
              <a:rPr lang="ru-RU" dirty="0"/>
              <a:t>, а в </a:t>
            </a:r>
            <a:r>
              <a:rPr lang="ru-RU" dirty="0" err="1"/>
              <a:t>центральній</a:t>
            </a:r>
            <a:r>
              <a:rPr lang="ru-RU" dirty="0"/>
              <a:t> </a:t>
            </a:r>
            <a:r>
              <a:rPr lang="ru-RU" dirty="0" err="1"/>
              <a:t>нервовій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не </a:t>
            </a:r>
            <a:r>
              <a:rPr lang="ru-RU" dirty="0" err="1"/>
              <a:t>розвинулися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необоротні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 </a:t>
            </a: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потерпілим</a:t>
            </a:r>
            <a:r>
              <a:rPr lang="ru-RU" dirty="0"/>
              <a:t> при </a:t>
            </a:r>
            <a:r>
              <a:rPr lang="ru-RU" dirty="0" err="1"/>
              <a:t>агонії</a:t>
            </a:r>
            <a:r>
              <a:rPr lang="ru-RU" dirty="0"/>
              <a:t> і </a:t>
            </a:r>
            <a:r>
              <a:rPr lang="ru-RU" dirty="0" err="1"/>
              <a:t>клінічній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масажу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, ШВЛ і </a:t>
            </a:r>
            <a:r>
              <a:rPr lang="ru-RU" dirty="0" err="1"/>
              <a:t>внутріартеріальному</a:t>
            </a:r>
            <a:r>
              <a:rPr lang="ru-RU" dirty="0"/>
              <a:t> </a:t>
            </a:r>
            <a:r>
              <a:rPr lang="ru-RU" dirty="0" err="1"/>
              <a:t>нагнітанні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 порядку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лікарської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виробляється</a:t>
            </a:r>
            <a:r>
              <a:rPr lang="ru-RU" dirty="0"/>
              <a:t> </a:t>
            </a:r>
            <a:r>
              <a:rPr lang="ru-RU" dirty="0" err="1"/>
              <a:t>непрямий</a:t>
            </a:r>
            <a:r>
              <a:rPr lang="ru-RU" dirty="0"/>
              <a:t> (</a:t>
            </a:r>
            <a:r>
              <a:rPr lang="ru-RU" dirty="0" err="1"/>
              <a:t>закритий</a:t>
            </a:r>
            <a:r>
              <a:rPr lang="ru-RU" dirty="0"/>
              <a:t>) </a:t>
            </a:r>
            <a:r>
              <a:rPr lang="ru-RU" dirty="0" err="1"/>
              <a:t>масаж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 і ШВЛ методом рот у рот </a:t>
            </a:r>
            <a:r>
              <a:rPr lang="ru-RU" dirty="0" err="1"/>
              <a:t>чи</a:t>
            </a:r>
            <a:r>
              <a:rPr lang="ru-RU" dirty="0"/>
              <a:t> у </a:t>
            </a:r>
            <a:r>
              <a:rPr lang="ru-RU" dirty="0" err="1"/>
              <a:t>ніс</a:t>
            </a:r>
            <a:r>
              <a:rPr lang="ru-RU" dirty="0"/>
              <a:t>.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підкреслити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своєчасно</a:t>
            </a:r>
            <a:r>
              <a:rPr lang="ru-RU" dirty="0"/>
              <a:t> і правильно. 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етапу</a:t>
            </a:r>
            <a:r>
              <a:rPr lang="ru-RU" dirty="0"/>
              <a:t> </a:t>
            </a:r>
            <a:r>
              <a:rPr lang="ru-RU" dirty="0" err="1"/>
              <a:t>кваліфікованої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ШВЛ </a:t>
            </a:r>
            <a:r>
              <a:rPr lang="ru-RU" dirty="0" err="1"/>
              <a:t>бажано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апаратів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інтубації</a:t>
            </a:r>
            <a:r>
              <a:rPr lang="ru-RU" dirty="0"/>
              <a:t> </a:t>
            </a:r>
            <a:r>
              <a:rPr lang="ru-RU" dirty="0" err="1"/>
              <a:t>ураженого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накладення</a:t>
            </a:r>
            <a:r>
              <a:rPr lang="ru-RU" dirty="0"/>
              <a:t> </a:t>
            </a:r>
            <a:r>
              <a:rPr lang="ru-RU" dirty="0" err="1"/>
              <a:t>трахеостоми</a:t>
            </a:r>
            <a:r>
              <a:rPr lang="ru-RU" dirty="0"/>
              <a:t>. При </a:t>
            </a:r>
            <a:r>
              <a:rPr lang="ru-RU" dirty="0" err="1"/>
              <a:t>настанні</a:t>
            </a:r>
            <a:r>
              <a:rPr lang="ru-RU" dirty="0"/>
              <a:t> </a:t>
            </a:r>
            <a:r>
              <a:rPr lang="ru-RU" dirty="0" err="1"/>
              <a:t>клінічної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на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застосований</a:t>
            </a:r>
            <a:r>
              <a:rPr lang="ru-RU" dirty="0"/>
              <a:t> і </a:t>
            </a:r>
            <a:r>
              <a:rPr lang="ru-RU" dirty="0" err="1"/>
              <a:t>відкритий</a:t>
            </a:r>
            <a:r>
              <a:rPr lang="ru-RU" dirty="0"/>
              <a:t> </a:t>
            </a:r>
            <a:r>
              <a:rPr lang="ru-RU" dirty="0" err="1"/>
              <a:t>масаж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. 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перерахованими</a:t>
            </a:r>
            <a:r>
              <a:rPr lang="ru-RU" dirty="0"/>
              <a:t> заходами в </a:t>
            </a:r>
            <a:r>
              <a:rPr lang="ru-RU" dirty="0" err="1"/>
              <a:t>артерію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струму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нагнітають</a:t>
            </a:r>
            <a:r>
              <a:rPr lang="ru-RU" dirty="0"/>
              <a:t> 250-500 мл </a:t>
            </a:r>
            <a:r>
              <a:rPr lang="ru-RU" dirty="0" err="1"/>
              <a:t>еритроцитарної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, але не </a:t>
            </a:r>
            <a:r>
              <a:rPr lang="ru-RU" dirty="0" err="1"/>
              <a:t>більш</a:t>
            </a:r>
            <a:r>
              <a:rPr lang="ru-RU" dirty="0"/>
              <a:t> 1000 мл, а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останньої</a:t>
            </a:r>
            <a:r>
              <a:rPr lang="ru-RU" dirty="0"/>
              <a:t> - </a:t>
            </a:r>
            <a:r>
              <a:rPr lang="ru-RU" dirty="0" err="1"/>
              <a:t>поліглюкін</a:t>
            </a:r>
            <a:r>
              <a:rPr lang="ru-RU" dirty="0"/>
              <a:t>.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внутрішньо-артеріально</a:t>
            </a:r>
            <a:r>
              <a:rPr lang="ru-RU" dirty="0"/>
              <a:t> </a:t>
            </a:r>
            <a:r>
              <a:rPr lang="ru-RU" dirty="0" err="1"/>
              <a:t>вводять</a:t>
            </a:r>
            <a:r>
              <a:rPr lang="ru-RU" dirty="0"/>
              <a:t> </a:t>
            </a:r>
            <a:r>
              <a:rPr lang="ru-RU" dirty="0" err="1"/>
              <a:t>ефедрин</a:t>
            </a:r>
            <a:r>
              <a:rPr lang="ru-RU" dirty="0"/>
              <a:t>, </a:t>
            </a:r>
            <a:r>
              <a:rPr lang="ru-RU" dirty="0" err="1"/>
              <a:t>норадреналін</a:t>
            </a:r>
            <a:r>
              <a:rPr lang="ru-RU" dirty="0"/>
              <a:t>, </a:t>
            </a:r>
            <a:r>
              <a:rPr lang="ru-RU" dirty="0" err="1"/>
              <a:t>серцеві</a:t>
            </a:r>
            <a:r>
              <a:rPr lang="ru-RU" dirty="0"/>
              <a:t> </a:t>
            </a:r>
            <a:r>
              <a:rPr lang="ru-RU" dirty="0" err="1"/>
              <a:t>глікозиди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644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/>
              <a:t>Принципи</a:t>
            </a:r>
            <a:r>
              <a:rPr lang="ru-RU" i="1" dirty="0"/>
              <a:t> </a:t>
            </a:r>
            <a:r>
              <a:rPr lang="ru-RU" i="1" dirty="0" err="1"/>
              <a:t>етапного</a:t>
            </a:r>
            <a:r>
              <a:rPr lang="ru-RU" i="1" dirty="0"/>
              <a:t> </a:t>
            </a:r>
            <a:r>
              <a:rPr lang="ru-RU" i="1" dirty="0" err="1"/>
              <a:t>лікування</a:t>
            </a:r>
            <a:r>
              <a:rPr lang="ru-RU" i="1" dirty="0"/>
              <a:t> </a:t>
            </a:r>
            <a:r>
              <a:rPr lang="ru-RU" i="1" dirty="0" err="1"/>
              <a:t>уражених</a:t>
            </a:r>
            <a:r>
              <a:rPr lang="ru-RU" i="1" dirty="0"/>
              <a:t> у </a:t>
            </a:r>
            <a:r>
              <a:rPr lang="ru-RU" i="1" dirty="0" err="1"/>
              <a:t>стані</a:t>
            </a:r>
            <a:r>
              <a:rPr lang="ru-RU" i="1" dirty="0"/>
              <a:t> шоку.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54461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Перша </a:t>
            </a:r>
            <a:r>
              <a:rPr lang="ru-RU" b="1" dirty="0" err="1"/>
              <a:t>допомога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err="1"/>
              <a:t>Тимчасова</a:t>
            </a:r>
            <a:r>
              <a:rPr lang="ru-RU" dirty="0"/>
              <a:t> </a:t>
            </a:r>
            <a:r>
              <a:rPr lang="ru-RU" dirty="0" err="1"/>
              <a:t>зупинка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, </a:t>
            </a:r>
            <a:r>
              <a:rPr lang="ru-RU" dirty="0" err="1"/>
              <a:t>транспортна</a:t>
            </a:r>
            <a:r>
              <a:rPr lang="ru-RU" dirty="0"/>
              <a:t> </a:t>
            </a:r>
            <a:r>
              <a:rPr lang="ru-RU" dirty="0" err="1"/>
              <a:t>іммобілізація</a:t>
            </a:r>
            <a:r>
              <a:rPr lang="ru-RU" dirty="0"/>
              <a:t> при переломах (у першу </a:t>
            </a:r>
            <a:r>
              <a:rPr lang="ru-RU" dirty="0" err="1"/>
              <a:t>чергу</a:t>
            </a:r>
            <a:r>
              <a:rPr lang="ru-RU" dirty="0"/>
              <a:t> стегна і </a:t>
            </a:r>
            <a:r>
              <a:rPr lang="ru-RU" dirty="0" err="1"/>
              <a:t>гомілки</a:t>
            </a:r>
            <a:r>
              <a:rPr lang="ru-RU" dirty="0"/>
              <a:t>)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підручних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протипоказань</a:t>
            </a:r>
            <a:r>
              <a:rPr lang="ru-RU" dirty="0"/>
              <a:t> дача </a:t>
            </a:r>
            <a:r>
              <a:rPr lang="ru-RU" dirty="0" err="1"/>
              <a:t>усередину</a:t>
            </a:r>
            <a:r>
              <a:rPr lang="ru-RU" dirty="0"/>
              <a:t> </a:t>
            </a:r>
            <a:r>
              <a:rPr lang="ru-RU" dirty="0" err="1"/>
              <a:t>болезаспокійливої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підшкірна</a:t>
            </a:r>
            <a:r>
              <a:rPr lang="ru-RU" dirty="0"/>
              <a:t> </a:t>
            </a:r>
            <a:r>
              <a:rPr lang="ru-RU" dirty="0" err="1"/>
              <a:t>ін'єкція</a:t>
            </a:r>
            <a:r>
              <a:rPr lang="ru-RU" dirty="0"/>
              <a:t> </a:t>
            </a:r>
            <a:r>
              <a:rPr lang="ru-RU" dirty="0" err="1"/>
              <a:t>анальгетиків</a:t>
            </a:r>
            <a:r>
              <a:rPr lang="ru-RU" dirty="0"/>
              <a:t>. </a:t>
            </a:r>
            <a:r>
              <a:rPr lang="ru-RU" dirty="0" err="1"/>
              <a:t>Першочерговий</a:t>
            </a:r>
            <a:r>
              <a:rPr lang="ru-RU" dirty="0"/>
              <a:t> </a:t>
            </a:r>
            <a:r>
              <a:rPr lang="ru-RU" dirty="0" err="1"/>
              <a:t>винос</a:t>
            </a:r>
            <a:r>
              <a:rPr lang="ru-RU" dirty="0"/>
              <a:t> і </a:t>
            </a:r>
            <a:r>
              <a:rPr lang="ru-RU" dirty="0" err="1"/>
              <a:t>евакуація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тяжких </a:t>
            </a:r>
            <a:r>
              <a:rPr lang="ru-RU" dirty="0" err="1"/>
              <a:t>потерпілих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/>
              <a:t>Перша </a:t>
            </a:r>
            <a:r>
              <a:rPr lang="ru-RU" b="1" dirty="0" err="1"/>
              <a:t>лікарська</a:t>
            </a:r>
            <a:r>
              <a:rPr lang="ru-RU" b="1" dirty="0"/>
              <a:t> </a:t>
            </a:r>
            <a:r>
              <a:rPr lang="ru-RU" b="1" dirty="0" err="1"/>
              <a:t>допомога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анальгезуючих</a:t>
            </a:r>
            <a:r>
              <a:rPr lang="ru-RU" dirty="0"/>
              <a:t> і </a:t>
            </a:r>
            <a:r>
              <a:rPr lang="ru-RU" dirty="0" err="1"/>
              <a:t>серцево-судинних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транспортна</a:t>
            </a:r>
            <a:r>
              <a:rPr lang="ru-RU" dirty="0"/>
              <a:t> </a:t>
            </a:r>
            <a:r>
              <a:rPr lang="ru-RU" dirty="0" err="1"/>
              <a:t>іммобілізація</a:t>
            </a:r>
            <a:r>
              <a:rPr lang="ru-RU" dirty="0"/>
              <a:t> </a:t>
            </a:r>
            <a:r>
              <a:rPr lang="ru-RU" dirty="0" err="1"/>
              <a:t>кінцівок</a:t>
            </a:r>
            <a:r>
              <a:rPr lang="ru-RU" dirty="0"/>
              <a:t> </a:t>
            </a:r>
            <a:r>
              <a:rPr lang="ru-RU" dirty="0" err="1"/>
              <a:t>стандартними</a:t>
            </a:r>
            <a:r>
              <a:rPr lang="ru-RU" dirty="0"/>
              <a:t> шинами при переломах </a:t>
            </a:r>
            <a:r>
              <a:rPr lang="ru-RU" dirty="0" err="1"/>
              <a:t>кісток</a:t>
            </a:r>
            <a:r>
              <a:rPr lang="ru-RU" dirty="0"/>
              <a:t>,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м'яких</a:t>
            </a:r>
            <a:r>
              <a:rPr lang="ru-RU" dirty="0"/>
              <a:t> тканин, </a:t>
            </a:r>
            <a:r>
              <a:rPr lang="ru-RU" dirty="0" err="1"/>
              <a:t>поранення</a:t>
            </a:r>
            <a:r>
              <a:rPr lang="ru-RU" dirty="0"/>
              <a:t> </a:t>
            </a:r>
            <a:r>
              <a:rPr lang="ru-RU" dirty="0" err="1"/>
              <a:t>магістральних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. </a:t>
            </a:r>
            <a:r>
              <a:rPr lang="ru-RU" dirty="0" err="1"/>
              <a:t>Уражених</a:t>
            </a:r>
            <a:r>
              <a:rPr lang="ru-RU" dirty="0"/>
              <a:t> </a:t>
            </a:r>
            <a:r>
              <a:rPr lang="ru-RU" dirty="0" err="1"/>
              <a:t>зігрівають</a:t>
            </a:r>
            <a:r>
              <a:rPr lang="ru-RU" dirty="0"/>
              <a:t>,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протипоказань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гарячого</a:t>
            </a:r>
            <a:r>
              <a:rPr lang="ru-RU" dirty="0"/>
              <a:t> чаю, </a:t>
            </a:r>
            <a:r>
              <a:rPr lang="ru-RU" dirty="0" err="1"/>
              <a:t>гарячу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. З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нагодою</a:t>
            </a:r>
            <a:r>
              <a:rPr lang="ru-RU" dirty="0"/>
              <a:t>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промоклий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, </a:t>
            </a:r>
            <a:r>
              <a:rPr lang="ru-RU" dirty="0" err="1"/>
              <a:t>білизну</a:t>
            </a:r>
            <a:r>
              <a:rPr lang="ru-RU" dirty="0"/>
              <a:t>, </a:t>
            </a:r>
            <a:r>
              <a:rPr lang="ru-RU" dirty="0" err="1"/>
              <a:t>взуття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новокаїнові</a:t>
            </a:r>
            <a:r>
              <a:rPr lang="ru-RU" dirty="0"/>
              <a:t> </a:t>
            </a:r>
            <a:r>
              <a:rPr lang="ru-RU" dirty="0" err="1"/>
              <a:t>блокади</a:t>
            </a:r>
            <a:r>
              <a:rPr lang="ru-RU" dirty="0"/>
              <a:t>, </a:t>
            </a:r>
            <a:r>
              <a:rPr lang="ru-RU" dirty="0" err="1"/>
              <a:t>уливання</a:t>
            </a:r>
            <a:r>
              <a:rPr lang="ru-RU" dirty="0"/>
              <a:t> </a:t>
            </a:r>
            <a:r>
              <a:rPr lang="ru-RU" dirty="0" err="1"/>
              <a:t>поліглюкіна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плазми</a:t>
            </a:r>
            <a:r>
              <a:rPr lang="ru-RU" dirty="0"/>
              <a:t> ( у першу </a:t>
            </a:r>
            <a:r>
              <a:rPr lang="ru-RU" dirty="0" err="1"/>
              <a:t>чергу</a:t>
            </a:r>
            <a:r>
              <a:rPr lang="ru-RU" dirty="0"/>
              <a:t> при тяжкому шоку). </a:t>
            </a:r>
            <a:r>
              <a:rPr lang="ru-RU" dirty="0" err="1"/>
              <a:t>Постраждалі</a:t>
            </a:r>
            <a:r>
              <a:rPr lang="ru-RU" dirty="0"/>
              <a:t> в </a:t>
            </a:r>
            <a:r>
              <a:rPr lang="ru-RU" dirty="0" err="1"/>
              <a:t>стані</a:t>
            </a:r>
            <a:r>
              <a:rPr lang="ru-RU" dirty="0"/>
              <a:t> шоку </a:t>
            </a:r>
            <a:r>
              <a:rPr lang="ru-RU" dirty="0" err="1"/>
              <a:t>мають</a:t>
            </a:r>
            <a:r>
              <a:rPr lang="ru-RU" dirty="0"/>
              <a:t> потребу в </a:t>
            </a:r>
            <a:r>
              <a:rPr lang="ru-RU" dirty="0" err="1"/>
              <a:t>першочерговій</a:t>
            </a:r>
            <a:r>
              <a:rPr lang="ru-RU" dirty="0"/>
              <a:t> </a:t>
            </a:r>
            <a:r>
              <a:rPr lang="ru-RU" dirty="0" err="1"/>
              <a:t>евакуації</a:t>
            </a:r>
            <a:r>
              <a:rPr lang="ru-RU" dirty="0"/>
              <a:t> транспортом. </a:t>
            </a:r>
            <a:r>
              <a:rPr lang="ru-RU" dirty="0" err="1"/>
              <a:t>Якщо</a:t>
            </a:r>
            <a:r>
              <a:rPr lang="ru-RU" dirty="0"/>
              <a:t> шок </a:t>
            </a:r>
            <a:r>
              <a:rPr lang="ru-RU" dirty="0" err="1"/>
              <a:t>сполучається</a:t>
            </a:r>
            <a:r>
              <a:rPr lang="ru-RU" dirty="0"/>
              <a:t> з </a:t>
            </a:r>
            <a:r>
              <a:rPr lang="ru-RU" dirty="0" err="1"/>
              <a:t>тривалою</a:t>
            </a:r>
            <a:r>
              <a:rPr lang="ru-RU" dirty="0"/>
              <a:t> </a:t>
            </a:r>
            <a:r>
              <a:rPr lang="ru-RU" dirty="0" err="1"/>
              <a:t>внутрішньою</a:t>
            </a:r>
            <a:r>
              <a:rPr lang="ru-RU" dirty="0"/>
              <a:t> </a:t>
            </a:r>
            <a:r>
              <a:rPr lang="ru-RU" dirty="0" err="1"/>
              <a:t>кровотечею</a:t>
            </a:r>
            <a:r>
              <a:rPr lang="ru-RU" dirty="0"/>
              <a:t>, то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потерпілі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евакуйовані</a:t>
            </a:r>
            <a:r>
              <a:rPr lang="ru-RU" dirty="0"/>
              <a:t> </a:t>
            </a:r>
            <a:r>
              <a:rPr lang="ru-RU" dirty="0" err="1"/>
              <a:t>невідкладно</a:t>
            </a:r>
            <a:r>
              <a:rPr lang="ru-RU" dirty="0"/>
              <a:t>. 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кваліфікованої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весь комплекс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.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подальшу</a:t>
            </a:r>
            <a:r>
              <a:rPr lang="ru-RU" dirty="0"/>
              <a:t> </a:t>
            </a:r>
            <a:r>
              <a:rPr lang="ru-RU" dirty="0" err="1"/>
              <a:t>евакуацію</a:t>
            </a:r>
            <a:r>
              <a:rPr lang="ru-RU" dirty="0"/>
              <a:t> </a:t>
            </a:r>
            <a:r>
              <a:rPr lang="ru-RU" dirty="0" err="1"/>
              <a:t>вирішується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стану </a:t>
            </a:r>
            <a:r>
              <a:rPr lang="ru-RU" dirty="0" err="1"/>
              <a:t>ураженого</a:t>
            </a:r>
            <a:r>
              <a:rPr lang="ru-RU" dirty="0"/>
              <a:t> і характеру </a:t>
            </a:r>
            <a:r>
              <a:rPr lang="ru-RU" dirty="0" err="1"/>
              <a:t>приведеного</a:t>
            </a:r>
            <a:r>
              <a:rPr lang="ru-RU" dirty="0"/>
              <a:t> </a:t>
            </a:r>
            <a:r>
              <a:rPr lang="ru-RU" dirty="0" err="1"/>
              <a:t>хірургічного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, але, як правило, не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шоку.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34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лекції: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err="1" smtClean="0"/>
              <a:t>Політравма</a:t>
            </a:r>
            <a:r>
              <a:rPr lang="uk-UA" dirty="0" smtClean="0"/>
              <a:t> – визначення поняття</a:t>
            </a:r>
          </a:p>
          <a:p>
            <a:r>
              <a:rPr lang="uk-UA" dirty="0" smtClean="0"/>
              <a:t>Класифікація</a:t>
            </a:r>
          </a:p>
          <a:p>
            <a:r>
              <a:rPr lang="uk-UA" dirty="0" smtClean="0"/>
              <a:t>Травматична хвороба – визначення поняття, клінічна </a:t>
            </a:r>
            <a:r>
              <a:rPr lang="uk-UA" dirty="0" err="1" smtClean="0"/>
              <a:t>картинт</a:t>
            </a:r>
            <a:endParaRPr lang="uk-UA" dirty="0" smtClean="0"/>
          </a:p>
          <a:p>
            <a:r>
              <a:rPr lang="ru-RU" i="1" dirty="0" err="1"/>
              <a:t>Принципи</a:t>
            </a:r>
            <a:r>
              <a:rPr lang="ru-RU" i="1" dirty="0"/>
              <a:t> </a:t>
            </a:r>
            <a:r>
              <a:rPr lang="ru-RU" i="1" dirty="0" err="1"/>
              <a:t>боротьби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smtClean="0"/>
              <a:t>шоком</a:t>
            </a:r>
          </a:p>
          <a:p>
            <a:r>
              <a:rPr lang="uk-UA" i="1" dirty="0" smtClean="0"/>
              <a:t>Принципи етапного лікування хворих у </a:t>
            </a:r>
            <a:r>
              <a:rPr lang="uk-UA" i="1" smtClean="0"/>
              <a:t>стані шоку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75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Політравма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просто сума </a:t>
            </a:r>
            <a:r>
              <a:rPr lang="ru-RU" dirty="0" err="1"/>
              <a:t>ушкоджень</a:t>
            </a:r>
            <a:r>
              <a:rPr lang="ru-RU" dirty="0"/>
              <a:t>. Вона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самих </a:t>
            </a:r>
            <a:r>
              <a:rPr lang="ru-RU" dirty="0" err="1"/>
              <a:t>ушкоджень</a:t>
            </a:r>
            <a:r>
              <a:rPr lang="ru-RU" dirty="0"/>
              <a:t>, але й </a:t>
            </a:r>
            <a:r>
              <a:rPr lang="ru-RU" dirty="0" err="1"/>
              <a:t>патофізіологічної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у </a:t>
            </a:r>
            <a:r>
              <a:rPr lang="ru-RU" dirty="0" err="1"/>
              <a:t>дитини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. У 95% </a:t>
            </a:r>
            <a:r>
              <a:rPr lang="ru-RU" dirty="0" err="1"/>
              <a:t>потерпілих</a:t>
            </a:r>
            <a:r>
              <a:rPr lang="ru-RU" dirty="0"/>
              <a:t> при </a:t>
            </a:r>
            <a:r>
              <a:rPr lang="ru-RU" dirty="0" err="1"/>
              <a:t>політравмі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переломи, у 60%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/>
              <a:t> травма </a:t>
            </a:r>
            <a:r>
              <a:rPr lang="ru-RU" dirty="0" err="1"/>
              <a:t>обумовлена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поліфрактурами</a:t>
            </a:r>
            <a:r>
              <a:rPr lang="ru-RU" dirty="0"/>
              <a:t>, у 25% переломи </a:t>
            </a:r>
            <a:r>
              <a:rPr lang="ru-RU" dirty="0" err="1"/>
              <a:t>поєднані</a:t>
            </a:r>
            <a:r>
              <a:rPr lang="ru-RU" dirty="0"/>
              <a:t> з черепно-</a:t>
            </a:r>
            <a:r>
              <a:rPr lang="ru-RU" dirty="0" err="1"/>
              <a:t>мозковою</a:t>
            </a:r>
            <a:r>
              <a:rPr lang="ru-RU" dirty="0"/>
              <a:t> травмою, у 9% - з </a:t>
            </a:r>
            <a:r>
              <a:rPr lang="ru-RU" dirty="0" err="1"/>
              <a:t>ушкодженням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21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19256" cy="585326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Травми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систем і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діляться</a:t>
            </a:r>
            <a:r>
              <a:rPr lang="ru-RU" dirty="0"/>
              <a:t> на </a:t>
            </a:r>
            <a:r>
              <a:rPr lang="ru-RU" dirty="0" err="1"/>
              <a:t>ізольовані</a:t>
            </a:r>
            <a:r>
              <a:rPr lang="ru-RU" dirty="0"/>
              <a:t> (</a:t>
            </a:r>
            <a:r>
              <a:rPr lang="ru-RU" dirty="0" err="1"/>
              <a:t>монотравма</a:t>
            </a:r>
            <a:r>
              <a:rPr lang="ru-RU" dirty="0"/>
              <a:t>) і </a:t>
            </a:r>
            <a:r>
              <a:rPr lang="ru-RU" dirty="0" err="1"/>
              <a:t>політравми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i="1" dirty="0" err="1" smtClean="0"/>
              <a:t>Ізольованою</a:t>
            </a:r>
            <a:r>
              <a:rPr lang="ru-RU" dirty="0" smtClean="0"/>
              <a:t> </a:t>
            </a:r>
            <a:r>
              <a:rPr lang="ru-RU" dirty="0" err="1"/>
              <a:t>називається</a:t>
            </a:r>
            <a:r>
              <a:rPr lang="ru-RU" dirty="0"/>
              <a:t> травма одного органа (травма черепа,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  <a:endParaRPr lang="en-US" dirty="0" smtClean="0"/>
          </a:p>
          <a:p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i="1" dirty="0"/>
              <a:t>«</a:t>
            </a:r>
            <a:r>
              <a:rPr lang="ru-RU" i="1" dirty="0" err="1"/>
              <a:t>політравма</a:t>
            </a:r>
            <a:r>
              <a:rPr lang="ru-RU" i="1" dirty="0"/>
              <a:t>»</a:t>
            </a:r>
            <a:r>
              <a:rPr lang="ru-RU" dirty="0"/>
              <a:t> є </a:t>
            </a:r>
            <a:r>
              <a:rPr lang="ru-RU" dirty="0" err="1"/>
              <a:t>збірним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: </a:t>
            </a:r>
            <a:r>
              <a:rPr lang="ru-RU" dirty="0" err="1"/>
              <a:t>множинні</a:t>
            </a:r>
            <a:r>
              <a:rPr lang="ru-RU" dirty="0"/>
              <a:t>, </a:t>
            </a:r>
            <a:r>
              <a:rPr lang="ru-RU" dirty="0" err="1"/>
              <a:t>поєднані</a:t>
            </a:r>
            <a:r>
              <a:rPr lang="ru-RU" dirty="0"/>
              <a:t> і </a:t>
            </a:r>
            <a:r>
              <a:rPr lang="ru-RU" dirty="0" err="1"/>
              <a:t>комбіновані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 smtClean="0"/>
              <a:t>До </a:t>
            </a:r>
            <a:r>
              <a:rPr lang="ru-RU" dirty="0" err="1"/>
              <a:t>множенних</a:t>
            </a:r>
            <a:r>
              <a:rPr lang="ru-RU" dirty="0"/>
              <a:t> травм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та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у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 та кишки). </a:t>
            </a:r>
            <a:endParaRPr lang="en-US" dirty="0" smtClean="0"/>
          </a:p>
          <a:p>
            <a:r>
              <a:rPr lang="ru-RU" dirty="0" err="1" smtClean="0"/>
              <a:t>Поєднаними</a:t>
            </a:r>
            <a:r>
              <a:rPr lang="ru-RU" dirty="0" smtClean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у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порожнинах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і опорно-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(</a:t>
            </a:r>
            <a:r>
              <a:rPr lang="ru-RU" dirty="0" err="1"/>
              <a:t>стиснення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клітки</a:t>
            </a:r>
            <a:r>
              <a:rPr lang="ru-RU" dirty="0"/>
              <a:t> і перелом </a:t>
            </a:r>
            <a:r>
              <a:rPr lang="ru-RU" dirty="0" err="1"/>
              <a:t>стегнової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;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селезінки</a:t>
            </a:r>
            <a:r>
              <a:rPr lang="ru-RU" dirty="0"/>
              <a:t> й </a:t>
            </a:r>
            <a:r>
              <a:rPr lang="ru-RU" dirty="0" err="1"/>
              <a:t>забиття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клітки</a:t>
            </a:r>
            <a:r>
              <a:rPr lang="ru-RU" dirty="0"/>
              <a:t>; черепно-</a:t>
            </a:r>
            <a:r>
              <a:rPr lang="ru-RU" dirty="0" err="1"/>
              <a:t>мозкова</a:t>
            </a:r>
            <a:r>
              <a:rPr lang="ru-RU" dirty="0"/>
              <a:t> травма і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таза). </a:t>
            </a:r>
            <a:endParaRPr lang="en-US" dirty="0" smtClean="0"/>
          </a:p>
          <a:p>
            <a:r>
              <a:rPr lang="ru-RU" dirty="0" err="1" smtClean="0"/>
              <a:t>Комбінованими</a:t>
            </a:r>
            <a:r>
              <a:rPr lang="ru-RU" dirty="0" smtClean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зумовлені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травмівними</a:t>
            </a:r>
            <a:r>
              <a:rPr lang="ru-RU" dirty="0"/>
              <a:t> агентами: </a:t>
            </a:r>
            <a:r>
              <a:rPr lang="ru-RU" dirty="0" err="1"/>
              <a:t>механічними</a:t>
            </a:r>
            <a:r>
              <a:rPr lang="ru-RU" dirty="0"/>
              <a:t>, </a:t>
            </a:r>
            <a:r>
              <a:rPr lang="ru-RU" dirty="0" err="1"/>
              <a:t>термічними</a:t>
            </a:r>
            <a:r>
              <a:rPr lang="ru-RU" dirty="0"/>
              <a:t>, </a:t>
            </a:r>
            <a:r>
              <a:rPr lang="ru-RU" dirty="0" err="1"/>
              <a:t>радіаційними</a:t>
            </a:r>
            <a:r>
              <a:rPr lang="ru-RU" dirty="0"/>
              <a:t> (перелом </a:t>
            </a:r>
            <a:r>
              <a:rPr lang="ru-RU" dirty="0" err="1"/>
              <a:t>плечової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 і </a:t>
            </a:r>
            <a:r>
              <a:rPr lang="ru-RU" dirty="0" err="1"/>
              <a:t>опік</a:t>
            </a:r>
            <a:r>
              <a:rPr lang="ru-RU" dirty="0"/>
              <a:t> плеча, </a:t>
            </a:r>
            <a:r>
              <a:rPr lang="ru-RU" dirty="0" err="1"/>
              <a:t>закрита</a:t>
            </a:r>
            <a:r>
              <a:rPr lang="ru-RU" dirty="0"/>
              <a:t> </a:t>
            </a:r>
            <a:r>
              <a:rPr lang="ru-RU" dirty="0" err="1"/>
              <a:t>черепномозкова</a:t>
            </a:r>
            <a:r>
              <a:rPr lang="ru-RU" dirty="0"/>
              <a:t> травма і </a:t>
            </a:r>
            <a:r>
              <a:rPr lang="ru-RU" dirty="0" err="1"/>
              <a:t>радіаційне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endParaRPr lang="en-US" dirty="0" smtClean="0"/>
          </a:p>
          <a:p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  <a:r>
              <a:rPr lang="ru-RU" dirty="0" err="1"/>
              <a:t>Політравма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гіповолемічним</a:t>
            </a:r>
            <a:r>
              <a:rPr lang="ru-RU" dirty="0"/>
              <a:t> шоком. При </a:t>
            </a:r>
            <a:r>
              <a:rPr lang="ru-RU" dirty="0" err="1"/>
              <a:t>політравмі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синдром </a:t>
            </a:r>
            <a:r>
              <a:rPr lang="ru-RU" dirty="0" err="1"/>
              <a:t>взаємної</a:t>
            </a:r>
            <a:r>
              <a:rPr lang="ru-RU" dirty="0"/>
              <a:t> </a:t>
            </a:r>
            <a:r>
              <a:rPr lang="ru-RU" dirty="0" err="1"/>
              <a:t>обтяжливості</a:t>
            </a:r>
            <a:r>
              <a:rPr lang="ru-RU" dirty="0"/>
              <a:t>. </a:t>
            </a:r>
            <a:r>
              <a:rPr lang="ru-RU" dirty="0" err="1"/>
              <a:t>Тяжкість</a:t>
            </a:r>
            <a:r>
              <a:rPr lang="ru-RU" dirty="0"/>
              <a:t> стану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перевершує</a:t>
            </a:r>
            <a:r>
              <a:rPr lang="ru-RU" dirty="0"/>
              <a:t> </a:t>
            </a:r>
            <a:r>
              <a:rPr lang="ru-RU" dirty="0" err="1"/>
              <a:t>арифметичну</a:t>
            </a:r>
            <a:r>
              <a:rPr lang="ru-RU" dirty="0"/>
              <a:t> суму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 (Г.М </a:t>
            </a:r>
            <a:r>
              <a:rPr lang="ru-RU" dirty="0" err="1"/>
              <a:t>Цибуляк</a:t>
            </a:r>
            <a:r>
              <a:rPr lang="ru-RU" dirty="0"/>
              <a:t>). При </a:t>
            </a:r>
            <a:r>
              <a:rPr lang="ru-RU" dirty="0" err="1"/>
              <a:t>поєднаній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 головне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змазує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клінічні</a:t>
            </a:r>
            <a:r>
              <a:rPr lang="ru-RU" dirty="0"/>
              <a:t> прояви. Так, при черепно-</a:t>
            </a:r>
            <a:r>
              <a:rPr lang="ru-RU" dirty="0" err="1"/>
              <a:t>мозковій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 та </a:t>
            </a:r>
            <a:r>
              <a:rPr lang="ru-RU" dirty="0" err="1"/>
              <a:t>ушкоджені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абдомінальна</a:t>
            </a:r>
            <a:r>
              <a:rPr lang="ru-RU" dirty="0"/>
              <a:t> катастрофа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перебігати</a:t>
            </a:r>
            <a:r>
              <a:rPr lang="ru-RU" dirty="0"/>
              <a:t> латентно. </a:t>
            </a:r>
            <a:r>
              <a:rPr lang="ru-RU" dirty="0" err="1"/>
              <a:t>Політравма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частотою </a:t>
            </a:r>
            <a:r>
              <a:rPr lang="ru-RU" dirty="0" err="1"/>
              <a:t>ускладнень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82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При </a:t>
            </a:r>
            <a:r>
              <a:rPr lang="ru-RU" dirty="0" err="1"/>
              <a:t>політравмі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травматична</a:t>
            </a:r>
            <a:r>
              <a:rPr lang="ru-RU" dirty="0"/>
              <a:t> хвороба.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загальновизнана</a:t>
            </a:r>
            <a:r>
              <a:rPr lang="ru-RU" dirty="0"/>
              <a:t>. Як і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травматична</a:t>
            </a:r>
            <a:r>
              <a:rPr lang="ru-RU" dirty="0"/>
              <a:t> хвороба </a:t>
            </a:r>
            <a:r>
              <a:rPr lang="ru-RU" dirty="0" err="1"/>
              <a:t>характеризується</a:t>
            </a:r>
            <a:r>
              <a:rPr lang="ru-RU" dirty="0"/>
              <a:t> причиною, </a:t>
            </a:r>
            <a:r>
              <a:rPr lang="ru-RU" dirty="0" err="1"/>
              <a:t>морфологічним</a:t>
            </a:r>
            <a:r>
              <a:rPr lang="ru-RU" dirty="0"/>
              <a:t> субстратом, </a:t>
            </a: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патогенетичними</a:t>
            </a:r>
            <a:r>
              <a:rPr lang="ru-RU" dirty="0"/>
              <a:t> </a:t>
            </a:r>
            <a:r>
              <a:rPr lang="ru-RU" dirty="0" err="1"/>
              <a:t>механізмами</a:t>
            </a:r>
            <a:r>
              <a:rPr lang="ru-RU" dirty="0"/>
              <a:t>, </a:t>
            </a:r>
            <a:r>
              <a:rPr lang="ru-RU" dirty="0" err="1"/>
              <a:t>динамікою</a:t>
            </a:r>
            <a:r>
              <a:rPr lang="ru-RU" dirty="0"/>
              <a:t>,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тяжкості</a:t>
            </a:r>
            <a:r>
              <a:rPr lang="ru-RU" dirty="0"/>
              <a:t>, </a:t>
            </a:r>
            <a:r>
              <a:rPr lang="ru-RU" dirty="0" err="1"/>
              <a:t>клінічними</a:t>
            </a:r>
            <a:r>
              <a:rPr lang="ru-RU" dirty="0"/>
              <a:t> формами, та </a:t>
            </a:r>
            <a:r>
              <a:rPr lang="ru-RU" dirty="0" err="1"/>
              <a:t>проявами</a:t>
            </a:r>
            <a:r>
              <a:rPr lang="ru-RU" dirty="0"/>
              <a:t>. Основу патогенезу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становить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та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. До перших належать </a:t>
            </a:r>
            <a:r>
              <a:rPr lang="ru-RU" dirty="0" err="1"/>
              <a:t>гіповолемічний</a:t>
            </a:r>
            <a:r>
              <a:rPr lang="ru-RU" dirty="0"/>
              <a:t> шок, </a:t>
            </a:r>
            <a:r>
              <a:rPr lang="ru-RU" dirty="0" err="1"/>
              <a:t>крововтрата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ушкоджених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катаболізм</a:t>
            </a:r>
            <a:r>
              <a:rPr lang="ru-RU" dirty="0"/>
              <a:t>, некроз тканин,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імунітету</a:t>
            </a:r>
            <a:r>
              <a:rPr lang="ru-RU" dirty="0"/>
              <a:t>; до других - 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ерітропоезу</a:t>
            </a:r>
            <a:r>
              <a:rPr lang="ru-RU" dirty="0"/>
              <a:t>, </a:t>
            </a:r>
            <a:r>
              <a:rPr lang="ru-RU" dirty="0" err="1"/>
              <a:t>надходження</a:t>
            </a:r>
            <a:r>
              <a:rPr lang="ru-RU" dirty="0"/>
              <a:t> у </a:t>
            </a:r>
            <a:r>
              <a:rPr lang="ru-RU" dirty="0" err="1"/>
              <a:t>судинне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гучний</a:t>
            </a:r>
            <a:r>
              <a:rPr lang="ru-RU" dirty="0"/>
              <a:t> початок, </a:t>
            </a:r>
            <a:r>
              <a:rPr lang="ru-RU" dirty="0" err="1"/>
              <a:t>відсутність</a:t>
            </a:r>
            <a:r>
              <a:rPr lang="ru-RU" dirty="0"/>
              <a:t> латентного </a:t>
            </a:r>
            <a:r>
              <a:rPr lang="ru-RU" dirty="0" err="1"/>
              <a:t>періоду</a:t>
            </a:r>
            <a:r>
              <a:rPr lang="ru-RU" dirty="0"/>
              <a:t>, </a:t>
            </a:r>
            <a:r>
              <a:rPr lang="ru-RU" dirty="0" err="1"/>
              <a:t>гіпоксія</a:t>
            </a:r>
            <a:r>
              <a:rPr lang="ru-RU" dirty="0"/>
              <a:t> циркулярно-</a:t>
            </a:r>
            <a:r>
              <a:rPr lang="ru-RU" dirty="0" err="1"/>
              <a:t>анемічного</a:t>
            </a:r>
            <a:r>
              <a:rPr lang="ru-RU" dirty="0"/>
              <a:t> типу, системна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агресивна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. русло </a:t>
            </a:r>
            <a:r>
              <a:rPr lang="ru-RU" dirty="0" err="1"/>
              <a:t>екстравазальної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, </a:t>
            </a:r>
            <a:r>
              <a:rPr lang="ru-RU" dirty="0" err="1"/>
              <a:t>анаболізм</a:t>
            </a:r>
            <a:r>
              <a:rPr lang="ru-RU" dirty="0"/>
              <a:t>, </a:t>
            </a:r>
            <a:r>
              <a:rPr lang="ru-RU" dirty="0" err="1"/>
              <a:t>регенерація</a:t>
            </a:r>
            <a:r>
              <a:rPr lang="ru-RU" dirty="0"/>
              <a:t> тканин. У </a:t>
            </a:r>
            <a:r>
              <a:rPr lang="ru-RU" dirty="0" err="1"/>
              <a:t>цілому</a:t>
            </a:r>
            <a:r>
              <a:rPr lang="ru-RU" dirty="0"/>
              <a:t> для </a:t>
            </a:r>
            <a:r>
              <a:rPr lang="ru-RU" dirty="0" err="1"/>
              <a:t>травматичної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90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класифікують</a:t>
            </a:r>
            <a:r>
              <a:rPr lang="ru-RU" dirty="0"/>
              <a:t> три </a:t>
            </a:r>
            <a:r>
              <a:rPr lang="ru-RU" dirty="0" err="1"/>
              <a:t>періоди</a:t>
            </a:r>
            <a:r>
              <a:rPr lang="ru-RU" dirty="0"/>
              <a:t>: </a:t>
            </a:r>
            <a:endParaRPr lang="en-US" dirty="0" smtClean="0"/>
          </a:p>
          <a:p>
            <a:r>
              <a:rPr lang="ru-RU" dirty="0" smtClean="0"/>
              <a:t>1 </a:t>
            </a:r>
            <a:r>
              <a:rPr lang="ru-RU" dirty="0"/>
              <a:t>- шок, </a:t>
            </a:r>
            <a:endParaRPr lang="en-US" dirty="0" smtClean="0"/>
          </a:p>
          <a:p>
            <a:r>
              <a:rPr lang="ru-RU" dirty="0" smtClean="0"/>
              <a:t>2 </a:t>
            </a:r>
            <a:r>
              <a:rPr lang="ru-RU" dirty="0"/>
              <a:t>- </a:t>
            </a:r>
            <a:r>
              <a:rPr lang="ru-RU" dirty="0" err="1"/>
              <a:t>розгорнута</a:t>
            </a:r>
            <a:r>
              <a:rPr lang="ru-RU" dirty="0"/>
              <a:t> </a:t>
            </a:r>
            <a:r>
              <a:rPr lang="ru-RU" dirty="0" err="1"/>
              <a:t>клінічна</a:t>
            </a:r>
            <a:r>
              <a:rPr lang="ru-RU" dirty="0"/>
              <a:t> картина, </a:t>
            </a:r>
            <a:endParaRPr lang="en-US" dirty="0" smtClean="0"/>
          </a:p>
          <a:p>
            <a:r>
              <a:rPr lang="ru-RU" dirty="0" smtClean="0"/>
              <a:t>3 </a:t>
            </a:r>
            <a:r>
              <a:rPr lang="ru-RU" dirty="0"/>
              <a:t>-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059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696745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/>
              <a:t>Симптоматика шоку.</a:t>
            </a:r>
            <a:r>
              <a:rPr lang="ru-RU" dirty="0"/>
              <a:t> У </a:t>
            </a:r>
            <a:r>
              <a:rPr lang="ru-RU" dirty="0" err="1"/>
              <a:t>еректильній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потерпілий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свідомості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в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рухове</a:t>
            </a:r>
            <a:r>
              <a:rPr lang="ru-RU" dirty="0"/>
              <a:t> і </a:t>
            </a:r>
            <a:r>
              <a:rPr lang="ru-RU" dirty="0" err="1"/>
              <a:t>мовне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,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 на </a:t>
            </a:r>
            <a:r>
              <a:rPr lang="ru-RU" dirty="0" err="1"/>
              <a:t>біль</a:t>
            </a:r>
            <a:r>
              <a:rPr lang="ru-RU" dirty="0"/>
              <a:t>. </a:t>
            </a:r>
            <a:r>
              <a:rPr lang="ru-RU" dirty="0" err="1"/>
              <a:t>Обличчя</a:t>
            </a:r>
            <a:r>
              <a:rPr lang="ru-RU" dirty="0"/>
              <a:t> і </a:t>
            </a:r>
            <a:r>
              <a:rPr lang="ru-RU" dirty="0" err="1"/>
              <a:t>видимі</a:t>
            </a:r>
            <a:r>
              <a:rPr lang="ru-RU" dirty="0"/>
              <a:t> </a:t>
            </a:r>
            <a:r>
              <a:rPr lang="ru-RU" dirty="0" err="1"/>
              <a:t>слизуваті</a:t>
            </a:r>
            <a:r>
              <a:rPr lang="ru-RU" dirty="0"/>
              <a:t> </a:t>
            </a:r>
            <a:r>
              <a:rPr lang="ru-RU" dirty="0" err="1"/>
              <a:t>гіперемовані</a:t>
            </a:r>
            <a:r>
              <a:rPr lang="ru-RU" dirty="0"/>
              <a:t> (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бліді</a:t>
            </a:r>
            <a:r>
              <a:rPr lang="ru-RU" dirty="0"/>
              <a:t>), </a:t>
            </a:r>
            <a:r>
              <a:rPr lang="ru-RU" dirty="0" err="1"/>
              <a:t>подих</a:t>
            </a:r>
            <a:r>
              <a:rPr lang="ru-RU" dirty="0"/>
              <a:t> </a:t>
            </a:r>
            <a:r>
              <a:rPr lang="ru-RU" dirty="0" err="1"/>
              <a:t>прискорений</a:t>
            </a:r>
            <a:r>
              <a:rPr lang="ru-RU" dirty="0"/>
              <a:t>, пульс часто не </a:t>
            </a:r>
            <a:r>
              <a:rPr lang="ru-RU" dirty="0" err="1"/>
              <a:t>прискорений</a:t>
            </a:r>
            <a:r>
              <a:rPr lang="ru-RU" dirty="0"/>
              <a:t> (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уповільнений</a:t>
            </a:r>
            <a:r>
              <a:rPr lang="ru-RU" dirty="0"/>
              <a:t>), </a:t>
            </a:r>
            <a:r>
              <a:rPr lang="ru-RU" dirty="0" err="1"/>
              <a:t>задовільного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і </a:t>
            </a:r>
            <a:r>
              <a:rPr lang="ru-RU" dirty="0" err="1"/>
              <a:t>напруги</a:t>
            </a:r>
            <a:r>
              <a:rPr lang="ru-RU" dirty="0"/>
              <a:t>. </a:t>
            </a:r>
            <a:r>
              <a:rPr lang="ru-RU" dirty="0" err="1"/>
              <a:t>Артеріальний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не </a:t>
            </a:r>
            <a:r>
              <a:rPr lang="ru-RU" dirty="0" err="1"/>
              <a:t>знижений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підвищений</a:t>
            </a:r>
            <a:r>
              <a:rPr lang="ru-RU" dirty="0"/>
              <a:t>. </a:t>
            </a:r>
            <a:r>
              <a:rPr lang="ru-RU" dirty="0" err="1"/>
              <a:t>Еректильна</a:t>
            </a:r>
            <a:r>
              <a:rPr lang="ru-RU" dirty="0"/>
              <a:t> фаза </a:t>
            </a:r>
            <a:r>
              <a:rPr lang="ru-RU" dirty="0" err="1"/>
              <a:t>короткочасна</a:t>
            </a:r>
            <a:r>
              <a:rPr lang="ru-RU" dirty="0"/>
              <a:t> (часто вона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хвилин</a:t>
            </a:r>
            <a:r>
              <a:rPr lang="ru-RU" dirty="0"/>
              <a:t>) і </a:t>
            </a:r>
            <a:r>
              <a:rPr lang="ru-RU" dirty="0" err="1"/>
              <a:t>швидко</a:t>
            </a:r>
            <a:r>
              <a:rPr lang="ru-RU" dirty="0"/>
              <a:t> переходить у </a:t>
            </a:r>
            <a:r>
              <a:rPr lang="ru-RU" dirty="0" err="1"/>
              <a:t>торпідну</a:t>
            </a:r>
            <a:r>
              <a:rPr lang="ru-RU" dirty="0"/>
              <a:t> фазу.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еректильну</a:t>
            </a:r>
            <a:r>
              <a:rPr lang="ru-RU" dirty="0"/>
              <a:t> фазу шоку </a:t>
            </a:r>
            <a:r>
              <a:rPr lang="ru-RU" dirty="0" err="1"/>
              <a:t>нерідко</a:t>
            </a:r>
            <a:r>
              <a:rPr lang="ru-RU" dirty="0"/>
              <a:t> не </a:t>
            </a:r>
            <a:r>
              <a:rPr lang="ru-RU" dirty="0" err="1"/>
              <a:t>виявляють</a:t>
            </a:r>
            <a:r>
              <a:rPr lang="ru-RU" dirty="0"/>
              <a:t>. В </a:t>
            </a:r>
            <a:r>
              <a:rPr lang="ru-RU" dirty="0" err="1"/>
              <a:t>торпідній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загальмованість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. </a:t>
            </a:r>
            <a:r>
              <a:rPr lang="ru-RU" dirty="0" err="1"/>
              <a:t>Свідомість</a:t>
            </a:r>
            <a:r>
              <a:rPr lang="ru-RU" dirty="0"/>
              <a:t>, як правило, </a:t>
            </a:r>
            <a:r>
              <a:rPr lang="ru-RU" dirty="0" err="1"/>
              <a:t>збережена</a:t>
            </a:r>
            <a:r>
              <a:rPr lang="ru-RU" dirty="0"/>
              <a:t>.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при шоку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задовільне</a:t>
            </a:r>
            <a:r>
              <a:rPr lang="ru-RU" dirty="0"/>
              <a:t> </a:t>
            </a:r>
            <a:r>
              <a:rPr lang="ru-RU" dirty="0" err="1"/>
              <a:t>кровопостачання</a:t>
            </a:r>
            <a:r>
              <a:rPr lang="ru-RU" dirty="0"/>
              <a:t> на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розладів</a:t>
            </a:r>
            <a:r>
              <a:rPr lang="ru-RU" dirty="0"/>
              <a:t> </a:t>
            </a:r>
            <a:r>
              <a:rPr lang="ru-RU" dirty="0" err="1"/>
              <a:t>гемодинаміки</a:t>
            </a:r>
            <a:r>
              <a:rPr lang="ru-RU" dirty="0"/>
              <a:t>. На перший план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психічне</a:t>
            </a:r>
            <a:r>
              <a:rPr lang="ru-RU" dirty="0"/>
              <a:t> </a:t>
            </a:r>
            <a:r>
              <a:rPr lang="ru-RU" dirty="0" err="1"/>
              <a:t>гноблення</a:t>
            </a:r>
            <a:r>
              <a:rPr lang="ru-RU" dirty="0"/>
              <a:t>, </a:t>
            </a:r>
            <a:r>
              <a:rPr lang="ru-RU" dirty="0" err="1"/>
              <a:t>байдуже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ураженого</a:t>
            </a:r>
            <a:r>
              <a:rPr lang="ru-RU" dirty="0"/>
              <a:t> до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різке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на </a:t>
            </a:r>
            <a:r>
              <a:rPr lang="ru-RU" dirty="0" err="1"/>
              <a:t>біль</a:t>
            </a:r>
            <a:r>
              <a:rPr lang="ru-RU" dirty="0"/>
              <a:t>.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бліде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 з рисами,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загострилися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знижена</a:t>
            </a:r>
            <a:r>
              <a:rPr lang="ru-RU" dirty="0"/>
              <a:t>, </a:t>
            </a:r>
            <a:r>
              <a:rPr lang="ru-RU" dirty="0" err="1"/>
              <a:t>шкіра</a:t>
            </a:r>
            <a:r>
              <a:rPr lang="ru-RU" dirty="0"/>
              <a:t> холодна й у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покрита</a:t>
            </a:r>
            <a:r>
              <a:rPr lang="ru-RU" dirty="0"/>
              <a:t> липким потом. </a:t>
            </a:r>
            <a:r>
              <a:rPr lang="ru-RU" dirty="0" err="1"/>
              <a:t>Подих</a:t>
            </a:r>
            <a:r>
              <a:rPr lang="ru-RU" dirty="0"/>
              <a:t> часто, </a:t>
            </a:r>
            <a:r>
              <a:rPr lang="ru-RU" dirty="0" err="1"/>
              <a:t>поверхневий</a:t>
            </a:r>
            <a:r>
              <a:rPr lang="ru-RU" dirty="0"/>
              <a:t>. Пульс </a:t>
            </a:r>
            <a:r>
              <a:rPr lang="ru-RU" dirty="0" err="1"/>
              <a:t>прискорений</a:t>
            </a:r>
            <a:r>
              <a:rPr lang="ru-RU" dirty="0"/>
              <a:t>, </a:t>
            </a:r>
            <a:r>
              <a:rPr lang="ru-RU" dirty="0" err="1"/>
              <a:t>слабкого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і </a:t>
            </a:r>
            <a:r>
              <a:rPr lang="ru-RU" dirty="0" err="1"/>
              <a:t>напруги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, </a:t>
            </a:r>
            <a:r>
              <a:rPr lang="ru-RU" dirty="0" err="1"/>
              <a:t>мінімальний</a:t>
            </a:r>
            <a:r>
              <a:rPr lang="ru-RU" dirty="0"/>
              <a:t> і </a:t>
            </a:r>
            <a:r>
              <a:rPr lang="ru-RU" dirty="0" err="1"/>
              <a:t>пульсовий</a:t>
            </a:r>
            <a:r>
              <a:rPr lang="ru-RU" dirty="0"/>
              <a:t> тиски </a:t>
            </a:r>
            <a:r>
              <a:rPr lang="ru-RU" dirty="0" err="1"/>
              <a:t>знижені</a:t>
            </a:r>
            <a:r>
              <a:rPr lang="ru-RU" dirty="0"/>
              <a:t>. </a:t>
            </a:r>
            <a:r>
              <a:rPr lang="ru-RU" dirty="0" err="1"/>
              <a:t>Підшкірні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 </a:t>
            </a:r>
            <a:r>
              <a:rPr lang="ru-RU" dirty="0" err="1"/>
              <a:t>спадають</a:t>
            </a:r>
            <a:r>
              <a:rPr lang="ru-RU" dirty="0"/>
              <a:t>.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спрага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блювота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прогностично</a:t>
            </a:r>
            <a:r>
              <a:rPr lang="ru-RU" dirty="0"/>
              <a:t> поганою </a:t>
            </a:r>
            <a:r>
              <a:rPr lang="ru-RU" dirty="0" err="1"/>
              <a:t>ознакою</a:t>
            </a:r>
            <a:r>
              <a:rPr lang="ru-RU" dirty="0"/>
              <a:t>.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олігурія</a:t>
            </a:r>
            <a:r>
              <a:rPr lang="ru-RU" dirty="0"/>
              <a:t>. </a:t>
            </a:r>
            <a:r>
              <a:rPr lang="ru-RU" dirty="0" err="1"/>
              <a:t>Виразність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симптомів</a:t>
            </a:r>
            <a:r>
              <a:rPr lang="ru-RU" dirty="0"/>
              <a:t> при шоку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локалізації</a:t>
            </a:r>
            <a:r>
              <a:rPr lang="ru-RU" dirty="0"/>
              <a:t> і характеру </a:t>
            </a:r>
            <a:r>
              <a:rPr lang="ru-RU" dirty="0" err="1"/>
              <a:t>ушкодження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шок при </a:t>
            </a:r>
            <a:r>
              <a:rPr lang="ru-RU" dirty="0" err="1"/>
              <a:t>пораненнях</a:t>
            </a:r>
            <a:r>
              <a:rPr lang="ru-RU" dirty="0"/>
              <a:t> грудей з </a:t>
            </a:r>
            <a:r>
              <a:rPr lang="ru-RU" dirty="0" err="1"/>
              <a:t>відкритим</a:t>
            </a:r>
            <a:r>
              <a:rPr lang="ru-RU" dirty="0"/>
              <a:t> пневмотораксом </a:t>
            </a:r>
            <a:r>
              <a:rPr lang="ru-RU" dirty="0" err="1"/>
              <a:t>характеризується</a:t>
            </a:r>
            <a:r>
              <a:rPr lang="ru-RU" dirty="0"/>
              <a:t> особливо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вираженими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 </a:t>
            </a:r>
            <a:r>
              <a:rPr lang="ru-RU" dirty="0" err="1"/>
              <a:t>кисневої</a:t>
            </a:r>
            <a:r>
              <a:rPr lang="ru-RU" dirty="0"/>
              <a:t> </a:t>
            </a:r>
            <a:r>
              <a:rPr lang="ru-RU" dirty="0" err="1"/>
              <a:t>недостатності</a:t>
            </a:r>
            <a:r>
              <a:rPr lang="ru-RU" dirty="0"/>
              <a:t>. При </a:t>
            </a:r>
            <a:r>
              <a:rPr lang="ru-RU" dirty="0" err="1"/>
              <a:t>комбінованих</a:t>
            </a:r>
            <a:r>
              <a:rPr lang="ru-RU" dirty="0"/>
              <a:t> </a:t>
            </a:r>
            <a:r>
              <a:rPr lang="ru-RU" dirty="0" err="1"/>
              <a:t>радіаційних</a:t>
            </a:r>
            <a:r>
              <a:rPr lang="ru-RU" dirty="0"/>
              <a:t> </a:t>
            </a:r>
            <a:r>
              <a:rPr lang="ru-RU" dirty="0" err="1"/>
              <a:t>поразках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чекати</a:t>
            </a:r>
            <a:r>
              <a:rPr lang="ru-RU" dirty="0"/>
              <a:t> </a:t>
            </a:r>
            <a:r>
              <a:rPr lang="ru-RU" dirty="0" err="1"/>
              <a:t>подовження</a:t>
            </a:r>
            <a:r>
              <a:rPr lang="ru-RU" dirty="0"/>
              <a:t> </a:t>
            </a:r>
            <a:r>
              <a:rPr lang="ru-RU" dirty="0" err="1"/>
              <a:t>еректильної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; у таких </a:t>
            </a:r>
            <a:r>
              <a:rPr lang="ru-RU" dirty="0" err="1"/>
              <a:t>випадках</a:t>
            </a:r>
            <a:r>
              <a:rPr lang="ru-RU" dirty="0"/>
              <a:t> шок </a:t>
            </a:r>
            <a:r>
              <a:rPr lang="ru-RU" dirty="0" err="1"/>
              <a:t>протікає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тяжко.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266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30296" cy="850106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У </a:t>
            </a:r>
            <a:r>
              <a:rPr lang="ru-RU" sz="2700" dirty="0" err="1"/>
              <a:t>залежності</a:t>
            </a:r>
            <a:r>
              <a:rPr lang="ru-RU" sz="2700" dirty="0"/>
              <a:t> </a:t>
            </a:r>
            <a:r>
              <a:rPr lang="ru-RU" sz="2700" dirty="0" err="1"/>
              <a:t>від</a:t>
            </a:r>
            <a:r>
              <a:rPr lang="ru-RU" sz="2700" dirty="0"/>
              <a:t> </a:t>
            </a:r>
            <a:r>
              <a:rPr lang="ru-RU" sz="2700" dirty="0" err="1"/>
              <a:t>тяжкості</a:t>
            </a:r>
            <a:r>
              <a:rPr lang="ru-RU" sz="2700" dirty="0"/>
              <a:t> стану </a:t>
            </a:r>
            <a:r>
              <a:rPr lang="ru-RU" sz="2700" dirty="0" err="1"/>
              <a:t>потерпілих</a:t>
            </a:r>
            <a:r>
              <a:rPr lang="ru-RU" sz="2700" dirty="0"/>
              <a:t> </a:t>
            </a:r>
            <a:r>
              <a:rPr lang="ru-RU" sz="2700" dirty="0" err="1"/>
              <a:t>клінічно</a:t>
            </a:r>
            <a:r>
              <a:rPr lang="ru-RU" sz="2700" dirty="0"/>
              <a:t> </a:t>
            </a:r>
            <a:r>
              <a:rPr lang="ru-RU" sz="2700" dirty="0" err="1"/>
              <a:t>прийнято</a:t>
            </a:r>
            <a:r>
              <a:rPr lang="ru-RU" sz="2700" dirty="0"/>
              <a:t> </a:t>
            </a:r>
            <a:r>
              <a:rPr lang="ru-RU" sz="2700" dirty="0" err="1"/>
              <a:t>розрізняти</a:t>
            </a:r>
            <a:r>
              <a:rPr lang="ru-RU" sz="2700" dirty="0"/>
              <a:t> </a:t>
            </a:r>
            <a:r>
              <a:rPr lang="ru-RU" sz="2700" dirty="0" err="1"/>
              <a:t>чотири</a:t>
            </a:r>
            <a:r>
              <a:rPr lang="ru-RU" sz="2700" dirty="0"/>
              <a:t> </a:t>
            </a:r>
            <a:r>
              <a:rPr lang="ru-RU" sz="2700" dirty="0" err="1"/>
              <a:t>ступеня</a:t>
            </a:r>
            <a:r>
              <a:rPr lang="ru-RU" sz="2700" dirty="0"/>
              <a:t> </a:t>
            </a:r>
            <a:r>
              <a:rPr lang="ru-RU" sz="2700" dirty="0" err="1"/>
              <a:t>торпідної</a:t>
            </a:r>
            <a:r>
              <a:rPr lang="ru-RU" sz="2700" dirty="0"/>
              <a:t> </a:t>
            </a:r>
            <a:r>
              <a:rPr lang="ru-RU" sz="2700" dirty="0" err="1"/>
              <a:t>фази</a:t>
            </a:r>
            <a:r>
              <a:rPr lang="ru-RU" sz="2700" dirty="0"/>
              <a:t> шоку.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96944" cy="554461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Шок </a:t>
            </a:r>
            <a:r>
              <a:rPr lang="ru-RU" b="1" dirty="0"/>
              <a:t>1 </a:t>
            </a:r>
            <a:r>
              <a:rPr lang="ru-RU" b="1" dirty="0" err="1"/>
              <a:t>ступеня</a:t>
            </a:r>
            <a:r>
              <a:rPr lang="ru-RU" b="1" dirty="0"/>
              <a:t> (легкий).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стан </a:t>
            </a:r>
            <a:r>
              <a:rPr lang="ru-RU" dirty="0" err="1"/>
              <a:t>постраждалого</a:t>
            </a:r>
            <a:r>
              <a:rPr lang="ru-RU" dirty="0"/>
              <a:t> </a:t>
            </a:r>
            <a:r>
              <a:rPr lang="ru-RU" dirty="0" err="1"/>
              <a:t>задовільний</a:t>
            </a:r>
            <a:r>
              <a:rPr lang="ru-RU" dirty="0"/>
              <a:t>. </a:t>
            </a:r>
            <a:r>
              <a:rPr lang="ru-RU" dirty="0" err="1"/>
              <a:t>Загальмованість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слабко</a:t>
            </a:r>
            <a:r>
              <a:rPr lang="ru-RU" dirty="0"/>
              <a:t> пульс 90-100 </a:t>
            </a:r>
            <a:r>
              <a:rPr lang="ru-RU" dirty="0" err="1"/>
              <a:t>ударів</a:t>
            </a:r>
            <a:r>
              <a:rPr lang="ru-RU" dirty="0"/>
              <a:t> за </a:t>
            </a:r>
            <a:r>
              <a:rPr lang="ru-RU" dirty="0" err="1"/>
              <a:t>хвилину</a:t>
            </a:r>
            <a:r>
              <a:rPr lang="ru-RU" dirty="0"/>
              <a:t>, </a:t>
            </a:r>
            <a:r>
              <a:rPr lang="ru-RU" dirty="0" err="1"/>
              <a:t>задовільного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95-100 мм. рт. ст.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нормальна,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незначно</a:t>
            </a:r>
            <a:r>
              <a:rPr lang="ru-RU" dirty="0"/>
              <a:t> </a:t>
            </a:r>
            <a:r>
              <a:rPr lang="ru-RU" dirty="0" err="1"/>
              <a:t>знижена</a:t>
            </a:r>
            <a:r>
              <a:rPr lang="ru-RU" dirty="0"/>
              <a:t>. Прогноз </a:t>
            </a:r>
            <a:r>
              <a:rPr lang="ru-RU" dirty="0" err="1"/>
              <a:t>сприятливий</a:t>
            </a:r>
            <a:r>
              <a:rPr lang="ru-RU" dirty="0"/>
              <a:t>. </a:t>
            </a:r>
            <a:r>
              <a:rPr lang="ru-RU" dirty="0" err="1"/>
              <a:t>Протишокова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найпростіша</a:t>
            </a:r>
            <a:r>
              <a:rPr lang="ru-RU" dirty="0"/>
              <a:t>,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гарний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не 6 </a:t>
            </a:r>
            <a:r>
              <a:rPr lang="ru-RU" dirty="0" err="1"/>
              <a:t>зроблена</a:t>
            </a:r>
            <a:r>
              <a:rPr lang="ru-RU" dirty="0"/>
              <a:t> та особливо при </a:t>
            </a:r>
            <a:r>
              <a:rPr lang="ru-RU" dirty="0" err="1"/>
              <a:t>додатковій</a:t>
            </a:r>
            <a:r>
              <a:rPr lang="ru-RU" dirty="0"/>
              <a:t> </a:t>
            </a:r>
            <a:r>
              <a:rPr lang="ru-RU" dirty="0" err="1"/>
              <a:t>травматизації</a:t>
            </a:r>
            <a:r>
              <a:rPr lang="ru-RU" dirty="0"/>
              <a:t> </a:t>
            </a:r>
            <a:r>
              <a:rPr lang="ru-RU" dirty="0" err="1"/>
              <a:t>постраждалого</a:t>
            </a:r>
            <a:r>
              <a:rPr lang="ru-RU" dirty="0"/>
              <a:t>, шок 1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перейти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важку</a:t>
            </a:r>
            <a:r>
              <a:rPr lang="ru-RU" dirty="0"/>
              <a:t> форму. </a:t>
            </a:r>
          </a:p>
          <a:p>
            <a:r>
              <a:rPr lang="ru-RU" b="1" dirty="0"/>
              <a:t>Шок 2 </a:t>
            </a:r>
            <a:r>
              <a:rPr lang="ru-RU" b="1" dirty="0" err="1"/>
              <a:t>ступені</a:t>
            </a:r>
            <a:r>
              <a:rPr lang="ru-RU" dirty="0"/>
              <a:t> </a:t>
            </a:r>
            <a:r>
              <a:rPr lang="ru-RU" b="1" dirty="0"/>
              <a:t>(</a:t>
            </a:r>
            <a:r>
              <a:rPr lang="ru-RU" b="1" dirty="0" err="1"/>
              <a:t>середньої</a:t>
            </a:r>
            <a:r>
              <a:rPr lang="ru-RU" b="1" dirty="0"/>
              <a:t> ваги).</a:t>
            </a:r>
            <a:r>
              <a:rPr lang="ru-RU" dirty="0"/>
              <a:t> У </a:t>
            </a:r>
            <a:r>
              <a:rPr lang="ru-RU" dirty="0" err="1"/>
              <a:t>постраждалого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загальмованість</a:t>
            </a:r>
            <a:r>
              <a:rPr lang="ru-RU" dirty="0"/>
              <a:t>. </a:t>
            </a:r>
            <a:r>
              <a:rPr lang="ru-RU" dirty="0" err="1"/>
              <a:t>Блідість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, спад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90- 75 мм. рт. ст. Пульс 110-130 </a:t>
            </a:r>
            <a:r>
              <a:rPr lang="ru-RU" dirty="0" err="1"/>
              <a:t>ударів</a:t>
            </a:r>
            <a:r>
              <a:rPr lang="ru-RU" dirty="0"/>
              <a:t> за </a:t>
            </a:r>
            <a:r>
              <a:rPr lang="ru-RU" dirty="0" err="1"/>
              <a:t>хвилину</a:t>
            </a:r>
            <a:r>
              <a:rPr lang="ru-RU" dirty="0"/>
              <a:t>, </a:t>
            </a:r>
            <a:r>
              <a:rPr lang="ru-RU" dirty="0" err="1"/>
              <a:t>слабкого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і </a:t>
            </a:r>
            <a:r>
              <a:rPr lang="ru-RU" dirty="0" err="1"/>
              <a:t>напруги</a:t>
            </a:r>
            <a:r>
              <a:rPr lang="ru-RU" dirty="0"/>
              <a:t>, </a:t>
            </a:r>
            <a:r>
              <a:rPr lang="ru-RU" dirty="0" err="1"/>
              <a:t>нерівний</a:t>
            </a:r>
            <a:r>
              <a:rPr lang="ru-RU" dirty="0"/>
              <a:t>. </a:t>
            </a:r>
            <a:r>
              <a:rPr lang="ru-RU" dirty="0" err="1"/>
              <a:t>Подих</a:t>
            </a:r>
            <a:r>
              <a:rPr lang="ru-RU" dirty="0"/>
              <a:t> </a:t>
            </a:r>
            <a:r>
              <a:rPr lang="ru-RU" dirty="0" err="1"/>
              <a:t>прискорений</a:t>
            </a:r>
            <a:r>
              <a:rPr lang="ru-RU" dirty="0"/>
              <a:t>, </a:t>
            </a:r>
            <a:r>
              <a:rPr lang="ru-RU" dirty="0" err="1"/>
              <a:t>поверхневий</a:t>
            </a:r>
            <a:r>
              <a:rPr lang="ru-RU" dirty="0"/>
              <a:t>. Прогноз </a:t>
            </a:r>
            <a:r>
              <a:rPr lang="ru-RU" dirty="0" err="1"/>
              <a:t>серйозний</a:t>
            </a:r>
            <a:r>
              <a:rPr lang="ru-RU" dirty="0"/>
              <a:t>. </a:t>
            </a:r>
            <a:r>
              <a:rPr lang="ru-RU" dirty="0" err="1"/>
              <a:t>Порятунок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ураженого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при </a:t>
            </a:r>
            <a:r>
              <a:rPr lang="ru-RU" dirty="0" err="1"/>
              <a:t>невідкладному</a:t>
            </a:r>
            <a:r>
              <a:rPr lang="ru-RU" dirty="0"/>
              <a:t>, </a:t>
            </a:r>
            <a:r>
              <a:rPr lang="ru-RU" dirty="0" err="1"/>
              <a:t>енергійному</a:t>
            </a:r>
            <a:r>
              <a:rPr lang="ru-RU" dirty="0"/>
              <a:t>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тривалої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годин до </a:t>
            </a:r>
            <a:r>
              <a:rPr lang="ru-RU" dirty="0" err="1"/>
              <a:t>доби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) </a:t>
            </a:r>
            <a:r>
              <a:rPr lang="ru-RU" dirty="0" err="1"/>
              <a:t>комплексної</a:t>
            </a:r>
            <a:r>
              <a:rPr lang="ru-RU" dirty="0"/>
              <a:t> </a:t>
            </a:r>
            <a:r>
              <a:rPr lang="ru-RU" dirty="0" err="1"/>
              <a:t>протишокової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. </a:t>
            </a:r>
          </a:p>
          <a:p>
            <a:r>
              <a:rPr lang="ru-RU" b="1" dirty="0"/>
              <a:t>Шок 3 </a:t>
            </a:r>
            <a:r>
              <a:rPr lang="ru-RU" b="1" dirty="0" err="1"/>
              <a:t>ступеня</a:t>
            </a:r>
            <a:r>
              <a:rPr lang="ru-RU" b="1" dirty="0"/>
              <a:t> (тяжкий).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стан тяжкий. </a:t>
            </a:r>
            <a:r>
              <a:rPr lang="ru-RU" dirty="0" err="1"/>
              <a:t>Загальмованість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знижена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артеріальний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65 мм. рт. ст.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критичного </a:t>
            </a:r>
            <a:r>
              <a:rPr lang="ru-RU" dirty="0" err="1"/>
              <a:t>рівня</a:t>
            </a:r>
            <a:r>
              <a:rPr lang="ru-RU" dirty="0"/>
              <a:t>). Пульс 120-160 </a:t>
            </a:r>
            <a:r>
              <a:rPr lang="ru-RU" dirty="0" err="1"/>
              <a:t>ударів</a:t>
            </a:r>
            <a:r>
              <a:rPr lang="ru-RU" dirty="0"/>
              <a:t> за </a:t>
            </a:r>
            <a:r>
              <a:rPr lang="ru-RU" dirty="0" err="1"/>
              <a:t>хвилину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слабкого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, </a:t>
            </a:r>
            <a:r>
              <a:rPr lang="ru-RU" dirty="0" err="1"/>
              <a:t>нитковидний</a:t>
            </a:r>
            <a:r>
              <a:rPr lang="ru-RU" dirty="0"/>
              <a:t>, </a:t>
            </a:r>
            <a:r>
              <a:rPr lang="ru-RU" dirty="0" err="1"/>
              <a:t>неполічений</a:t>
            </a:r>
            <a:r>
              <a:rPr lang="ru-RU" dirty="0"/>
              <a:t>. Прогноз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серйозний</a:t>
            </a:r>
            <a:r>
              <a:rPr lang="ru-RU" dirty="0"/>
              <a:t>. При </a:t>
            </a:r>
            <a:r>
              <a:rPr lang="ru-RU" dirty="0" err="1"/>
              <a:t>спізнілій</a:t>
            </a:r>
            <a:r>
              <a:rPr lang="ru-RU" dirty="0"/>
              <a:t> </a:t>
            </a:r>
            <a:r>
              <a:rPr lang="ru-RU" dirty="0" err="1"/>
              <a:t>допомозі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необоротні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шоку,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найенергійніша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неефективною</a:t>
            </a:r>
            <a:r>
              <a:rPr lang="ru-RU" dirty="0"/>
              <a:t>. </a:t>
            </a:r>
            <a:r>
              <a:rPr lang="ru-RU" dirty="0" err="1"/>
              <a:t>Наявність</a:t>
            </a:r>
            <a:r>
              <a:rPr lang="ru-RU" dirty="0"/>
              <a:t> необоротного шоку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констатувати</a:t>
            </a:r>
            <a:r>
              <a:rPr lang="ru-RU" dirty="0"/>
              <a:t> в тих </a:t>
            </a:r>
            <a:r>
              <a:rPr lang="ru-RU" dirty="0" err="1"/>
              <a:t>випадках</a:t>
            </a:r>
            <a:r>
              <a:rPr lang="ru-RU" dirty="0"/>
              <a:t>, коли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 </a:t>
            </a:r>
            <a:r>
              <a:rPr lang="ru-RU" dirty="0" err="1"/>
              <a:t>тривале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комплексу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(</a:t>
            </a:r>
            <a:r>
              <a:rPr lang="ru-RU" dirty="0" err="1"/>
              <a:t>протягом</a:t>
            </a:r>
            <a:r>
              <a:rPr lang="ru-RU" dirty="0"/>
              <a:t> 5-6 годин) не </a:t>
            </a:r>
            <a:r>
              <a:rPr lang="ru-RU" dirty="0" err="1"/>
              <a:t>забезпечило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критичного </a:t>
            </a:r>
            <a:r>
              <a:rPr lang="ru-RU" dirty="0" err="1"/>
              <a:t>рівня</a:t>
            </a:r>
            <a:r>
              <a:rPr lang="ru-RU" dirty="0"/>
              <a:t>. </a:t>
            </a:r>
          </a:p>
          <a:p>
            <a:r>
              <a:rPr lang="ru-RU" b="1" dirty="0"/>
              <a:t>Шок 4 </a:t>
            </a:r>
            <a:r>
              <a:rPr lang="ru-RU" b="1" dirty="0" err="1"/>
              <a:t>ступеня</a:t>
            </a:r>
            <a:r>
              <a:rPr lang="ru-RU" b="1" dirty="0"/>
              <a:t> (</a:t>
            </a:r>
            <a:r>
              <a:rPr lang="ru-RU" b="1" dirty="0" err="1"/>
              <a:t>предагональний</a:t>
            </a:r>
            <a:r>
              <a:rPr lang="ru-RU" b="1" dirty="0"/>
              <a:t> стан).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стан </a:t>
            </a:r>
            <a:r>
              <a:rPr lang="ru-RU" dirty="0" err="1"/>
              <a:t>постраждалого</a:t>
            </a:r>
            <a:r>
              <a:rPr lang="ru-RU" dirty="0"/>
              <a:t> </a:t>
            </a:r>
            <a:r>
              <a:rPr lang="ru-RU" dirty="0" err="1"/>
              <a:t>украй</a:t>
            </a:r>
            <a:r>
              <a:rPr lang="ru-RU" dirty="0"/>
              <a:t> </a:t>
            </a:r>
            <a:r>
              <a:rPr lang="ru-RU" dirty="0" err="1"/>
              <a:t>важкий</a:t>
            </a:r>
            <a:r>
              <a:rPr lang="ru-RU" dirty="0"/>
              <a:t>. </a:t>
            </a:r>
            <a:r>
              <a:rPr lang="ru-RU" dirty="0" err="1"/>
              <a:t>Тиск</a:t>
            </a:r>
            <a:r>
              <a:rPr lang="ru-RU" dirty="0"/>
              <a:t> не </a:t>
            </a:r>
            <a:r>
              <a:rPr lang="ru-RU" dirty="0" err="1"/>
              <a:t>визначається</a:t>
            </a:r>
            <a:r>
              <a:rPr lang="ru-RU" dirty="0"/>
              <a:t>. Пульс на </a:t>
            </a:r>
            <a:r>
              <a:rPr lang="ru-RU" dirty="0" err="1"/>
              <a:t>променевих</a:t>
            </a:r>
            <a:r>
              <a:rPr lang="ru-RU" dirty="0"/>
              <a:t> </a:t>
            </a:r>
            <a:r>
              <a:rPr lang="ru-RU" dirty="0" err="1"/>
              <a:t>артеріях</a:t>
            </a:r>
            <a:r>
              <a:rPr lang="ru-RU" dirty="0"/>
              <a:t> не </a:t>
            </a:r>
            <a:r>
              <a:rPr lang="ru-RU" dirty="0" err="1"/>
              <a:t>виявляється</a:t>
            </a:r>
            <a:r>
              <a:rPr lang="ru-RU" dirty="0"/>
              <a:t>,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слабка</a:t>
            </a:r>
            <a:r>
              <a:rPr lang="ru-RU" dirty="0"/>
              <a:t> </a:t>
            </a:r>
            <a:r>
              <a:rPr lang="ru-RU" dirty="0" err="1"/>
              <a:t>пульсація</a:t>
            </a:r>
            <a:r>
              <a:rPr lang="ru-RU" dirty="0"/>
              <a:t> великих </a:t>
            </a:r>
            <a:r>
              <a:rPr lang="ru-RU" dirty="0" err="1"/>
              <a:t>судин</a:t>
            </a:r>
            <a:r>
              <a:rPr lang="ru-RU" dirty="0"/>
              <a:t> (сонна, </a:t>
            </a:r>
            <a:r>
              <a:rPr lang="ru-RU" dirty="0" err="1"/>
              <a:t>стегнова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). </a:t>
            </a:r>
            <a:r>
              <a:rPr lang="ru-RU" dirty="0" err="1"/>
              <a:t>Подих</a:t>
            </a:r>
            <a:r>
              <a:rPr lang="ru-RU" dirty="0"/>
              <a:t> </a:t>
            </a:r>
            <a:r>
              <a:rPr lang="ru-RU" dirty="0" err="1"/>
              <a:t>поверхневий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321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Принципи</a:t>
            </a:r>
            <a:r>
              <a:rPr lang="ru-RU" i="1" dirty="0"/>
              <a:t> </a:t>
            </a:r>
            <a:r>
              <a:rPr lang="ru-RU" i="1" dirty="0" err="1"/>
              <a:t>боротьби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шоком.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раннє</a:t>
            </a:r>
            <a:r>
              <a:rPr lang="ru-RU" dirty="0"/>
              <a:t> </a:t>
            </a:r>
            <a:r>
              <a:rPr lang="ru-RU" dirty="0" err="1"/>
              <a:t>знеболювання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, </a:t>
            </a:r>
            <a:r>
              <a:rPr lang="ru-RU" dirty="0" err="1"/>
              <a:t>транспортна</a:t>
            </a:r>
            <a:r>
              <a:rPr lang="ru-RU" dirty="0"/>
              <a:t> </a:t>
            </a:r>
            <a:r>
              <a:rPr lang="ru-RU" dirty="0" err="1"/>
              <a:t>іммобілізація</a:t>
            </a:r>
            <a:r>
              <a:rPr lang="ru-RU" dirty="0"/>
              <a:t> та </a:t>
            </a:r>
            <a:r>
              <a:rPr lang="ru-RU" dirty="0" err="1"/>
              <a:t>транспортування</a:t>
            </a:r>
            <a:r>
              <a:rPr lang="ru-RU" dirty="0"/>
              <a:t>. </a:t>
            </a:r>
            <a:r>
              <a:rPr lang="ru-RU" dirty="0" err="1"/>
              <a:t>Потерпілих</a:t>
            </a:r>
            <a:r>
              <a:rPr lang="ru-RU" dirty="0"/>
              <a:t> у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травматичного</a:t>
            </a:r>
            <a:r>
              <a:rPr lang="ru-RU" dirty="0"/>
              <a:t> шоку </a:t>
            </a:r>
            <a:r>
              <a:rPr lang="ru-RU" dirty="0" err="1"/>
              <a:t>лікують</a:t>
            </a:r>
            <a:r>
              <a:rPr lang="ru-RU" dirty="0"/>
              <a:t> </a:t>
            </a:r>
            <a:r>
              <a:rPr lang="ru-RU" dirty="0" err="1"/>
              <a:t>комплексним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ряду </a:t>
            </a:r>
            <a:r>
              <a:rPr lang="ru-RU" dirty="0" err="1"/>
              <a:t>засобів</a:t>
            </a:r>
            <a:r>
              <a:rPr lang="ru-RU" dirty="0"/>
              <a:t>.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метою </a:t>
            </a:r>
            <a:r>
              <a:rPr lang="ru-RU" dirty="0" err="1"/>
              <a:t>ліквідувати</a:t>
            </a:r>
            <a:r>
              <a:rPr lang="ru-RU" dirty="0"/>
              <a:t>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викликаних</a:t>
            </a:r>
            <a:r>
              <a:rPr lang="ru-RU" dirty="0"/>
              <a:t> шоком.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90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</TotalTime>
  <Words>2048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ТЕМА ЛЕКЦІЇ:  Політравма у дітей. </vt:lpstr>
      <vt:lpstr>План лекції: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 залежності від тяжкості стану потерпілих клінічно прийнято розрізняти чотири ступеня торпідної фази шоку.  </vt:lpstr>
      <vt:lpstr>Принципи боротьби із шоком. </vt:lpstr>
      <vt:lpstr>Найважливіші елементи комплексного методу лікування полягають у наступному: </vt:lpstr>
      <vt:lpstr>Найважливіші елементи комплексного методу лікування полягають у наступному: </vt:lpstr>
      <vt:lpstr>Найважливіші елементи комплексного методу лікування полягають у наступному:</vt:lpstr>
      <vt:lpstr>Найважливіші елементи комплексного методу лікування полягають у наступному: </vt:lpstr>
      <vt:lpstr>Принципи етапного лікування уражених у стані шоку.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ЛЕКЦІЇ:  Політравма у дітей. </dc:title>
  <dc:creator>User 90</dc:creator>
  <cp:lastModifiedBy>User 90</cp:lastModifiedBy>
  <cp:revision>4</cp:revision>
  <dcterms:created xsi:type="dcterms:W3CDTF">2020-06-03T07:35:55Z</dcterms:created>
  <dcterms:modified xsi:type="dcterms:W3CDTF">2020-06-03T08:11:59Z</dcterms:modified>
</cp:coreProperties>
</file>