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84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35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707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06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400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548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24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5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84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73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490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2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12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82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668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2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3E827-2F8B-45A8-A9D5-9D48918C8084}" type="datetimeFigureOut">
              <a:rPr lang="ru-RU" smtClean="0"/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3C564F-B8C4-45D4-BAD5-1F0020C553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6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3227" y="1646887"/>
            <a:ext cx="7766936" cy="2341639"/>
          </a:xfrm>
        </p:spPr>
        <p:txBody>
          <a:bodyPr/>
          <a:lstStyle/>
          <a:p>
            <a:pPr algn="ctr"/>
            <a:r>
              <a:rPr lang="uk-UA" b="1" dirty="0"/>
              <a:t>Невідкладна дитяча хірургія в урології.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145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88" y="1063309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ru-RU" i="1" dirty="0"/>
              <a:t>У </a:t>
            </a:r>
            <a:r>
              <a:rPr lang="ru-RU" i="1" dirty="0" err="1"/>
              <a:t>разі</a:t>
            </a:r>
            <a:r>
              <a:rPr lang="ru-RU" i="1" dirty="0"/>
              <a:t> </a:t>
            </a:r>
            <a:r>
              <a:rPr lang="ru-RU" i="1" dirty="0" err="1"/>
              <a:t>підозри</a:t>
            </a:r>
            <a:r>
              <a:rPr lang="ru-RU" i="1" dirty="0"/>
              <a:t> на </a:t>
            </a:r>
            <a:r>
              <a:rPr lang="ru-RU" i="1" dirty="0" err="1"/>
              <a:t>поєднане</a:t>
            </a:r>
            <a:r>
              <a:rPr lang="ru-RU" i="1" dirty="0"/>
              <a:t> </a:t>
            </a:r>
            <a:r>
              <a:rPr lang="ru-RU" i="1" dirty="0" err="1"/>
              <a:t>пошкодження</a:t>
            </a:r>
            <a:r>
              <a:rPr lang="ru-RU" i="1" dirty="0"/>
              <a:t> </a:t>
            </a:r>
            <a:r>
              <a:rPr lang="ru-RU" i="1" dirty="0" err="1"/>
              <a:t>нирок</a:t>
            </a:r>
            <a:r>
              <a:rPr lang="ru-RU" i="1" dirty="0"/>
              <a:t> і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черевної</a:t>
            </a:r>
            <a:r>
              <a:rPr lang="ru-RU" i="1" dirty="0"/>
              <a:t> </a:t>
            </a:r>
            <a:r>
              <a:rPr lang="ru-RU" i="1" dirty="0" err="1"/>
              <a:t>порожнини</a:t>
            </a:r>
            <a:r>
              <a:rPr lang="ru-RU" i="1" dirty="0"/>
              <a:t> </a:t>
            </a:r>
            <a:r>
              <a:rPr lang="ru-RU" i="1" dirty="0" err="1"/>
              <a:t>доцільне</a:t>
            </a:r>
            <a:r>
              <a:rPr lang="ru-RU" i="1" dirty="0"/>
              <a:t> </a:t>
            </a:r>
            <a:r>
              <a:rPr lang="ru-RU" i="1" dirty="0" err="1"/>
              <a:t>проведення</a:t>
            </a:r>
            <a:r>
              <a:rPr lang="ru-RU" i="1" dirty="0"/>
              <a:t> </a:t>
            </a:r>
            <a:r>
              <a:rPr lang="ru-RU" i="1" dirty="0" err="1"/>
              <a:t>серединної</a:t>
            </a:r>
            <a:r>
              <a:rPr lang="ru-RU" i="1" dirty="0"/>
              <a:t> </a:t>
            </a:r>
            <a:r>
              <a:rPr lang="ru-RU" i="1" dirty="0" err="1"/>
              <a:t>лапаратомії</a:t>
            </a:r>
            <a:r>
              <a:rPr lang="ru-RU" i="1" dirty="0"/>
              <a:t>. </a:t>
            </a:r>
            <a:r>
              <a:rPr lang="ru-RU" i="1" dirty="0" err="1"/>
              <a:t>Спочатку</a:t>
            </a:r>
            <a:r>
              <a:rPr lang="ru-RU" i="1" dirty="0"/>
              <a:t> </a:t>
            </a:r>
            <a:r>
              <a:rPr lang="ru-RU" i="1" dirty="0" err="1"/>
              <a:t>ревізують</a:t>
            </a:r>
            <a:r>
              <a:rPr lang="ru-RU" i="1" dirty="0"/>
              <a:t> </a:t>
            </a:r>
            <a:r>
              <a:rPr lang="ru-RU" i="1" dirty="0" err="1"/>
              <a:t>органи</a:t>
            </a:r>
            <a:r>
              <a:rPr lang="ru-RU" i="1" dirty="0"/>
              <a:t> </a:t>
            </a:r>
            <a:r>
              <a:rPr lang="ru-RU" i="1" dirty="0" err="1"/>
              <a:t>черевної</a:t>
            </a:r>
            <a:r>
              <a:rPr lang="ru-RU" i="1" dirty="0"/>
              <a:t> </a:t>
            </a:r>
            <a:r>
              <a:rPr lang="ru-RU" i="1" dirty="0" err="1"/>
              <a:t>порожнини</a:t>
            </a:r>
            <a:r>
              <a:rPr lang="ru-RU" i="1" dirty="0"/>
              <a:t> , </a:t>
            </a:r>
            <a:r>
              <a:rPr lang="ru-RU" i="1" dirty="0" err="1"/>
              <a:t>виконують</a:t>
            </a:r>
            <a:r>
              <a:rPr lang="ru-RU" i="1" dirty="0"/>
              <a:t> </a:t>
            </a:r>
            <a:r>
              <a:rPr lang="ru-RU" i="1" dirty="0" err="1"/>
              <a:t>необхідні</a:t>
            </a:r>
            <a:r>
              <a:rPr lang="ru-RU" i="1" dirty="0"/>
              <a:t> </a:t>
            </a:r>
            <a:r>
              <a:rPr lang="ru-RU" i="1" dirty="0" err="1"/>
              <a:t>втручання</a:t>
            </a:r>
            <a:r>
              <a:rPr lang="ru-RU" i="1" dirty="0"/>
              <a:t> на них , а </a:t>
            </a:r>
            <a:r>
              <a:rPr lang="ru-RU" i="1" dirty="0" err="1"/>
              <a:t>потім</a:t>
            </a:r>
            <a:r>
              <a:rPr lang="ru-RU" i="1" dirty="0"/>
              <a:t> </a:t>
            </a:r>
            <a:r>
              <a:rPr lang="ru-RU" i="1" dirty="0" err="1"/>
              <a:t>розтинають</a:t>
            </a:r>
            <a:r>
              <a:rPr lang="ru-RU" i="1" dirty="0"/>
              <a:t> </a:t>
            </a:r>
            <a:r>
              <a:rPr lang="ru-RU" i="1" dirty="0" err="1"/>
              <a:t>задній</a:t>
            </a:r>
            <a:r>
              <a:rPr lang="ru-RU" i="1" dirty="0"/>
              <a:t> листок </a:t>
            </a:r>
            <a:r>
              <a:rPr lang="ru-RU" i="1" dirty="0" err="1"/>
              <a:t>пристінкової</a:t>
            </a:r>
            <a:r>
              <a:rPr lang="ru-RU" i="1" dirty="0"/>
              <a:t> </a:t>
            </a:r>
            <a:r>
              <a:rPr lang="ru-RU" i="1" dirty="0" err="1"/>
              <a:t>очеревини</a:t>
            </a:r>
            <a:r>
              <a:rPr lang="ru-RU" i="1" dirty="0"/>
              <a:t> і </a:t>
            </a:r>
            <a:r>
              <a:rPr lang="ru-RU" i="1" dirty="0" err="1"/>
              <a:t>оглядають</a:t>
            </a:r>
            <a:r>
              <a:rPr lang="ru-RU" i="1" dirty="0"/>
              <a:t> </a:t>
            </a:r>
            <a:r>
              <a:rPr lang="ru-RU" i="1" dirty="0" err="1"/>
              <a:t>нирку</a:t>
            </a:r>
            <a:r>
              <a:rPr lang="ru-RU" i="1" dirty="0"/>
              <a:t>. </a:t>
            </a:r>
            <a:r>
              <a:rPr lang="ru-RU" i="1" dirty="0" err="1"/>
              <a:t>Обсяг</a:t>
            </a:r>
            <a:r>
              <a:rPr lang="ru-RU" i="1" dirty="0"/>
              <a:t> </a:t>
            </a:r>
            <a:r>
              <a:rPr lang="ru-RU" i="1" dirty="0" err="1"/>
              <a:t>втручання</a:t>
            </a:r>
            <a:r>
              <a:rPr lang="ru-RU" i="1" dirty="0"/>
              <a:t> остаточно </a:t>
            </a:r>
            <a:r>
              <a:rPr lang="ru-RU" i="1" dirty="0" err="1"/>
              <a:t>визначають</a:t>
            </a:r>
            <a:r>
              <a:rPr lang="ru-RU" i="1" dirty="0"/>
              <a:t>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ревізії</a:t>
            </a:r>
            <a:r>
              <a:rPr lang="ru-RU" i="1" dirty="0"/>
              <a:t> </a:t>
            </a:r>
            <a:r>
              <a:rPr lang="ru-RU" i="1" dirty="0" err="1"/>
              <a:t>нирки</a:t>
            </a:r>
            <a:r>
              <a:rPr lang="ru-RU" i="1" dirty="0"/>
              <a:t>. </a:t>
            </a:r>
            <a:endParaRPr lang="ru-RU" dirty="0"/>
          </a:p>
          <a:p>
            <a:r>
              <a:rPr lang="ru-RU" dirty="0"/>
              <a:t>Для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зупинки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</a:t>
            </a:r>
            <a:r>
              <a:rPr lang="ru-RU" dirty="0" err="1"/>
              <a:t>судинну</a:t>
            </a:r>
            <a:r>
              <a:rPr lang="ru-RU" dirty="0"/>
              <a:t> </a:t>
            </a:r>
            <a:r>
              <a:rPr lang="ru-RU" dirty="0" err="1"/>
              <a:t>ніжку</a:t>
            </a:r>
            <a:r>
              <a:rPr lang="ru-RU" dirty="0"/>
              <a:t> </a:t>
            </a:r>
            <a:r>
              <a:rPr lang="ru-RU" dirty="0" err="1"/>
              <a:t>перетискають</a:t>
            </a:r>
            <a:r>
              <a:rPr lang="ru-RU" dirty="0"/>
              <a:t> </a:t>
            </a:r>
            <a:r>
              <a:rPr lang="ru-RU" dirty="0" err="1"/>
              <a:t>пальцями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м’яким</a:t>
            </a:r>
            <a:r>
              <a:rPr lang="ru-RU" dirty="0"/>
              <a:t> </a:t>
            </a:r>
            <a:r>
              <a:rPr lang="ru-RU" dirty="0" err="1"/>
              <a:t>затискачем</a:t>
            </a:r>
            <a:r>
              <a:rPr lang="ru-RU" dirty="0"/>
              <a:t>. Рану </a:t>
            </a:r>
            <a:r>
              <a:rPr lang="ru-RU" dirty="0" err="1"/>
              <a:t>очищають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згустків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і </a:t>
            </a:r>
            <a:r>
              <a:rPr lang="ru-RU" dirty="0" err="1"/>
              <a:t>оглядають</a:t>
            </a:r>
            <a:r>
              <a:rPr lang="ru-RU" dirty="0"/>
              <a:t> </a:t>
            </a:r>
            <a:r>
              <a:rPr lang="ru-RU" dirty="0" err="1"/>
              <a:t>нирку</a:t>
            </a:r>
            <a:r>
              <a:rPr lang="ru-RU" dirty="0"/>
              <a:t>. При </a:t>
            </a:r>
            <a:r>
              <a:rPr lang="ru-RU" dirty="0" err="1"/>
              <a:t>розчавленні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, </a:t>
            </a:r>
            <a:r>
              <a:rPr lang="ru-RU" dirty="0" err="1"/>
              <a:t>відриві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розриві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судинної</a:t>
            </a:r>
            <a:r>
              <a:rPr lang="ru-RU" dirty="0"/>
              <a:t> </a:t>
            </a:r>
            <a:r>
              <a:rPr lang="ru-RU" dirty="0" err="1"/>
              <a:t>ніжки</a:t>
            </a:r>
            <a:r>
              <a:rPr lang="ru-RU" dirty="0"/>
              <a:t> та </a:t>
            </a:r>
            <a:r>
              <a:rPr lang="ru-RU" dirty="0" err="1"/>
              <a:t>збереженні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протилежної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нефректомію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відриву</a:t>
            </a:r>
            <a:r>
              <a:rPr lang="ru-RU" dirty="0"/>
              <a:t>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зупинити</a:t>
            </a:r>
            <a:r>
              <a:rPr lang="ru-RU" dirty="0"/>
              <a:t> </a:t>
            </a:r>
            <a:r>
              <a:rPr lang="ru-RU" dirty="0" err="1"/>
              <a:t>кровотечу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кровоточать</a:t>
            </a:r>
            <a:r>
              <a:rPr lang="ru-RU" dirty="0"/>
              <a:t>, </a:t>
            </a:r>
            <a:r>
              <a:rPr lang="ru-RU" dirty="0" err="1"/>
              <a:t>зашивають</a:t>
            </a:r>
            <a:r>
              <a:rPr lang="ru-RU" dirty="0"/>
              <a:t> кетгутом. </a:t>
            </a:r>
            <a:r>
              <a:rPr lang="ru-RU" dirty="0" err="1"/>
              <a:t>Ранову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закривають</a:t>
            </a:r>
            <a:r>
              <a:rPr lang="ru-RU" dirty="0"/>
              <a:t> жировою </a:t>
            </a:r>
            <a:r>
              <a:rPr lang="ru-RU" dirty="0" err="1"/>
              <a:t>клітковиною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м’язовим</a:t>
            </a:r>
            <a:r>
              <a:rPr lang="ru-RU" dirty="0"/>
              <a:t> лоскутом. У </a:t>
            </a:r>
            <a:r>
              <a:rPr lang="ru-RU" dirty="0" err="1"/>
              <a:t>заочеревинний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через </a:t>
            </a:r>
            <a:r>
              <a:rPr lang="ru-RU" dirty="0" err="1"/>
              <a:t>окремий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дренажну</a:t>
            </a:r>
            <a:r>
              <a:rPr lang="ru-RU" dirty="0"/>
              <a:t> трубку і рану </a:t>
            </a:r>
            <a:r>
              <a:rPr lang="ru-RU" dirty="0" err="1"/>
              <a:t>пошарово</a:t>
            </a:r>
            <a:r>
              <a:rPr lang="ru-RU" dirty="0"/>
              <a:t> </a:t>
            </a:r>
            <a:r>
              <a:rPr lang="ru-RU" dirty="0" err="1"/>
              <a:t>зашивають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65841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242" y="932681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Відкриті</a:t>
            </a:r>
            <a:r>
              <a:rPr lang="ru-RU" b="1" dirty="0"/>
              <a:t> </a:t>
            </a:r>
            <a:r>
              <a:rPr lang="ru-RU" b="1" dirty="0" err="1"/>
              <a:t>пошкодження</a:t>
            </a:r>
            <a:r>
              <a:rPr lang="ru-RU" b="1" dirty="0"/>
              <a:t>. </a:t>
            </a:r>
            <a:r>
              <a:rPr lang="ru-RU" dirty="0"/>
              <a:t>Для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пошкоджень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але й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Як правило, вони </a:t>
            </a:r>
            <a:r>
              <a:rPr lang="ru-RU" dirty="0" err="1"/>
              <a:t>виникають</a:t>
            </a:r>
            <a:r>
              <a:rPr lang="ru-RU" dirty="0"/>
              <a:t> при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травмах і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відкритих</a:t>
            </a:r>
            <a:r>
              <a:rPr lang="ru-RU" dirty="0"/>
              <a:t> </a:t>
            </a:r>
            <a:r>
              <a:rPr lang="ru-RU" dirty="0" err="1"/>
              <a:t>пошкоджень</a:t>
            </a:r>
            <a:r>
              <a:rPr lang="ru-RU" dirty="0"/>
              <a:t>: а)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нирковогожирового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; б) </a:t>
            </a:r>
            <a:r>
              <a:rPr lang="ru-RU" dirty="0" err="1"/>
              <a:t>дотичне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; в) </a:t>
            </a:r>
            <a:r>
              <a:rPr lang="ru-RU" dirty="0" err="1"/>
              <a:t>наскрізне</a:t>
            </a:r>
            <a:r>
              <a:rPr lang="ru-RU" dirty="0"/>
              <a:t> і </a:t>
            </a:r>
            <a:r>
              <a:rPr lang="ru-RU" dirty="0" err="1"/>
              <a:t>сліпе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без </a:t>
            </a:r>
            <a:r>
              <a:rPr lang="ru-RU" dirty="0" err="1"/>
              <a:t>ушкодження</a:t>
            </a:r>
            <a:r>
              <a:rPr lang="ru-RU" dirty="0"/>
              <a:t> чашечково-</a:t>
            </a:r>
            <a:r>
              <a:rPr lang="ru-RU" dirty="0" err="1"/>
              <a:t>мискової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 г) </a:t>
            </a:r>
            <a:r>
              <a:rPr lang="ru-RU" dirty="0" err="1"/>
              <a:t>наскрізне</a:t>
            </a:r>
            <a:r>
              <a:rPr lang="ru-RU" dirty="0"/>
              <a:t> і </a:t>
            </a:r>
            <a:r>
              <a:rPr lang="ru-RU" dirty="0" err="1"/>
              <a:t>сліпе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з </a:t>
            </a:r>
            <a:r>
              <a:rPr lang="ru-RU" dirty="0" err="1"/>
              <a:t>пошкодженням</a:t>
            </a:r>
            <a:r>
              <a:rPr lang="ru-RU" dirty="0"/>
              <a:t> чашечково-</a:t>
            </a:r>
            <a:r>
              <a:rPr lang="ru-RU" dirty="0" err="1"/>
              <a:t>мискової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 д) </a:t>
            </a:r>
            <a:r>
              <a:rPr lang="ru-RU" dirty="0" err="1"/>
              <a:t>розчавлення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; є) </a:t>
            </a:r>
            <a:r>
              <a:rPr lang="ru-RU" dirty="0" err="1"/>
              <a:t>поранення</a:t>
            </a:r>
            <a:r>
              <a:rPr lang="ru-RU" dirty="0"/>
              <a:t> великих </a:t>
            </a:r>
            <a:r>
              <a:rPr lang="ru-RU" dirty="0" err="1"/>
              <a:t>судин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; е)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названих</a:t>
            </a:r>
            <a:r>
              <a:rPr lang="ru-RU" dirty="0"/>
              <a:t> </a:t>
            </a:r>
            <a:r>
              <a:rPr lang="ru-RU" dirty="0" err="1"/>
              <a:t>пошкоджень</a:t>
            </a:r>
            <a:r>
              <a:rPr lang="ru-RU" dirty="0"/>
              <a:t>. Чим </a:t>
            </a:r>
            <a:r>
              <a:rPr lang="ru-RU" dirty="0" err="1"/>
              <a:t>ближче</a:t>
            </a:r>
            <a:r>
              <a:rPr lang="ru-RU" dirty="0"/>
              <a:t> рана до </a:t>
            </a:r>
            <a:r>
              <a:rPr lang="ru-RU" dirty="0" err="1"/>
              <a:t>судинної</a:t>
            </a:r>
            <a:r>
              <a:rPr lang="ru-RU" dirty="0"/>
              <a:t> </a:t>
            </a:r>
            <a:r>
              <a:rPr lang="ru-RU" dirty="0" err="1"/>
              <a:t>ніжки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та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магістральних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і </a:t>
            </a:r>
            <a:r>
              <a:rPr lang="ru-RU" dirty="0" err="1"/>
              <a:t>більша</a:t>
            </a:r>
            <a:r>
              <a:rPr lang="ru-RU" dirty="0"/>
              <a:t> зона некрозу. </a:t>
            </a:r>
            <a:r>
              <a:rPr lang="ru-RU" dirty="0" err="1"/>
              <a:t>Потраплення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в </a:t>
            </a:r>
            <a:r>
              <a:rPr lang="ru-RU" dirty="0" err="1"/>
              <a:t>оточуючі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черевну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сечової</a:t>
            </a:r>
            <a:r>
              <a:rPr lang="ru-RU" dirty="0"/>
              <a:t> </a:t>
            </a:r>
            <a:r>
              <a:rPr lang="ru-RU" dirty="0" err="1"/>
              <a:t>інфільтрації</a:t>
            </a:r>
            <a:r>
              <a:rPr lang="ru-RU" dirty="0"/>
              <a:t>,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сечових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і </a:t>
            </a:r>
            <a:r>
              <a:rPr lang="ru-RU" dirty="0" err="1"/>
              <a:t>гнійних</a:t>
            </a:r>
            <a:r>
              <a:rPr lang="ru-RU" dirty="0"/>
              <a:t> </a:t>
            </a:r>
            <a:r>
              <a:rPr lang="ru-RU" dirty="0" err="1"/>
              <a:t>затьоків</a:t>
            </a:r>
            <a:r>
              <a:rPr lang="ru-RU" dirty="0"/>
              <a:t>, </a:t>
            </a:r>
            <a:r>
              <a:rPr lang="ru-RU" dirty="0" err="1"/>
              <a:t>флегмони</a:t>
            </a:r>
            <a:r>
              <a:rPr lang="ru-RU" dirty="0"/>
              <a:t> </a:t>
            </a:r>
            <a:r>
              <a:rPr lang="ru-RU" dirty="0" err="1"/>
              <a:t>заочеревинної</a:t>
            </a:r>
            <a:r>
              <a:rPr lang="ru-RU" dirty="0"/>
              <a:t> </a:t>
            </a:r>
            <a:r>
              <a:rPr lang="ru-RU" dirty="0" err="1"/>
              <a:t>клітковини</a:t>
            </a:r>
            <a:r>
              <a:rPr lang="ru-RU" dirty="0"/>
              <a:t>, </a:t>
            </a:r>
            <a:r>
              <a:rPr lang="ru-RU" dirty="0" err="1"/>
              <a:t>перитоніту</a:t>
            </a:r>
            <a:r>
              <a:rPr lang="ru-RU" dirty="0"/>
              <a:t>.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домішок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у </a:t>
            </a:r>
            <a:r>
              <a:rPr lang="ru-RU" dirty="0" err="1"/>
              <a:t>крові</a:t>
            </a:r>
            <a:r>
              <a:rPr lang="ru-RU" dirty="0"/>
              <a:t>, яка </a:t>
            </a:r>
            <a:r>
              <a:rPr lang="ru-RU" dirty="0" err="1"/>
              <a:t>витікає</a:t>
            </a:r>
            <a:r>
              <a:rPr lang="ru-RU" dirty="0"/>
              <a:t> з рани, </a:t>
            </a:r>
            <a:r>
              <a:rPr lang="ru-RU" dirty="0" err="1"/>
              <a:t>користуються</a:t>
            </a:r>
            <a:r>
              <a:rPr lang="ru-RU" dirty="0"/>
              <a:t> пробою з бромом. </a:t>
            </a:r>
            <a:r>
              <a:rPr lang="ru-RU" dirty="0" err="1"/>
              <a:t>Виділення</a:t>
            </a:r>
            <a:r>
              <a:rPr lang="ru-RU" dirty="0"/>
              <a:t> газу при </a:t>
            </a:r>
            <a:r>
              <a:rPr lang="ru-RU" dirty="0" err="1"/>
              <a:t>зрошуванні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 брому рани </a:t>
            </a:r>
            <a:r>
              <a:rPr lang="ru-RU" dirty="0" err="1"/>
              <a:t>свідчить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рановому</a:t>
            </a:r>
            <a:r>
              <a:rPr lang="ru-RU" dirty="0"/>
              <a:t> </a:t>
            </a:r>
            <a:r>
              <a:rPr lang="ru-RU" dirty="0" err="1"/>
              <a:t>виділенні</a:t>
            </a:r>
            <a:r>
              <a:rPr lang="ru-RU" dirty="0"/>
              <a:t> є сеча. З </a:t>
            </a:r>
            <a:r>
              <a:rPr lang="ru-RU" dirty="0" err="1"/>
              <a:t>цією</a:t>
            </a:r>
            <a:r>
              <a:rPr lang="ru-RU" dirty="0"/>
              <a:t> метою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й </a:t>
            </a:r>
            <a:r>
              <a:rPr lang="ru-RU" dirty="0" err="1"/>
              <a:t>індігокармінову</a:t>
            </a:r>
            <a:r>
              <a:rPr lang="ru-RU" dirty="0"/>
              <a:t> пробу.</a:t>
            </a:r>
          </a:p>
        </p:txBody>
      </p:sp>
    </p:spTree>
    <p:extLst>
      <p:ext uri="{BB962C8B-B14F-4D97-AF65-F5344CB8AC3E}">
        <p14:creationId xmlns:p14="http://schemas.microsoft.com/office/powerpoint/2010/main" val="2626441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88" y="1141686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Клінічна</a:t>
            </a:r>
            <a:r>
              <a:rPr lang="ru-RU" b="1" dirty="0"/>
              <a:t> картина. </a:t>
            </a:r>
            <a:r>
              <a:rPr lang="ru-RU" dirty="0" err="1"/>
              <a:t>Основними</a:t>
            </a:r>
            <a:r>
              <a:rPr lang="ru-RU" dirty="0"/>
              <a:t> симптомами </a:t>
            </a:r>
            <a:r>
              <a:rPr lang="ru-RU" dirty="0" err="1"/>
              <a:t>відкритого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є рана в </a:t>
            </a:r>
            <a:r>
              <a:rPr lang="ru-RU" dirty="0" err="1"/>
              <a:t>поперековій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,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ниркова</a:t>
            </a:r>
            <a:r>
              <a:rPr lang="ru-RU" dirty="0"/>
              <a:t> гематома, </a:t>
            </a:r>
            <a:r>
              <a:rPr lang="ru-RU" dirty="0" err="1"/>
              <a:t>гематурія</a:t>
            </a:r>
            <a:r>
              <a:rPr lang="ru-RU" dirty="0"/>
              <a:t> і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з рани.</a:t>
            </a:r>
            <a:r>
              <a:rPr lang="ru-RU" b="1" dirty="0"/>
              <a:t> </a:t>
            </a:r>
            <a:r>
              <a:rPr lang="ru-RU" b="1" dirty="0" err="1"/>
              <a:t>Діагностика</a:t>
            </a:r>
            <a:r>
              <a:rPr lang="ru-RU" b="1" i="1" dirty="0"/>
              <a:t>.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діагноз</a:t>
            </a:r>
            <a:r>
              <a:rPr lang="ru-RU" dirty="0"/>
              <a:t> при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пошкодженні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неважко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анамнезу, </a:t>
            </a:r>
            <a:r>
              <a:rPr lang="ru-RU" dirty="0" err="1"/>
              <a:t>огляду</a:t>
            </a:r>
            <a:r>
              <a:rPr lang="ru-RU" dirty="0"/>
              <a:t> рани. Для </a:t>
            </a:r>
            <a:r>
              <a:rPr lang="ru-RU" dirty="0" err="1"/>
              <a:t>уточнення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 і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контрлатеральної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: </a:t>
            </a:r>
            <a:r>
              <a:rPr lang="ru-RU" dirty="0" err="1"/>
              <a:t>хромоцистоскопію</a:t>
            </a:r>
            <a:r>
              <a:rPr lang="ru-RU" dirty="0"/>
              <a:t>, </a:t>
            </a:r>
            <a:r>
              <a:rPr lang="ru-RU" dirty="0" err="1"/>
              <a:t>екскреторну</a:t>
            </a:r>
            <a:r>
              <a:rPr lang="ru-RU" dirty="0"/>
              <a:t> </a:t>
            </a:r>
            <a:r>
              <a:rPr lang="ru-RU" dirty="0" err="1"/>
              <a:t>урографію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разом з </a:t>
            </a:r>
            <a:r>
              <a:rPr lang="ru-RU" dirty="0" err="1"/>
              <a:t>фістулографією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цінну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ранового</a:t>
            </a:r>
            <a:r>
              <a:rPr lang="ru-RU" dirty="0"/>
              <a:t> каналу,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до </a:t>
            </a:r>
            <a:r>
              <a:rPr lang="ru-RU" dirty="0" err="1"/>
              <a:t>нирки</a:t>
            </a:r>
            <a:r>
              <a:rPr lang="ru-RU" dirty="0"/>
              <a:t>. </a:t>
            </a:r>
          </a:p>
          <a:p>
            <a:r>
              <a:rPr lang="ru-RU" b="1" dirty="0"/>
              <a:t>Лікування</a:t>
            </a:r>
            <a:r>
              <a:rPr lang="ru-RU" b="1" i="1" dirty="0"/>
              <a:t>. </a:t>
            </a:r>
            <a:r>
              <a:rPr lang="ru-RU" dirty="0" err="1"/>
              <a:t>Хворі</a:t>
            </a:r>
            <a:r>
              <a:rPr lang="ru-RU" dirty="0"/>
              <a:t> з </a:t>
            </a:r>
            <a:r>
              <a:rPr lang="ru-RU" dirty="0" err="1"/>
              <a:t>відкритими</a:t>
            </a:r>
            <a:r>
              <a:rPr lang="ru-RU" dirty="0"/>
              <a:t> травмами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оперуються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з шоку, але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, а стан хворого </a:t>
            </a:r>
            <a:r>
              <a:rPr lang="ru-RU" dirty="0" err="1"/>
              <a:t>погіршується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оперувати</a:t>
            </a:r>
            <a:r>
              <a:rPr lang="ru-RU" dirty="0"/>
              <a:t>, не </a:t>
            </a:r>
            <a:r>
              <a:rPr lang="ru-RU" dirty="0" err="1"/>
              <a:t>припиняючи</a:t>
            </a:r>
            <a:r>
              <a:rPr lang="ru-RU" dirty="0"/>
              <a:t> </a:t>
            </a:r>
            <a:r>
              <a:rPr lang="ru-RU" dirty="0" err="1"/>
              <a:t>протишокової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 треба </a:t>
            </a:r>
            <a:r>
              <a:rPr lang="ru-RU" dirty="0" err="1"/>
              <a:t>пам’ятати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рани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інфікованими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нефректомію</a:t>
            </a:r>
            <a:r>
              <a:rPr lang="ru-RU" dirty="0"/>
              <a:t>. Лише при </a:t>
            </a:r>
            <a:r>
              <a:rPr lang="ru-RU" dirty="0" err="1"/>
              <a:t>легкій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і </a:t>
            </a:r>
            <a:r>
              <a:rPr lang="ru-RU" dirty="0" err="1"/>
              <a:t>пораненні</a:t>
            </a:r>
            <a:r>
              <a:rPr lang="ru-RU" dirty="0"/>
              <a:t> </a:t>
            </a:r>
            <a:r>
              <a:rPr lang="ru-RU" dirty="0" err="1"/>
              <a:t>єдиної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допустима </a:t>
            </a:r>
            <a:r>
              <a:rPr lang="ru-RU" dirty="0" err="1"/>
              <a:t>органозберігаюча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0441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871" y="984932"/>
            <a:ext cx="8596668" cy="3880773"/>
          </a:xfrm>
        </p:spPr>
        <p:txBody>
          <a:bodyPr/>
          <a:lstStyle/>
          <a:p>
            <a:r>
              <a:rPr lang="ru-RU" b="1" i="1" dirty="0" err="1"/>
              <a:t>Пошкодження</a:t>
            </a:r>
            <a:r>
              <a:rPr lang="ru-RU" b="1" i="1" dirty="0"/>
              <a:t> </a:t>
            </a:r>
            <a:r>
              <a:rPr lang="ru-RU" b="1" i="1" dirty="0" err="1"/>
              <a:t>сечового</a:t>
            </a:r>
            <a:r>
              <a:rPr lang="ru-RU" b="1" i="1" dirty="0"/>
              <a:t> </a:t>
            </a:r>
            <a:r>
              <a:rPr lang="ru-RU" b="1" i="1" dirty="0" err="1"/>
              <a:t>міхура</a:t>
            </a:r>
            <a:r>
              <a:rPr lang="ru-RU" b="1" i="1" dirty="0"/>
              <a:t> </a:t>
            </a:r>
            <a:endParaRPr lang="ru-RU" dirty="0"/>
          </a:p>
          <a:p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розподіляються</a:t>
            </a:r>
            <a:r>
              <a:rPr lang="ru-RU" dirty="0"/>
              <a:t> на </a:t>
            </a:r>
            <a:r>
              <a:rPr lang="ru-RU" dirty="0" err="1"/>
              <a:t>закриті</a:t>
            </a:r>
            <a:r>
              <a:rPr lang="ru-RU" dirty="0"/>
              <a:t> й </a:t>
            </a:r>
            <a:r>
              <a:rPr lang="ru-RU" dirty="0" err="1"/>
              <a:t>відкриті</a:t>
            </a:r>
            <a:r>
              <a:rPr lang="ru-RU" dirty="0"/>
              <a:t>, </a:t>
            </a:r>
            <a:r>
              <a:rPr lang="ru-RU" dirty="0" err="1"/>
              <a:t>ізольовані</a:t>
            </a:r>
            <a:r>
              <a:rPr lang="ru-RU" dirty="0"/>
              <a:t> й </a:t>
            </a:r>
            <a:r>
              <a:rPr lang="ru-RU" dirty="0" err="1"/>
              <a:t>поєднані</a:t>
            </a:r>
            <a:r>
              <a:rPr lang="ru-RU" dirty="0"/>
              <a:t>, </a:t>
            </a:r>
            <a:r>
              <a:rPr lang="ru-RU" dirty="0" err="1"/>
              <a:t>внутрішньочеревинні</a:t>
            </a:r>
            <a:r>
              <a:rPr lang="ru-RU" dirty="0"/>
              <a:t>, </a:t>
            </a:r>
            <a:r>
              <a:rPr lang="ru-RU" dirty="0" err="1"/>
              <a:t>позаочеревинні</a:t>
            </a:r>
            <a:r>
              <a:rPr lang="ru-RU" dirty="0"/>
              <a:t> та </a:t>
            </a:r>
            <a:r>
              <a:rPr lang="ru-RU" dirty="0" err="1"/>
              <a:t>змішані</a:t>
            </a:r>
            <a:r>
              <a:rPr lang="ru-RU" dirty="0"/>
              <a:t>.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шари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пошкоджені</a:t>
            </a:r>
            <a:r>
              <a:rPr lang="ru-RU" dirty="0"/>
              <a:t>,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і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, </a:t>
            </a:r>
            <a:r>
              <a:rPr lang="ru-RU" dirty="0" err="1"/>
              <a:t>повні</a:t>
            </a:r>
            <a:r>
              <a:rPr lang="ru-RU" dirty="0"/>
              <a:t> та </a:t>
            </a:r>
            <a:r>
              <a:rPr lang="ru-RU" dirty="0" err="1"/>
              <a:t>неповні</a:t>
            </a:r>
            <a:r>
              <a:rPr lang="ru-RU" dirty="0"/>
              <a:t>. </a:t>
            </a:r>
            <a:r>
              <a:rPr lang="ru-RU" dirty="0" err="1"/>
              <a:t>Неповні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переходити</a:t>
            </a:r>
            <a:r>
              <a:rPr lang="ru-RU" dirty="0"/>
              <a:t> у </a:t>
            </a:r>
            <a:r>
              <a:rPr lang="ru-RU" dirty="0" err="1"/>
              <a:t>повні</a:t>
            </a:r>
            <a:r>
              <a:rPr lang="ru-RU" dirty="0"/>
              <a:t>. Причиною </a:t>
            </a:r>
            <a:r>
              <a:rPr lang="ru-RU" dirty="0" err="1"/>
              <a:t>внутрішньочеревинного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є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гідростатичного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, яке </a:t>
            </a:r>
            <a:r>
              <a:rPr lang="ru-RU" dirty="0" err="1"/>
              <a:t>спостерігається</a:t>
            </a:r>
            <a:r>
              <a:rPr lang="ru-RU" dirty="0"/>
              <a:t> при </a:t>
            </a:r>
            <a:r>
              <a:rPr lang="ru-RU" dirty="0" err="1"/>
              <a:t>переповненому</a:t>
            </a:r>
            <a:r>
              <a:rPr lang="ru-RU" dirty="0"/>
              <a:t> </a:t>
            </a:r>
            <a:r>
              <a:rPr lang="ru-RU" dirty="0" err="1"/>
              <a:t>сечовому</a:t>
            </a:r>
            <a:r>
              <a:rPr lang="ru-RU" dirty="0"/>
              <a:t> </a:t>
            </a:r>
            <a:r>
              <a:rPr lang="ru-RU" dirty="0" err="1"/>
              <a:t>міхурі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не </a:t>
            </a:r>
            <a:r>
              <a:rPr lang="ru-RU" dirty="0" err="1"/>
              <a:t>стільки</a:t>
            </a:r>
            <a:r>
              <a:rPr lang="ru-RU" dirty="0"/>
              <a:t> сила удару,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70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414" y="836886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Клінічна</a:t>
            </a:r>
            <a:r>
              <a:rPr lang="ru-RU" b="1" dirty="0"/>
              <a:t> картина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і характеру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цілості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позаочеревинному</a:t>
            </a:r>
            <a:r>
              <a:rPr lang="ru-RU" dirty="0"/>
              <a:t> </a:t>
            </a:r>
            <a:r>
              <a:rPr lang="ru-RU" dirty="0" err="1"/>
              <a:t>розриві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надлобковій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 при </a:t>
            </a:r>
            <a:r>
              <a:rPr lang="ru-RU" dirty="0" err="1"/>
              <a:t>позиві</a:t>
            </a:r>
            <a:r>
              <a:rPr lang="ru-RU" dirty="0"/>
              <a:t> до </a:t>
            </a:r>
            <a:r>
              <a:rPr lang="ru-RU" dirty="0" err="1"/>
              <a:t>сечовипускання</a:t>
            </a:r>
            <a:r>
              <a:rPr lang="ru-RU" dirty="0"/>
              <a:t>, особливо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натужування</a:t>
            </a:r>
            <a:r>
              <a:rPr lang="ru-RU" dirty="0"/>
              <a:t>.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в </a:t>
            </a:r>
            <a:r>
              <a:rPr lang="ru-RU" dirty="0" err="1"/>
              <a:t>промежину</a:t>
            </a:r>
            <a:r>
              <a:rPr lang="ru-RU" dirty="0"/>
              <a:t> , </a:t>
            </a:r>
            <a:r>
              <a:rPr lang="ru-RU" dirty="0" err="1"/>
              <a:t>пряму</a:t>
            </a:r>
            <a:r>
              <a:rPr lang="ru-RU" dirty="0"/>
              <a:t> кишку , </a:t>
            </a:r>
            <a:r>
              <a:rPr lang="ru-RU" dirty="0" err="1"/>
              <a:t>статевий</a:t>
            </a:r>
            <a:r>
              <a:rPr lang="ru-RU" dirty="0"/>
              <a:t> член. </a:t>
            </a:r>
          </a:p>
          <a:p>
            <a:r>
              <a:rPr lang="ru-RU" dirty="0" err="1"/>
              <a:t>Важливим</a:t>
            </a:r>
            <a:r>
              <a:rPr lang="ru-RU" dirty="0"/>
              <a:t> симптомом </a:t>
            </a:r>
            <a:r>
              <a:rPr lang="ru-RU" dirty="0" err="1"/>
              <a:t>розриву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є </a:t>
            </a:r>
            <a:r>
              <a:rPr lang="ru-RU" dirty="0" err="1"/>
              <a:t>розлади</a:t>
            </a:r>
            <a:r>
              <a:rPr lang="ru-RU" dirty="0"/>
              <a:t> </a:t>
            </a:r>
            <a:r>
              <a:rPr lang="ru-RU" dirty="0" err="1"/>
              <a:t>сечовипускання</a:t>
            </a:r>
            <a:r>
              <a:rPr lang="ru-RU" dirty="0"/>
              <a:t>. При </a:t>
            </a:r>
            <a:r>
              <a:rPr lang="ru-RU" dirty="0" err="1"/>
              <a:t>позаочеревинному</a:t>
            </a:r>
            <a:r>
              <a:rPr lang="ru-RU" dirty="0"/>
              <a:t> </a:t>
            </a:r>
            <a:r>
              <a:rPr lang="ru-RU" dirty="0" err="1"/>
              <a:t>розриві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</a:t>
            </a:r>
            <a:r>
              <a:rPr lang="ru-RU" dirty="0" err="1"/>
              <a:t>несправжні</a:t>
            </a:r>
            <a:r>
              <a:rPr lang="ru-RU" dirty="0"/>
              <a:t> </a:t>
            </a:r>
            <a:r>
              <a:rPr lang="ru-RU" dirty="0" err="1"/>
              <a:t>позиви</a:t>
            </a:r>
            <a:r>
              <a:rPr lang="ru-RU" dirty="0"/>
              <a:t> до </a:t>
            </a:r>
            <a:r>
              <a:rPr lang="ru-RU" dirty="0" err="1"/>
              <a:t>сечовипускання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тенезмами та </a:t>
            </a:r>
            <a:r>
              <a:rPr lang="ru-RU" dirty="0" err="1"/>
              <a:t>виділенням</a:t>
            </a:r>
            <a:r>
              <a:rPr lang="ru-RU" dirty="0"/>
              <a:t> </a:t>
            </a:r>
            <a:r>
              <a:rPr lang="ru-RU" dirty="0" err="1"/>
              <a:t>незначної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, </a:t>
            </a:r>
            <a:r>
              <a:rPr lang="ru-RU" dirty="0" err="1"/>
              <a:t>забарвленої</a:t>
            </a:r>
            <a:r>
              <a:rPr lang="ru-RU" dirty="0"/>
              <a:t> </a:t>
            </a:r>
            <a:r>
              <a:rPr lang="ru-RU" dirty="0" err="1"/>
              <a:t>кров’ю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Можлива</a:t>
            </a:r>
            <a:r>
              <a:rPr lang="ru-RU" dirty="0"/>
              <a:t> </a:t>
            </a:r>
            <a:r>
              <a:rPr lang="ru-RU" dirty="0" err="1"/>
              <a:t>затримка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перкусії</a:t>
            </a:r>
            <a:r>
              <a:rPr lang="ru-RU" dirty="0"/>
              <a:t> над лобком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тупість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чіткої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раннім</a:t>
            </a:r>
            <a:r>
              <a:rPr lang="ru-RU" dirty="0"/>
              <a:t> симптомом є </a:t>
            </a:r>
            <a:r>
              <a:rPr lang="ru-RU" dirty="0" err="1"/>
              <a:t>біль</a:t>
            </a:r>
            <a:r>
              <a:rPr lang="ru-RU" dirty="0"/>
              <a:t> 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локалізується</a:t>
            </a:r>
            <a:r>
              <a:rPr lang="ru-RU" dirty="0"/>
              <a:t> в </a:t>
            </a:r>
            <a:r>
              <a:rPr lang="ru-RU" dirty="0" err="1"/>
              <a:t>лобковій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по </a:t>
            </a:r>
            <a:r>
              <a:rPr lang="ru-RU" dirty="0" err="1"/>
              <a:t>всьому</a:t>
            </a:r>
            <a:r>
              <a:rPr lang="ru-RU" dirty="0"/>
              <a:t> животу.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буває</a:t>
            </a:r>
            <a:r>
              <a:rPr lang="ru-RU" dirty="0"/>
              <a:t> </a:t>
            </a:r>
            <a:r>
              <a:rPr lang="ru-RU" dirty="0" err="1"/>
              <a:t>переймистим</a:t>
            </a:r>
            <a:r>
              <a:rPr lang="ru-RU" dirty="0"/>
              <a:t>.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наростають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перитоніту</a:t>
            </a:r>
            <a:r>
              <a:rPr lang="ru-RU" dirty="0"/>
              <a:t>. </a:t>
            </a:r>
            <a:r>
              <a:rPr lang="ru-RU" dirty="0" err="1"/>
              <a:t>Перкуторно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тупість</a:t>
            </a:r>
            <a:r>
              <a:rPr lang="ru-RU" dirty="0"/>
              <a:t> без </a:t>
            </a:r>
            <a:r>
              <a:rPr lang="ru-RU" dirty="0" err="1"/>
              <a:t>чітких</a:t>
            </a:r>
            <a:r>
              <a:rPr lang="ru-RU" dirty="0"/>
              <a:t> меж, яка </a:t>
            </a:r>
            <a:r>
              <a:rPr lang="ru-RU" dirty="0" err="1"/>
              <a:t>поширюється</a:t>
            </a:r>
            <a:r>
              <a:rPr lang="ru-RU" dirty="0"/>
              <a:t> в </a:t>
            </a:r>
            <a:r>
              <a:rPr lang="ru-RU" dirty="0" err="1"/>
              <a:t>пахвинну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047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832" y="1307149"/>
            <a:ext cx="8596668" cy="3880773"/>
          </a:xfrm>
        </p:spPr>
        <p:txBody>
          <a:bodyPr/>
          <a:lstStyle/>
          <a:p>
            <a:r>
              <a:rPr lang="ru-RU" dirty="0"/>
              <a:t>При </a:t>
            </a:r>
            <a:r>
              <a:rPr lang="ru-RU" dirty="0" err="1"/>
              <a:t>поєднаному</a:t>
            </a:r>
            <a:r>
              <a:rPr lang="ru-RU" dirty="0"/>
              <a:t> </a:t>
            </a:r>
            <a:r>
              <a:rPr lang="ru-RU" dirty="0" err="1"/>
              <a:t>пошкодженні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та </a:t>
            </a:r>
            <a:r>
              <a:rPr lang="ru-RU" dirty="0" err="1"/>
              <a:t>кісток</a:t>
            </a:r>
            <a:r>
              <a:rPr lang="ru-RU" dirty="0"/>
              <a:t> таза </a:t>
            </a:r>
            <a:r>
              <a:rPr lang="ru-RU" dirty="0" err="1"/>
              <a:t>хворий</a:t>
            </a:r>
            <a:r>
              <a:rPr lang="ru-RU" dirty="0"/>
              <a:t> </a:t>
            </a:r>
            <a:r>
              <a:rPr lang="ru-RU" dirty="0" err="1"/>
              <a:t>блідий</a:t>
            </a:r>
            <a:r>
              <a:rPr lang="ru-RU" dirty="0"/>
              <a:t>, </a:t>
            </a:r>
            <a:r>
              <a:rPr lang="ru-RU" dirty="0" err="1"/>
              <a:t>вкритий</a:t>
            </a:r>
            <a:r>
              <a:rPr lang="ru-RU" dirty="0"/>
              <a:t> </a:t>
            </a:r>
            <a:r>
              <a:rPr lang="ru-RU" dirty="0" err="1"/>
              <a:t>холодним</a:t>
            </a:r>
            <a:r>
              <a:rPr lang="ru-RU" dirty="0"/>
              <a:t> потом.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тахікардія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приєднання</a:t>
            </a:r>
            <a:r>
              <a:rPr lang="ru-RU" dirty="0"/>
              <a:t> </a:t>
            </a:r>
            <a:r>
              <a:rPr lang="ru-RU" dirty="0" err="1"/>
              <a:t>інфекції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сечова</a:t>
            </a:r>
            <a:r>
              <a:rPr lang="ru-RU" dirty="0"/>
              <a:t> флегмона, </a:t>
            </a:r>
            <a:r>
              <a:rPr lang="ru-RU" dirty="0" err="1"/>
              <a:t>уросепсис</a:t>
            </a:r>
            <a:r>
              <a:rPr lang="ru-RU" dirty="0"/>
              <a:t>. </a:t>
            </a:r>
          </a:p>
          <a:p>
            <a:r>
              <a:rPr lang="ru-RU" dirty="0"/>
              <a:t>До </a:t>
            </a:r>
            <a:r>
              <a:rPr lang="ru-RU" dirty="0" err="1"/>
              <a:t>симптомів</a:t>
            </a:r>
            <a:r>
              <a:rPr lang="ru-RU" dirty="0"/>
              <a:t> </a:t>
            </a:r>
            <a:r>
              <a:rPr lang="ru-RU" dirty="0" err="1"/>
              <a:t>внутрішньочеревинного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сечовипускання</a:t>
            </a:r>
            <a:r>
              <a:rPr lang="ru-RU" dirty="0"/>
              <a:t>, при </a:t>
            </a:r>
            <a:r>
              <a:rPr lang="ru-RU" dirty="0" err="1"/>
              <a:t>частих</a:t>
            </a:r>
            <a:r>
              <a:rPr lang="ru-RU" dirty="0"/>
              <a:t> </a:t>
            </a:r>
            <a:r>
              <a:rPr lang="ru-RU" dirty="0" err="1"/>
              <a:t>несправжніх</a:t>
            </a:r>
            <a:r>
              <a:rPr lang="ru-RU" dirty="0"/>
              <a:t> </a:t>
            </a:r>
            <a:r>
              <a:rPr lang="ru-RU" dirty="0" err="1"/>
              <a:t>позивах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 У таких </a:t>
            </a:r>
            <a:r>
              <a:rPr lang="ru-RU" dirty="0" err="1"/>
              <a:t>хворих</a:t>
            </a:r>
            <a:r>
              <a:rPr lang="ru-RU" dirty="0"/>
              <a:t> сеча </a:t>
            </a:r>
            <a:r>
              <a:rPr lang="ru-RU" dirty="0" err="1"/>
              <a:t>надходить</a:t>
            </a:r>
            <a:r>
              <a:rPr lang="ru-RU" dirty="0"/>
              <a:t> у </a:t>
            </a:r>
            <a:r>
              <a:rPr lang="ru-RU" dirty="0" err="1"/>
              <a:t>черевину</a:t>
            </a:r>
            <a:r>
              <a:rPr lang="ru-RU" dirty="0"/>
              <a:t> </a:t>
            </a:r>
            <a:r>
              <a:rPr lang="ru-RU" dirty="0" err="1"/>
              <a:t>порожнину</a:t>
            </a:r>
            <a:r>
              <a:rPr lang="ru-RU" dirty="0"/>
              <a:t> через дефект у </a:t>
            </a:r>
            <a:r>
              <a:rPr lang="ru-RU" dirty="0" err="1"/>
              <a:t>стінці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. </a:t>
            </a:r>
            <a:r>
              <a:rPr lang="ru-RU" dirty="0" err="1"/>
              <a:t>Інколи</a:t>
            </a:r>
            <a:r>
              <a:rPr lang="ru-RU" dirty="0"/>
              <a:t> акт </a:t>
            </a:r>
            <a:r>
              <a:rPr lang="ru-RU" dirty="0" err="1"/>
              <a:t>сечовипускання</a:t>
            </a:r>
            <a:r>
              <a:rPr lang="ru-RU" dirty="0"/>
              <a:t> </a:t>
            </a:r>
            <a:r>
              <a:rPr lang="ru-RU" dirty="0" err="1"/>
              <a:t>зберігається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тампонаді</a:t>
            </a:r>
            <a:r>
              <a:rPr lang="ru-RU" dirty="0"/>
              <a:t> дефекту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петлею кишки </a:t>
            </a:r>
            <a:r>
              <a:rPr lang="ru-RU" dirty="0" err="1"/>
              <a:t>чи</a:t>
            </a:r>
            <a:r>
              <a:rPr lang="ru-RU" dirty="0"/>
              <a:t> сальником.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накопиченням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в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 </a:t>
            </a:r>
            <a:r>
              <a:rPr lang="ru-RU" dirty="0" err="1"/>
              <a:t>відзначаються</a:t>
            </a:r>
            <a:r>
              <a:rPr lang="ru-RU" dirty="0"/>
              <a:t> </a:t>
            </a:r>
            <a:r>
              <a:rPr lang="ru-RU" dirty="0" err="1"/>
              <a:t>здуття</a:t>
            </a:r>
            <a:r>
              <a:rPr lang="ru-RU" dirty="0"/>
              <a:t> живота (метеоризм), </a:t>
            </a:r>
            <a:r>
              <a:rPr lang="ru-RU" dirty="0" err="1"/>
              <a:t>притуплення</a:t>
            </a:r>
            <a:r>
              <a:rPr lang="ru-RU" dirty="0"/>
              <a:t> </a:t>
            </a:r>
            <a:r>
              <a:rPr lang="ru-RU" dirty="0" err="1"/>
              <a:t>перкуторного</a:t>
            </a:r>
            <a:r>
              <a:rPr lang="ru-RU" dirty="0"/>
              <a:t> звуку в пологих </a:t>
            </a:r>
            <a:r>
              <a:rPr lang="ru-RU" dirty="0" err="1"/>
              <a:t>ділянках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над лобком. </a:t>
            </a:r>
          </a:p>
        </p:txBody>
      </p:sp>
    </p:spTree>
    <p:extLst>
      <p:ext uri="{BB962C8B-B14F-4D97-AF65-F5344CB8AC3E}">
        <p14:creationId xmlns:p14="http://schemas.microsoft.com/office/powerpoint/2010/main" val="3602752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Діагноз</a:t>
            </a:r>
            <a:r>
              <a:rPr lang="ru-RU" b="1" dirty="0"/>
              <a:t> </a:t>
            </a:r>
            <a:r>
              <a:rPr lang="ru-RU" dirty="0" err="1"/>
              <a:t>розриву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анамнезу, </a:t>
            </a:r>
            <a:r>
              <a:rPr lang="ru-RU" dirty="0" err="1"/>
              <a:t>клінічних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і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інструментального</a:t>
            </a:r>
            <a:r>
              <a:rPr lang="ru-RU" dirty="0"/>
              <a:t> та </a:t>
            </a:r>
            <a:r>
              <a:rPr lang="ru-RU" dirty="0" err="1"/>
              <a:t>рентгенологічного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 </a:t>
            </a:r>
          </a:p>
          <a:p>
            <a:r>
              <a:rPr lang="ru-RU" dirty="0"/>
              <a:t>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діагностичних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є </a:t>
            </a:r>
            <a:r>
              <a:rPr lang="ru-RU" dirty="0" err="1"/>
              <a:t>катетеризація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позаочеревинного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 сеча через катетер не </a:t>
            </a:r>
            <a:r>
              <a:rPr lang="ru-RU" dirty="0" err="1"/>
              <a:t>виходить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слабким</a:t>
            </a:r>
            <a:r>
              <a:rPr lang="ru-RU" dirty="0"/>
              <a:t> </a:t>
            </a:r>
            <a:r>
              <a:rPr lang="ru-RU" dirty="0" err="1"/>
              <a:t>струменем</a:t>
            </a:r>
            <a:r>
              <a:rPr lang="ru-RU" dirty="0"/>
              <a:t> 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домішки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081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4750" y="1141686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Лікування. 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, </a:t>
            </a:r>
            <a:r>
              <a:rPr lang="ru-RU" dirty="0" err="1"/>
              <a:t>потрібне</a:t>
            </a:r>
            <a:r>
              <a:rPr lang="ru-RU" dirty="0"/>
              <a:t> </a:t>
            </a:r>
            <a:r>
              <a:rPr lang="ru-RU" dirty="0" err="1"/>
              <a:t>негайне</a:t>
            </a:r>
            <a:r>
              <a:rPr lang="ru-RU" dirty="0"/>
              <a:t> </a:t>
            </a:r>
            <a:r>
              <a:rPr lang="ru-RU" dirty="0" err="1"/>
              <a:t>хірургічне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. При </a:t>
            </a:r>
            <a:r>
              <a:rPr lang="ru-RU" dirty="0" err="1"/>
              <a:t>внутрішньому</a:t>
            </a:r>
            <a:r>
              <a:rPr lang="ru-RU" dirty="0"/>
              <a:t> </a:t>
            </a:r>
            <a:r>
              <a:rPr lang="ru-RU" dirty="0" err="1"/>
              <a:t>розриві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широку</a:t>
            </a:r>
            <a:r>
              <a:rPr lang="ru-RU" dirty="0"/>
              <a:t> </a:t>
            </a:r>
            <a:r>
              <a:rPr lang="ru-RU" dirty="0" err="1"/>
              <a:t>лапаротомію</a:t>
            </a:r>
            <a:r>
              <a:rPr lang="ru-RU" dirty="0"/>
              <a:t>, </a:t>
            </a:r>
            <a:r>
              <a:rPr lang="ru-RU" dirty="0" err="1"/>
              <a:t>ревізію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на органах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(</a:t>
            </a:r>
            <a:r>
              <a:rPr lang="ru-RU" dirty="0" err="1"/>
              <a:t>ушивання</a:t>
            </a:r>
            <a:r>
              <a:rPr lang="ru-RU" dirty="0"/>
              <a:t> рани </a:t>
            </a:r>
            <a:r>
              <a:rPr lang="ru-RU" dirty="0" err="1"/>
              <a:t>печінки</a:t>
            </a:r>
            <a:r>
              <a:rPr lang="ru-RU" dirty="0"/>
              <a:t> , </a:t>
            </a:r>
            <a:r>
              <a:rPr lang="ru-RU" dirty="0" err="1"/>
              <a:t>резекція</a:t>
            </a:r>
            <a:r>
              <a:rPr lang="ru-RU" dirty="0"/>
              <a:t> кишки, </a:t>
            </a:r>
            <a:r>
              <a:rPr lang="ru-RU" dirty="0" err="1"/>
              <a:t>ушивання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кишки </a:t>
            </a:r>
            <a:r>
              <a:rPr lang="ru-RU" dirty="0" err="1"/>
              <a:t>чи</a:t>
            </a:r>
            <a:r>
              <a:rPr lang="ru-RU" dirty="0"/>
              <a:t> рани </a:t>
            </a:r>
            <a:r>
              <a:rPr lang="ru-RU" dirty="0" err="1"/>
              <a:t>брижі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сечової</a:t>
            </a:r>
            <a:r>
              <a:rPr lang="ru-RU" dirty="0"/>
              <a:t> </a:t>
            </a:r>
            <a:r>
              <a:rPr lang="ru-RU" dirty="0" err="1"/>
              <a:t>інфільтрації</a:t>
            </a:r>
            <a:r>
              <a:rPr lang="ru-RU" dirty="0"/>
              <a:t>, рану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ушивають</a:t>
            </a:r>
            <a:r>
              <a:rPr lang="ru-RU" dirty="0"/>
              <a:t> </a:t>
            </a:r>
            <a:r>
              <a:rPr lang="ru-RU" dirty="0" err="1"/>
              <a:t>дворядним</a:t>
            </a:r>
            <a:r>
              <a:rPr lang="ru-RU" dirty="0"/>
              <a:t> </a:t>
            </a:r>
            <a:r>
              <a:rPr lang="ru-RU" dirty="0" err="1"/>
              <a:t>кетгутовими</a:t>
            </a:r>
            <a:r>
              <a:rPr lang="ru-RU" dirty="0"/>
              <a:t> швами, не </a:t>
            </a:r>
            <a:r>
              <a:rPr lang="ru-RU" dirty="0" err="1"/>
              <a:t>захоплюючи</a:t>
            </a:r>
            <a:r>
              <a:rPr lang="ru-RU" dirty="0"/>
              <a:t> </a:t>
            </a:r>
            <a:r>
              <a:rPr lang="ru-RU" dirty="0" err="1"/>
              <a:t>слизової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. У </a:t>
            </a:r>
            <a:r>
              <a:rPr lang="ru-RU" dirty="0" err="1"/>
              <a:t>сечовий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катетер з </a:t>
            </a:r>
            <a:r>
              <a:rPr lang="ru-RU" dirty="0" err="1"/>
              <a:t>двома</a:t>
            </a:r>
            <a:r>
              <a:rPr lang="ru-RU" dirty="0"/>
              <a:t> ходами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поліетиленові</a:t>
            </a:r>
            <a:r>
              <a:rPr lang="ru-RU" dirty="0"/>
              <a:t> трубки,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6-8 </a:t>
            </a:r>
            <a:r>
              <a:rPr lang="ru-RU" dirty="0" err="1"/>
              <a:t>діб</a:t>
            </a:r>
            <a:r>
              <a:rPr lang="ru-RU" dirty="0"/>
              <a:t> </a:t>
            </a:r>
            <a:r>
              <a:rPr lang="ru-RU" dirty="0" err="1"/>
              <a:t>зрошують</a:t>
            </a:r>
            <a:r>
              <a:rPr lang="ru-RU" dirty="0"/>
              <a:t> </a:t>
            </a:r>
            <a:r>
              <a:rPr lang="ru-RU" dirty="0" err="1"/>
              <a:t>антисептичним</a:t>
            </a:r>
            <a:r>
              <a:rPr lang="ru-RU" dirty="0"/>
              <a:t> </a:t>
            </a:r>
            <a:r>
              <a:rPr lang="ru-RU" dirty="0" err="1"/>
              <a:t>розчином</a:t>
            </a:r>
            <a:r>
              <a:rPr lang="ru-RU" dirty="0"/>
              <a:t>. При </a:t>
            </a:r>
            <a:r>
              <a:rPr lang="ru-RU" dirty="0" err="1"/>
              <a:t>сечовій</a:t>
            </a:r>
            <a:r>
              <a:rPr lang="ru-RU" dirty="0"/>
              <a:t> </a:t>
            </a:r>
            <a:r>
              <a:rPr lang="ru-RU" dirty="0" err="1"/>
              <a:t>інфільтрації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поєднаних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множинних</a:t>
            </a:r>
            <a:r>
              <a:rPr lang="ru-RU" dirty="0"/>
              <a:t> </a:t>
            </a:r>
            <a:r>
              <a:rPr lang="ru-RU" dirty="0" err="1"/>
              <a:t>пошкодженнях</a:t>
            </a:r>
            <a:r>
              <a:rPr lang="ru-RU" dirty="0"/>
              <a:t>, </a:t>
            </a:r>
            <a:r>
              <a:rPr lang="ru-RU" dirty="0" err="1"/>
              <a:t>операцію</a:t>
            </a:r>
            <a:r>
              <a:rPr lang="ru-RU" dirty="0"/>
              <a:t> </a:t>
            </a:r>
            <a:r>
              <a:rPr lang="ru-RU" dirty="0" err="1"/>
              <a:t>закінчують</a:t>
            </a:r>
            <a:r>
              <a:rPr lang="ru-RU" dirty="0"/>
              <a:t> </a:t>
            </a:r>
            <a:r>
              <a:rPr lang="ru-RU" dirty="0" err="1"/>
              <a:t>накладанням</a:t>
            </a:r>
            <a:r>
              <a:rPr lang="ru-RU" dirty="0"/>
              <a:t> надлобкового </a:t>
            </a:r>
            <a:r>
              <a:rPr lang="ru-RU" dirty="0" err="1"/>
              <a:t>сечоміхурового</a:t>
            </a:r>
            <a:r>
              <a:rPr lang="ru-RU" dirty="0"/>
              <a:t> дренажу – </a:t>
            </a:r>
            <a:r>
              <a:rPr lang="ru-RU" dirty="0" err="1"/>
              <a:t>епіцистомією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6077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203" y="1132978"/>
            <a:ext cx="8596668" cy="3880773"/>
          </a:xfrm>
        </p:spPr>
        <p:txBody>
          <a:bodyPr/>
          <a:lstStyle/>
          <a:p>
            <a:r>
              <a:rPr lang="ru-RU" b="1" dirty="0" err="1"/>
              <a:t>Ятрогенні</a:t>
            </a:r>
            <a:r>
              <a:rPr lang="ru-RU" b="1" dirty="0"/>
              <a:t> </a:t>
            </a:r>
            <a:r>
              <a:rPr lang="ru-RU" b="1" dirty="0" err="1"/>
              <a:t>пошкодження</a:t>
            </a:r>
            <a:r>
              <a:rPr lang="ru-RU" b="1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гінекологічних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та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пахвинної</a:t>
            </a:r>
            <a:r>
              <a:rPr lang="ru-RU" dirty="0"/>
              <a:t> </a:t>
            </a:r>
            <a:r>
              <a:rPr lang="ru-RU" dirty="0" err="1"/>
              <a:t>грижі</a:t>
            </a:r>
            <a:r>
              <a:rPr lang="ru-RU" dirty="0"/>
              <a:t>. </a:t>
            </a:r>
          </a:p>
          <a:p>
            <a:r>
              <a:rPr lang="ru-RU" i="1" dirty="0"/>
              <a:t>При </a:t>
            </a:r>
            <a:r>
              <a:rPr lang="ru-RU" i="1" dirty="0" err="1"/>
              <a:t>видаленні</a:t>
            </a:r>
            <a:r>
              <a:rPr lang="ru-RU" i="1" dirty="0"/>
              <a:t> </a:t>
            </a:r>
            <a:r>
              <a:rPr lang="ru-RU" i="1" dirty="0" err="1"/>
              <a:t>прямої</a:t>
            </a:r>
            <a:r>
              <a:rPr lang="ru-RU" i="1" dirty="0"/>
              <a:t> </a:t>
            </a:r>
            <a:r>
              <a:rPr lang="ru-RU" i="1" dirty="0" err="1"/>
              <a:t>пахвинної</a:t>
            </a:r>
            <a:r>
              <a:rPr lang="ru-RU" i="1" dirty="0"/>
              <a:t> </a:t>
            </a:r>
            <a:r>
              <a:rPr lang="ru-RU" i="1" dirty="0" err="1"/>
              <a:t>грижі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великої</a:t>
            </a:r>
            <a:r>
              <a:rPr lang="ru-RU" i="1" dirty="0"/>
              <a:t> за </a:t>
            </a:r>
            <a:r>
              <a:rPr lang="ru-RU" i="1" dirty="0" err="1"/>
              <a:t>розміром</a:t>
            </a:r>
            <a:r>
              <a:rPr lang="ru-RU" i="1" dirty="0"/>
              <a:t>, коли </a:t>
            </a:r>
            <a:r>
              <a:rPr lang="ru-RU" i="1" dirty="0" err="1"/>
              <a:t>частина</a:t>
            </a:r>
            <a:r>
              <a:rPr lang="ru-RU" i="1" dirty="0"/>
              <a:t> </a:t>
            </a:r>
            <a:r>
              <a:rPr lang="ru-RU" i="1" dirty="0" err="1"/>
              <a:t>сечового</a:t>
            </a:r>
            <a:r>
              <a:rPr lang="ru-RU" i="1" dirty="0"/>
              <a:t> </a:t>
            </a:r>
            <a:r>
              <a:rPr lang="ru-RU" i="1" dirty="0" err="1"/>
              <a:t>міхура</a:t>
            </a:r>
            <a:r>
              <a:rPr lang="ru-RU" i="1" dirty="0"/>
              <a:t> </a:t>
            </a:r>
            <a:r>
              <a:rPr lang="ru-RU" i="1" dirty="0" err="1"/>
              <a:t>міститься</a:t>
            </a:r>
            <a:r>
              <a:rPr lang="ru-RU" i="1" dirty="0"/>
              <a:t> в </a:t>
            </a:r>
            <a:r>
              <a:rPr lang="ru-RU" i="1" dirty="0" err="1"/>
              <a:t>мошонці</a:t>
            </a:r>
            <a:r>
              <a:rPr lang="ru-RU" i="1" dirty="0"/>
              <a:t>, </a:t>
            </a:r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теж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пошкоджуватися</a:t>
            </a:r>
            <a:r>
              <a:rPr lang="ru-RU" i="1" dirty="0"/>
              <a:t>. Тому при будь-</a:t>
            </a:r>
            <a:r>
              <a:rPr lang="ru-RU" i="1" dirty="0" err="1"/>
              <a:t>якій</a:t>
            </a:r>
            <a:r>
              <a:rPr lang="ru-RU" i="1" dirty="0"/>
              <a:t> </a:t>
            </a:r>
            <a:r>
              <a:rPr lang="ru-RU" i="1" dirty="0" err="1"/>
              <a:t>пахвинній</a:t>
            </a:r>
            <a:r>
              <a:rPr lang="ru-RU" i="1" dirty="0"/>
              <a:t> </a:t>
            </a:r>
            <a:r>
              <a:rPr lang="ru-RU" i="1" dirty="0" err="1"/>
              <a:t>грижі</a:t>
            </a:r>
            <a:r>
              <a:rPr lang="ru-RU" i="1" dirty="0"/>
              <a:t> перед </a:t>
            </a:r>
            <a:r>
              <a:rPr lang="ru-RU" i="1" dirty="0" err="1"/>
              <a:t>операцією</a:t>
            </a:r>
            <a:r>
              <a:rPr lang="ru-RU" i="1" dirty="0"/>
              <a:t> треба </a:t>
            </a:r>
            <a:r>
              <a:rPr lang="ru-RU" i="1" dirty="0" err="1"/>
              <a:t>переконатись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не </a:t>
            </a:r>
            <a:r>
              <a:rPr lang="ru-RU" i="1" dirty="0" err="1"/>
              <a:t>змістився</a:t>
            </a:r>
            <a:r>
              <a:rPr lang="ru-RU" i="1" dirty="0"/>
              <a:t> </a:t>
            </a:r>
            <a:r>
              <a:rPr lang="ru-RU" i="1" dirty="0" err="1"/>
              <a:t>сечовий</a:t>
            </a:r>
            <a:r>
              <a:rPr lang="ru-RU" i="1" dirty="0"/>
              <a:t> </a:t>
            </a:r>
            <a:r>
              <a:rPr lang="ru-RU" i="1" dirty="0" err="1"/>
              <a:t>міхур</a:t>
            </a:r>
            <a:r>
              <a:rPr lang="ru-RU" i="1" dirty="0"/>
              <a:t>. </a:t>
            </a:r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пошкоджується</a:t>
            </a:r>
            <a:r>
              <a:rPr lang="ru-RU" dirty="0"/>
              <a:t> не сам </a:t>
            </a:r>
            <a:r>
              <a:rPr lang="ru-RU" dirty="0" err="1"/>
              <a:t>сечовий</a:t>
            </a:r>
            <a:r>
              <a:rPr lang="ru-RU" dirty="0"/>
              <a:t> </a:t>
            </a:r>
            <a:r>
              <a:rPr lang="ru-RU" dirty="0" err="1"/>
              <a:t>міхур</a:t>
            </a:r>
            <a:r>
              <a:rPr lang="ru-RU" dirty="0"/>
              <a:t>, а </a:t>
            </a:r>
            <a:r>
              <a:rPr lang="ru-RU" dirty="0" err="1"/>
              <a:t>випинання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(дивертикул),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розташований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грижового</a:t>
            </a:r>
            <a:r>
              <a:rPr lang="ru-RU" dirty="0"/>
              <a:t> </a:t>
            </a:r>
            <a:r>
              <a:rPr lang="ru-RU" dirty="0" err="1"/>
              <a:t>мішка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пораненні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треба </a:t>
            </a:r>
            <a:r>
              <a:rPr lang="ru-RU" dirty="0" err="1"/>
              <a:t>ушити</a:t>
            </a:r>
            <a:r>
              <a:rPr lang="ru-RU" dirty="0"/>
              <a:t> дефект і </a:t>
            </a:r>
            <a:r>
              <a:rPr lang="ru-RU" dirty="0" err="1"/>
              <a:t>відвести</a:t>
            </a:r>
            <a:r>
              <a:rPr lang="ru-RU" dirty="0"/>
              <a:t> сечу.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478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202" y="1141686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/>
              <a:t>Відкриті</a:t>
            </a:r>
            <a:r>
              <a:rPr lang="ru-RU" b="1" dirty="0"/>
              <a:t> </a:t>
            </a:r>
            <a:r>
              <a:rPr lang="ru-RU" b="1" dirty="0" err="1"/>
              <a:t>пошкодження</a:t>
            </a:r>
            <a:r>
              <a:rPr lang="ru-RU" b="1" dirty="0"/>
              <a:t> </a:t>
            </a:r>
            <a:endParaRPr lang="ru-RU" dirty="0"/>
          </a:p>
          <a:p>
            <a:r>
              <a:rPr lang="ru-RU" dirty="0"/>
              <a:t>За характером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відкриті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бути: </a:t>
            </a:r>
            <a:r>
              <a:rPr lang="ru-RU" dirty="0" err="1"/>
              <a:t>вогнестрільні</a:t>
            </a:r>
            <a:r>
              <a:rPr lang="ru-RU" dirty="0"/>
              <a:t>, колото-</a:t>
            </a:r>
            <a:r>
              <a:rPr lang="ru-RU" dirty="0" err="1"/>
              <a:t>різані</a:t>
            </a:r>
            <a:r>
              <a:rPr lang="ru-RU" dirty="0"/>
              <a:t> й рвано-</a:t>
            </a:r>
            <a:r>
              <a:rPr lang="ru-RU" dirty="0" err="1"/>
              <a:t>забиті</a:t>
            </a:r>
            <a:r>
              <a:rPr lang="ru-RU" dirty="0"/>
              <a:t>. Особливо тяжкий перебіг </a:t>
            </a:r>
            <a:r>
              <a:rPr lang="ru-RU" dirty="0" err="1"/>
              <a:t>мають</a:t>
            </a:r>
            <a:r>
              <a:rPr lang="ru-RU" dirty="0"/>
              <a:t> рвано-</a:t>
            </a:r>
            <a:r>
              <a:rPr lang="ru-RU" dirty="0" err="1"/>
              <a:t>забиті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при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переломі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таза, </a:t>
            </a:r>
            <a:r>
              <a:rPr lang="ru-RU" dirty="0" err="1"/>
              <a:t>супроводжуються</a:t>
            </a:r>
            <a:r>
              <a:rPr lang="ru-RU" dirty="0"/>
              <a:t>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і часто </a:t>
            </a:r>
            <a:r>
              <a:rPr lang="ru-RU" dirty="0" err="1"/>
              <a:t>ускладнюються</a:t>
            </a:r>
            <a:r>
              <a:rPr lang="ru-RU" dirty="0"/>
              <a:t> </a:t>
            </a:r>
            <a:r>
              <a:rPr lang="ru-RU" dirty="0" err="1"/>
              <a:t>остеомієлітом</a:t>
            </a:r>
            <a:r>
              <a:rPr lang="ru-RU" dirty="0"/>
              <a:t>. </a:t>
            </a:r>
          </a:p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внутрішньочеревні</a:t>
            </a:r>
            <a:r>
              <a:rPr lang="ru-RU" dirty="0"/>
              <a:t>, </a:t>
            </a:r>
            <a:r>
              <a:rPr lang="ru-RU" dirty="0" err="1"/>
              <a:t>позаочеревинні</a:t>
            </a:r>
            <a:r>
              <a:rPr lang="ru-RU" dirty="0"/>
              <a:t> та 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. За видом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розподіляють</a:t>
            </a:r>
            <a:r>
              <a:rPr lang="ru-RU" dirty="0"/>
              <a:t> на </a:t>
            </a:r>
            <a:r>
              <a:rPr lang="ru-RU" dirty="0" err="1"/>
              <a:t>дотичні</a:t>
            </a:r>
            <a:r>
              <a:rPr lang="ru-RU" dirty="0"/>
              <a:t>, </a:t>
            </a:r>
            <a:r>
              <a:rPr lang="ru-RU" dirty="0" err="1"/>
              <a:t>наскрізні</a:t>
            </a:r>
            <a:r>
              <a:rPr lang="ru-RU" dirty="0"/>
              <a:t> та </a:t>
            </a:r>
            <a:r>
              <a:rPr lang="ru-RU" dirty="0" err="1"/>
              <a:t>сліпі</a:t>
            </a:r>
            <a:r>
              <a:rPr lang="ru-RU" dirty="0"/>
              <a:t>. </a:t>
            </a:r>
            <a:r>
              <a:rPr lang="ru-RU" dirty="0" err="1"/>
              <a:t>Відкриті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поєднуються</a:t>
            </a:r>
            <a:r>
              <a:rPr lang="ru-RU" dirty="0"/>
              <a:t> з травмами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558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</a:t>
            </a:r>
            <a:r>
              <a:rPr lang="uk-UA" dirty="0" err="1"/>
              <a:t>Етіопатогенез</a:t>
            </a:r>
            <a:r>
              <a:rPr lang="uk-UA" dirty="0"/>
              <a:t> гострих </a:t>
            </a:r>
            <a:r>
              <a:rPr lang="uk-UA" dirty="0" err="1"/>
              <a:t>хвороб</a:t>
            </a:r>
            <a:r>
              <a:rPr lang="uk-UA" dirty="0"/>
              <a:t> </a:t>
            </a:r>
            <a:r>
              <a:rPr lang="uk-UA" dirty="0" err="1"/>
              <a:t>сечо</a:t>
            </a:r>
            <a:r>
              <a:rPr lang="uk-UA" dirty="0"/>
              <a:t> статевої системи.</a:t>
            </a:r>
            <a:endParaRPr lang="ru-RU" dirty="0"/>
          </a:p>
          <a:p>
            <a:r>
              <a:rPr lang="uk-UA" dirty="0" smtClean="0"/>
              <a:t>2</a:t>
            </a:r>
            <a:r>
              <a:rPr lang="uk-UA" dirty="0"/>
              <a:t>. </a:t>
            </a:r>
            <a:r>
              <a:rPr lang="uk-UA" dirty="0" smtClean="0"/>
              <a:t>Класифікація </a:t>
            </a:r>
            <a:r>
              <a:rPr lang="uk-UA" dirty="0"/>
              <a:t>та перебіг гострих </a:t>
            </a:r>
            <a:r>
              <a:rPr lang="uk-UA" dirty="0" err="1"/>
              <a:t>хвороб</a:t>
            </a:r>
            <a:r>
              <a:rPr lang="uk-UA" dirty="0"/>
              <a:t> </a:t>
            </a:r>
            <a:r>
              <a:rPr lang="uk-UA" dirty="0" err="1"/>
              <a:t>сечо</a:t>
            </a:r>
            <a:r>
              <a:rPr lang="uk-UA" dirty="0"/>
              <a:t> статевої системи. </a:t>
            </a:r>
            <a:endParaRPr lang="ru-RU" dirty="0"/>
          </a:p>
          <a:p>
            <a:r>
              <a:rPr lang="uk-UA" dirty="0"/>
              <a:t>3.</a:t>
            </a:r>
            <a:r>
              <a:rPr lang="uk-UA" b="1" i="1" dirty="0"/>
              <a:t> </a:t>
            </a:r>
            <a:r>
              <a:rPr lang="uk-UA" dirty="0"/>
              <a:t>Основні клініко-лабораторні та функціональні методи діагностики гострих </a:t>
            </a:r>
            <a:r>
              <a:rPr lang="uk-UA" dirty="0" err="1"/>
              <a:t>хвороб</a:t>
            </a:r>
            <a:r>
              <a:rPr lang="uk-UA" dirty="0"/>
              <a:t> </a:t>
            </a:r>
            <a:r>
              <a:rPr lang="uk-UA" dirty="0" err="1"/>
              <a:t>сечо</a:t>
            </a:r>
            <a:r>
              <a:rPr lang="uk-UA" dirty="0"/>
              <a:t> статевої системи..</a:t>
            </a:r>
            <a:endParaRPr lang="ru-RU" dirty="0"/>
          </a:p>
          <a:p>
            <a:r>
              <a:rPr lang="uk-UA" dirty="0"/>
              <a:t>4. </a:t>
            </a:r>
            <a:r>
              <a:rPr lang="uk-UA" dirty="0" smtClean="0"/>
              <a:t>Принципи </a:t>
            </a:r>
            <a:r>
              <a:rPr lang="uk-UA" dirty="0"/>
              <a:t>лікування гострих </a:t>
            </a:r>
            <a:r>
              <a:rPr lang="uk-UA" dirty="0" err="1"/>
              <a:t>хвороб</a:t>
            </a:r>
            <a:r>
              <a:rPr lang="uk-UA" dirty="0"/>
              <a:t> </a:t>
            </a:r>
            <a:r>
              <a:rPr lang="uk-UA" dirty="0" err="1"/>
              <a:t>сечо</a:t>
            </a:r>
            <a:r>
              <a:rPr lang="uk-UA" dirty="0"/>
              <a:t> статевої системи..</a:t>
            </a:r>
            <a:endParaRPr lang="ru-RU" dirty="0"/>
          </a:p>
          <a:p>
            <a:r>
              <a:rPr lang="uk-UA" dirty="0"/>
              <a:t>5. Профілактика гострих </a:t>
            </a:r>
            <a:r>
              <a:rPr lang="uk-UA" dirty="0" err="1"/>
              <a:t>хвороб</a:t>
            </a:r>
            <a:r>
              <a:rPr lang="uk-UA" dirty="0"/>
              <a:t> </a:t>
            </a:r>
            <a:r>
              <a:rPr lang="uk-UA" dirty="0" err="1"/>
              <a:t>сечо</a:t>
            </a:r>
            <a:r>
              <a:rPr lang="uk-UA" dirty="0"/>
              <a:t> статевої системи.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688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791" y="2394856"/>
            <a:ext cx="8596668" cy="13208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743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202" y="1150395"/>
            <a:ext cx="8596668" cy="3880773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err="1" smtClean="0"/>
              <a:t>Пошкодження</a:t>
            </a:r>
            <a:r>
              <a:rPr lang="ru-RU" b="1" dirty="0" smtClean="0"/>
              <a:t> </a:t>
            </a:r>
            <a:r>
              <a:rPr lang="ru-RU" b="1" dirty="0" err="1"/>
              <a:t>нирок</a:t>
            </a:r>
            <a:r>
              <a:rPr lang="ru-RU" b="1" dirty="0"/>
              <a:t> та </a:t>
            </a:r>
            <a:r>
              <a:rPr lang="ru-RU" b="1" dirty="0" err="1"/>
              <a:t>сечового</a:t>
            </a:r>
            <a:r>
              <a:rPr lang="ru-RU" b="1" dirty="0"/>
              <a:t> </a:t>
            </a:r>
            <a:r>
              <a:rPr lang="ru-RU" b="1" dirty="0" err="1"/>
              <a:t>мiхура</a:t>
            </a:r>
            <a:r>
              <a:rPr lang="ru-RU" b="1" dirty="0"/>
              <a:t> </a:t>
            </a:r>
            <a:endParaRPr lang="ru-RU" b="1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при </a:t>
            </a:r>
            <a:r>
              <a:rPr lang="ru-RU" dirty="0" err="1"/>
              <a:t>закритій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</a:t>
            </a:r>
            <a:r>
              <a:rPr lang="ru-RU" dirty="0" err="1"/>
              <a:t>різний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чинник</a:t>
            </a:r>
            <a:r>
              <a:rPr lang="ru-RU" dirty="0"/>
              <a:t> </a:t>
            </a:r>
            <a:r>
              <a:rPr lang="ru-RU" dirty="0" err="1"/>
              <a:t>зумовлює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прояви, лікування і прогноз. </a:t>
            </a:r>
            <a:r>
              <a:rPr lang="ru-RU" dirty="0" err="1"/>
              <a:t>Закриті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з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в 60% </a:t>
            </a:r>
            <a:r>
              <a:rPr lang="ru-RU" dirty="0" err="1"/>
              <a:t>випадків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39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5526"/>
            <a:ext cx="8596668" cy="388077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i="1" dirty="0" err="1"/>
              <a:t>Класифікація</a:t>
            </a:r>
            <a:r>
              <a:rPr lang="ru-RU" i="1" dirty="0"/>
              <a:t> </a:t>
            </a:r>
            <a:endParaRPr lang="ru-RU" dirty="0"/>
          </a:p>
          <a:p>
            <a:r>
              <a:rPr lang="ru-RU" dirty="0"/>
              <a:t>1.Закриті (без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цілості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) і </a:t>
            </a:r>
            <a:r>
              <a:rPr lang="ru-RU" dirty="0" err="1"/>
              <a:t>відкриті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. </a:t>
            </a:r>
          </a:p>
          <a:p>
            <a:r>
              <a:rPr lang="ru-RU" dirty="0"/>
              <a:t>2.Ізольовані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поєднані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травмами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</a:p>
          <a:p>
            <a:r>
              <a:rPr lang="ru-RU" dirty="0"/>
              <a:t>3.Виробничі, </a:t>
            </a:r>
            <a:r>
              <a:rPr lang="ru-RU" dirty="0" err="1"/>
              <a:t>побутові</a:t>
            </a:r>
            <a:r>
              <a:rPr lang="ru-RU" dirty="0"/>
              <a:t>, </a:t>
            </a:r>
            <a:r>
              <a:rPr lang="ru-RU" dirty="0" err="1"/>
              <a:t>спортивні</a:t>
            </a:r>
            <a:r>
              <a:rPr lang="ru-RU" dirty="0"/>
              <a:t>, </a:t>
            </a:r>
            <a:r>
              <a:rPr lang="ru-RU" dirty="0" err="1"/>
              <a:t>ятрогенні</a:t>
            </a:r>
            <a:r>
              <a:rPr lang="ru-RU" dirty="0"/>
              <a:t>. 4.Закриті </a:t>
            </a:r>
            <a:r>
              <a:rPr lang="ru-RU" dirty="0" err="1"/>
              <a:t>ушкодження</a:t>
            </a:r>
            <a:r>
              <a:rPr lang="ru-RU" dirty="0"/>
              <a:t> аномально </a:t>
            </a:r>
            <a:r>
              <a:rPr lang="ru-RU" dirty="0" err="1"/>
              <a:t>розвинутих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. </a:t>
            </a:r>
          </a:p>
          <a:p>
            <a:pPr marL="0" indent="0" algn="ctr">
              <a:buNone/>
            </a:pP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Закриті</a:t>
            </a:r>
            <a:r>
              <a:rPr lang="ru-RU" b="1" dirty="0" smtClean="0"/>
              <a:t> </a:t>
            </a:r>
            <a:r>
              <a:rPr lang="ru-RU" b="1" dirty="0" err="1"/>
              <a:t>травми</a:t>
            </a:r>
            <a:r>
              <a:rPr lang="ru-RU" b="1" dirty="0"/>
              <a:t> 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Забиття</a:t>
            </a:r>
            <a:r>
              <a:rPr lang="ru-RU" dirty="0"/>
              <a:t> з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волокнистої</a:t>
            </a:r>
            <a:r>
              <a:rPr lang="ru-RU" dirty="0"/>
              <a:t> </a:t>
            </a:r>
            <a:r>
              <a:rPr lang="ru-RU" dirty="0" err="1"/>
              <a:t>капсули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Множинні</a:t>
            </a:r>
            <a:r>
              <a:rPr lang="ru-RU" dirty="0"/>
              <a:t> </a:t>
            </a:r>
            <a:r>
              <a:rPr lang="ru-RU" dirty="0" err="1"/>
              <a:t>розриви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та </a:t>
            </a:r>
            <a:r>
              <a:rPr lang="ru-RU" dirty="0" err="1"/>
              <a:t>ниркової</a:t>
            </a:r>
            <a:r>
              <a:rPr lang="ru-RU" dirty="0"/>
              <a:t> миски. </a:t>
            </a:r>
          </a:p>
          <a:p>
            <a:r>
              <a:rPr lang="ru-RU" dirty="0"/>
              <a:t>3. </a:t>
            </a:r>
            <a:r>
              <a:rPr lang="ru-RU" dirty="0" err="1"/>
              <a:t>Розрив</a:t>
            </a:r>
            <a:r>
              <a:rPr lang="ru-RU" dirty="0"/>
              <a:t> без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. </a:t>
            </a:r>
          </a:p>
          <a:p>
            <a:r>
              <a:rPr lang="ru-RU" dirty="0"/>
              <a:t>4.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з </a:t>
            </a:r>
            <a:r>
              <a:rPr lang="ru-RU" dirty="0" err="1"/>
              <a:t>ураженням</a:t>
            </a:r>
            <a:r>
              <a:rPr lang="ru-RU" dirty="0"/>
              <a:t> </a:t>
            </a:r>
            <a:r>
              <a:rPr lang="ru-RU" dirty="0" err="1"/>
              <a:t>ниркових</a:t>
            </a:r>
            <a:r>
              <a:rPr lang="ru-RU" dirty="0"/>
              <a:t> </a:t>
            </a:r>
            <a:r>
              <a:rPr lang="ru-RU" dirty="0" err="1"/>
              <a:t>чашок</a:t>
            </a:r>
            <a:r>
              <a:rPr lang="ru-RU" dirty="0"/>
              <a:t>, миски і </a:t>
            </a:r>
            <a:r>
              <a:rPr lang="ru-RU" dirty="0" err="1"/>
              <a:t>волокнистої</a:t>
            </a:r>
            <a:r>
              <a:rPr lang="ru-RU" dirty="0"/>
              <a:t> </a:t>
            </a:r>
            <a:r>
              <a:rPr lang="ru-RU" dirty="0" err="1"/>
              <a:t>капсули</a:t>
            </a:r>
            <a:r>
              <a:rPr lang="ru-RU" dirty="0"/>
              <a:t>. </a:t>
            </a:r>
          </a:p>
          <a:p>
            <a:r>
              <a:rPr lang="ru-RU" dirty="0"/>
              <a:t>5. </a:t>
            </a:r>
            <a:r>
              <a:rPr lang="ru-RU" dirty="0" err="1"/>
              <a:t>Підкапсулярний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ниркової</a:t>
            </a:r>
            <a:r>
              <a:rPr lang="ru-RU" dirty="0"/>
              <a:t> миски і </a:t>
            </a:r>
            <a:r>
              <a:rPr lang="ru-RU" dirty="0" err="1"/>
              <a:t>чашечок</a:t>
            </a:r>
            <a:r>
              <a:rPr lang="ru-RU" dirty="0"/>
              <a:t>. </a:t>
            </a:r>
          </a:p>
          <a:p>
            <a:r>
              <a:rPr lang="ru-RU" dirty="0"/>
              <a:t>6.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відрив</a:t>
            </a:r>
            <a:r>
              <a:rPr lang="ru-RU" dirty="0"/>
              <a:t> </a:t>
            </a:r>
            <a:r>
              <a:rPr lang="ru-RU" dirty="0" err="1"/>
              <a:t>судинної</a:t>
            </a:r>
            <a:r>
              <a:rPr lang="ru-RU" dirty="0"/>
              <a:t> кишки й </a:t>
            </a:r>
            <a:r>
              <a:rPr lang="ru-RU" dirty="0" err="1"/>
              <a:t>сечоводу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70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082" y="1124269"/>
            <a:ext cx="8596668" cy="3880773"/>
          </a:xfrm>
        </p:spPr>
        <p:txBody>
          <a:bodyPr/>
          <a:lstStyle/>
          <a:p>
            <a:r>
              <a:rPr lang="ru-RU" b="1" dirty="0" err="1"/>
              <a:t>Клiнiчна</a:t>
            </a:r>
            <a:r>
              <a:rPr lang="ru-RU" b="1" dirty="0"/>
              <a:t> картина </a:t>
            </a:r>
            <a:r>
              <a:rPr lang="ru-RU" dirty="0" err="1"/>
              <a:t>закритого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вид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характерними</a:t>
            </a:r>
            <a:r>
              <a:rPr lang="ru-RU" dirty="0"/>
              <a:t> </a:t>
            </a:r>
            <a:r>
              <a:rPr lang="ru-RU" dirty="0" err="1"/>
              <a:t>проявами</a:t>
            </a:r>
            <a:r>
              <a:rPr lang="ru-RU" dirty="0"/>
              <a:t> і </a:t>
            </a:r>
            <a:r>
              <a:rPr lang="ru-RU" dirty="0" err="1"/>
              <a:t>спільними</a:t>
            </a:r>
            <a:r>
              <a:rPr lang="ru-RU" dirty="0"/>
              <a:t> симптомами, до </a:t>
            </a:r>
            <a:r>
              <a:rPr lang="ru-RU" dirty="0" err="1"/>
              <a:t>яких</a:t>
            </a:r>
            <a:r>
              <a:rPr lang="ru-RU" dirty="0"/>
              <a:t> належать </a:t>
            </a:r>
            <a:r>
              <a:rPr lang="ru-RU" dirty="0" err="1"/>
              <a:t>біль</a:t>
            </a:r>
            <a:r>
              <a:rPr lang="ru-RU" dirty="0"/>
              <a:t> і </a:t>
            </a:r>
            <a:r>
              <a:rPr lang="ru-RU" dirty="0" err="1"/>
              <a:t>припухлість</a:t>
            </a:r>
            <a:r>
              <a:rPr lang="ru-RU" dirty="0"/>
              <a:t> у </a:t>
            </a:r>
            <a:r>
              <a:rPr lang="ru-RU" dirty="0" err="1"/>
              <a:t>поперековій</a:t>
            </a:r>
            <a:r>
              <a:rPr lang="ru-RU" dirty="0"/>
              <a:t> </a:t>
            </a:r>
            <a:r>
              <a:rPr lang="ru-RU" dirty="0" err="1"/>
              <a:t>дільниці</a:t>
            </a:r>
            <a:r>
              <a:rPr lang="ru-RU" dirty="0"/>
              <a:t>, </a:t>
            </a:r>
            <a:r>
              <a:rPr lang="ru-RU" dirty="0" err="1"/>
              <a:t>гематурія</a:t>
            </a:r>
            <a:r>
              <a:rPr lang="ru-RU" dirty="0"/>
              <a:t>.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поперековій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 на </a:t>
            </a:r>
            <a:r>
              <a:rPr lang="ru-RU" dirty="0" err="1"/>
              <a:t>боці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у 80-95 % </a:t>
            </a:r>
            <a:r>
              <a:rPr lang="ru-RU" dirty="0" err="1"/>
              <a:t>випадків</a:t>
            </a:r>
            <a:r>
              <a:rPr lang="ru-RU" dirty="0"/>
              <a:t> при </a:t>
            </a:r>
            <a:r>
              <a:rPr lang="ru-RU" dirty="0" err="1"/>
              <a:t>ізольованих</a:t>
            </a:r>
            <a:r>
              <a:rPr lang="ru-RU" dirty="0"/>
              <a:t> травмах </a:t>
            </a:r>
            <a:r>
              <a:rPr lang="ru-RU" dirty="0" err="1"/>
              <a:t>нирок</a:t>
            </a:r>
            <a:r>
              <a:rPr lang="ru-RU" dirty="0"/>
              <a:t> і в 10-20 % - при </a:t>
            </a:r>
            <a:r>
              <a:rPr lang="ru-RU" dirty="0" err="1"/>
              <a:t>поєднаних</a:t>
            </a:r>
            <a:r>
              <a:rPr lang="ru-RU" dirty="0"/>
              <a:t> </a:t>
            </a:r>
            <a:r>
              <a:rPr lang="ru-RU" dirty="0" err="1"/>
              <a:t>пошкодженнях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тупим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гострим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типом </a:t>
            </a:r>
            <a:r>
              <a:rPr lang="ru-RU" dirty="0" err="1"/>
              <a:t>ниркової</a:t>
            </a:r>
            <a:r>
              <a:rPr lang="ru-RU" dirty="0"/>
              <a:t> </a:t>
            </a:r>
            <a:r>
              <a:rPr lang="ru-RU" dirty="0" err="1"/>
              <a:t>кольки</a:t>
            </a:r>
            <a:r>
              <a:rPr lang="ru-RU" dirty="0"/>
              <a:t> з </a:t>
            </a:r>
            <a:r>
              <a:rPr lang="ru-RU" dirty="0" err="1"/>
              <a:t>іррадіацією</a:t>
            </a:r>
            <a:r>
              <a:rPr lang="ru-RU" dirty="0"/>
              <a:t> в </a:t>
            </a:r>
            <a:r>
              <a:rPr lang="ru-RU" dirty="0" err="1"/>
              <a:t>пахвинну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забиття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макроскопічно</a:t>
            </a:r>
            <a:r>
              <a:rPr lang="ru-RU" dirty="0"/>
              <a:t> </a:t>
            </a:r>
            <a:r>
              <a:rPr lang="ru-RU" dirty="0" err="1"/>
              <a:t>надриви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не </a:t>
            </a:r>
            <a:r>
              <a:rPr lang="ru-RU" dirty="0" err="1"/>
              <a:t>виявляються</a:t>
            </a:r>
            <a:r>
              <a:rPr lang="ru-RU" dirty="0"/>
              <a:t>, але є </a:t>
            </a:r>
            <a:r>
              <a:rPr lang="ru-RU" dirty="0" err="1"/>
              <a:t>крововиливи</a:t>
            </a:r>
            <a:r>
              <a:rPr lang="ru-RU" dirty="0"/>
              <a:t>, </a:t>
            </a:r>
            <a:r>
              <a:rPr lang="ru-RU" dirty="0" err="1"/>
              <a:t>мікротромбози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пошкоджень</a:t>
            </a:r>
            <a:r>
              <a:rPr lang="ru-RU" dirty="0"/>
              <a:t>, стан хворого </a:t>
            </a:r>
            <a:r>
              <a:rPr lang="ru-RU" dirty="0" err="1"/>
              <a:t>задовільний</a:t>
            </a:r>
            <a:r>
              <a:rPr lang="ru-RU" dirty="0"/>
              <a:t>. </a:t>
            </a:r>
            <a:r>
              <a:rPr lang="ru-RU" dirty="0" err="1"/>
              <a:t>Хворий</a:t>
            </a:r>
            <a:r>
              <a:rPr lang="ru-RU" dirty="0"/>
              <a:t> </a:t>
            </a:r>
            <a:r>
              <a:rPr lang="ru-RU" dirty="0" err="1"/>
              <a:t>відзначає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забиття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мікрогематурію</a:t>
            </a:r>
            <a:r>
              <a:rPr lang="ru-RU" dirty="0"/>
              <a:t>. На </a:t>
            </a:r>
            <a:r>
              <a:rPr lang="ru-RU" dirty="0" err="1"/>
              <a:t>рентгенограмі</a:t>
            </a:r>
            <a:r>
              <a:rPr lang="ru-RU" dirty="0"/>
              <a:t> чашечково-</a:t>
            </a:r>
            <a:r>
              <a:rPr lang="ru-RU" dirty="0" err="1"/>
              <a:t>мискова</a:t>
            </a:r>
            <a:r>
              <a:rPr lang="ru-RU" dirty="0"/>
              <a:t> система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нормальне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8545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5414" y="1254898"/>
            <a:ext cx="8596668" cy="3880773"/>
          </a:xfrm>
        </p:spPr>
        <p:txBody>
          <a:bodyPr/>
          <a:lstStyle/>
          <a:p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капсули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переходить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кірковий</a:t>
            </a:r>
            <a:r>
              <a:rPr lang="ru-RU" dirty="0"/>
              <a:t> шар, </a:t>
            </a:r>
            <a:r>
              <a:rPr lang="ru-RU" dirty="0" err="1"/>
              <a:t>клінічно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сильним</a:t>
            </a:r>
            <a:r>
              <a:rPr lang="ru-RU" dirty="0"/>
              <a:t> </a:t>
            </a:r>
            <a:r>
              <a:rPr lang="ru-RU" dirty="0" err="1"/>
              <a:t>болем</a:t>
            </a:r>
            <a:r>
              <a:rPr lang="ru-RU" dirty="0"/>
              <a:t>. </a:t>
            </a:r>
            <a:r>
              <a:rPr lang="ru-RU" dirty="0" err="1"/>
              <a:t>Імбібіція</a:t>
            </a:r>
            <a:r>
              <a:rPr lang="ru-RU" dirty="0"/>
              <a:t> сечею </a:t>
            </a:r>
            <a:r>
              <a:rPr lang="ru-RU" dirty="0" err="1"/>
              <a:t>звичайно</a:t>
            </a:r>
            <a:r>
              <a:rPr lang="ru-RU" dirty="0"/>
              <a:t> не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вона </a:t>
            </a:r>
            <a:r>
              <a:rPr lang="ru-RU" dirty="0" err="1"/>
              <a:t>незначна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помірне</a:t>
            </a:r>
            <a:r>
              <a:rPr lang="ru-RU" dirty="0"/>
              <a:t>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м’язів</a:t>
            </a:r>
            <a:r>
              <a:rPr lang="ru-RU" dirty="0"/>
              <a:t> </a:t>
            </a:r>
            <a:r>
              <a:rPr lang="ru-RU" dirty="0" err="1"/>
              <a:t>поперекової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і у фланку. Характерна </a:t>
            </a:r>
            <a:r>
              <a:rPr lang="ru-RU" dirty="0" err="1"/>
              <a:t>мікрогематурія</a:t>
            </a:r>
            <a:r>
              <a:rPr lang="ru-RU" dirty="0"/>
              <a:t>. На </a:t>
            </a:r>
            <a:r>
              <a:rPr lang="ru-RU" dirty="0" err="1"/>
              <a:t>екскреторних</a:t>
            </a:r>
            <a:r>
              <a:rPr lang="ru-RU" dirty="0"/>
              <a:t> </a:t>
            </a:r>
            <a:r>
              <a:rPr lang="ru-RU" dirty="0" err="1"/>
              <a:t>урограмах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не </a:t>
            </a:r>
            <a:r>
              <a:rPr lang="ru-RU" dirty="0" err="1"/>
              <a:t>спостерігається</a:t>
            </a:r>
            <a:r>
              <a:rPr lang="ru-RU" dirty="0"/>
              <a:t>. </a:t>
            </a:r>
          </a:p>
          <a:p>
            <a:r>
              <a:rPr lang="ru-RU" dirty="0" err="1"/>
              <a:t>Підкапсульний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паренхіми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проникає</a:t>
            </a:r>
            <a:r>
              <a:rPr lang="ru-RU" dirty="0"/>
              <a:t> в </a:t>
            </a:r>
            <a:r>
              <a:rPr lang="ru-RU" dirty="0" err="1"/>
              <a:t>ниркову</a:t>
            </a:r>
            <a:r>
              <a:rPr lang="ru-RU" dirty="0"/>
              <a:t> миску і чашечки,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субкапсулярної</a:t>
            </a:r>
            <a:r>
              <a:rPr lang="ru-RU" dirty="0"/>
              <a:t> </a:t>
            </a:r>
            <a:r>
              <a:rPr lang="ru-RU" dirty="0" err="1"/>
              <a:t>гематоми</a:t>
            </a:r>
            <a:r>
              <a:rPr lang="ru-RU" dirty="0"/>
              <a:t>. </a:t>
            </a:r>
            <a:r>
              <a:rPr lang="ru-RU" dirty="0" err="1"/>
              <a:t>Хворий</a:t>
            </a:r>
            <a:r>
              <a:rPr lang="ru-RU" dirty="0"/>
              <a:t> </a:t>
            </a:r>
            <a:r>
              <a:rPr lang="ru-RU" dirty="0" err="1"/>
              <a:t>скаржиться</a:t>
            </a:r>
            <a:r>
              <a:rPr lang="ru-RU" dirty="0"/>
              <a:t> на </a:t>
            </a:r>
            <a:r>
              <a:rPr lang="ru-RU" dirty="0" err="1"/>
              <a:t>сильний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. </a:t>
            </a:r>
            <a:r>
              <a:rPr lang="ru-RU" dirty="0" err="1"/>
              <a:t>Пальпується</a:t>
            </a:r>
            <a:r>
              <a:rPr lang="ru-RU" dirty="0"/>
              <a:t> </a:t>
            </a:r>
            <a:r>
              <a:rPr lang="ru-RU" dirty="0" err="1"/>
              <a:t>збільшена</a:t>
            </a:r>
            <a:r>
              <a:rPr lang="ru-RU" dirty="0"/>
              <a:t>, </a:t>
            </a:r>
            <a:r>
              <a:rPr lang="ru-RU" dirty="0" err="1"/>
              <a:t>болюча</a:t>
            </a:r>
            <a:r>
              <a:rPr lang="ru-RU" dirty="0"/>
              <a:t> </a:t>
            </a:r>
            <a:r>
              <a:rPr lang="ru-RU" dirty="0" err="1"/>
              <a:t>нирка</a:t>
            </a:r>
            <a:r>
              <a:rPr lang="ru-RU" dirty="0"/>
              <a:t>. </a:t>
            </a:r>
            <a:r>
              <a:rPr lang="ru-RU" dirty="0" err="1"/>
              <a:t>Урогематоми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.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мікро</a:t>
            </a:r>
            <a:r>
              <a:rPr lang="ru-RU" dirty="0"/>
              <a:t>-, а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макрогематурія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836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7666" y="871721"/>
            <a:ext cx="8596668" cy="3880773"/>
          </a:xfrm>
        </p:spPr>
        <p:txBody>
          <a:bodyPr/>
          <a:lstStyle/>
          <a:p>
            <a:r>
              <a:rPr lang="ru-RU" b="1" dirty="0"/>
              <a:t>ВЕЛИКА СУБКАПСУЛЯРНА ГЕМАТОМА МОЖЕ НА 12-15-ТУ ДОБУ ПІСЛЯ ТРАВМИ ПРОРВАТИСЯ, ЩО ПРИЗВОДИТЬ ДО ВТОРИННОЇ КРОВОТЕЧІ І ВИНИКНЕННЯ УРОГЕМАТОМИ. </a:t>
            </a:r>
            <a:endParaRPr lang="ru-RU" dirty="0"/>
          </a:p>
          <a:p>
            <a:r>
              <a:rPr lang="ru-RU" dirty="0" err="1"/>
              <a:t>Розрив</a:t>
            </a:r>
            <a:r>
              <a:rPr lang="ru-RU" dirty="0"/>
              <a:t> </a:t>
            </a:r>
            <a:r>
              <a:rPr lang="ru-RU" dirty="0" err="1"/>
              <a:t>капсули</a:t>
            </a:r>
            <a:r>
              <a:rPr lang="ru-RU" dirty="0"/>
              <a:t> і </a:t>
            </a:r>
            <a:r>
              <a:rPr lang="ru-RU" dirty="0" err="1"/>
              <a:t>паренхіми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проникає</a:t>
            </a:r>
            <a:r>
              <a:rPr lang="ru-RU" dirty="0"/>
              <a:t> в чашечково-</a:t>
            </a:r>
            <a:r>
              <a:rPr lang="ru-RU" dirty="0" err="1"/>
              <a:t>мискову</a:t>
            </a:r>
            <a:r>
              <a:rPr lang="ru-RU" dirty="0"/>
              <a:t> систему, </a:t>
            </a:r>
            <a:r>
              <a:rPr lang="ru-RU" dirty="0" err="1"/>
              <a:t>відбувається</a:t>
            </a:r>
            <a:r>
              <a:rPr lang="ru-RU" dirty="0"/>
              <a:t> при </a:t>
            </a:r>
            <a:r>
              <a:rPr lang="ru-RU" dirty="0" err="1"/>
              <a:t>тяжкій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 і часто </a:t>
            </a:r>
            <a:r>
              <a:rPr lang="ru-RU" dirty="0" err="1"/>
              <a:t>супроводжується</a:t>
            </a:r>
            <a:r>
              <a:rPr lang="ru-RU" dirty="0"/>
              <a:t> шоком. Прояви </a:t>
            </a:r>
            <a:r>
              <a:rPr lang="ru-RU" dirty="0" err="1"/>
              <a:t>анемії</a:t>
            </a:r>
            <a:r>
              <a:rPr lang="ru-RU" dirty="0"/>
              <a:t> </a:t>
            </a:r>
            <a:r>
              <a:rPr lang="ru-RU" dirty="0" err="1"/>
              <a:t>виражені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 проходить через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, то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спостерігатися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відрив</a:t>
            </a:r>
            <a:r>
              <a:rPr lang="ru-RU" dirty="0"/>
              <a:t>. </a:t>
            </a:r>
            <a:r>
              <a:rPr lang="ru-RU" dirty="0" err="1"/>
              <a:t>Кровотеча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,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гематурією</a:t>
            </a:r>
            <a:r>
              <a:rPr lang="ru-RU" dirty="0"/>
              <a:t> та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урогематоми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пальпації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напруження</a:t>
            </a:r>
            <a:r>
              <a:rPr lang="ru-RU" dirty="0"/>
              <a:t> </a:t>
            </a:r>
            <a:r>
              <a:rPr lang="ru-RU" dirty="0" err="1"/>
              <a:t>м’язової</a:t>
            </a:r>
            <a:r>
              <a:rPr lang="ru-RU" dirty="0"/>
              <a:t> </a:t>
            </a:r>
            <a:r>
              <a:rPr lang="ru-RU" dirty="0" err="1"/>
              <a:t>стінки</a:t>
            </a:r>
            <a:r>
              <a:rPr lang="ru-RU" dirty="0"/>
              <a:t>, але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пропальпувати</a:t>
            </a:r>
            <a:r>
              <a:rPr lang="ru-RU" dirty="0"/>
              <a:t> </a:t>
            </a:r>
            <a:r>
              <a:rPr lang="ru-RU" dirty="0" err="1"/>
              <a:t>урогематому</a:t>
            </a:r>
            <a:r>
              <a:rPr lang="ru-RU" dirty="0"/>
              <a:t>. При </a:t>
            </a:r>
            <a:r>
              <a:rPr lang="ru-RU" dirty="0" err="1"/>
              <a:t>рентгенологічному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рентгенконтрастна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чашечок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812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4" y="967515"/>
            <a:ext cx="8596668" cy="3880773"/>
          </a:xfrm>
        </p:spPr>
        <p:txBody>
          <a:bodyPr/>
          <a:lstStyle/>
          <a:p>
            <a:r>
              <a:rPr lang="ru-RU" dirty="0" err="1"/>
              <a:t>Розчавлення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множинних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розриву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гідравлічного</a:t>
            </a:r>
            <a:r>
              <a:rPr lang="ru-RU" dirty="0"/>
              <a:t> </a:t>
            </a:r>
            <a:r>
              <a:rPr lang="ru-RU" dirty="0" err="1"/>
              <a:t>ефекту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тяжкої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й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шоком. Часто </a:t>
            </a:r>
            <a:r>
              <a:rPr lang="ru-RU" dirty="0" err="1"/>
              <a:t>поєднується</a:t>
            </a:r>
            <a:r>
              <a:rPr lang="ru-RU" dirty="0"/>
              <a:t> з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анемія</a:t>
            </a:r>
            <a:r>
              <a:rPr lang="ru-RU" dirty="0"/>
              <a:t>, </a:t>
            </a:r>
            <a:r>
              <a:rPr lang="ru-RU" dirty="0" err="1"/>
              <a:t>мікрогематурія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урогематоми</a:t>
            </a:r>
            <a:r>
              <a:rPr lang="ru-RU" dirty="0"/>
              <a:t>. </a:t>
            </a:r>
          </a:p>
          <a:p>
            <a:r>
              <a:rPr lang="ru-RU" dirty="0" err="1"/>
              <a:t>Відрив</a:t>
            </a:r>
            <a:r>
              <a:rPr lang="ru-RU" dirty="0"/>
              <a:t> </a:t>
            </a:r>
            <a:r>
              <a:rPr lang="ru-RU" dirty="0" err="1"/>
              <a:t>судинної</a:t>
            </a:r>
            <a:r>
              <a:rPr lang="ru-RU" dirty="0"/>
              <a:t> </a:t>
            </a:r>
            <a:r>
              <a:rPr lang="ru-RU" dirty="0" err="1"/>
              <a:t>ніжки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</a:t>
            </a:r>
            <a:r>
              <a:rPr lang="ru-RU" dirty="0" err="1"/>
              <a:t>Супроводжується</a:t>
            </a:r>
            <a:r>
              <a:rPr lang="ru-RU" dirty="0"/>
              <a:t> шоком, </a:t>
            </a:r>
            <a:r>
              <a:rPr lang="ru-RU" dirty="0" err="1"/>
              <a:t>анемією</a:t>
            </a:r>
            <a:r>
              <a:rPr lang="ru-RU" dirty="0"/>
              <a:t>. У фланку </a:t>
            </a:r>
            <a:r>
              <a:rPr lang="ru-RU" dirty="0" err="1"/>
              <a:t>пальпується</a:t>
            </a:r>
            <a:r>
              <a:rPr lang="ru-RU" dirty="0"/>
              <a:t> </a:t>
            </a:r>
            <a:r>
              <a:rPr lang="ru-RU" dirty="0" err="1"/>
              <a:t>новоутворення</a:t>
            </a:r>
            <a:r>
              <a:rPr lang="ru-RU" dirty="0"/>
              <a:t>, </a:t>
            </a:r>
            <a:r>
              <a:rPr lang="ru-RU" dirty="0" err="1"/>
              <a:t>зумовлене</a:t>
            </a:r>
            <a:r>
              <a:rPr lang="ru-RU" dirty="0"/>
              <a:t> </a:t>
            </a:r>
            <a:r>
              <a:rPr lang="ru-RU" dirty="0" err="1"/>
              <a:t>кровотечею</a:t>
            </a:r>
            <a:r>
              <a:rPr lang="ru-RU" dirty="0"/>
              <a:t> в </a:t>
            </a:r>
            <a:r>
              <a:rPr lang="ru-RU" dirty="0" err="1"/>
              <a:t>заочеревинний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. </a:t>
            </a:r>
            <a:r>
              <a:rPr lang="ru-RU" dirty="0" err="1"/>
              <a:t>Гематурії</a:t>
            </a:r>
            <a:r>
              <a:rPr lang="ru-RU" dirty="0"/>
              <a:t> не буде,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нирка</a:t>
            </a:r>
            <a:r>
              <a:rPr lang="ru-RU" dirty="0"/>
              <a:t> не </a:t>
            </a:r>
            <a:r>
              <a:rPr lang="ru-RU" dirty="0" err="1"/>
              <a:t>функціонує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5909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0580" y="1106852"/>
            <a:ext cx="8596668" cy="3880773"/>
          </a:xfrm>
        </p:spPr>
        <p:txBody>
          <a:bodyPr/>
          <a:lstStyle/>
          <a:p>
            <a:r>
              <a:rPr lang="ru-RU" b="1" dirty="0"/>
              <a:t>Лікування</a:t>
            </a:r>
            <a:r>
              <a:rPr lang="ru-RU" b="1" i="1" dirty="0"/>
              <a:t>. </a:t>
            </a:r>
            <a:r>
              <a:rPr lang="ru-RU" dirty="0"/>
              <a:t>Лікування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консервативним</a:t>
            </a:r>
            <a:r>
              <a:rPr lang="ru-RU" dirty="0"/>
              <a:t> та </a:t>
            </a:r>
            <a:r>
              <a:rPr lang="ru-RU" dirty="0" err="1"/>
              <a:t>оперативним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дотримуються</a:t>
            </a:r>
            <a:r>
              <a:rPr lang="ru-RU" dirty="0"/>
              <a:t> тактики </a:t>
            </a:r>
            <a:r>
              <a:rPr lang="ru-RU" dirty="0" err="1"/>
              <a:t>очікування</a:t>
            </a:r>
            <a:r>
              <a:rPr lang="ru-RU" dirty="0"/>
              <a:t>, але </a:t>
            </a:r>
            <a:r>
              <a:rPr lang="ru-RU" dirty="0" err="1"/>
              <a:t>якщо</a:t>
            </a:r>
            <a:r>
              <a:rPr lang="ru-RU" dirty="0"/>
              <a:t> стан хворого </a:t>
            </a:r>
            <a:r>
              <a:rPr lang="ru-RU" dirty="0" err="1"/>
              <a:t>прогресивно</a:t>
            </a:r>
            <a:r>
              <a:rPr lang="ru-RU" dirty="0"/>
              <a:t> </a:t>
            </a:r>
            <a:r>
              <a:rPr lang="ru-RU" dirty="0" err="1"/>
              <a:t>погіршується</a:t>
            </a:r>
            <a:r>
              <a:rPr lang="ru-RU" dirty="0"/>
              <a:t>, </a:t>
            </a:r>
            <a:r>
              <a:rPr lang="ru-RU" dirty="0" err="1"/>
              <a:t>прогресує</a:t>
            </a:r>
            <a:r>
              <a:rPr lang="ru-RU" dirty="0"/>
              <a:t> </a:t>
            </a:r>
            <a:r>
              <a:rPr lang="ru-RU" dirty="0" err="1"/>
              <a:t>анемізація</a:t>
            </a:r>
            <a:r>
              <a:rPr lang="ru-RU" dirty="0"/>
              <a:t> та є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перитоніту</a:t>
            </a:r>
            <a:r>
              <a:rPr lang="ru-RU" dirty="0"/>
              <a:t>,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оперативне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приймається</a:t>
            </a:r>
            <a:r>
              <a:rPr lang="ru-RU" dirty="0"/>
              <a:t> </a:t>
            </a:r>
            <a:r>
              <a:rPr lang="ru-RU" dirty="0" err="1"/>
              <a:t>невідкладно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стаціонарі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екскреторну</a:t>
            </a:r>
            <a:r>
              <a:rPr lang="ru-RU" dirty="0"/>
              <a:t> </a:t>
            </a:r>
            <a:r>
              <a:rPr lang="ru-RU" dirty="0" err="1"/>
              <a:t>орографію</a:t>
            </a:r>
            <a:r>
              <a:rPr lang="ru-RU" dirty="0"/>
              <a:t> (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стану хворого), </a:t>
            </a:r>
            <a:r>
              <a:rPr lang="ru-RU" dirty="0" err="1"/>
              <a:t>оскільки</a:t>
            </a:r>
            <a:r>
              <a:rPr lang="ru-RU" dirty="0"/>
              <a:t> у будь-</a:t>
            </a:r>
            <a:r>
              <a:rPr lang="ru-RU" dirty="0" err="1"/>
              <a:t>який</a:t>
            </a:r>
            <a:r>
              <a:rPr lang="ru-RU" dirty="0"/>
              <a:t> момент при </a:t>
            </a:r>
            <a:r>
              <a:rPr lang="ru-RU" dirty="0" err="1"/>
              <a:t>посиленні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потреба в </a:t>
            </a:r>
            <a:r>
              <a:rPr lang="ru-RU" dirty="0" err="1"/>
              <a:t>операції</a:t>
            </a:r>
            <a:r>
              <a:rPr lang="ru-RU" dirty="0"/>
              <a:t>. 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кровотеча</a:t>
            </a:r>
            <a:r>
              <a:rPr lang="ru-RU" dirty="0"/>
              <a:t> є </a:t>
            </a:r>
            <a:r>
              <a:rPr lang="ru-RU" dirty="0" err="1"/>
              <a:t>загрозою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хворого, стан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досліджують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операції</a:t>
            </a:r>
            <a:r>
              <a:rPr lang="ru-RU" dirty="0"/>
              <a:t>, затиснувши </a:t>
            </a:r>
            <a:r>
              <a:rPr lang="ru-RU" dirty="0" err="1"/>
              <a:t>судинну</a:t>
            </a:r>
            <a:r>
              <a:rPr lang="ru-RU" dirty="0"/>
              <a:t> </a:t>
            </a:r>
            <a:r>
              <a:rPr lang="ru-RU" dirty="0" err="1"/>
              <a:t>ніжку</a:t>
            </a:r>
            <a:r>
              <a:rPr lang="ru-RU" dirty="0"/>
              <a:t> </a:t>
            </a:r>
            <a:r>
              <a:rPr lang="ru-RU" dirty="0" err="1"/>
              <a:t>кровоточивої</a:t>
            </a:r>
            <a:r>
              <a:rPr lang="ru-RU" dirty="0"/>
              <a:t> </a:t>
            </a:r>
            <a:r>
              <a:rPr lang="ru-RU" dirty="0" err="1"/>
              <a:t>нирки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021985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1799</Words>
  <Application>Microsoft Office PowerPoint</Application>
  <PresentationFormat>Широкоэкранный</PresentationFormat>
  <Paragraphs>58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Грань</vt:lpstr>
      <vt:lpstr>Невідкладна дитяча хірургія в урології.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Невідкладна дитяча хірургія в урології.</dc:title>
  <dc:creator>travmatologia</dc:creator>
  <cp:lastModifiedBy>travmatologia</cp:lastModifiedBy>
  <cp:revision>5</cp:revision>
  <dcterms:created xsi:type="dcterms:W3CDTF">2020-06-03T12:38:02Z</dcterms:created>
  <dcterms:modified xsi:type="dcterms:W3CDTF">2020-06-04T06:15:38Z</dcterms:modified>
</cp:coreProperties>
</file>