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7" d="100"/>
          <a:sy n="77" d="100"/>
        </p:scale>
        <p:origin x="72" y="19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0A94D-C6F6-42AD-86F7-4F59EFB0306D}" type="datetimeFigureOut">
              <a:rPr lang="en-US" smtClean="0"/>
              <a:t>6/4/2020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22A84F-1BB3-4C95-872B-01960F4E4F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45300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0A94D-C6F6-42AD-86F7-4F59EFB0306D}" type="datetimeFigureOut">
              <a:rPr lang="en-US" smtClean="0"/>
              <a:t>6/4/2020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22A84F-1BB3-4C95-872B-01960F4E4F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65137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0A94D-C6F6-42AD-86F7-4F59EFB0306D}" type="datetimeFigureOut">
              <a:rPr lang="en-US" smtClean="0"/>
              <a:t>6/4/2020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22A84F-1BB3-4C95-872B-01960F4E4F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462699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0A94D-C6F6-42AD-86F7-4F59EFB0306D}" type="datetimeFigureOut">
              <a:rPr lang="en-US" smtClean="0"/>
              <a:t>6/4/2020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22A84F-1BB3-4C95-872B-01960F4E4F26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6392762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0A94D-C6F6-42AD-86F7-4F59EFB0306D}" type="datetimeFigureOut">
              <a:rPr lang="en-US" smtClean="0"/>
              <a:t>6/4/2020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22A84F-1BB3-4C95-872B-01960F4E4F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035973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0A94D-C6F6-42AD-86F7-4F59EFB0306D}" type="datetimeFigureOut">
              <a:rPr lang="en-US" smtClean="0"/>
              <a:t>6/4/2020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22A84F-1BB3-4C95-872B-01960F4E4F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076531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0A94D-C6F6-42AD-86F7-4F59EFB0306D}" type="datetimeFigureOut">
              <a:rPr lang="en-US" smtClean="0"/>
              <a:t>6/4/2020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22A84F-1BB3-4C95-872B-01960F4E4F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613858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0A94D-C6F6-42AD-86F7-4F59EFB0306D}" type="datetimeFigureOut">
              <a:rPr lang="en-US" smtClean="0"/>
              <a:t>6/4/2020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22A84F-1BB3-4C95-872B-01960F4E4F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639946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0A94D-C6F6-42AD-86F7-4F59EFB0306D}" type="datetimeFigureOut">
              <a:rPr lang="en-US" smtClean="0"/>
              <a:t>6/4/2020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22A84F-1BB3-4C95-872B-01960F4E4F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5676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0A94D-C6F6-42AD-86F7-4F59EFB0306D}" type="datetimeFigureOut">
              <a:rPr lang="en-US" smtClean="0"/>
              <a:t>6/4/2020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22A84F-1BB3-4C95-872B-01960F4E4F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52851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0A94D-C6F6-42AD-86F7-4F59EFB0306D}" type="datetimeFigureOut">
              <a:rPr lang="en-US" smtClean="0"/>
              <a:t>6/4/2020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22A84F-1BB3-4C95-872B-01960F4E4F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31480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0A94D-C6F6-42AD-86F7-4F59EFB0306D}" type="datetimeFigureOut">
              <a:rPr lang="en-US" smtClean="0"/>
              <a:t>6/4/2020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22A84F-1BB3-4C95-872B-01960F4E4F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67976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0A94D-C6F6-42AD-86F7-4F59EFB0306D}" type="datetimeFigureOut">
              <a:rPr lang="en-US" smtClean="0"/>
              <a:t>6/4/2020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22A84F-1BB3-4C95-872B-01960F4E4F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37955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0A94D-C6F6-42AD-86F7-4F59EFB0306D}" type="datetimeFigureOut">
              <a:rPr lang="en-US" smtClean="0"/>
              <a:t>6/4/2020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22A84F-1BB3-4C95-872B-01960F4E4F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35519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0A94D-C6F6-42AD-86F7-4F59EFB0306D}" type="datetimeFigureOut">
              <a:rPr lang="en-US" smtClean="0"/>
              <a:t>6/4/2020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22A84F-1BB3-4C95-872B-01960F4E4F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90298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0A94D-C6F6-42AD-86F7-4F59EFB0306D}" type="datetimeFigureOut">
              <a:rPr lang="en-US" smtClean="0"/>
              <a:t>6/4/2020</a:t>
            </a:fld>
            <a:endParaRPr 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22A84F-1BB3-4C95-872B-01960F4E4F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94907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0A94D-C6F6-42AD-86F7-4F59EFB0306D}" type="datetimeFigureOut">
              <a:rPr lang="en-US" smtClean="0"/>
              <a:t>6/4/2020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22A84F-1BB3-4C95-872B-01960F4E4F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29252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1B20A94D-C6F6-42AD-86F7-4F59EFB0306D}" type="datetimeFigureOut">
              <a:rPr lang="en-US" smtClean="0"/>
              <a:t>6/4/2020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22A84F-1BB3-4C95-872B-01960F4E4F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790886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51" r:id="rId1"/>
    <p:sldLayoutId id="2147483752" r:id="rId2"/>
    <p:sldLayoutId id="2147483753" r:id="rId3"/>
    <p:sldLayoutId id="2147483754" r:id="rId4"/>
    <p:sldLayoutId id="2147483755" r:id="rId5"/>
    <p:sldLayoutId id="2147483756" r:id="rId6"/>
    <p:sldLayoutId id="2147483757" r:id="rId7"/>
    <p:sldLayoutId id="2147483758" r:id="rId8"/>
    <p:sldLayoutId id="2147483759" r:id="rId9"/>
    <p:sldLayoutId id="2147483760" r:id="rId10"/>
    <p:sldLayoutId id="2147483761" r:id="rId11"/>
    <p:sldLayoutId id="2147483762" r:id="rId12"/>
    <p:sldLayoutId id="2147483763" r:id="rId13"/>
    <p:sldLayoutId id="2147483764" r:id="rId14"/>
    <p:sldLayoutId id="2147483765" r:id="rId15"/>
    <p:sldLayoutId id="2147483766" r:id="rId16"/>
    <p:sldLayoutId id="214748376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277091"/>
            <a:ext cx="9144000" cy="1662546"/>
          </a:xfrm>
        </p:spPr>
        <p:txBody>
          <a:bodyPr>
            <a:normAutofit/>
          </a:bodyPr>
          <a:lstStyle/>
          <a:p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МІНІСТЕРСТВО ОХОРОНИ ЗДОРОВ'Я УКРАЇНИ 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УКРАЇНСЬКА МЕДИЧНА СТОМАТОЛОГІЧНА АКАДЕМІ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Кафедра </a:t>
            </a:r>
            <a:r>
              <a:rPr lang="uk-UA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дитячої хірургії з травматологією 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 ортопедією</a:t>
            </a:r>
            <a:endParaRPr 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2669165"/>
            <a:ext cx="9144000" cy="3870180"/>
          </a:xfrm>
        </p:spPr>
        <p:txBody>
          <a:bodyPr>
            <a:normAutofit/>
          </a:bodyPr>
          <a:lstStyle/>
          <a:p>
            <a:r>
              <a:rPr lang="uk-UA" sz="3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ТЕМА ЛЕКЦІЇ: </a:t>
            </a:r>
            <a:r>
              <a:rPr lang="uk-UA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Діагностична робота амбулаторно-поліклінічної хірургії</a:t>
            </a:r>
            <a:endParaRPr lang="uk-UA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uk-UA" dirty="0"/>
          </a:p>
          <a:p>
            <a:endParaRPr lang="uk-UA" dirty="0" smtClean="0"/>
          </a:p>
          <a:p>
            <a:endParaRPr lang="uk-UA" dirty="0"/>
          </a:p>
          <a:p>
            <a:endParaRPr lang="uk-UA" dirty="0" smtClean="0"/>
          </a:p>
          <a:p>
            <a:endParaRPr lang="uk-UA" dirty="0"/>
          </a:p>
          <a:p>
            <a:r>
              <a:rPr lang="uk-UA" dirty="0" smtClean="0"/>
              <a:t>ПОЛТАВА-2019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293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46652" y="208722"/>
            <a:ext cx="9503201" cy="6039677"/>
          </a:xfrm>
        </p:spPr>
        <p:txBody>
          <a:bodyPr>
            <a:normAutofit/>
          </a:bodyPr>
          <a:lstStyle/>
          <a:p>
            <a:r>
              <a:rPr lang="uk-UA" sz="2400" dirty="0"/>
              <a:t>За останні роки хірургічна діяльність в </a:t>
            </a:r>
            <a:r>
              <a:rPr lang="uk-UA" sz="2400" dirty="0" err="1"/>
              <a:t>поліклініках</a:t>
            </a:r>
            <a:r>
              <a:rPr lang="uk-UA" sz="2400" dirty="0"/>
              <a:t> інтенсифікувалася, чому сприяло поліпшення оснащення </a:t>
            </a:r>
            <a:r>
              <a:rPr lang="uk-UA" sz="2400" dirty="0" err="1"/>
              <a:t>клінік</a:t>
            </a:r>
            <a:r>
              <a:rPr lang="uk-UA" sz="2400" dirty="0"/>
              <a:t> сучасною апаратурою. Ширшому розвитку оперативного лікування хворих в </a:t>
            </a:r>
            <a:r>
              <a:rPr lang="uk-UA" sz="2400" dirty="0" err="1"/>
              <a:t>поліклініках</a:t>
            </a:r>
            <a:r>
              <a:rPr lang="uk-UA" sz="2400" dirty="0"/>
              <a:t> сприяє організація в них одноденних стаціонарів. Підвищення питомої ваги і розширення діапазону хірургічних </a:t>
            </a:r>
            <a:r>
              <a:rPr lang="uk-UA" sz="2400" dirty="0" err="1"/>
              <a:t>втручань</a:t>
            </a:r>
            <a:r>
              <a:rPr lang="uk-UA" sz="2400" dirty="0"/>
              <a:t> в поліклініці не тільки забезпечує високий соціально-економічний ефект, але і дозволяє понизити рівень післяопераційних ускладнень.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7086386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879125"/>
          </a:xfrm>
        </p:spPr>
        <p:txBody>
          <a:bodyPr/>
          <a:lstStyle/>
          <a:p>
            <a:r>
              <a:rPr lang="uk-UA" dirty="0" smtClean="0"/>
              <a:t>План лекції</a:t>
            </a: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46112" y="1103244"/>
            <a:ext cx="9403742" cy="5145156"/>
          </a:xfrm>
        </p:spPr>
        <p:txBody>
          <a:bodyPr/>
          <a:lstStyle/>
          <a:p>
            <a:pPr lvl="0"/>
            <a:r>
              <a:rPr lang="uk-UA" sz="2800" dirty="0"/>
              <a:t>Типи </a:t>
            </a:r>
            <a:r>
              <a:rPr lang="uk-UA" sz="2800" dirty="0" err="1"/>
              <a:t>поліклінік</a:t>
            </a:r>
            <a:r>
              <a:rPr lang="uk-UA" sz="2800" dirty="0"/>
              <a:t> та </a:t>
            </a:r>
            <a:r>
              <a:rPr lang="uk-UA" sz="2800" dirty="0" err="1"/>
              <a:t>іх</a:t>
            </a:r>
            <a:r>
              <a:rPr lang="uk-UA" sz="2800" dirty="0"/>
              <a:t> організація.</a:t>
            </a:r>
            <a:endParaRPr lang="en-US" sz="2800" dirty="0"/>
          </a:p>
          <a:p>
            <a:pPr lvl="0"/>
            <a:r>
              <a:rPr lang="uk-UA" sz="2800" dirty="0"/>
              <a:t>Організація хірургічного кабінету поліклініки.</a:t>
            </a:r>
            <a:endParaRPr lang="en-US" sz="2800" dirty="0"/>
          </a:p>
          <a:p>
            <a:pPr lvl="0"/>
            <a:r>
              <a:rPr lang="uk-UA" sz="2800" dirty="0"/>
              <a:t>Лікувально-діагностична робота.</a:t>
            </a:r>
            <a:endParaRPr lang="en-US" sz="2800" dirty="0"/>
          </a:p>
          <a:p>
            <a:pPr lvl="0"/>
            <a:r>
              <a:rPr lang="uk-UA" sz="2800" dirty="0"/>
              <a:t>Ургентні і планові оперативні втручання в поліклініці.</a:t>
            </a:r>
            <a:endParaRPr lang="en-US" sz="2800" dirty="0"/>
          </a:p>
          <a:p>
            <a:pPr lvl="0"/>
            <a:r>
              <a:rPr lang="uk-UA" sz="2800" dirty="0"/>
              <a:t>Профілактична робота хірурга поліклініки.</a:t>
            </a:r>
            <a:endParaRPr lang="en-US" sz="2800" dirty="0"/>
          </a:p>
          <a:p>
            <a:pPr lvl="0"/>
            <a:r>
              <a:rPr lang="uk-UA" sz="2800" dirty="0"/>
              <a:t>Диспансеризація хворих.</a:t>
            </a:r>
            <a:endParaRPr lang="en-US" sz="2800" dirty="0"/>
          </a:p>
          <a:p>
            <a:pPr lvl="0"/>
            <a:r>
              <a:rPr lang="uk-UA" sz="2800" dirty="0"/>
              <a:t>Санітарно-освітня робота.</a:t>
            </a:r>
            <a:endParaRPr lang="en-US" sz="28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49243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18052" y="188844"/>
            <a:ext cx="9731801" cy="6059556"/>
          </a:xfrm>
        </p:spPr>
        <p:txBody>
          <a:bodyPr>
            <a:normAutofit lnSpcReduction="10000"/>
          </a:bodyPr>
          <a:lstStyle/>
          <a:p>
            <a:r>
              <a:rPr lang="uk-UA" b="1" dirty="0"/>
              <a:t>Поліклініка</a:t>
            </a:r>
            <a:r>
              <a:rPr lang="uk-UA" dirty="0"/>
              <a:t> — спеціалізована лікувально-профілактична установа, призначена для надання медичної допомоги хворим, що потребує госпіталізації, і що здійснює заходи щодо попередження, виявлення і лікування захворювань і їх ускладнень. Амбулаторія відрізняється від поліклініки нижчим рівнем спеціалізації і меншим об'ємом роботи.</a:t>
            </a:r>
            <a:endParaRPr lang="en-US" dirty="0"/>
          </a:p>
          <a:p>
            <a:r>
              <a:rPr lang="uk-UA" dirty="0"/>
              <a:t>За своїм типом поліклініки бувають об'єднаними з лікарнями і самостійними; за віком обслуговуваного контингенту населення — для дорослих і дітей; по місцеположенню — міські і сільські; по адміністративному діленню — районні (центральні), обласні, республіканські і відомчі. По функціональному призначенню розрізняють лікувально-діагностичні і консультативно-діагностичні поліклініки при медичних і науково-дослідних інститутах, обласних і республіканських лікарнях і так далі.</a:t>
            </a:r>
            <a:endParaRPr lang="en-US" dirty="0"/>
          </a:p>
          <a:p>
            <a:r>
              <a:rPr lang="uk-UA" dirty="0"/>
              <a:t>Робота міських і районних </a:t>
            </a:r>
            <a:r>
              <a:rPr lang="uk-UA" dirty="0" err="1"/>
              <a:t>поліклінік</a:t>
            </a:r>
            <a:r>
              <a:rPr lang="uk-UA" dirty="0"/>
              <a:t> (і амбулаторій) лікувально-діагностичного профілю будується за дільничним принципом.</a:t>
            </a:r>
            <a:endParaRPr lang="en-US" dirty="0"/>
          </a:p>
          <a:p>
            <a:r>
              <a:rPr lang="uk-UA" dirty="0"/>
              <a:t>Показник дільничного визначається відношенням кількості відвідин пацієнтів ділянки до загального числа відвідин. Він вважається хорошим, якщо складає 75—80 %. У об'єднаних </a:t>
            </a:r>
            <a:r>
              <a:rPr lang="uk-UA" dirty="0" err="1"/>
              <a:t>поліклініках</a:t>
            </a:r>
            <a:r>
              <a:rPr lang="uk-UA" dirty="0"/>
              <a:t> прийнятий цикловий метод роботи (або циклічна система): лікарі міняються через 3—6 міс.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0610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98174" y="437322"/>
            <a:ext cx="9751679" cy="5811077"/>
          </a:xfrm>
        </p:spPr>
        <p:txBody>
          <a:bodyPr>
            <a:normAutofit/>
          </a:bodyPr>
          <a:lstStyle/>
          <a:p>
            <a:r>
              <a:rPr lang="uk-UA" dirty="0"/>
              <a:t>Амбулаторно-поліклінічна медична допомога населенню по всіх спеціальностях, у тому числі і по хірургії, є наймасовішою (близько 80 %). Вона полягає в проведенні лікувально-діагностичної і профілактичної роботи. При цьому профілактична діяльність поліклініки представляє найважливіше завдання її. Ця сторона діяльності наших лікувально-профілактичних установ витікає з профілактичної спрямованості охорони здоров'я і медицини.</a:t>
            </a:r>
            <a:endParaRPr lang="en-US" dirty="0"/>
          </a:p>
          <a:p>
            <a:r>
              <a:rPr lang="uk-UA" dirty="0"/>
              <a:t>Центром попередження захворювань були і залишаються поліклініки і амбулаторії. Їх роль в діагностиці, лікуванні і особливо профілактиці захворюваності різко зростає відповідно до стратегії економічного і соціального розвитку української держави. У зміст профілактичної діяльності амбулаторій і </a:t>
            </a:r>
            <a:r>
              <a:rPr lang="uk-UA" dirty="0" err="1"/>
              <a:t>поліклінік</a:t>
            </a:r>
            <a:r>
              <a:rPr lang="uk-UA" dirty="0"/>
              <a:t> входять в першу чергу активна пропаганда санітарно-гігієнічних знань.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35945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17444" y="397566"/>
            <a:ext cx="9632410" cy="5850834"/>
          </a:xfrm>
        </p:spPr>
        <p:txBody>
          <a:bodyPr/>
          <a:lstStyle/>
          <a:p>
            <a:r>
              <a:rPr lang="uk-UA" dirty="0"/>
              <a:t>Амбулаторно-поліклінічну допомогу хворим з хірургічними захворюваннями і травмами надають в різному об'ємі в хірургічних відділеннях і кабінетах </a:t>
            </a:r>
            <a:r>
              <a:rPr lang="uk-UA" dirty="0" err="1"/>
              <a:t>поліклінік</a:t>
            </a:r>
            <a:r>
              <a:rPr lang="uk-UA" dirty="0"/>
              <a:t> всіх типів, в амбулаторіях дільничних лікарень, в травмпунктах.</a:t>
            </a:r>
            <a:endParaRPr lang="en-US" dirty="0"/>
          </a:p>
          <a:p>
            <a:r>
              <a:rPr lang="uk-UA" dirty="0"/>
              <a:t>Проте головну роль в лікуванні хворих з хірургічними захворюваннями грають хірургічні кабінети і відділення міських і районних </a:t>
            </a:r>
            <a:r>
              <a:rPr lang="uk-UA" dirty="0" err="1"/>
              <a:t>поліклінік</a:t>
            </a:r>
            <a:r>
              <a:rPr lang="uk-UA" dirty="0"/>
              <a:t>. Структура і штати кабінетів і відділень залежать від потужності поліклініки, що визначається кількістю відвідин в зміну, її функцій і завдань, від контингенту обслуговуваних хворих. Робоче навантаження хірурга на 1 ч роботи складає 9 відвідин в поліклініці і 1,25 відвідин вдома. 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99394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08114" y="327992"/>
            <a:ext cx="9741740" cy="5920408"/>
          </a:xfrm>
        </p:spPr>
        <p:txBody>
          <a:bodyPr/>
          <a:lstStyle/>
          <a:p>
            <a:r>
              <a:rPr lang="uk-UA" dirty="0"/>
              <a:t>Хірургічний кабінет невеликої міської або районної поліклініки зазвичай складається з 2 (рідше з 1 або 3) кімнат. У одній кімнаті хірург здійснює прийом, реєстрацію і обстеження хворих, інша, сполучена з першою, служить перев'язувальною. При однокімнатному кабінеті робоче місце лікаря суміщене з перев'язувальною: стіл лікаря і кушетка для обстеження хворого знаходяться в одній половині кімнати, а перев'язувальний стіл — в іншій. В такому випадку кабінет перегороджують ширмою. Якщо кабінет або відділення складається з 3 кімнат, в одній з них (зазвичай середньою) лікар веде прийом хворих, в інших, що з'єднуються з кабінетом лікаря і розташованих по обидві сторони від нього, розміщуються перев'язувальна і операційна або дві перев'язувальні — чиста і гнійна</a:t>
            </a:r>
            <a:r>
              <a:rPr lang="uk-UA" dirty="0" smtClean="0"/>
              <a:t>.</a:t>
            </a:r>
          </a:p>
          <a:p>
            <a:r>
              <a:rPr lang="uk-UA" dirty="0"/>
              <a:t>У крупних </a:t>
            </a:r>
            <a:r>
              <a:rPr lang="uk-UA" dirty="0" err="1"/>
              <a:t>поліклініках</a:t>
            </a:r>
            <a:r>
              <a:rPr lang="uk-UA" dirty="0"/>
              <a:t> хірургічні відділення мають 4 і більше кімнат: кабінет лікаря, чиста і гнійна перев'язувальні, операційна, а також передопераційна, стерилізаційна.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91596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899004"/>
          </a:xfrm>
        </p:spPr>
        <p:txBody>
          <a:bodyPr/>
          <a:lstStyle/>
          <a:p>
            <a:r>
              <a:rPr lang="uk-UA" b="1" dirty="0"/>
              <a:t>Лікувально-діагностична робота</a:t>
            </a: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46112" y="1351722"/>
            <a:ext cx="9403742" cy="4896677"/>
          </a:xfrm>
        </p:spPr>
        <p:txBody>
          <a:bodyPr>
            <a:normAutofit/>
          </a:bodyPr>
          <a:lstStyle/>
          <a:p>
            <a:r>
              <a:rPr lang="uk-UA" dirty="0"/>
              <a:t>Лікувально-діагностична робота хірурга поліклініки зводиться до прийому, обстеження хворого, встановлення діагнозу захворювання і проведення лікування (як консервативним, так і оперативними методами) хворих, що не потребують госпіталізації.</a:t>
            </a:r>
            <a:endParaRPr lang="en-US" dirty="0"/>
          </a:p>
          <a:p>
            <a:r>
              <a:rPr lang="uk-UA" dirty="0"/>
              <a:t>З невідкладних хірургічних </a:t>
            </a:r>
            <a:r>
              <a:rPr lang="uk-UA" dirty="0" err="1"/>
              <a:t>втручань</a:t>
            </a:r>
            <a:r>
              <a:rPr lang="uk-UA" dirty="0"/>
              <a:t> і маніпуляцій в хірургічному кабінеті (відділенні) поліклініки виконують: штучну вентиляцію </a:t>
            </a:r>
            <a:r>
              <a:rPr lang="uk-UA" dirty="0" err="1"/>
              <a:t>легенів</a:t>
            </a:r>
            <a:r>
              <a:rPr lang="uk-UA" dirty="0"/>
              <a:t>, закритий масаж серця, </a:t>
            </a:r>
            <a:r>
              <a:rPr lang="uk-UA" dirty="0" err="1"/>
              <a:t>трахеостомію</a:t>
            </a:r>
            <a:r>
              <a:rPr lang="uk-UA" dirty="0"/>
              <a:t>; первинну хірургічну обробку невеликих ран кінцівок і тулуба (за відсутності травмпункту); зупинку кровотеч з поверхневих судин немагістрального типу; вправлення свіжих неускладнених вивихів суглобів; при травматичній ампутації пальців і свідченнях до реплантації їх — консервацію пальців і напрям потерпілого в спеціалізоване відділення мікрохірургії судин для операції; обробку неускладнених обмежених поверхневих і глибоких (площею не більше 1 %) </a:t>
            </a:r>
            <a:r>
              <a:rPr lang="uk-UA" dirty="0" err="1"/>
              <a:t>опіків</a:t>
            </a:r>
            <a:r>
              <a:rPr lang="uk-UA" dirty="0"/>
              <a:t> (окрім особи); розтин панариціїв, поверхневих абсцесів і так далі.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83386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810" y="218662"/>
            <a:ext cx="9692044" cy="6029738"/>
          </a:xfrm>
        </p:spPr>
        <p:txBody>
          <a:bodyPr>
            <a:normAutofit/>
          </a:bodyPr>
          <a:lstStyle/>
          <a:p>
            <a:r>
              <a:rPr lang="uk-UA" dirty="0"/>
              <a:t>У плановому порядку в поліклініці проводять наступні операції: видалення невеликих поверхневих доброякісних пухлин шкіри і підшкірної основи (окрім пігментованих </a:t>
            </a:r>
            <a:r>
              <a:rPr lang="uk-UA" dirty="0" err="1"/>
              <a:t>невусів</a:t>
            </a:r>
            <a:r>
              <a:rPr lang="uk-UA" dirty="0"/>
              <a:t> і гемангіом), атером, гангліїв і </a:t>
            </a:r>
            <a:r>
              <a:rPr lang="uk-UA" dirty="0" err="1"/>
              <a:t>гігром</a:t>
            </a:r>
            <a:r>
              <a:rPr lang="uk-UA" dirty="0"/>
              <a:t>; видалення деяких поверхнево розташованих в м'яких тканинах чужорідних тіл; діагностичну і лікувальну пункції поверхневих суглобів; крайову резекцію врослого нігтя; розтин неглибоких підшкірних свищів з видаленням лігатур та ін. Тканини, що видаляються при операції, направляють на гістологічне, а ексудат — на бактеріологічне і цитологічне дослідження. Окрім оперативного і консервативного лікування хворих, зокрема доліковування і реабілітації тих, що виписалися із стаціонарів, хірург поліклініки направляє на лікування або </a:t>
            </a:r>
            <a:r>
              <a:rPr lang="uk-UA" dirty="0" err="1"/>
              <a:t>дообстеження</a:t>
            </a:r>
            <a:r>
              <a:rPr lang="uk-UA" dirty="0"/>
              <a:t> в стаціонари хворих з хірургічною патологією, перш за все із захворюваннями внутрішніх органів. Він же викликає машину „швидкої допомоги” хворим з гострими хірургічними захворюваннями живота, проводить експертизу тимчасової непрацездатності, медогляд осіб, що поступають на роботу або навчання, консультує хворих з інших кабінетів поліклініки або вдома, бере участь в консиліумах.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44840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17444" y="367748"/>
            <a:ext cx="9632410" cy="5880651"/>
          </a:xfrm>
        </p:spPr>
        <p:txBody>
          <a:bodyPr>
            <a:normAutofit/>
          </a:bodyPr>
          <a:lstStyle/>
          <a:p>
            <a:r>
              <a:rPr lang="uk-UA" sz="2400" dirty="0"/>
              <a:t>Лікувально-діагностична, зокрема оперативна хірургічна діяльність, виключаючи планові операції, здійснюється в поліклініці практично щодня. Планові операції проводять в призначені дні. Їх, як і хірургічну обробку свіжих ран, виконують в операційній або в чистій перев'язувальній, тоді як гнійні рани обробляють в перев'язувальній для септичних (гнійних) хворих, а якщо в кабінеті є лише одна перев'язувальна, - після перев'язки осіб з чистими (не гнійними) ранами. Об'єм лікувально-діагностичної роботи, зокрема оперативної, залежить від потужності поліклініки, умов роботи, оснащеності, укомплектованості кадрами, активності і кваліфікації хірургів, а також від рівня забезпечення району обслуговування стаціонарною хірургічною допомогою і ряду інших обставин.</a:t>
            </a:r>
            <a:endParaRPr lang="en-US" sz="24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587732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он">
  <a:themeElements>
    <a:clrScheme name="Ион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Ион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Ион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6</TotalTime>
  <Words>124</Words>
  <Application>Microsoft Office PowerPoint</Application>
  <PresentationFormat>Широкоэкранный</PresentationFormat>
  <Paragraphs>32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5" baseType="lpstr">
      <vt:lpstr>Arial</vt:lpstr>
      <vt:lpstr>Century Gothic</vt:lpstr>
      <vt:lpstr>Times New Roman</vt:lpstr>
      <vt:lpstr>Wingdings 3</vt:lpstr>
      <vt:lpstr>Ион</vt:lpstr>
      <vt:lpstr>МІНІСТЕРСТВО ОХОРОНИ ЗДОРОВ'Я УКРАЇНИ  УКРАЇНСЬКА МЕДИЧНА СТОМАТОЛОГІЧНА АКАДЕМІ   Кафедра дитячої хірургії з травматологією  та ортопедією</vt:lpstr>
      <vt:lpstr>План лекції</vt:lpstr>
      <vt:lpstr>Презентация PowerPoint</vt:lpstr>
      <vt:lpstr>Презентация PowerPoint</vt:lpstr>
      <vt:lpstr>Презентация PowerPoint</vt:lpstr>
      <vt:lpstr>Презентация PowerPoint</vt:lpstr>
      <vt:lpstr>Лікувально-діагностична робота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МІНІСТЕРСТВО ОХОРОНИ ЗДОРОВ'Я УКРАЇНИ  УКРАЇНСЬКА МЕДИЧНА СТОМАТОЛОГІЧНА АКАДЕМІ   Кафедра дитячої хірургії з травматологією  та ортопедією</dc:title>
  <dc:creator>User</dc:creator>
  <cp:lastModifiedBy>User</cp:lastModifiedBy>
  <cp:revision>1</cp:revision>
  <dcterms:created xsi:type="dcterms:W3CDTF">2020-06-03T21:03:31Z</dcterms:created>
  <dcterms:modified xsi:type="dcterms:W3CDTF">2020-06-03T21:09:49Z</dcterms:modified>
</cp:coreProperties>
</file>