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8" r:id="rId3"/>
    <p:sldId id="27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24111A8-4E99-4A4F-B90D-AC16C2D009F3}" type="datetimeFigureOut">
              <a:rPr lang="ru-RU" smtClean="0"/>
              <a:t>04.06.2020</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6C823E90-12AC-42F5-8614-B2014BD34DD6}"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24111A8-4E99-4A4F-B90D-AC16C2D009F3}" type="datetimeFigureOut">
              <a:rPr lang="ru-RU" smtClean="0"/>
              <a:t>04.06.2020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823E90-12AC-42F5-8614-B2014BD34DD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A24111A8-4E99-4A4F-B90D-AC16C2D009F3}" type="datetimeFigureOut">
              <a:rPr lang="ru-RU" smtClean="0"/>
              <a:t>04.06.2020</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6C823E90-12AC-42F5-8614-B2014BD34DD6}"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A24111A8-4E99-4A4F-B90D-AC16C2D009F3}" type="datetimeFigureOut">
              <a:rPr lang="ru-RU" smtClean="0"/>
              <a:t>04.06.2020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6C823E90-12AC-42F5-8614-B2014BD34DD6}" type="slidenum">
              <a:rPr lang="ru-RU" smtClean="0"/>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A24111A8-4E99-4A4F-B90D-AC16C2D009F3}" type="datetimeFigureOut">
              <a:rPr lang="ru-RU" smtClean="0"/>
              <a:t>04.06.2020</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C823E90-12AC-42F5-8614-B2014BD34DD6}" type="slidenum">
              <a:rPr lang="ru-RU" smtClean="0"/>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A24111A8-4E99-4A4F-B90D-AC16C2D009F3}" type="datetimeFigureOut">
              <a:rPr lang="ru-RU" smtClean="0"/>
              <a:t>04.06.2020</a:t>
            </a:fld>
            <a:endParaRPr lang="ru-RU"/>
          </a:p>
        </p:txBody>
      </p:sp>
      <p:sp>
        <p:nvSpPr>
          <p:cNvPr id="10" name="Номер слайда 9"/>
          <p:cNvSpPr>
            <a:spLocks noGrp="1"/>
          </p:cNvSpPr>
          <p:nvPr>
            <p:ph type="sldNum" sz="quarter" idx="16"/>
          </p:nvPr>
        </p:nvSpPr>
        <p:spPr/>
        <p:txBody>
          <a:bodyPr rtlCol="0"/>
          <a:lstStyle/>
          <a:p>
            <a:fld id="{6C823E90-12AC-42F5-8614-B2014BD34DD6}" type="slidenum">
              <a:rPr lang="ru-RU" smtClean="0"/>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A24111A8-4E99-4A4F-B90D-AC16C2D009F3}" type="datetimeFigureOut">
              <a:rPr lang="ru-RU" smtClean="0"/>
              <a:t>04.06.2020</a:t>
            </a:fld>
            <a:endParaRPr lang="ru-RU"/>
          </a:p>
        </p:txBody>
      </p:sp>
      <p:sp>
        <p:nvSpPr>
          <p:cNvPr id="12" name="Номер слайда 11"/>
          <p:cNvSpPr>
            <a:spLocks noGrp="1"/>
          </p:cNvSpPr>
          <p:nvPr>
            <p:ph type="sldNum" sz="quarter" idx="16"/>
          </p:nvPr>
        </p:nvSpPr>
        <p:spPr/>
        <p:txBody>
          <a:bodyPr rtlCol="0"/>
          <a:lstStyle/>
          <a:p>
            <a:fld id="{6C823E90-12AC-42F5-8614-B2014BD34DD6}" type="slidenum">
              <a:rPr lang="ru-RU" smtClean="0"/>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24111A8-4E99-4A4F-B90D-AC16C2D009F3}" type="datetimeFigureOut">
              <a:rPr lang="ru-RU" smtClean="0"/>
              <a:t>04.06.2020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6C823E90-12AC-42F5-8614-B2014BD34DD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24111A8-4E99-4A4F-B90D-AC16C2D009F3}" type="datetimeFigureOut">
              <a:rPr lang="ru-RU" smtClean="0"/>
              <a:t>04.06.2020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6C823E90-12AC-42F5-8614-B2014BD34DD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A24111A8-4E99-4A4F-B90D-AC16C2D009F3}" type="datetimeFigureOut">
              <a:rPr lang="ru-RU" smtClean="0"/>
              <a:t>04.06.2020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6C823E90-12AC-42F5-8614-B2014BD34DD6}" type="slidenum">
              <a:rPr lang="ru-RU" smtClean="0"/>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A24111A8-4E99-4A4F-B90D-AC16C2D009F3}" type="datetimeFigureOut">
              <a:rPr lang="ru-RU" smtClean="0"/>
              <a:t>04.06.2020</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6C823E90-12AC-42F5-8614-B2014BD34DD6}" type="slidenum">
              <a:rPr lang="ru-RU" smtClean="0"/>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24111A8-4E99-4A4F-B90D-AC16C2D009F3}" type="datetimeFigureOut">
              <a:rPr lang="ru-RU" smtClean="0"/>
              <a:t>04.06.2020</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C823E90-12AC-42F5-8614-B2014BD34DD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dirty="0" smtClean="0"/>
              <a:t>Вади розвитку легень, стравоходу, </a:t>
            </a:r>
            <a:r>
              <a:rPr lang="uk-UA" dirty="0" smtClean="0"/>
              <a:t>діафрагми</a:t>
            </a:r>
            <a:endParaRPr lang="ru-RU" dirty="0"/>
          </a:p>
        </p:txBody>
      </p:sp>
      <p:sp>
        <p:nvSpPr>
          <p:cNvPr id="3" name="Подзаголовок 2"/>
          <p:cNvSpPr>
            <a:spLocks noGrp="1"/>
          </p:cNvSpPr>
          <p:nvPr>
            <p:ph type="subTitle" idx="1"/>
          </p:nvPr>
        </p:nvSpPr>
        <p:spPr/>
        <p:txBody>
          <a:bodyPr/>
          <a:lstStyle/>
          <a:p>
            <a:endParaRPr lang="ru-RU"/>
          </a:p>
        </p:txBody>
      </p:sp>
      <p:pic>
        <p:nvPicPr>
          <p:cNvPr id="5" name="Рисунок 4" descr="F1.large.jpg"/>
          <p:cNvPicPr>
            <a:picLocks noChangeAspect="1"/>
          </p:cNvPicPr>
          <p:nvPr/>
        </p:nvPicPr>
        <p:blipFill>
          <a:blip r:embed="rId2" cstate="print"/>
          <a:stretch>
            <a:fillRect/>
          </a:stretch>
        </p:blipFill>
        <p:spPr>
          <a:xfrm>
            <a:off x="0" y="4221088"/>
            <a:ext cx="2267744" cy="1603939"/>
          </a:xfrm>
          <a:prstGeom prst="rect">
            <a:avLst/>
          </a:prstGeom>
          <a:ln>
            <a:gradFill>
              <a:gsLst>
                <a:gs pos="36000">
                  <a:schemeClr val="accent1">
                    <a:tint val="66000"/>
                    <a:satMod val="160000"/>
                    <a:alpha val="25000"/>
                  </a:schemeClr>
                </a:gs>
                <a:gs pos="50000">
                  <a:schemeClr val="accent1">
                    <a:tint val="44500"/>
                    <a:satMod val="160000"/>
                  </a:schemeClr>
                </a:gs>
                <a:gs pos="100000">
                  <a:schemeClr val="accent1">
                    <a:tint val="23500"/>
                    <a:satMod val="160000"/>
                  </a:schemeClr>
                </a:gs>
              </a:gsLst>
              <a:lin ang="2400000" scaled="0"/>
            </a:gra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Клінічна картина</a:t>
            </a:r>
            <a:endParaRPr lang="ru-RU" dirty="0"/>
          </a:p>
        </p:txBody>
      </p:sp>
      <p:sp>
        <p:nvSpPr>
          <p:cNvPr id="3" name="Содержимое 2"/>
          <p:cNvSpPr>
            <a:spLocks noGrp="1"/>
          </p:cNvSpPr>
          <p:nvPr>
            <p:ph sz="quarter" idx="1"/>
          </p:nvPr>
        </p:nvSpPr>
        <p:spPr>
          <a:xfrm>
            <a:off x="179512" y="1589567"/>
            <a:ext cx="8856984" cy="5079794"/>
          </a:xfrm>
        </p:spPr>
        <p:txBody>
          <a:bodyPr>
            <a:normAutofit fontScale="70000" lnSpcReduction="20000"/>
          </a:bodyPr>
          <a:lstStyle/>
          <a:p>
            <a:r>
              <a:rPr lang="ru-RU" dirty="0" smtClean="0"/>
              <a:t>У </a:t>
            </a:r>
            <a:r>
              <a:rPr lang="ru-RU" dirty="0" err="1" smtClean="0"/>
              <a:t>клінічних</a:t>
            </a:r>
            <a:r>
              <a:rPr lang="ru-RU" dirty="0" smtClean="0"/>
              <a:t> </a:t>
            </a:r>
            <a:r>
              <a:rPr lang="ru-RU" dirty="0" err="1" smtClean="0"/>
              <a:t>проявах</a:t>
            </a:r>
            <a:r>
              <a:rPr lang="ru-RU" dirty="0" smtClean="0"/>
              <a:t> </a:t>
            </a:r>
            <a:r>
              <a:rPr lang="ru-RU" dirty="0" err="1" smtClean="0"/>
              <a:t>діафрагмальних</a:t>
            </a:r>
            <a:r>
              <a:rPr lang="ru-RU" dirty="0" smtClean="0"/>
              <a:t> </a:t>
            </a:r>
            <a:r>
              <a:rPr lang="ru-RU" dirty="0" err="1" smtClean="0"/>
              <a:t>гриж</a:t>
            </a:r>
            <a:r>
              <a:rPr lang="ru-RU" dirty="0" smtClean="0"/>
              <a:t> </a:t>
            </a:r>
            <a:r>
              <a:rPr lang="ru-RU" dirty="0" err="1" smtClean="0"/>
              <a:t>можна</a:t>
            </a:r>
            <a:r>
              <a:rPr lang="ru-RU" dirty="0" smtClean="0"/>
              <a:t> </a:t>
            </a:r>
            <a:r>
              <a:rPr lang="ru-RU" dirty="0" err="1" smtClean="0"/>
              <a:t>виділити</a:t>
            </a:r>
            <a:r>
              <a:rPr lang="ru-RU" dirty="0" smtClean="0"/>
              <a:t> два </a:t>
            </a:r>
            <a:r>
              <a:rPr lang="ru-RU" dirty="0" err="1" smtClean="0"/>
              <a:t>симптомокомплекси</a:t>
            </a:r>
            <a:r>
              <a:rPr lang="ru-RU" dirty="0" smtClean="0"/>
              <a:t>:</a:t>
            </a:r>
          </a:p>
          <a:p>
            <a:pPr>
              <a:buNone/>
            </a:pPr>
            <a:r>
              <a:rPr lang="ru-RU" dirty="0" smtClean="0"/>
              <a:t>· </a:t>
            </a:r>
            <a:r>
              <a:rPr lang="ru-RU" dirty="0" err="1" smtClean="0"/>
              <a:t>Серцево-легеневі</a:t>
            </a:r>
            <a:r>
              <a:rPr lang="ru-RU" dirty="0" smtClean="0"/>
              <a:t> </a:t>
            </a:r>
            <a:r>
              <a:rPr lang="ru-RU" dirty="0" err="1" smtClean="0"/>
              <a:t>порушення</a:t>
            </a:r>
            <a:r>
              <a:rPr lang="ru-RU" dirty="0" smtClean="0"/>
              <a:t>, </a:t>
            </a:r>
            <a:r>
              <a:rPr lang="ru-RU" dirty="0" err="1" smtClean="0"/>
              <a:t>що</a:t>
            </a:r>
            <a:r>
              <a:rPr lang="ru-RU" dirty="0" smtClean="0"/>
              <a:t> </a:t>
            </a:r>
            <a:r>
              <a:rPr lang="ru-RU" dirty="0" err="1" smtClean="0"/>
              <a:t>су­проводжуються</a:t>
            </a:r>
            <a:r>
              <a:rPr lang="ru-RU" dirty="0" smtClean="0"/>
              <a:t> синдромом </a:t>
            </a:r>
            <a:r>
              <a:rPr lang="ru-RU" dirty="0" err="1" smtClean="0"/>
              <a:t>внутрігрудної</a:t>
            </a:r>
            <a:r>
              <a:rPr lang="ru-RU" dirty="0" smtClean="0"/>
              <a:t> </a:t>
            </a:r>
            <a:r>
              <a:rPr lang="ru-RU" dirty="0" err="1" smtClean="0"/>
              <a:t>напруги</a:t>
            </a:r>
            <a:r>
              <a:rPr lang="ru-RU" dirty="0" smtClean="0"/>
              <a:t> - при </a:t>
            </a:r>
            <a:r>
              <a:rPr lang="ru-RU" dirty="0" err="1" smtClean="0"/>
              <a:t>діафрагмально-плевральних</a:t>
            </a:r>
            <a:r>
              <a:rPr lang="ru-RU" dirty="0" smtClean="0"/>
              <a:t> </a:t>
            </a:r>
            <a:r>
              <a:rPr lang="ru-RU" dirty="0" err="1" smtClean="0"/>
              <a:t>грижах</a:t>
            </a:r>
            <a:r>
              <a:rPr lang="ru-RU" dirty="0" smtClean="0"/>
              <a:t>.</a:t>
            </a:r>
          </a:p>
          <a:p>
            <a:pPr>
              <a:buNone/>
            </a:pPr>
            <a:r>
              <a:rPr lang="ru-RU" dirty="0" smtClean="0"/>
              <a:t>· </a:t>
            </a:r>
            <a:r>
              <a:rPr lang="ru-RU" dirty="0" err="1" smtClean="0"/>
              <a:t>Шлунково-стравохідний</a:t>
            </a:r>
            <a:r>
              <a:rPr lang="ru-RU" dirty="0" smtClean="0"/>
              <a:t> </a:t>
            </a:r>
            <a:r>
              <a:rPr lang="ru-RU" dirty="0" err="1" smtClean="0"/>
              <a:t>рефлюкс</a:t>
            </a:r>
            <a:r>
              <a:rPr lang="ru-RU" dirty="0" smtClean="0"/>
              <a:t> -при </a:t>
            </a:r>
            <a:r>
              <a:rPr lang="ru-RU" dirty="0" err="1" smtClean="0"/>
              <a:t>грижах</a:t>
            </a:r>
            <a:r>
              <a:rPr lang="ru-RU" dirty="0" smtClean="0"/>
              <a:t> </a:t>
            </a:r>
            <a:r>
              <a:rPr lang="ru-RU" dirty="0" err="1" smtClean="0"/>
              <a:t>стравохідного</a:t>
            </a:r>
            <a:r>
              <a:rPr lang="ru-RU" dirty="0" smtClean="0"/>
              <a:t> </a:t>
            </a:r>
            <a:r>
              <a:rPr lang="ru-RU" dirty="0" err="1" smtClean="0"/>
              <a:t>отвору</a:t>
            </a:r>
            <a:r>
              <a:rPr lang="ru-RU" dirty="0" smtClean="0"/>
              <a:t> </a:t>
            </a:r>
            <a:r>
              <a:rPr lang="ru-RU" dirty="0" err="1" smtClean="0"/>
              <a:t>діа­фрагми</a:t>
            </a:r>
            <a:r>
              <a:rPr lang="ru-RU" dirty="0" smtClean="0"/>
              <a:t>.</a:t>
            </a:r>
          </a:p>
          <a:p>
            <a:r>
              <a:rPr lang="ru-RU" dirty="0" smtClean="0"/>
              <a:t>При </a:t>
            </a:r>
            <a:r>
              <a:rPr lang="ru-RU" dirty="0" err="1" smtClean="0"/>
              <a:t>значному</a:t>
            </a:r>
            <a:r>
              <a:rPr lang="ru-RU" dirty="0" smtClean="0"/>
              <a:t> </a:t>
            </a:r>
            <a:r>
              <a:rPr lang="ru-RU" dirty="0" err="1" smtClean="0"/>
              <a:t>об'ємі</a:t>
            </a:r>
            <a:r>
              <a:rPr lang="ru-RU" dirty="0" smtClean="0"/>
              <a:t> </a:t>
            </a:r>
            <a:r>
              <a:rPr lang="ru-RU" dirty="0" err="1" smtClean="0"/>
              <a:t>органів</a:t>
            </a:r>
            <a:r>
              <a:rPr lang="ru-RU" dirty="0" smtClean="0"/>
              <a:t>, </a:t>
            </a:r>
            <a:r>
              <a:rPr lang="ru-RU" dirty="0" err="1" smtClean="0"/>
              <a:t>що</a:t>
            </a:r>
            <a:r>
              <a:rPr lang="ru-RU" dirty="0" smtClean="0"/>
              <a:t> </a:t>
            </a:r>
            <a:r>
              <a:rPr lang="ru-RU" dirty="0" err="1" smtClean="0"/>
              <a:t>перемістилися</a:t>
            </a:r>
            <a:r>
              <a:rPr lang="ru-RU" dirty="0" smtClean="0"/>
              <a:t> </a:t>
            </a:r>
            <a:r>
              <a:rPr lang="ru-RU" dirty="0" smtClean="0"/>
              <a:t>у </a:t>
            </a:r>
            <a:r>
              <a:rPr lang="ru-RU" dirty="0" err="1" smtClean="0"/>
              <a:t>грудну</a:t>
            </a:r>
            <a:r>
              <a:rPr lang="ru-RU" dirty="0" smtClean="0"/>
              <a:t> </a:t>
            </a:r>
            <a:r>
              <a:rPr lang="ru-RU" dirty="0" err="1" smtClean="0"/>
              <a:t>клітку</a:t>
            </a:r>
            <a:r>
              <a:rPr lang="ru-RU" dirty="0" smtClean="0"/>
              <a:t>, </a:t>
            </a:r>
            <a:r>
              <a:rPr lang="ru-RU" dirty="0" err="1" smtClean="0"/>
              <a:t>клінічні</a:t>
            </a:r>
            <a:r>
              <a:rPr lang="ru-RU" dirty="0" smtClean="0"/>
              <a:t> про­яви </a:t>
            </a:r>
            <a:r>
              <a:rPr lang="ru-RU" dirty="0" err="1" smtClean="0"/>
              <a:t>дихальної</a:t>
            </a:r>
            <a:r>
              <a:rPr lang="ru-RU" dirty="0" smtClean="0"/>
              <a:t> </a:t>
            </a:r>
            <a:r>
              <a:rPr lang="ru-RU" dirty="0" err="1" smtClean="0"/>
              <a:t>недостатності</a:t>
            </a:r>
            <a:r>
              <a:rPr lang="ru-RU" dirty="0" smtClean="0"/>
              <a:t> </a:t>
            </a:r>
            <a:r>
              <a:rPr lang="ru-RU" dirty="0" err="1" smtClean="0"/>
              <a:t>виявляються</a:t>
            </a:r>
            <a:r>
              <a:rPr lang="ru-RU" dirty="0" smtClean="0"/>
              <a:t> </a:t>
            </a:r>
            <a:r>
              <a:rPr lang="ru-RU" dirty="0" smtClean="0"/>
              <a:t>рано.</a:t>
            </a:r>
          </a:p>
          <a:p>
            <a:r>
              <a:rPr lang="ru-RU" dirty="0" err="1" smtClean="0"/>
              <a:t>Після</a:t>
            </a:r>
            <a:r>
              <a:rPr lang="ru-RU" dirty="0" smtClean="0"/>
              <a:t> </a:t>
            </a:r>
            <a:r>
              <a:rPr lang="ru-RU" dirty="0" err="1" smtClean="0"/>
              <a:t>народження</a:t>
            </a:r>
            <a:r>
              <a:rPr lang="ru-RU" dirty="0" smtClean="0"/>
              <a:t> </a:t>
            </a:r>
            <a:r>
              <a:rPr lang="ru-RU" dirty="0" err="1" smtClean="0"/>
              <a:t>чи</a:t>
            </a:r>
            <a:r>
              <a:rPr lang="ru-RU" dirty="0" smtClean="0"/>
              <a:t> на </a:t>
            </a:r>
            <a:r>
              <a:rPr lang="ru-RU" dirty="0" err="1" smtClean="0"/>
              <a:t>протязі</a:t>
            </a:r>
            <a:r>
              <a:rPr lang="ru-RU" dirty="0" smtClean="0"/>
              <a:t> </a:t>
            </a:r>
            <a:r>
              <a:rPr lang="ru-RU" dirty="0" err="1" smtClean="0"/>
              <a:t>кіль­кох</a:t>
            </a:r>
            <a:r>
              <a:rPr lang="ru-RU" dirty="0" smtClean="0"/>
              <a:t> годин </a:t>
            </a:r>
            <a:r>
              <a:rPr lang="ru-RU" dirty="0" err="1" smtClean="0"/>
              <a:t>розвивається</a:t>
            </a:r>
            <a:r>
              <a:rPr lang="ru-RU" dirty="0" smtClean="0"/>
              <a:t> </a:t>
            </a:r>
            <a:r>
              <a:rPr lang="ru-RU" dirty="0" err="1" smtClean="0"/>
              <a:t>задишка</a:t>
            </a:r>
            <a:r>
              <a:rPr lang="ru-RU" dirty="0" smtClean="0"/>
              <a:t>, </a:t>
            </a:r>
            <a:r>
              <a:rPr lang="ru-RU" dirty="0" err="1" smtClean="0"/>
              <a:t>ціаноз</a:t>
            </a:r>
            <a:r>
              <a:rPr lang="ru-RU" dirty="0" smtClean="0"/>
              <a:t>. </a:t>
            </a:r>
            <a:r>
              <a:rPr lang="ru-RU" dirty="0" err="1" smtClean="0"/>
              <a:t>Гостра</a:t>
            </a:r>
            <a:r>
              <a:rPr lang="ru-RU" dirty="0" smtClean="0"/>
              <a:t> </a:t>
            </a:r>
            <a:r>
              <a:rPr lang="ru-RU" dirty="0" err="1" smtClean="0"/>
              <a:t>дихальна</a:t>
            </a:r>
            <a:r>
              <a:rPr lang="ru-RU" dirty="0" smtClean="0"/>
              <a:t> </a:t>
            </a:r>
            <a:r>
              <a:rPr lang="ru-RU" dirty="0" err="1" smtClean="0"/>
              <a:t>недостатність</a:t>
            </a:r>
            <a:r>
              <a:rPr lang="ru-RU" dirty="0" smtClean="0"/>
              <a:t> </a:t>
            </a:r>
            <a:r>
              <a:rPr lang="ru-RU" dirty="0" err="1" smtClean="0"/>
              <a:t>швидко</a:t>
            </a:r>
            <a:r>
              <a:rPr lang="ru-RU" dirty="0" smtClean="0"/>
              <a:t> </a:t>
            </a:r>
            <a:r>
              <a:rPr lang="ru-RU" dirty="0" err="1" smtClean="0"/>
              <a:t>прогресує</a:t>
            </a:r>
            <a:r>
              <a:rPr lang="ru-RU" dirty="0" smtClean="0"/>
              <a:t>. При </a:t>
            </a:r>
            <a:r>
              <a:rPr lang="ru-RU" dirty="0" err="1" smtClean="0"/>
              <a:t>огляді</a:t>
            </a:r>
            <a:r>
              <a:rPr lang="ru-RU" dirty="0" smtClean="0"/>
              <a:t> </a:t>
            </a:r>
            <a:r>
              <a:rPr lang="ru-RU" dirty="0" err="1" smtClean="0"/>
              <a:t>звертає</a:t>
            </a:r>
            <a:r>
              <a:rPr lang="ru-RU" dirty="0" smtClean="0"/>
              <a:t> на себе </a:t>
            </a:r>
            <a:r>
              <a:rPr lang="ru-RU" dirty="0" err="1" smtClean="0"/>
              <a:t>увагу</a:t>
            </a:r>
            <a:r>
              <a:rPr lang="ru-RU" dirty="0" smtClean="0"/>
              <a:t> </a:t>
            </a:r>
            <a:r>
              <a:rPr lang="ru-RU" dirty="0" err="1" smtClean="0"/>
              <a:t>асиметрія</a:t>
            </a:r>
            <a:r>
              <a:rPr lang="ru-RU" dirty="0" smtClean="0"/>
              <a:t> </a:t>
            </a:r>
            <a:r>
              <a:rPr lang="ru-RU" dirty="0" err="1" smtClean="0"/>
              <a:t>грудної</a:t>
            </a:r>
            <a:r>
              <a:rPr lang="ru-RU" dirty="0" smtClean="0"/>
              <a:t> </a:t>
            </a:r>
            <a:r>
              <a:rPr lang="ru-RU" dirty="0" err="1" smtClean="0"/>
              <a:t>клітки</a:t>
            </a:r>
            <a:r>
              <a:rPr lang="ru-RU" dirty="0" smtClean="0"/>
              <a:t> (</a:t>
            </a:r>
            <a:r>
              <a:rPr lang="ru-RU" dirty="0" err="1" smtClean="0"/>
              <a:t>з</a:t>
            </a:r>
            <a:r>
              <a:rPr lang="ru-RU" dirty="0" smtClean="0"/>
              <a:t> </a:t>
            </a:r>
            <a:r>
              <a:rPr lang="ru-RU" dirty="0" err="1" smtClean="0"/>
              <a:t>випи­нанням</a:t>
            </a:r>
            <a:r>
              <a:rPr lang="ru-RU" dirty="0" smtClean="0"/>
              <a:t> на </a:t>
            </a:r>
            <a:r>
              <a:rPr lang="ru-RU" dirty="0" err="1" smtClean="0"/>
              <a:t>стороні</a:t>
            </a:r>
            <a:r>
              <a:rPr lang="ru-RU" dirty="0" smtClean="0"/>
              <a:t> </a:t>
            </a:r>
            <a:r>
              <a:rPr lang="ru-RU" dirty="0" err="1" smtClean="0"/>
              <a:t>ураження</a:t>
            </a:r>
            <a:r>
              <a:rPr lang="ru-RU" dirty="0" smtClean="0"/>
              <a:t>) та </a:t>
            </a:r>
            <a:r>
              <a:rPr lang="ru-RU" dirty="0" err="1" smtClean="0"/>
              <a:t>запалий</a:t>
            </a:r>
            <a:r>
              <a:rPr lang="ru-RU" dirty="0" smtClean="0"/>
              <a:t> </a:t>
            </a:r>
            <a:r>
              <a:rPr lang="ru-RU" dirty="0" err="1" smtClean="0"/>
              <a:t>живіт</a:t>
            </a:r>
            <a:r>
              <a:rPr lang="ru-RU" dirty="0" smtClean="0"/>
              <a:t>. </a:t>
            </a:r>
            <a:r>
              <a:rPr lang="ru-RU" dirty="0" err="1" smtClean="0"/>
              <a:t>Інколи</a:t>
            </a:r>
            <a:r>
              <a:rPr lang="ru-RU" dirty="0" smtClean="0"/>
              <a:t> </a:t>
            </a:r>
            <a:r>
              <a:rPr lang="ru-RU" dirty="0" err="1" smtClean="0"/>
              <a:t>аускультативно</a:t>
            </a:r>
            <a:r>
              <a:rPr lang="ru-RU" dirty="0" smtClean="0"/>
              <a:t> у </a:t>
            </a:r>
            <a:r>
              <a:rPr lang="ru-RU" dirty="0" err="1" smtClean="0"/>
              <a:t>грудній</a:t>
            </a:r>
            <a:r>
              <a:rPr lang="ru-RU" dirty="0" smtClean="0"/>
              <a:t> </a:t>
            </a:r>
            <a:r>
              <a:rPr lang="ru-RU" dirty="0" err="1" smtClean="0"/>
              <a:t>клітці</a:t>
            </a:r>
            <a:r>
              <a:rPr lang="ru-RU" dirty="0" smtClean="0"/>
              <a:t> на </a:t>
            </a:r>
            <a:r>
              <a:rPr lang="ru-RU" dirty="0" err="1" smtClean="0"/>
              <a:t>стороні</a:t>
            </a:r>
            <a:r>
              <a:rPr lang="ru-RU" dirty="0" smtClean="0"/>
              <a:t> </a:t>
            </a:r>
            <a:r>
              <a:rPr lang="ru-RU" dirty="0" err="1" smtClean="0"/>
              <a:t>ураження</a:t>
            </a:r>
            <a:r>
              <a:rPr lang="ru-RU" dirty="0" smtClean="0"/>
              <a:t> </a:t>
            </a:r>
            <a:r>
              <a:rPr lang="ru-RU" dirty="0" err="1" smtClean="0"/>
              <a:t>можна</a:t>
            </a:r>
            <a:r>
              <a:rPr lang="ru-RU" dirty="0" smtClean="0"/>
              <a:t> </a:t>
            </a:r>
            <a:r>
              <a:rPr lang="ru-RU" dirty="0" err="1" smtClean="0"/>
              <a:t>вислу­хати</a:t>
            </a:r>
            <a:r>
              <a:rPr lang="ru-RU" dirty="0" smtClean="0"/>
              <a:t> </a:t>
            </a:r>
            <a:r>
              <a:rPr lang="ru-RU" dirty="0" err="1" smtClean="0"/>
              <a:t>перистальтичні</a:t>
            </a:r>
            <a:r>
              <a:rPr lang="ru-RU" dirty="0" smtClean="0"/>
              <a:t> шуми</a:t>
            </a:r>
            <a:r>
              <a:rPr lang="ru-RU" dirty="0" smtClean="0"/>
              <a:t>.</a:t>
            </a:r>
          </a:p>
          <a:p>
            <a:r>
              <a:rPr lang="ru-RU" dirty="0" smtClean="0"/>
              <a:t>При </a:t>
            </a:r>
            <a:r>
              <a:rPr lang="ru-RU" dirty="0" err="1" smtClean="0"/>
              <a:t>грижах</a:t>
            </a:r>
            <a:r>
              <a:rPr lang="ru-RU" dirty="0" smtClean="0"/>
              <a:t> невеликого </a:t>
            </a:r>
            <a:r>
              <a:rPr lang="ru-RU" dirty="0" err="1" smtClean="0"/>
              <a:t>розміру</a:t>
            </a:r>
            <a:r>
              <a:rPr lang="ru-RU" dirty="0" smtClean="0"/>
              <a:t> </a:t>
            </a:r>
            <a:r>
              <a:rPr lang="ru-RU" dirty="0" err="1" smtClean="0"/>
              <a:t>клі­нічна</a:t>
            </a:r>
            <a:r>
              <a:rPr lang="ru-RU" dirty="0" smtClean="0"/>
              <a:t> симптоматика не </a:t>
            </a:r>
            <a:r>
              <a:rPr lang="ru-RU" dirty="0" err="1" smtClean="0"/>
              <a:t>дуже</a:t>
            </a:r>
            <a:r>
              <a:rPr lang="ru-RU" dirty="0" smtClean="0"/>
              <a:t> </a:t>
            </a:r>
            <a:r>
              <a:rPr lang="ru-RU" dirty="0" err="1" smtClean="0"/>
              <a:t>виражена</a:t>
            </a:r>
            <a:r>
              <a:rPr lang="ru-RU" dirty="0" smtClean="0"/>
              <a:t>.</a:t>
            </a:r>
          </a:p>
          <a:p>
            <a:r>
              <a:rPr lang="ru-RU" dirty="0" smtClean="0"/>
              <a:t>При </a:t>
            </a:r>
            <a:r>
              <a:rPr lang="ru-RU" dirty="0" err="1" smtClean="0"/>
              <a:t>грижах</a:t>
            </a:r>
            <a:r>
              <a:rPr lang="ru-RU" dirty="0" smtClean="0"/>
              <a:t> </a:t>
            </a:r>
            <a:r>
              <a:rPr lang="ru-RU" dirty="0" err="1" smtClean="0"/>
              <a:t>стравохідного</a:t>
            </a:r>
            <a:r>
              <a:rPr lang="ru-RU" dirty="0" smtClean="0"/>
              <a:t> </a:t>
            </a:r>
            <a:r>
              <a:rPr lang="ru-RU" dirty="0" err="1" smtClean="0"/>
              <a:t>отвору</a:t>
            </a:r>
            <a:r>
              <a:rPr lang="ru-RU" dirty="0" smtClean="0"/>
              <a:t> </a:t>
            </a:r>
            <a:r>
              <a:rPr lang="ru-RU" dirty="0" err="1" smtClean="0"/>
              <a:t>ді­афрагми</a:t>
            </a:r>
            <a:r>
              <a:rPr lang="ru-RU" dirty="0" smtClean="0"/>
              <a:t> </a:t>
            </a:r>
            <a:r>
              <a:rPr lang="ru-RU" dirty="0" err="1" smtClean="0"/>
              <a:t>клінічні</a:t>
            </a:r>
            <a:r>
              <a:rPr lang="ru-RU" dirty="0" smtClean="0"/>
              <a:t> прояви </a:t>
            </a:r>
            <a:r>
              <a:rPr lang="ru-RU" dirty="0" err="1" smtClean="0"/>
              <a:t>пов'язані</a:t>
            </a:r>
            <a:r>
              <a:rPr lang="ru-RU" dirty="0" smtClean="0"/>
              <a:t> </a:t>
            </a:r>
            <a:r>
              <a:rPr lang="ru-RU" dirty="0" err="1" smtClean="0"/>
              <a:t>з</a:t>
            </a:r>
            <a:r>
              <a:rPr lang="ru-RU" dirty="0" smtClean="0"/>
              <a:t> </a:t>
            </a:r>
            <a:r>
              <a:rPr lang="ru-RU" dirty="0" err="1" smtClean="0"/>
              <a:t>пору­шенням</a:t>
            </a:r>
            <a:r>
              <a:rPr lang="ru-RU" dirty="0" smtClean="0"/>
              <a:t> </a:t>
            </a:r>
            <a:r>
              <a:rPr lang="ru-RU" dirty="0" err="1" smtClean="0"/>
              <a:t>функції</a:t>
            </a:r>
            <a:r>
              <a:rPr lang="ru-RU" dirty="0" smtClean="0"/>
              <a:t> </a:t>
            </a:r>
            <a:r>
              <a:rPr lang="ru-RU" dirty="0" err="1" smtClean="0"/>
              <a:t>кардії</a:t>
            </a:r>
            <a:r>
              <a:rPr lang="ru-RU" dirty="0" smtClean="0"/>
              <a:t> </a:t>
            </a:r>
            <a:r>
              <a:rPr lang="ru-RU" dirty="0" err="1" smtClean="0"/>
              <a:t>шлунка</a:t>
            </a:r>
            <a:r>
              <a:rPr lang="ru-RU" dirty="0" smtClean="0"/>
              <a:t> </a:t>
            </a:r>
            <a:r>
              <a:rPr lang="ru-RU" dirty="0" err="1" smtClean="0"/>
              <a:t>і</a:t>
            </a:r>
            <a:r>
              <a:rPr lang="ru-RU" dirty="0" smtClean="0"/>
              <a:t> </a:t>
            </a:r>
            <a:r>
              <a:rPr lang="ru-RU" dirty="0" err="1" smtClean="0"/>
              <a:t>проявля­ються</a:t>
            </a:r>
            <a:r>
              <a:rPr lang="ru-RU" dirty="0" smtClean="0"/>
              <a:t> у </a:t>
            </a:r>
            <a:r>
              <a:rPr lang="ru-RU" dirty="0" err="1" smtClean="0"/>
              <a:t>вигляді</a:t>
            </a:r>
            <a:r>
              <a:rPr lang="ru-RU" dirty="0" smtClean="0"/>
              <a:t> </a:t>
            </a:r>
            <a:r>
              <a:rPr lang="ru-RU" dirty="0" err="1" smtClean="0"/>
              <a:t>шлунково-стравохідного</a:t>
            </a:r>
            <a:r>
              <a:rPr lang="ru-RU" dirty="0" smtClean="0"/>
              <a:t> </a:t>
            </a:r>
            <a:r>
              <a:rPr lang="ru-RU" dirty="0" err="1" smtClean="0"/>
              <a:t>рефлюксу</a:t>
            </a:r>
            <a:r>
              <a:rPr lang="ru-RU" dirty="0" smtClean="0"/>
              <a:t> (</a:t>
            </a:r>
            <a:r>
              <a:rPr lang="ru-RU" dirty="0" err="1" smtClean="0"/>
              <a:t>рефлюкс-езофагіт</a:t>
            </a:r>
            <a:r>
              <a:rPr lang="ru-RU" dirty="0" smtClean="0"/>
              <a:t>).</a:t>
            </a:r>
          </a:p>
          <a:p>
            <a:endParaRPr lang="ru-RU" dirty="0" smtClean="0"/>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Діагностика</a:t>
            </a:r>
            <a:endParaRPr lang="ru-RU" dirty="0"/>
          </a:p>
        </p:txBody>
      </p:sp>
      <p:sp>
        <p:nvSpPr>
          <p:cNvPr id="3" name="Содержимое 2"/>
          <p:cNvSpPr>
            <a:spLocks noGrp="1"/>
          </p:cNvSpPr>
          <p:nvPr>
            <p:ph sz="quarter" idx="1"/>
          </p:nvPr>
        </p:nvSpPr>
        <p:spPr>
          <a:xfrm>
            <a:off x="0" y="1589566"/>
            <a:ext cx="4495800" cy="5268433"/>
          </a:xfrm>
        </p:spPr>
        <p:txBody>
          <a:bodyPr>
            <a:normAutofit fontScale="70000" lnSpcReduction="20000"/>
          </a:bodyPr>
          <a:lstStyle/>
          <a:p>
            <a:r>
              <a:rPr lang="ru-RU" dirty="0" smtClean="0"/>
              <a:t>повинна </a:t>
            </a:r>
            <a:r>
              <a:rPr lang="ru-RU" dirty="0" err="1" smtClean="0"/>
              <a:t>проводитись</a:t>
            </a:r>
            <a:r>
              <a:rPr lang="ru-RU" dirty="0" smtClean="0"/>
              <a:t> </a:t>
            </a:r>
            <a:r>
              <a:rPr lang="ru-RU" dirty="0" err="1" smtClean="0"/>
              <a:t>ще</a:t>
            </a:r>
            <a:r>
              <a:rPr lang="ru-RU" dirty="0" smtClean="0"/>
              <a:t> при </a:t>
            </a:r>
            <a:r>
              <a:rPr lang="ru-RU" dirty="0" err="1" smtClean="0"/>
              <a:t>пренаталь­ному</a:t>
            </a:r>
            <a:r>
              <a:rPr lang="ru-RU" dirty="0" smtClean="0"/>
              <a:t> </a:t>
            </a:r>
            <a:r>
              <a:rPr lang="ru-RU" dirty="0" err="1" smtClean="0"/>
              <a:t>обстеженні</a:t>
            </a:r>
            <a:r>
              <a:rPr lang="ru-RU" dirty="0" smtClean="0"/>
              <a:t> плоду по УЗД (</a:t>
            </a:r>
            <a:r>
              <a:rPr lang="ru-RU" dirty="0" err="1" smtClean="0"/>
              <a:t>наявність</a:t>
            </a:r>
            <a:r>
              <a:rPr lang="ru-RU" dirty="0" smtClean="0"/>
              <a:t> </a:t>
            </a:r>
            <a:r>
              <a:rPr lang="ru-RU" dirty="0" err="1" smtClean="0"/>
              <a:t>кишкових</a:t>
            </a:r>
            <a:r>
              <a:rPr lang="ru-RU" dirty="0" smtClean="0"/>
              <a:t> петель </a:t>
            </a:r>
            <a:r>
              <a:rPr lang="ru-RU" dirty="0" err="1" smtClean="0"/>
              <a:t>чи</a:t>
            </a:r>
            <a:r>
              <a:rPr lang="ru-RU" dirty="0" smtClean="0"/>
              <a:t> </a:t>
            </a:r>
            <a:r>
              <a:rPr lang="ru-RU" dirty="0" err="1" smtClean="0"/>
              <a:t>інших</a:t>
            </a:r>
            <a:r>
              <a:rPr lang="ru-RU" dirty="0" smtClean="0"/>
              <a:t> </a:t>
            </a:r>
            <a:r>
              <a:rPr lang="ru-RU" dirty="0" err="1" smtClean="0"/>
              <a:t>органів</a:t>
            </a:r>
            <a:r>
              <a:rPr lang="ru-RU" dirty="0" smtClean="0"/>
              <a:t> - </a:t>
            </a:r>
            <a:r>
              <a:rPr lang="ru-RU" dirty="0" err="1" smtClean="0"/>
              <a:t>шлунок</a:t>
            </a:r>
            <a:r>
              <a:rPr lang="ru-RU" dirty="0" smtClean="0"/>
              <a:t>, </a:t>
            </a:r>
            <a:r>
              <a:rPr lang="ru-RU" dirty="0" err="1" smtClean="0"/>
              <a:t>селезінка</a:t>
            </a:r>
            <a:r>
              <a:rPr lang="ru-RU" dirty="0" smtClean="0"/>
              <a:t>, </a:t>
            </a:r>
            <a:r>
              <a:rPr lang="ru-RU" dirty="0" err="1" smtClean="0"/>
              <a:t>печінка</a:t>
            </a:r>
            <a:r>
              <a:rPr lang="ru-RU" dirty="0" smtClean="0"/>
              <a:t>, </a:t>
            </a:r>
            <a:r>
              <a:rPr lang="ru-RU" dirty="0" err="1" smtClean="0"/>
              <a:t>що</a:t>
            </a:r>
            <a:r>
              <a:rPr lang="ru-RU" dirty="0" smtClean="0"/>
              <a:t> </a:t>
            </a:r>
            <a:r>
              <a:rPr lang="ru-RU" dirty="0" err="1" smtClean="0"/>
              <a:t>зміщені</a:t>
            </a:r>
            <a:r>
              <a:rPr lang="ru-RU" dirty="0" smtClean="0"/>
              <a:t> у </a:t>
            </a:r>
            <a:r>
              <a:rPr lang="ru-RU" dirty="0" err="1" smtClean="0"/>
              <a:t>грудну</a:t>
            </a:r>
            <a:r>
              <a:rPr lang="ru-RU" dirty="0" smtClean="0"/>
              <a:t> </a:t>
            </a:r>
            <a:r>
              <a:rPr lang="ru-RU" dirty="0" err="1" smtClean="0"/>
              <a:t>порожнину</a:t>
            </a:r>
            <a:r>
              <a:rPr lang="ru-RU" dirty="0" smtClean="0"/>
              <a:t> плоду).</a:t>
            </a:r>
          </a:p>
          <a:p>
            <a:r>
              <a:rPr lang="ru-RU" dirty="0" smtClean="0"/>
              <a:t>При постнатальному </a:t>
            </a:r>
            <a:r>
              <a:rPr lang="ru-RU" dirty="0" err="1" smtClean="0"/>
              <a:t>обстеженні</a:t>
            </a:r>
            <a:r>
              <a:rPr lang="ru-RU" dirty="0" smtClean="0"/>
              <a:t> </a:t>
            </a:r>
            <a:r>
              <a:rPr lang="ru-RU" dirty="0" err="1" smtClean="0"/>
              <a:t>найважливіше</a:t>
            </a:r>
            <a:r>
              <a:rPr lang="ru-RU" dirty="0" smtClean="0"/>
              <a:t> </a:t>
            </a:r>
            <a:r>
              <a:rPr lang="ru-RU" dirty="0" err="1" smtClean="0"/>
              <a:t>значення</a:t>
            </a:r>
            <a:r>
              <a:rPr lang="ru-RU" dirty="0" smtClean="0"/>
              <a:t> </a:t>
            </a:r>
            <a:r>
              <a:rPr lang="ru-RU" dirty="0" err="1" smtClean="0"/>
              <a:t>має</a:t>
            </a:r>
            <a:r>
              <a:rPr lang="ru-RU" dirty="0" smtClean="0"/>
              <a:t> </a:t>
            </a:r>
            <a:r>
              <a:rPr lang="ru-RU" dirty="0" err="1" smtClean="0"/>
              <a:t>рентгенологічний</a:t>
            </a:r>
            <a:r>
              <a:rPr lang="ru-RU" dirty="0" smtClean="0"/>
              <a:t> метод</a:t>
            </a:r>
            <a:r>
              <a:rPr lang="ru-RU" dirty="0" smtClean="0"/>
              <a:t> </a:t>
            </a:r>
            <a:r>
              <a:rPr lang="ru-RU" dirty="0" smtClean="0"/>
              <a:t> </a:t>
            </a:r>
            <a:r>
              <a:rPr lang="ru-RU" dirty="0" err="1" smtClean="0"/>
              <a:t>дослідження</a:t>
            </a:r>
            <a:r>
              <a:rPr lang="ru-RU" dirty="0" smtClean="0"/>
              <a:t>.</a:t>
            </a:r>
          </a:p>
          <a:p>
            <a:r>
              <a:rPr lang="ru-RU" dirty="0" smtClean="0"/>
              <a:t>На </a:t>
            </a:r>
            <a:r>
              <a:rPr lang="ru-RU" dirty="0" err="1" smtClean="0"/>
              <a:t>оглядовій</a:t>
            </a:r>
            <a:r>
              <a:rPr lang="ru-RU" dirty="0" smtClean="0"/>
              <a:t> </a:t>
            </a:r>
            <a:r>
              <a:rPr lang="ru-RU" dirty="0" err="1" smtClean="0"/>
              <a:t>рентгенограмі</a:t>
            </a:r>
            <a:r>
              <a:rPr lang="ru-RU" dirty="0" smtClean="0"/>
              <a:t> </a:t>
            </a:r>
            <a:r>
              <a:rPr lang="ru-RU" dirty="0" err="1" smtClean="0"/>
              <a:t>грудної</a:t>
            </a:r>
            <a:r>
              <a:rPr lang="ru-RU" dirty="0" smtClean="0"/>
              <a:t> </a:t>
            </a:r>
            <a:r>
              <a:rPr lang="ru-RU" dirty="0" err="1" smtClean="0"/>
              <a:t>клітки</a:t>
            </a:r>
            <a:r>
              <a:rPr lang="ru-RU" dirty="0" smtClean="0"/>
              <a:t> у </a:t>
            </a:r>
            <a:r>
              <a:rPr lang="ru-RU" dirty="0" err="1" smtClean="0"/>
              <a:t>випадку</a:t>
            </a:r>
            <a:r>
              <a:rPr lang="ru-RU" dirty="0" smtClean="0"/>
              <a:t> </a:t>
            </a:r>
            <a:r>
              <a:rPr lang="ru-RU" dirty="0" err="1" smtClean="0"/>
              <a:t>діафрагмально-плевральних</a:t>
            </a:r>
            <a:r>
              <a:rPr lang="ru-RU" dirty="0" smtClean="0"/>
              <a:t> </a:t>
            </a:r>
            <a:r>
              <a:rPr lang="ru-RU" dirty="0" err="1" smtClean="0"/>
              <a:t>гриж</a:t>
            </a:r>
            <a:r>
              <a:rPr lang="ru-RU" dirty="0" smtClean="0"/>
              <a:t> </a:t>
            </a:r>
            <a:r>
              <a:rPr lang="ru-RU" dirty="0" err="1" smtClean="0"/>
              <a:t>у</a:t>
            </a:r>
            <a:r>
              <a:rPr lang="ru-RU" dirty="0" smtClean="0"/>
              <a:t> </a:t>
            </a:r>
            <a:r>
              <a:rPr lang="ru-RU" dirty="0" err="1" smtClean="0"/>
              <a:t>грудній</a:t>
            </a:r>
            <a:r>
              <a:rPr lang="ru-RU" dirty="0" smtClean="0"/>
              <a:t> </a:t>
            </a:r>
            <a:r>
              <a:rPr lang="ru-RU" dirty="0" err="1" smtClean="0"/>
              <a:t>порожнині</a:t>
            </a:r>
            <a:r>
              <a:rPr lang="ru-RU" dirty="0" smtClean="0"/>
              <a:t> </a:t>
            </a:r>
            <a:r>
              <a:rPr lang="ru-RU" dirty="0" err="1" smtClean="0"/>
              <a:t>спостерігаються</a:t>
            </a:r>
            <a:r>
              <a:rPr lang="ru-RU" dirty="0" smtClean="0"/>
              <a:t> </a:t>
            </a:r>
            <a:r>
              <a:rPr lang="ru-RU" dirty="0" err="1" smtClean="0"/>
              <a:t>петлі</a:t>
            </a:r>
            <a:r>
              <a:rPr lang="ru-RU" dirty="0" smtClean="0"/>
              <a:t> кишечнику у </a:t>
            </a:r>
            <a:r>
              <a:rPr lang="ru-RU" dirty="0" err="1" smtClean="0"/>
              <a:t>вигляді</a:t>
            </a:r>
            <a:r>
              <a:rPr lang="ru-RU" dirty="0" smtClean="0"/>
              <a:t> </a:t>
            </a:r>
            <a:r>
              <a:rPr lang="ru-RU" dirty="0" err="1" smtClean="0"/>
              <a:t>плямистого</a:t>
            </a:r>
            <a:r>
              <a:rPr lang="ru-RU" dirty="0" smtClean="0"/>
              <a:t> </a:t>
            </a:r>
            <a:r>
              <a:rPr lang="ru-RU" dirty="0" err="1" smtClean="0"/>
              <a:t>малюнку</a:t>
            </a:r>
            <a:r>
              <a:rPr lang="ru-RU" dirty="0" smtClean="0"/>
              <a:t> </a:t>
            </a:r>
            <a:r>
              <a:rPr lang="ru-RU" dirty="0" err="1" smtClean="0"/>
              <a:t>з</a:t>
            </a:r>
            <a:r>
              <a:rPr lang="ru-RU" dirty="0" smtClean="0"/>
              <a:t> </a:t>
            </a:r>
            <a:r>
              <a:rPr lang="ru-RU" dirty="0" err="1" smtClean="0"/>
              <a:t>ділянками</a:t>
            </a:r>
            <a:r>
              <a:rPr lang="ru-RU" dirty="0" smtClean="0"/>
              <a:t> </a:t>
            </a:r>
            <a:r>
              <a:rPr lang="ru-RU" dirty="0" err="1" smtClean="0"/>
              <a:t>знач­ного</a:t>
            </a:r>
            <a:r>
              <a:rPr lang="ru-RU" dirty="0" smtClean="0"/>
              <a:t> </a:t>
            </a:r>
            <a:r>
              <a:rPr lang="ru-RU" dirty="0" err="1" smtClean="0"/>
              <a:t>просвітління</a:t>
            </a:r>
            <a:r>
              <a:rPr lang="ru-RU" dirty="0" smtClean="0"/>
              <a:t>  (газ у кишечнику).</a:t>
            </a:r>
          </a:p>
          <a:p>
            <a:endParaRPr lang="ru-RU" dirty="0"/>
          </a:p>
        </p:txBody>
      </p:sp>
      <p:pic>
        <p:nvPicPr>
          <p:cNvPr id="5" name="Содержимое 4" descr="image050.jpg"/>
          <p:cNvPicPr>
            <a:picLocks noGrp="1" noChangeAspect="1"/>
          </p:cNvPicPr>
          <p:nvPr>
            <p:ph sz="quarter" idx="2"/>
          </p:nvPr>
        </p:nvPicPr>
        <p:blipFill>
          <a:blip r:embed="rId2" cstate="print"/>
          <a:stretch>
            <a:fillRect/>
          </a:stretch>
        </p:blipFill>
        <p:spPr>
          <a:xfrm>
            <a:off x="4845050" y="2031539"/>
            <a:ext cx="3886200" cy="3687097"/>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Діагностика</a:t>
            </a:r>
            <a:endParaRPr lang="ru-RU" dirty="0"/>
          </a:p>
        </p:txBody>
      </p:sp>
      <p:sp>
        <p:nvSpPr>
          <p:cNvPr id="3" name="Содержимое 2"/>
          <p:cNvSpPr>
            <a:spLocks noGrp="1"/>
          </p:cNvSpPr>
          <p:nvPr>
            <p:ph sz="quarter" idx="1"/>
          </p:nvPr>
        </p:nvSpPr>
        <p:spPr>
          <a:xfrm>
            <a:off x="0" y="1589566"/>
            <a:ext cx="4716016" cy="5268433"/>
          </a:xfrm>
        </p:spPr>
        <p:txBody>
          <a:bodyPr>
            <a:normAutofit fontScale="70000" lnSpcReduction="20000"/>
          </a:bodyPr>
          <a:lstStyle/>
          <a:p>
            <a:r>
              <a:rPr lang="ru-RU" dirty="0" smtClean="0"/>
              <a:t>При </a:t>
            </a:r>
            <a:r>
              <a:rPr lang="ru-RU" dirty="0" err="1" smtClean="0"/>
              <a:t>контрастуванні</a:t>
            </a:r>
            <a:r>
              <a:rPr lang="ru-RU" dirty="0" smtClean="0"/>
              <a:t> </a:t>
            </a:r>
            <a:r>
              <a:rPr lang="ru-RU" dirty="0" err="1" smtClean="0"/>
              <a:t>шлунково-кишкового</a:t>
            </a:r>
            <a:r>
              <a:rPr lang="ru-RU" dirty="0" smtClean="0"/>
              <a:t> </a:t>
            </a:r>
            <a:r>
              <a:rPr lang="ru-RU" dirty="0" smtClean="0"/>
              <a:t>тракту </a:t>
            </a:r>
            <a:r>
              <a:rPr lang="ru-RU" dirty="0" err="1" smtClean="0"/>
              <a:t>барієвою</a:t>
            </a:r>
            <a:r>
              <a:rPr lang="ru-RU" dirty="0" smtClean="0"/>
              <a:t> </a:t>
            </a:r>
            <a:r>
              <a:rPr lang="ru-RU" dirty="0" err="1" smtClean="0"/>
              <a:t>сумішшю</a:t>
            </a:r>
            <a:r>
              <a:rPr lang="ru-RU" dirty="0" smtClean="0"/>
              <a:t> </a:t>
            </a:r>
            <a:r>
              <a:rPr lang="ru-RU" dirty="0" smtClean="0"/>
              <a:t>- контрастна </a:t>
            </a:r>
            <a:r>
              <a:rPr lang="ru-RU" dirty="0" err="1" smtClean="0"/>
              <a:t>маса</a:t>
            </a:r>
            <a:r>
              <a:rPr lang="ru-RU" dirty="0" smtClean="0"/>
              <a:t> </a:t>
            </a:r>
            <a:r>
              <a:rPr lang="ru-RU" dirty="0" err="1" smtClean="0"/>
              <a:t>заповнює</a:t>
            </a:r>
            <a:r>
              <a:rPr lang="ru-RU" dirty="0" smtClean="0"/>
              <a:t> </a:t>
            </a:r>
            <a:r>
              <a:rPr lang="ru-RU" dirty="0" err="1" smtClean="0"/>
              <a:t>ділянки</a:t>
            </a:r>
            <a:r>
              <a:rPr lang="ru-RU" dirty="0" smtClean="0"/>
              <a:t> кишечнику у </a:t>
            </a:r>
            <a:r>
              <a:rPr lang="ru-RU" dirty="0" err="1" smtClean="0"/>
              <a:t>грудній</a:t>
            </a:r>
            <a:r>
              <a:rPr lang="ru-RU" dirty="0" smtClean="0"/>
              <a:t> </a:t>
            </a:r>
            <a:r>
              <a:rPr lang="ru-RU" dirty="0" err="1" smtClean="0"/>
              <a:t>порожнині</a:t>
            </a:r>
            <a:r>
              <a:rPr lang="ru-RU" dirty="0" smtClean="0"/>
              <a:t>.</a:t>
            </a:r>
          </a:p>
          <a:p>
            <a:r>
              <a:rPr lang="ru-RU" dirty="0" err="1" smtClean="0"/>
              <a:t>Рентгенологічна</a:t>
            </a:r>
            <a:r>
              <a:rPr lang="ru-RU" dirty="0" smtClean="0"/>
              <a:t> картина </a:t>
            </a:r>
            <a:r>
              <a:rPr lang="ru-RU" dirty="0" err="1" smtClean="0"/>
              <a:t>гриж</a:t>
            </a:r>
            <a:r>
              <a:rPr lang="ru-RU" dirty="0" smtClean="0"/>
              <a:t> </a:t>
            </a:r>
            <a:r>
              <a:rPr lang="ru-RU" dirty="0" err="1" smtClean="0"/>
              <a:t>стра­вохідного</a:t>
            </a:r>
            <a:r>
              <a:rPr lang="ru-RU" dirty="0" smtClean="0"/>
              <a:t> </a:t>
            </a:r>
            <a:r>
              <a:rPr lang="ru-RU" dirty="0" err="1" smtClean="0"/>
              <a:t>отвору</a:t>
            </a:r>
            <a:r>
              <a:rPr lang="ru-RU" dirty="0" smtClean="0"/>
              <a:t> </a:t>
            </a:r>
            <a:r>
              <a:rPr lang="ru-RU" dirty="0" err="1" smtClean="0"/>
              <a:t>діафрагми</a:t>
            </a:r>
            <a:r>
              <a:rPr lang="ru-RU" dirty="0" smtClean="0"/>
              <a:t> </a:t>
            </a:r>
            <a:r>
              <a:rPr lang="ru-RU" dirty="0" err="1" smtClean="0"/>
              <a:t>залежить</a:t>
            </a:r>
            <a:r>
              <a:rPr lang="ru-RU" dirty="0" smtClean="0"/>
              <a:t> </a:t>
            </a:r>
            <a:r>
              <a:rPr lang="ru-RU" dirty="0" err="1" smtClean="0"/>
              <a:t>від</a:t>
            </a:r>
            <a:r>
              <a:rPr lang="ru-RU" dirty="0" smtClean="0"/>
              <a:t> </a:t>
            </a:r>
            <a:r>
              <a:rPr lang="ru-RU" dirty="0" err="1" smtClean="0"/>
              <a:t>їх</a:t>
            </a:r>
            <a:r>
              <a:rPr lang="ru-RU" dirty="0" smtClean="0"/>
              <a:t> </a:t>
            </a:r>
            <a:r>
              <a:rPr lang="ru-RU" dirty="0" err="1" smtClean="0"/>
              <a:t>форми</a:t>
            </a:r>
            <a:r>
              <a:rPr lang="ru-RU" dirty="0" smtClean="0"/>
              <a:t>. При </a:t>
            </a:r>
            <a:r>
              <a:rPr lang="ru-RU" dirty="0" err="1" smtClean="0"/>
              <a:t>параезофагеальних</a:t>
            </a:r>
            <a:r>
              <a:rPr lang="ru-RU" dirty="0" smtClean="0"/>
              <a:t> </a:t>
            </a:r>
            <a:r>
              <a:rPr lang="ru-RU" dirty="0" err="1" smtClean="0"/>
              <a:t>грижах</a:t>
            </a:r>
            <a:r>
              <a:rPr lang="ru-RU" dirty="0" smtClean="0"/>
              <a:t> </a:t>
            </a:r>
            <a:r>
              <a:rPr lang="ru-RU" dirty="0" smtClean="0"/>
              <a:t>- у </a:t>
            </a:r>
            <a:r>
              <a:rPr lang="ru-RU" dirty="0" err="1" smtClean="0"/>
              <a:t>грудній</a:t>
            </a:r>
            <a:r>
              <a:rPr lang="ru-RU" dirty="0" smtClean="0"/>
              <a:t> </a:t>
            </a:r>
            <a:r>
              <a:rPr lang="ru-RU" dirty="0" err="1" smtClean="0"/>
              <a:t>порожнині</a:t>
            </a:r>
            <a:r>
              <a:rPr lang="ru-RU" dirty="0" smtClean="0"/>
              <a:t> </a:t>
            </a:r>
            <a:r>
              <a:rPr lang="ru-RU" dirty="0" err="1" smtClean="0"/>
              <a:t>виявляється</a:t>
            </a:r>
            <a:r>
              <a:rPr lang="ru-RU" dirty="0" smtClean="0"/>
              <a:t> </a:t>
            </a:r>
            <a:r>
              <a:rPr lang="ru-RU" dirty="0" err="1" smtClean="0"/>
              <a:t>утворення</a:t>
            </a:r>
            <a:r>
              <a:rPr lang="ru-RU" dirty="0" smtClean="0"/>
              <a:t> </a:t>
            </a:r>
            <a:r>
              <a:rPr lang="ru-RU" dirty="0" err="1" smtClean="0"/>
              <a:t>з</a:t>
            </a:r>
            <a:r>
              <a:rPr lang="ru-RU" dirty="0" smtClean="0"/>
              <a:t> </a:t>
            </a:r>
            <a:r>
              <a:rPr lang="ru-RU" dirty="0" err="1" smtClean="0"/>
              <a:t>рівнем</a:t>
            </a:r>
            <a:r>
              <a:rPr lang="ru-RU" dirty="0" smtClean="0"/>
              <a:t> </a:t>
            </a:r>
            <a:r>
              <a:rPr lang="ru-RU" dirty="0" err="1" smtClean="0"/>
              <a:t>рідини</a:t>
            </a:r>
            <a:r>
              <a:rPr lang="ru-RU" dirty="0" smtClean="0"/>
              <a:t>, при </a:t>
            </a:r>
            <a:r>
              <a:rPr lang="ru-RU" dirty="0" err="1" smtClean="0"/>
              <a:t>цьому</a:t>
            </a:r>
            <a:r>
              <a:rPr lang="ru-RU" dirty="0" smtClean="0"/>
              <a:t> </a:t>
            </a:r>
            <a:r>
              <a:rPr lang="ru-RU" dirty="0" err="1" smtClean="0"/>
              <a:t>газовий</a:t>
            </a:r>
            <a:r>
              <a:rPr lang="ru-RU" dirty="0" smtClean="0"/>
              <a:t> </a:t>
            </a:r>
            <a:r>
              <a:rPr lang="ru-RU" dirty="0" err="1" smtClean="0"/>
              <a:t>пухир</a:t>
            </a:r>
            <a:r>
              <a:rPr lang="ru-RU" dirty="0" smtClean="0"/>
              <a:t> </a:t>
            </a:r>
            <a:r>
              <a:rPr lang="ru-RU" dirty="0" err="1" smtClean="0"/>
              <a:t>шлунка</a:t>
            </a:r>
            <a:r>
              <a:rPr lang="ru-RU" dirty="0" smtClean="0"/>
              <a:t> у </a:t>
            </a:r>
            <a:r>
              <a:rPr lang="ru-RU" dirty="0" err="1" smtClean="0"/>
              <a:t>черевній</a:t>
            </a:r>
            <a:r>
              <a:rPr lang="ru-RU" dirty="0" smtClean="0"/>
              <a:t> </a:t>
            </a:r>
            <a:r>
              <a:rPr lang="ru-RU" dirty="0" err="1" smtClean="0"/>
              <a:t>порожнині</a:t>
            </a:r>
            <a:r>
              <a:rPr lang="ru-RU" dirty="0" smtClean="0"/>
              <a:t> </a:t>
            </a:r>
            <a:r>
              <a:rPr lang="ru-RU" dirty="0" smtClean="0"/>
              <a:t>- </a:t>
            </a:r>
            <a:r>
              <a:rPr lang="ru-RU" dirty="0" err="1" smtClean="0"/>
              <a:t>зменшений</a:t>
            </a:r>
            <a:r>
              <a:rPr lang="ru-RU" dirty="0" smtClean="0"/>
              <a:t> </a:t>
            </a:r>
            <a:r>
              <a:rPr lang="ru-RU" dirty="0" err="1" smtClean="0"/>
              <a:t>або</a:t>
            </a:r>
            <a:r>
              <a:rPr lang="ru-RU" dirty="0" smtClean="0"/>
              <a:t> </a:t>
            </a:r>
            <a:r>
              <a:rPr lang="ru-RU" dirty="0" err="1" smtClean="0"/>
              <a:t>відсутній</a:t>
            </a:r>
            <a:r>
              <a:rPr lang="ru-RU" dirty="0" smtClean="0"/>
              <a:t>. </a:t>
            </a:r>
            <a:r>
              <a:rPr lang="ru-RU" dirty="0" err="1" smtClean="0"/>
              <a:t>Контрастне</a:t>
            </a:r>
            <a:r>
              <a:rPr lang="ru-RU" dirty="0" smtClean="0"/>
              <a:t> </a:t>
            </a:r>
            <a:r>
              <a:rPr lang="ru-RU" dirty="0" err="1" smtClean="0"/>
              <a:t>дослідження</a:t>
            </a:r>
            <a:r>
              <a:rPr lang="ru-RU" dirty="0" smtClean="0"/>
              <a:t> </a:t>
            </a:r>
            <a:r>
              <a:rPr lang="ru-RU" dirty="0" err="1" smtClean="0"/>
              <a:t>виявляє</a:t>
            </a:r>
            <a:r>
              <a:rPr lang="ru-RU" dirty="0" smtClean="0"/>
              <a:t> </a:t>
            </a:r>
            <a:r>
              <a:rPr lang="ru-RU" dirty="0" err="1" smtClean="0"/>
              <a:t>шлунок</a:t>
            </a:r>
            <a:r>
              <a:rPr lang="ru-RU" dirty="0" smtClean="0"/>
              <a:t> у </a:t>
            </a:r>
            <a:r>
              <a:rPr lang="ru-RU" dirty="0" err="1" smtClean="0"/>
              <a:t>вигляді</a:t>
            </a:r>
            <a:r>
              <a:rPr lang="ru-RU" dirty="0" smtClean="0"/>
              <a:t> </a:t>
            </a:r>
            <a:r>
              <a:rPr lang="ru-RU" dirty="0" err="1" smtClean="0"/>
              <a:t>пісочного</a:t>
            </a:r>
            <a:r>
              <a:rPr lang="ru-RU" dirty="0" smtClean="0"/>
              <a:t> </a:t>
            </a:r>
            <a:r>
              <a:rPr lang="ru-RU" dirty="0" err="1" smtClean="0"/>
              <a:t>годинника</a:t>
            </a:r>
            <a:r>
              <a:rPr lang="ru-RU" dirty="0" smtClean="0"/>
              <a:t>, </a:t>
            </a:r>
            <a:r>
              <a:rPr lang="ru-RU" dirty="0" err="1" smtClean="0"/>
              <a:t>верхній</a:t>
            </a:r>
            <a:r>
              <a:rPr lang="ru-RU" dirty="0" smtClean="0"/>
              <a:t> </a:t>
            </a:r>
            <a:r>
              <a:rPr lang="ru-RU" dirty="0" err="1" smtClean="0"/>
              <a:t>відділ</a:t>
            </a:r>
            <a:r>
              <a:rPr lang="ru-RU" dirty="0" smtClean="0"/>
              <a:t> </a:t>
            </a:r>
            <a:r>
              <a:rPr lang="ru-RU" dirty="0" err="1" smtClean="0"/>
              <a:t>якого</a:t>
            </a:r>
            <a:r>
              <a:rPr lang="ru-RU" dirty="0" smtClean="0"/>
              <a:t> </a:t>
            </a:r>
            <a:r>
              <a:rPr lang="ru-RU" dirty="0" err="1" smtClean="0"/>
              <a:t>спостерігається</a:t>
            </a:r>
            <a:r>
              <a:rPr lang="ru-RU" dirty="0" smtClean="0"/>
              <a:t> </a:t>
            </a:r>
            <a:r>
              <a:rPr lang="ru-RU" dirty="0" err="1" smtClean="0"/>
              <a:t>у</a:t>
            </a:r>
            <a:r>
              <a:rPr lang="ru-RU" dirty="0" smtClean="0"/>
              <a:t> </a:t>
            </a:r>
            <a:r>
              <a:rPr lang="ru-RU" dirty="0" err="1" smtClean="0"/>
              <a:t>грудній</a:t>
            </a:r>
            <a:r>
              <a:rPr lang="ru-RU" dirty="0" smtClean="0"/>
              <a:t>, а </a:t>
            </a:r>
            <a:r>
              <a:rPr lang="ru-RU" dirty="0" err="1" smtClean="0"/>
              <a:t>нижній</a:t>
            </a:r>
            <a:r>
              <a:rPr lang="ru-RU" dirty="0" smtClean="0"/>
              <a:t> - у </a:t>
            </a:r>
            <a:r>
              <a:rPr lang="ru-RU" dirty="0" err="1" smtClean="0"/>
              <a:t>черевній</a:t>
            </a:r>
            <a:r>
              <a:rPr lang="ru-RU" dirty="0" smtClean="0"/>
              <a:t> </a:t>
            </a:r>
            <a:r>
              <a:rPr lang="ru-RU" dirty="0" err="1" smtClean="0"/>
              <a:t>порожнині</a:t>
            </a:r>
            <a:r>
              <a:rPr lang="ru-RU" dirty="0" smtClean="0"/>
              <a:t>.</a:t>
            </a:r>
          </a:p>
          <a:p>
            <a:r>
              <a:rPr lang="ru-RU" dirty="0" smtClean="0"/>
              <a:t>При УЗД </a:t>
            </a:r>
            <a:r>
              <a:rPr lang="ru-RU" dirty="0" err="1" smtClean="0"/>
              <a:t>можна</a:t>
            </a:r>
            <a:r>
              <a:rPr lang="ru-RU" dirty="0" smtClean="0"/>
              <a:t> </a:t>
            </a:r>
            <a:r>
              <a:rPr lang="ru-RU" dirty="0" err="1" smtClean="0"/>
              <a:t>виявити</a:t>
            </a:r>
            <a:r>
              <a:rPr lang="ru-RU" dirty="0" smtClean="0"/>
              <a:t> </a:t>
            </a:r>
            <a:r>
              <a:rPr lang="ru-RU" dirty="0" err="1" smtClean="0"/>
              <a:t>зміщення</a:t>
            </a:r>
            <a:r>
              <a:rPr lang="ru-RU" dirty="0" smtClean="0"/>
              <a:t> </a:t>
            </a:r>
            <a:r>
              <a:rPr lang="ru-RU" dirty="0" err="1" smtClean="0"/>
              <a:t>органів</a:t>
            </a:r>
            <a:r>
              <a:rPr lang="ru-RU" dirty="0" smtClean="0"/>
              <a:t> </a:t>
            </a:r>
            <a:r>
              <a:rPr lang="ru-RU" dirty="0" err="1" smtClean="0"/>
              <a:t>черевної</a:t>
            </a:r>
            <a:r>
              <a:rPr lang="ru-RU" dirty="0" smtClean="0"/>
              <a:t> </a:t>
            </a:r>
            <a:r>
              <a:rPr lang="ru-RU" dirty="0" err="1" smtClean="0"/>
              <a:t>порожнини</a:t>
            </a:r>
            <a:r>
              <a:rPr lang="ru-RU" dirty="0" smtClean="0"/>
              <a:t> (</a:t>
            </a:r>
            <a:r>
              <a:rPr lang="ru-RU" dirty="0" err="1" smtClean="0"/>
              <a:t>зокрема</a:t>
            </a:r>
            <a:r>
              <a:rPr lang="ru-RU" dirty="0" smtClean="0"/>
              <a:t> </a:t>
            </a:r>
            <a:r>
              <a:rPr lang="ru-RU" dirty="0" err="1" smtClean="0"/>
              <a:t>печінки</a:t>
            </a:r>
            <a:r>
              <a:rPr lang="ru-RU" dirty="0" smtClean="0"/>
              <a:t>) у </a:t>
            </a:r>
            <a:r>
              <a:rPr lang="ru-RU" dirty="0" err="1" smtClean="0"/>
              <a:t>плевральну</a:t>
            </a:r>
            <a:r>
              <a:rPr lang="ru-RU" dirty="0" smtClean="0"/>
              <a:t> </a:t>
            </a:r>
            <a:r>
              <a:rPr lang="ru-RU" dirty="0" err="1" smtClean="0"/>
              <a:t>порожнину</a:t>
            </a:r>
            <a:r>
              <a:rPr lang="ru-RU" dirty="0" smtClean="0"/>
              <a:t> </a:t>
            </a:r>
          </a:p>
          <a:p>
            <a:endParaRPr lang="ru-RU" dirty="0"/>
          </a:p>
        </p:txBody>
      </p:sp>
      <p:pic>
        <p:nvPicPr>
          <p:cNvPr id="5" name="Содержимое 4" descr="image058.jpg"/>
          <p:cNvPicPr>
            <a:picLocks noGrp="1" noChangeAspect="1"/>
          </p:cNvPicPr>
          <p:nvPr>
            <p:ph sz="quarter" idx="2"/>
          </p:nvPr>
        </p:nvPicPr>
        <p:blipFill>
          <a:blip r:embed="rId2" cstate="print"/>
          <a:stretch>
            <a:fillRect/>
          </a:stretch>
        </p:blipFill>
        <p:spPr>
          <a:xfrm>
            <a:off x="4886098" y="2197505"/>
            <a:ext cx="3845152" cy="3319727"/>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Лікування</a:t>
            </a:r>
            <a:endParaRPr lang="ru-RU" dirty="0"/>
          </a:p>
        </p:txBody>
      </p:sp>
      <p:sp>
        <p:nvSpPr>
          <p:cNvPr id="5" name="Содержимое 4"/>
          <p:cNvSpPr>
            <a:spLocks noGrp="1"/>
          </p:cNvSpPr>
          <p:nvPr>
            <p:ph sz="quarter" idx="1"/>
          </p:nvPr>
        </p:nvSpPr>
        <p:spPr>
          <a:xfrm>
            <a:off x="179512" y="1600200"/>
            <a:ext cx="5400600" cy="5257800"/>
          </a:xfrm>
        </p:spPr>
        <p:txBody>
          <a:bodyPr>
            <a:normAutofit fontScale="77500" lnSpcReduction="20000"/>
          </a:bodyPr>
          <a:lstStyle/>
          <a:p>
            <a:r>
              <a:rPr lang="ru-RU" dirty="0" err="1" smtClean="0"/>
              <a:t>Лікування</a:t>
            </a:r>
            <a:r>
              <a:rPr lang="ru-RU" dirty="0" smtClean="0"/>
              <a:t> </a:t>
            </a:r>
            <a:r>
              <a:rPr lang="ru-RU" dirty="0" err="1" smtClean="0"/>
              <a:t>діафрагмальних</a:t>
            </a:r>
            <a:r>
              <a:rPr lang="ru-RU" dirty="0" smtClean="0"/>
              <a:t> </a:t>
            </a:r>
            <a:r>
              <a:rPr lang="ru-RU" dirty="0" err="1" smtClean="0"/>
              <a:t>гриж</a:t>
            </a:r>
            <a:r>
              <a:rPr lang="ru-RU" dirty="0" smtClean="0"/>
              <a:t> - </a:t>
            </a:r>
            <a:r>
              <a:rPr lang="ru-RU" dirty="0" err="1" smtClean="0"/>
              <a:t>оперативне</a:t>
            </a:r>
            <a:r>
              <a:rPr lang="ru-RU" dirty="0" smtClean="0"/>
              <a:t> </a:t>
            </a:r>
            <a:r>
              <a:rPr lang="ru-RU" dirty="0" err="1" smtClean="0"/>
              <a:t>з</a:t>
            </a:r>
            <a:r>
              <a:rPr lang="ru-RU" dirty="0" smtClean="0"/>
              <a:t> </a:t>
            </a:r>
            <a:r>
              <a:rPr lang="ru-RU" dirty="0" err="1" smtClean="0"/>
              <a:t>тривалою</a:t>
            </a:r>
            <a:r>
              <a:rPr lang="ru-RU" dirty="0" smtClean="0"/>
              <a:t> (</a:t>
            </a:r>
            <a:r>
              <a:rPr lang="ru-RU" dirty="0" err="1" smtClean="0"/>
              <a:t>але</a:t>
            </a:r>
            <a:r>
              <a:rPr lang="ru-RU" dirty="0" smtClean="0"/>
              <a:t> не </a:t>
            </a:r>
            <a:r>
              <a:rPr lang="ru-RU" dirty="0" err="1" smtClean="0"/>
              <a:t>більше</a:t>
            </a:r>
            <a:r>
              <a:rPr lang="ru-RU" dirty="0" smtClean="0"/>
              <a:t> 24-48 годин) </a:t>
            </a:r>
            <a:r>
              <a:rPr lang="ru-RU" dirty="0" err="1" smtClean="0"/>
              <a:t>передопераційною</a:t>
            </a:r>
            <a:r>
              <a:rPr lang="ru-RU" dirty="0" smtClean="0"/>
              <a:t> </a:t>
            </a:r>
            <a:r>
              <a:rPr lang="ru-RU" dirty="0" err="1" smtClean="0"/>
              <a:t>підготовкою</a:t>
            </a:r>
            <a:r>
              <a:rPr lang="ru-RU" dirty="0" smtClean="0"/>
              <a:t>.</a:t>
            </a:r>
          </a:p>
          <a:p>
            <a:r>
              <a:rPr lang="ru-RU" dirty="0" err="1" smtClean="0"/>
              <a:t>Принципи</a:t>
            </a:r>
            <a:r>
              <a:rPr lang="ru-RU" dirty="0" smtClean="0"/>
              <a:t> оперативного </a:t>
            </a:r>
            <a:r>
              <a:rPr lang="ru-RU" dirty="0" err="1" smtClean="0"/>
              <a:t>лікування</a:t>
            </a:r>
            <a:r>
              <a:rPr lang="ru-RU" dirty="0" smtClean="0"/>
              <a:t> </a:t>
            </a:r>
            <a:r>
              <a:rPr lang="ru-RU" dirty="0" err="1" smtClean="0"/>
              <a:t>полягають</a:t>
            </a:r>
            <a:r>
              <a:rPr lang="ru-RU" dirty="0" smtClean="0"/>
              <a:t> у </a:t>
            </a:r>
            <a:r>
              <a:rPr lang="ru-RU" dirty="0" err="1" smtClean="0"/>
              <a:t>переміщенні</a:t>
            </a:r>
            <a:r>
              <a:rPr lang="ru-RU" dirty="0" smtClean="0"/>
              <a:t> </a:t>
            </a:r>
            <a:r>
              <a:rPr lang="ru-RU" dirty="0" err="1" smtClean="0"/>
              <a:t>органів</a:t>
            </a:r>
            <a:r>
              <a:rPr lang="ru-RU" dirty="0" smtClean="0"/>
              <a:t> </a:t>
            </a:r>
            <a:r>
              <a:rPr lang="ru-RU" dirty="0" err="1" smtClean="0"/>
              <a:t>черевної</a:t>
            </a:r>
            <a:r>
              <a:rPr lang="ru-RU" dirty="0" smtClean="0"/>
              <a:t> </a:t>
            </a:r>
            <a:r>
              <a:rPr lang="ru-RU" dirty="0" err="1" smtClean="0"/>
              <a:t>порожнини</a:t>
            </a:r>
            <a:r>
              <a:rPr lang="ru-RU" dirty="0" smtClean="0"/>
              <a:t> </a:t>
            </a:r>
            <a:r>
              <a:rPr lang="ru-RU" dirty="0" err="1" smtClean="0"/>
              <a:t>з</a:t>
            </a:r>
            <a:r>
              <a:rPr lang="ru-RU" dirty="0" smtClean="0"/>
              <a:t> </a:t>
            </a:r>
            <a:r>
              <a:rPr lang="ru-RU" dirty="0" err="1" smtClean="0"/>
              <a:t>грудної</a:t>
            </a:r>
            <a:r>
              <a:rPr lang="ru-RU" dirty="0" smtClean="0"/>
              <a:t> </a:t>
            </a:r>
            <a:r>
              <a:rPr lang="ru-RU" dirty="0" err="1" smtClean="0"/>
              <a:t>клітки</a:t>
            </a:r>
            <a:r>
              <a:rPr lang="ru-RU" dirty="0" smtClean="0"/>
              <a:t> </a:t>
            </a:r>
            <a:r>
              <a:rPr lang="ru-RU" dirty="0" err="1" smtClean="0"/>
              <a:t>у</a:t>
            </a:r>
            <a:r>
              <a:rPr lang="ru-RU" dirty="0" smtClean="0"/>
              <a:t> </a:t>
            </a:r>
            <a:r>
              <a:rPr lang="ru-RU" dirty="0" err="1" smtClean="0"/>
              <a:t>черевну</a:t>
            </a:r>
            <a:r>
              <a:rPr lang="ru-RU" dirty="0" smtClean="0"/>
              <a:t> </a:t>
            </a:r>
            <a:r>
              <a:rPr lang="ru-RU" dirty="0" err="1" smtClean="0"/>
              <a:t>порожнину</a:t>
            </a:r>
            <a:r>
              <a:rPr lang="ru-RU" dirty="0" smtClean="0"/>
              <a:t>, </a:t>
            </a:r>
            <a:r>
              <a:rPr lang="ru-RU" dirty="0" err="1" smtClean="0"/>
              <a:t>ушиванні</a:t>
            </a:r>
            <a:r>
              <a:rPr lang="ru-RU" dirty="0" smtClean="0"/>
              <a:t> </a:t>
            </a:r>
            <a:r>
              <a:rPr lang="ru-RU" dirty="0" err="1" smtClean="0"/>
              <a:t>або</a:t>
            </a:r>
            <a:r>
              <a:rPr lang="ru-RU" dirty="0" smtClean="0"/>
              <a:t> </a:t>
            </a:r>
            <a:r>
              <a:rPr lang="ru-RU" dirty="0" err="1" smtClean="0"/>
              <a:t>пластиці</a:t>
            </a:r>
            <a:r>
              <a:rPr lang="ru-RU" dirty="0" smtClean="0"/>
              <a:t> </a:t>
            </a:r>
            <a:r>
              <a:rPr lang="ru-RU" dirty="0" smtClean="0"/>
              <a:t>дефекту </a:t>
            </a:r>
            <a:r>
              <a:rPr lang="ru-RU" dirty="0" err="1" smtClean="0"/>
              <a:t>діафрагми</a:t>
            </a:r>
            <a:r>
              <a:rPr lang="ru-RU" dirty="0" smtClean="0"/>
              <a:t> при </a:t>
            </a:r>
            <a:r>
              <a:rPr lang="ru-RU" dirty="0" err="1" smtClean="0"/>
              <a:t>несправжніх</a:t>
            </a:r>
            <a:r>
              <a:rPr lang="ru-RU" dirty="0" smtClean="0"/>
              <a:t> </a:t>
            </a:r>
            <a:r>
              <a:rPr lang="ru-RU" dirty="0" err="1" smtClean="0"/>
              <a:t>грижах</a:t>
            </a:r>
            <a:r>
              <a:rPr lang="ru-RU" dirty="0" smtClean="0"/>
              <a:t> та </a:t>
            </a:r>
            <a:r>
              <a:rPr lang="ru-RU" dirty="0" err="1" smtClean="0"/>
              <a:t>пластиці</a:t>
            </a:r>
            <a:r>
              <a:rPr lang="ru-RU" dirty="0" smtClean="0"/>
              <a:t> дефекту - при </a:t>
            </a:r>
            <a:r>
              <a:rPr lang="ru-RU" dirty="0" err="1" smtClean="0"/>
              <a:t>справжніх</a:t>
            </a:r>
            <a:r>
              <a:rPr lang="ru-RU" dirty="0" smtClean="0"/>
              <a:t> (</a:t>
            </a:r>
            <a:r>
              <a:rPr lang="ru-RU" dirty="0" err="1" smtClean="0"/>
              <a:t>можливо</a:t>
            </a:r>
            <a:r>
              <a:rPr lang="ru-RU" dirty="0" smtClean="0"/>
              <a:t> </a:t>
            </a:r>
            <a:r>
              <a:rPr lang="ru-RU" dirty="0" err="1" smtClean="0"/>
              <a:t>з</a:t>
            </a:r>
            <a:r>
              <a:rPr lang="ru-RU" dirty="0" smtClean="0"/>
              <a:t> </a:t>
            </a:r>
            <a:r>
              <a:rPr lang="ru-RU" dirty="0" err="1" smtClean="0"/>
              <a:t>використанням</a:t>
            </a:r>
            <a:r>
              <a:rPr lang="ru-RU" dirty="0" smtClean="0"/>
              <a:t> </a:t>
            </a:r>
            <a:r>
              <a:rPr lang="ru-RU" dirty="0" err="1" smtClean="0"/>
              <a:t>пластичних</a:t>
            </a:r>
            <a:r>
              <a:rPr lang="ru-RU" dirty="0" smtClean="0"/>
              <a:t> </a:t>
            </a:r>
            <a:r>
              <a:rPr lang="ru-RU" dirty="0" err="1" smtClean="0"/>
              <a:t>матеріалів</a:t>
            </a:r>
            <a:r>
              <a:rPr lang="ru-RU" dirty="0" smtClean="0"/>
              <a:t>). У </a:t>
            </a:r>
            <a:r>
              <a:rPr lang="ru-RU" dirty="0" err="1" smtClean="0"/>
              <a:t>післяопераційному</a:t>
            </a:r>
            <a:r>
              <a:rPr lang="ru-RU" dirty="0" smtClean="0"/>
              <a:t> </a:t>
            </a:r>
            <a:r>
              <a:rPr lang="ru-RU" dirty="0" err="1" smtClean="0"/>
              <a:t>періоді</a:t>
            </a:r>
            <a:r>
              <a:rPr lang="ru-RU" dirty="0" smtClean="0"/>
              <a:t> </a:t>
            </a:r>
            <a:r>
              <a:rPr lang="ru-RU" dirty="0" err="1" smtClean="0"/>
              <a:t>дитина</a:t>
            </a:r>
            <a:r>
              <a:rPr lang="ru-RU" dirty="0" smtClean="0"/>
              <a:t> повинна </a:t>
            </a:r>
            <a:r>
              <a:rPr lang="ru-RU" dirty="0" err="1" smtClean="0"/>
              <a:t>знаходитись</a:t>
            </a:r>
            <a:r>
              <a:rPr lang="ru-RU" dirty="0" smtClean="0"/>
              <a:t> на </a:t>
            </a:r>
            <a:r>
              <a:rPr lang="ru-RU" dirty="0" err="1" smtClean="0"/>
              <a:t>пролонгованій</a:t>
            </a:r>
            <a:r>
              <a:rPr lang="ru-RU" dirty="0" smtClean="0"/>
              <a:t> </a:t>
            </a:r>
            <a:r>
              <a:rPr lang="ru-RU" dirty="0" err="1" smtClean="0"/>
              <a:t>штучній</a:t>
            </a:r>
            <a:r>
              <a:rPr lang="ru-RU" dirty="0" smtClean="0"/>
              <a:t> </a:t>
            </a:r>
            <a:r>
              <a:rPr lang="ru-RU" dirty="0" err="1" smtClean="0"/>
              <a:t>вентиляції</a:t>
            </a:r>
            <a:r>
              <a:rPr lang="ru-RU" dirty="0" smtClean="0"/>
              <a:t> </a:t>
            </a:r>
            <a:r>
              <a:rPr lang="ru-RU" dirty="0" err="1" smtClean="0"/>
              <a:t>легенів</a:t>
            </a:r>
            <a:r>
              <a:rPr lang="ru-RU" dirty="0" smtClean="0"/>
              <a:t>. </a:t>
            </a:r>
            <a:r>
              <a:rPr lang="ru-RU" dirty="0" err="1" smtClean="0"/>
              <a:t>Несприятливі</a:t>
            </a:r>
            <a:r>
              <a:rPr lang="ru-RU" dirty="0" smtClean="0"/>
              <a:t> </a:t>
            </a:r>
            <a:r>
              <a:rPr lang="ru-RU" dirty="0" err="1" smtClean="0"/>
              <a:t>наслідки</a:t>
            </a:r>
            <a:r>
              <a:rPr lang="ru-RU" dirty="0" smtClean="0"/>
              <a:t> </a:t>
            </a:r>
            <a:r>
              <a:rPr lang="ru-RU" dirty="0" err="1" smtClean="0"/>
              <a:t>після</a:t>
            </a:r>
            <a:r>
              <a:rPr lang="ru-RU" dirty="0" smtClean="0"/>
              <a:t> оперативного </a:t>
            </a:r>
            <a:r>
              <a:rPr lang="ru-RU" dirty="0" err="1" smtClean="0"/>
              <a:t>втручання</a:t>
            </a:r>
            <a:r>
              <a:rPr lang="ru-RU" dirty="0" smtClean="0"/>
              <a:t> </a:t>
            </a:r>
            <a:r>
              <a:rPr lang="ru-RU" dirty="0" err="1" smtClean="0"/>
              <a:t>можуть</a:t>
            </a:r>
            <a:r>
              <a:rPr lang="ru-RU" dirty="0" smtClean="0"/>
              <a:t> бути у 30-50 % </a:t>
            </a:r>
            <a:r>
              <a:rPr lang="ru-RU" dirty="0" err="1" smtClean="0"/>
              <a:t>дітей</a:t>
            </a:r>
            <a:r>
              <a:rPr lang="ru-RU" dirty="0" smtClean="0"/>
              <a:t>.</a:t>
            </a:r>
          </a:p>
          <a:p>
            <a:endParaRPr lang="ru-RU" dirty="0"/>
          </a:p>
        </p:txBody>
      </p:sp>
      <p:pic>
        <p:nvPicPr>
          <p:cNvPr id="8" name="Рисунок 7" descr="image066.gif"/>
          <p:cNvPicPr>
            <a:picLocks noChangeAspect="1"/>
          </p:cNvPicPr>
          <p:nvPr/>
        </p:nvPicPr>
        <p:blipFill>
          <a:blip r:embed="rId2" cstate="print"/>
          <a:stretch>
            <a:fillRect/>
          </a:stretch>
        </p:blipFill>
        <p:spPr>
          <a:xfrm>
            <a:off x="6372200" y="4077072"/>
            <a:ext cx="2343388" cy="2269803"/>
          </a:xfrm>
          <a:prstGeom prst="rect">
            <a:avLst/>
          </a:prstGeom>
        </p:spPr>
      </p:pic>
      <p:pic>
        <p:nvPicPr>
          <p:cNvPr id="9" name="Рисунок 8" descr="image064.gif"/>
          <p:cNvPicPr>
            <a:picLocks noChangeAspect="1"/>
          </p:cNvPicPr>
          <p:nvPr/>
        </p:nvPicPr>
        <p:blipFill>
          <a:blip r:embed="rId3" cstate="print"/>
          <a:stretch>
            <a:fillRect/>
          </a:stretch>
        </p:blipFill>
        <p:spPr>
          <a:xfrm>
            <a:off x="6300192" y="1772816"/>
            <a:ext cx="2358641" cy="215721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Атрезія стравоходу</a:t>
            </a:r>
            <a:endParaRPr lang="ru-RU" dirty="0"/>
          </a:p>
        </p:txBody>
      </p:sp>
      <p:sp>
        <p:nvSpPr>
          <p:cNvPr id="3" name="Содержимое 2"/>
          <p:cNvSpPr>
            <a:spLocks noGrp="1"/>
          </p:cNvSpPr>
          <p:nvPr>
            <p:ph sz="quarter" idx="1"/>
          </p:nvPr>
        </p:nvSpPr>
        <p:spPr>
          <a:xfrm>
            <a:off x="179512" y="1600200"/>
            <a:ext cx="5328592" cy="5257800"/>
          </a:xfrm>
        </p:spPr>
        <p:txBody>
          <a:bodyPr>
            <a:normAutofit fontScale="70000" lnSpcReduction="20000"/>
          </a:bodyPr>
          <a:lstStyle/>
          <a:p>
            <a:r>
              <a:rPr lang="ru-RU" dirty="0" smtClean="0"/>
              <a:t>Вада </a:t>
            </a:r>
            <a:r>
              <a:rPr lang="ru-RU" dirty="0" err="1" smtClean="0"/>
              <a:t>розвитку</a:t>
            </a:r>
            <a:r>
              <a:rPr lang="ru-RU" dirty="0" smtClean="0"/>
              <a:t>, при </a:t>
            </a:r>
            <a:r>
              <a:rPr lang="ru-RU" dirty="0" err="1" smtClean="0"/>
              <a:t>якій</a:t>
            </a:r>
            <a:r>
              <a:rPr lang="ru-RU" dirty="0" smtClean="0"/>
              <a:t> </a:t>
            </a:r>
            <a:r>
              <a:rPr lang="ru-RU" dirty="0" err="1" smtClean="0"/>
              <a:t>стравохід</a:t>
            </a:r>
            <a:r>
              <a:rPr lang="ru-RU" dirty="0" smtClean="0"/>
              <a:t> </a:t>
            </a:r>
            <a:r>
              <a:rPr lang="ru-RU" dirty="0" err="1" smtClean="0"/>
              <a:t>має</a:t>
            </a:r>
            <a:r>
              <a:rPr lang="ru-RU" dirty="0" smtClean="0"/>
              <a:t> </a:t>
            </a:r>
            <a:r>
              <a:rPr lang="ru-RU" dirty="0" err="1" smtClean="0"/>
              <a:t>вигляд</a:t>
            </a:r>
            <a:r>
              <a:rPr lang="ru-RU" dirty="0" smtClean="0"/>
              <a:t> </a:t>
            </a:r>
            <a:r>
              <a:rPr lang="ru-RU" dirty="0" err="1" smtClean="0"/>
              <a:t>двох</a:t>
            </a:r>
            <a:r>
              <a:rPr lang="ru-RU" dirty="0" smtClean="0"/>
              <a:t> </a:t>
            </a:r>
            <a:r>
              <a:rPr lang="ru-RU" dirty="0" err="1" smtClean="0"/>
              <a:t>мішкоподібних</a:t>
            </a:r>
            <a:r>
              <a:rPr lang="ru-RU" dirty="0" smtClean="0"/>
              <a:t> </a:t>
            </a:r>
            <a:r>
              <a:rPr lang="ru-RU" dirty="0" err="1" smtClean="0"/>
              <a:t>утворень</a:t>
            </a:r>
            <a:r>
              <a:rPr lang="ru-RU" dirty="0" smtClean="0"/>
              <a:t>, </a:t>
            </a:r>
            <a:r>
              <a:rPr lang="ru-RU" dirty="0" err="1" smtClean="0"/>
              <a:t>сполучених</a:t>
            </a:r>
            <a:r>
              <a:rPr lang="ru-RU" dirty="0" smtClean="0"/>
              <a:t> </a:t>
            </a:r>
            <a:r>
              <a:rPr lang="ru-RU" dirty="0" err="1" smtClean="0"/>
              <a:t>відповідно</a:t>
            </a:r>
            <a:r>
              <a:rPr lang="ru-RU" dirty="0" smtClean="0"/>
              <a:t> </a:t>
            </a:r>
            <a:r>
              <a:rPr lang="ru-RU" dirty="0" err="1" smtClean="0"/>
              <a:t>з</a:t>
            </a:r>
            <a:r>
              <a:rPr lang="ru-RU" dirty="0" smtClean="0"/>
              <a:t> глоткою та </a:t>
            </a:r>
            <a:r>
              <a:rPr lang="ru-RU" dirty="0" err="1" smtClean="0"/>
              <a:t>шлунком</a:t>
            </a:r>
            <a:r>
              <a:rPr lang="ru-RU" dirty="0" smtClean="0"/>
              <a:t>.</a:t>
            </a:r>
          </a:p>
          <a:p>
            <a:r>
              <a:rPr lang="ru-RU" dirty="0" err="1" smtClean="0"/>
              <a:t>Можливі</a:t>
            </a:r>
            <a:r>
              <a:rPr lang="ru-RU" dirty="0" smtClean="0"/>
              <a:t> </a:t>
            </a:r>
            <a:r>
              <a:rPr lang="ru-RU" dirty="0" err="1" smtClean="0"/>
              <a:t>наступні</a:t>
            </a:r>
            <a:r>
              <a:rPr lang="ru-RU" dirty="0" smtClean="0"/>
              <a:t> </a:t>
            </a:r>
            <a:r>
              <a:rPr lang="ru-RU" dirty="0" err="1" smtClean="0"/>
              <a:t>варіанти</a:t>
            </a:r>
            <a:r>
              <a:rPr lang="ru-RU" dirty="0" smtClean="0"/>
              <a:t> </a:t>
            </a:r>
            <a:r>
              <a:rPr lang="ru-RU" dirty="0" err="1" smtClean="0"/>
              <a:t>атрезії</a:t>
            </a:r>
            <a:r>
              <a:rPr lang="ru-RU" dirty="0" smtClean="0"/>
              <a:t> </a:t>
            </a:r>
            <a:r>
              <a:rPr lang="ru-RU" dirty="0" err="1" smtClean="0"/>
              <a:t>стравоходу</a:t>
            </a:r>
            <a:r>
              <a:rPr lang="ru-RU" dirty="0" smtClean="0"/>
              <a:t>:</a:t>
            </a:r>
            <a:endParaRPr lang="ru-RU" dirty="0" smtClean="0"/>
          </a:p>
          <a:p>
            <a:r>
              <a:rPr lang="ru-RU" dirty="0" err="1" smtClean="0"/>
              <a:t>Обидва</a:t>
            </a:r>
            <a:r>
              <a:rPr lang="ru-RU" dirty="0" smtClean="0"/>
              <a:t> </a:t>
            </a:r>
            <a:r>
              <a:rPr lang="ru-RU" dirty="0" err="1" smtClean="0"/>
              <a:t>кінці</a:t>
            </a:r>
            <a:r>
              <a:rPr lang="ru-RU" dirty="0" smtClean="0"/>
              <a:t> </a:t>
            </a:r>
            <a:r>
              <a:rPr lang="ru-RU" dirty="0" err="1" smtClean="0"/>
              <a:t>атрезованого</a:t>
            </a:r>
            <a:r>
              <a:rPr lang="ru-RU" dirty="0" smtClean="0"/>
              <a:t> </a:t>
            </a:r>
            <a:r>
              <a:rPr lang="ru-RU" dirty="0" err="1" smtClean="0"/>
              <a:t>стравоходу</a:t>
            </a:r>
            <a:r>
              <a:rPr lang="ru-RU" dirty="0" smtClean="0"/>
              <a:t> </a:t>
            </a:r>
            <a:r>
              <a:rPr lang="ru-RU" dirty="0" err="1" smtClean="0"/>
              <a:t>сліпі</a:t>
            </a:r>
            <a:r>
              <a:rPr lang="ru-RU" dirty="0" smtClean="0"/>
              <a:t> (а).</a:t>
            </a:r>
          </a:p>
          <a:p>
            <a:r>
              <a:rPr lang="ru-RU" dirty="0" err="1" smtClean="0"/>
              <a:t>Оральний</a:t>
            </a:r>
            <a:r>
              <a:rPr lang="ru-RU" dirty="0" smtClean="0"/>
              <a:t> </a:t>
            </a:r>
            <a:r>
              <a:rPr lang="ru-RU" dirty="0" err="1" smtClean="0"/>
              <a:t>кінець</a:t>
            </a:r>
            <a:r>
              <a:rPr lang="ru-RU" dirty="0" smtClean="0"/>
              <a:t> </a:t>
            </a:r>
            <a:r>
              <a:rPr lang="ru-RU" dirty="0" err="1" smtClean="0"/>
              <a:t>стравоходу</a:t>
            </a:r>
            <a:r>
              <a:rPr lang="ru-RU" dirty="0" smtClean="0"/>
              <a:t> </a:t>
            </a:r>
            <a:r>
              <a:rPr lang="ru-RU" dirty="0" err="1" smtClean="0"/>
              <a:t>сполу­чається</a:t>
            </a:r>
            <a:r>
              <a:rPr lang="ru-RU" dirty="0" smtClean="0"/>
              <a:t> </a:t>
            </a:r>
            <a:r>
              <a:rPr lang="ru-RU" dirty="0" err="1" smtClean="0"/>
              <a:t>з</a:t>
            </a:r>
            <a:r>
              <a:rPr lang="ru-RU" dirty="0" smtClean="0"/>
              <a:t> </a:t>
            </a:r>
            <a:r>
              <a:rPr lang="ru-RU" dirty="0" err="1" smtClean="0"/>
              <a:t>трахеєю</a:t>
            </a:r>
            <a:r>
              <a:rPr lang="ru-RU" dirty="0" smtClean="0"/>
              <a:t>, </a:t>
            </a:r>
            <a:r>
              <a:rPr lang="ru-RU" dirty="0" err="1" smtClean="0"/>
              <a:t>абдомінальний</a:t>
            </a:r>
            <a:r>
              <a:rPr lang="ru-RU" dirty="0" smtClean="0"/>
              <a:t> </a:t>
            </a:r>
            <a:r>
              <a:rPr lang="ru-RU" dirty="0" err="1" smtClean="0"/>
              <a:t>кінець</a:t>
            </a:r>
            <a:r>
              <a:rPr lang="ru-RU" dirty="0" smtClean="0"/>
              <a:t> </a:t>
            </a:r>
            <a:r>
              <a:rPr lang="ru-RU" dirty="0" smtClean="0"/>
              <a:t>- </a:t>
            </a:r>
            <a:r>
              <a:rPr lang="ru-RU" dirty="0" err="1" smtClean="0"/>
              <a:t>сліпий</a:t>
            </a:r>
            <a:r>
              <a:rPr lang="ru-RU" dirty="0" smtClean="0"/>
              <a:t> (б).</a:t>
            </a:r>
          </a:p>
          <a:p>
            <a:r>
              <a:rPr lang="ru-RU" dirty="0" err="1" smtClean="0"/>
              <a:t>Оральний</a:t>
            </a:r>
            <a:r>
              <a:rPr lang="ru-RU" dirty="0" smtClean="0"/>
              <a:t> </a:t>
            </a:r>
            <a:r>
              <a:rPr lang="ru-RU" dirty="0" err="1" smtClean="0"/>
              <a:t>кінець</a:t>
            </a:r>
            <a:r>
              <a:rPr lang="ru-RU" dirty="0" smtClean="0"/>
              <a:t> </a:t>
            </a:r>
            <a:r>
              <a:rPr lang="ru-RU" dirty="0" err="1" smtClean="0"/>
              <a:t>стравоходу</a:t>
            </a:r>
            <a:r>
              <a:rPr lang="ru-RU" dirty="0" smtClean="0"/>
              <a:t> - </a:t>
            </a:r>
            <a:r>
              <a:rPr lang="ru-RU" dirty="0" err="1" smtClean="0"/>
              <a:t>сліпий</a:t>
            </a:r>
            <a:r>
              <a:rPr lang="ru-RU" dirty="0" smtClean="0"/>
              <a:t>, </a:t>
            </a:r>
            <a:r>
              <a:rPr lang="ru-RU" dirty="0" err="1" smtClean="0"/>
              <a:t>абдомінальний</a:t>
            </a:r>
            <a:r>
              <a:rPr lang="ru-RU" dirty="0" smtClean="0"/>
              <a:t> </a:t>
            </a:r>
            <a:r>
              <a:rPr lang="ru-RU" dirty="0" err="1" smtClean="0"/>
              <a:t>кінець</a:t>
            </a:r>
            <a:r>
              <a:rPr lang="ru-RU" dirty="0" smtClean="0"/>
              <a:t> </a:t>
            </a:r>
            <a:r>
              <a:rPr lang="ru-RU" dirty="0" err="1" smtClean="0"/>
              <a:t>відкривається</a:t>
            </a:r>
            <a:r>
              <a:rPr lang="ru-RU" dirty="0" smtClean="0"/>
              <a:t> у тра­хею (в).</a:t>
            </a:r>
          </a:p>
          <a:p>
            <a:r>
              <a:rPr lang="ru-RU" dirty="0" err="1" smtClean="0"/>
              <a:t>Оральний</a:t>
            </a:r>
            <a:r>
              <a:rPr lang="ru-RU" dirty="0" smtClean="0"/>
              <a:t> </a:t>
            </a:r>
            <a:r>
              <a:rPr lang="ru-RU" dirty="0" smtClean="0"/>
              <a:t>та </a:t>
            </a:r>
            <a:r>
              <a:rPr lang="ru-RU" dirty="0" err="1" smtClean="0"/>
              <a:t>абдомінальний</a:t>
            </a:r>
            <a:r>
              <a:rPr lang="ru-RU" dirty="0" smtClean="0"/>
              <a:t> </a:t>
            </a:r>
            <a:r>
              <a:rPr lang="ru-RU" dirty="0" err="1" smtClean="0"/>
              <a:t>кінці</a:t>
            </a:r>
            <a:r>
              <a:rPr lang="ru-RU" dirty="0" smtClean="0"/>
              <a:t> </a:t>
            </a:r>
            <a:r>
              <a:rPr lang="ru-RU" dirty="0" err="1" smtClean="0"/>
              <a:t>страво­ходу</a:t>
            </a:r>
            <a:r>
              <a:rPr lang="ru-RU" dirty="0" smtClean="0"/>
              <a:t> </a:t>
            </a:r>
            <a:r>
              <a:rPr lang="ru-RU" dirty="0" err="1" smtClean="0"/>
              <a:t>сполучаються</a:t>
            </a:r>
            <a:r>
              <a:rPr lang="ru-RU" dirty="0" smtClean="0"/>
              <a:t> </a:t>
            </a:r>
            <a:r>
              <a:rPr lang="ru-RU" dirty="0" err="1" smtClean="0"/>
              <a:t>з</a:t>
            </a:r>
            <a:r>
              <a:rPr lang="ru-RU" dirty="0" smtClean="0"/>
              <a:t> </a:t>
            </a:r>
            <a:r>
              <a:rPr lang="ru-RU" dirty="0" err="1" smtClean="0"/>
              <a:t>трахеєю</a:t>
            </a:r>
            <a:r>
              <a:rPr lang="ru-RU" dirty="0" smtClean="0"/>
              <a:t> (г).</a:t>
            </a:r>
          </a:p>
          <a:p>
            <a:r>
              <a:rPr lang="ru-RU" dirty="0" err="1" smtClean="0"/>
              <a:t>Обидва</a:t>
            </a:r>
            <a:r>
              <a:rPr lang="ru-RU" dirty="0" smtClean="0"/>
              <a:t> </a:t>
            </a:r>
            <a:r>
              <a:rPr lang="ru-RU" dirty="0" err="1" smtClean="0"/>
              <a:t>кінці</a:t>
            </a:r>
            <a:r>
              <a:rPr lang="ru-RU" dirty="0" smtClean="0"/>
              <a:t> </a:t>
            </a:r>
            <a:r>
              <a:rPr lang="ru-RU" dirty="0" err="1" smtClean="0"/>
              <a:t>атрезованого</a:t>
            </a:r>
            <a:r>
              <a:rPr lang="ru-RU" dirty="0" smtClean="0"/>
              <a:t> </a:t>
            </a:r>
            <a:r>
              <a:rPr lang="ru-RU" dirty="0" err="1" smtClean="0"/>
              <a:t>стравоходу</a:t>
            </a:r>
            <a:r>
              <a:rPr lang="ru-RU" dirty="0" smtClean="0"/>
              <a:t> </a:t>
            </a:r>
            <a:r>
              <a:rPr lang="ru-RU" dirty="0" err="1" smtClean="0"/>
              <a:t>сліпі</a:t>
            </a:r>
            <a:r>
              <a:rPr lang="ru-RU" dirty="0" smtClean="0"/>
              <a:t> </a:t>
            </a:r>
            <a:r>
              <a:rPr lang="ru-RU" dirty="0" err="1" smtClean="0"/>
              <a:t>з</a:t>
            </a:r>
            <a:r>
              <a:rPr lang="ru-RU" dirty="0" smtClean="0"/>
              <a:t> великим </a:t>
            </a:r>
            <a:r>
              <a:rPr lang="ru-RU" dirty="0" err="1" smtClean="0"/>
              <a:t>діастазом</a:t>
            </a:r>
            <a:r>
              <a:rPr lang="ru-RU" dirty="0" smtClean="0"/>
              <a:t> </a:t>
            </a:r>
            <a:r>
              <a:rPr lang="ru-RU" dirty="0" err="1" smtClean="0"/>
              <a:t>між</a:t>
            </a:r>
            <a:r>
              <a:rPr lang="ru-RU" dirty="0" smtClean="0"/>
              <a:t> ними (</a:t>
            </a:r>
            <a:r>
              <a:rPr lang="ru-RU" dirty="0" err="1" smtClean="0"/>
              <a:t>д</a:t>
            </a:r>
            <a:r>
              <a:rPr lang="ru-RU" dirty="0" smtClean="0"/>
              <a:t>).</a:t>
            </a:r>
          </a:p>
          <a:p>
            <a:endParaRPr lang="ru-RU" dirty="0"/>
          </a:p>
        </p:txBody>
      </p:sp>
      <p:pic>
        <p:nvPicPr>
          <p:cNvPr id="4" name="Рисунок 3" descr="image076.jpg"/>
          <p:cNvPicPr>
            <a:picLocks noChangeAspect="1"/>
          </p:cNvPicPr>
          <p:nvPr/>
        </p:nvPicPr>
        <p:blipFill>
          <a:blip r:embed="rId2" cstate="print"/>
          <a:stretch>
            <a:fillRect/>
          </a:stretch>
        </p:blipFill>
        <p:spPr>
          <a:xfrm>
            <a:off x="5292080" y="2348880"/>
            <a:ext cx="3668878" cy="340727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dirty="0" smtClean="0"/>
              <a:t>Клінічна картина</a:t>
            </a:r>
            <a:endParaRPr lang="ru-RU" dirty="0"/>
          </a:p>
        </p:txBody>
      </p:sp>
      <p:sp>
        <p:nvSpPr>
          <p:cNvPr id="5" name="Содержимое 4"/>
          <p:cNvSpPr>
            <a:spLocks noGrp="1"/>
          </p:cNvSpPr>
          <p:nvPr>
            <p:ph sz="quarter" idx="1"/>
          </p:nvPr>
        </p:nvSpPr>
        <p:spPr>
          <a:xfrm>
            <a:off x="179512" y="1589566"/>
            <a:ext cx="4316288" cy="4935778"/>
          </a:xfrm>
        </p:spPr>
        <p:txBody>
          <a:bodyPr>
            <a:normAutofit fontScale="77500" lnSpcReduction="20000"/>
          </a:bodyPr>
          <a:lstStyle/>
          <a:p>
            <a:r>
              <a:rPr lang="ru-RU" dirty="0" err="1" smtClean="0"/>
              <a:t>Основним</a:t>
            </a:r>
            <a:r>
              <a:rPr lang="ru-RU" dirty="0" smtClean="0"/>
              <a:t> </a:t>
            </a:r>
            <a:r>
              <a:rPr lang="ru-RU" dirty="0" err="1" smtClean="0"/>
              <a:t>клінічним</a:t>
            </a:r>
            <a:r>
              <a:rPr lang="ru-RU" dirty="0" smtClean="0"/>
              <a:t> симптомом </a:t>
            </a:r>
            <a:r>
              <a:rPr lang="ru-RU" dirty="0" err="1" smtClean="0"/>
              <a:t>атрезії</a:t>
            </a:r>
            <a:r>
              <a:rPr lang="ru-RU" dirty="0" smtClean="0"/>
              <a:t> </a:t>
            </a:r>
            <a:r>
              <a:rPr lang="ru-RU" dirty="0" err="1" smtClean="0"/>
              <a:t>стравоходу</a:t>
            </a:r>
            <a:r>
              <a:rPr lang="ru-RU" dirty="0" smtClean="0"/>
              <a:t> </a:t>
            </a:r>
            <a:r>
              <a:rPr lang="ru-RU" dirty="0" smtClean="0"/>
              <a:t>у </a:t>
            </a:r>
            <a:r>
              <a:rPr lang="ru-RU" dirty="0" err="1" smtClean="0"/>
              <a:t>перші</a:t>
            </a:r>
            <a:r>
              <a:rPr lang="ru-RU" dirty="0" smtClean="0"/>
              <a:t> </a:t>
            </a:r>
            <a:r>
              <a:rPr lang="ru-RU" dirty="0" err="1" smtClean="0"/>
              <a:t>години</a:t>
            </a:r>
            <a:r>
              <a:rPr lang="ru-RU" dirty="0" smtClean="0"/>
              <a:t> </a:t>
            </a:r>
            <a:r>
              <a:rPr lang="ru-RU" dirty="0" err="1" smtClean="0"/>
              <a:t>після</a:t>
            </a:r>
            <a:r>
              <a:rPr lang="ru-RU" dirty="0" smtClean="0"/>
              <a:t> </a:t>
            </a:r>
            <a:r>
              <a:rPr lang="ru-RU" dirty="0" err="1" smtClean="0"/>
              <a:t>народження</a:t>
            </a:r>
            <a:r>
              <a:rPr lang="ru-RU" dirty="0" smtClean="0"/>
              <a:t> </a:t>
            </a:r>
            <a:r>
              <a:rPr lang="ru-RU" dirty="0" err="1" smtClean="0"/>
              <a:t>дитини</a:t>
            </a:r>
            <a:r>
              <a:rPr lang="ru-RU" dirty="0" smtClean="0"/>
              <a:t> </a:t>
            </a:r>
            <a:r>
              <a:rPr lang="ru-RU" dirty="0" err="1" smtClean="0"/>
              <a:t>є</a:t>
            </a:r>
            <a:r>
              <a:rPr lang="ru-RU" dirty="0" smtClean="0"/>
              <a:t> </a:t>
            </a:r>
            <a:r>
              <a:rPr lang="ru-RU" dirty="0" err="1" smtClean="0"/>
              <a:t>пінисті</a:t>
            </a:r>
            <a:r>
              <a:rPr lang="ru-RU" dirty="0" smtClean="0"/>
              <a:t> </a:t>
            </a:r>
            <a:r>
              <a:rPr lang="ru-RU" dirty="0" err="1" smtClean="0"/>
              <a:t>виділення</a:t>
            </a:r>
            <a:r>
              <a:rPr lang="ru-RU" dirty="0" smtClean="0"/>
              <a:t> </a:t>
            </a:r>
            <a:r>
              <a:rPr lang="ru-RU" dirty="0" err="1" smtClean="0"/>
              <a:t>з</a:t>
            </a:r>
            <a:r>
              <a:rPr lang="ru-RU" dirty="0" smtClean="0"/>
              <a:t> рота. </a:t>
            </a:r>
            <a:r>
              <a:rPr lang="ru-RU" dirty="0" err="1" smtClean="0"/>
              <a:t>Після</a:t>
            </a:r>
            <a:r>
              <a:rPr lang="ru-RU" dirty="0" smtClean="0"/>
              <a:t> </a:t>
            </a:r>
            <a:r>
              <a:rPr lang="ru-RU" dirty="0" err="1" smtClean="0"/>
              <a:t>відсмоктування</a:t>
            </a:r>
            <a:r>
              <a:rPr lang="ru-RU" dirty="0" smtClean="0"/>
              <a:t> </a:t>
            </a:r>
            <a:r>
              <a:rPr lang="ru-RU" dirty="0" err="1" smtClean="0"/>
              <a:t>вмісту</a:t>
            </a:r>
            <a:r>
              <a:rPr lang="ru-RU" dirty="0" smtClean="0"/>
              <a:t> </a:t>
            </a:r>
            <a:r>
              <a:rPr lang="ru-RU" dirty="0" smtClean="0"/>
              <a:t>ротоглотки вони скоро </a:t>
            </a:r>
            <a:r>
              <a:rPr lang="ru-RU" dirty="0" err="1" smtClean="0"/>
              <a:t>з'являються</a:t>
            </a:r>
            <a:r>
              <a:rPr lang="ru-RU" dirty="0" smtClean="0"/>
              <a:t> </a:t>
            </a:r>
            <a:r>
              <a:rPr lang="ru-RU" dirty="0" err="1" smtClean="0"/>
              <a:t>знову</a:t>
            </a:r>
            <a:r>
              <a:rPr lang="ru-RU" dirty="0" smtClean="0"/>
              <a:t>. При </a:t>
            </a:r>
            <a:r>
              <a:rPr lang="ru-RU" dirty="0" err="1" smtClean="0"/>
              <a:t>аспірації</a:t>
            </a:r>
            <a:r>
              <a:rPr lang="ru-RU" dirty="0" smtClean="0"/>
              <a:t> </a:t>
            </a:r>
            <a:r>
              <a:rPr lang="ru-RU" dirty="0" err="1" smtClean="0"/>
              <a:t>слизу</a:t>
            </a:r>
            <a:r>
              <a:rPr lang="ru-RU" dirty="0" smtClean="0"/>
              <a:t> у </a:t>
            </a:r>
            <a:r>
              <a:rPr lang="ru-RU" dirty="0" err="1" smtClean="0"/>
              <a:t>дитини</a:t>
            </a:r>
            <a:r>
              <a:rPr lang="ru-RU" dirty="0" smtClean="0"/>
              <a:t> </a:t>
            </a:r>
            <a:r>
              <a:rPr lang="ru-RU" dirty="0" err="1" smtClean="0"/>
              <a:t>виникають</a:t>
            </a:r>
            <a:r>
              <a:rPr lang="ru-RU" dirty="0" smtClean="0"/>
              <a:t> приступи </a:t>
            </a:r>
            <a:r>
              <a:rPr lang="ru-RU" dirty="0" err="1" smtClean="0"/>
              <a:t>ціанозу</a:t>
            </a:r>
            <a:r>
              <a:rPr lang="ru-RU" dirty="0" smtClean="0"/>
              <a:t> та </a:t>
            </a:r>
            <a:r>
              <a:rPr lang="ru-RU" dirty="0" err="1" smtClean="0"/>
              <a:t>задухи</a:t>
            </a:r>
            <a:r>
              <a:rPr lang="ru-RU" dirty="0" smtClean="0"/>
              <a:t>. У </a:t>
            </a:r>
            <a:r>
              <a:rPr lang="ru-RU" dirty="0" err="1" smtClean="0"/>
              <a:t>легенях</a:t>
            </a:r>
            <a:r>
              <a:rPr lang="ru-RU" dirty="0" smtClean="0"/>
              <a:t> </a:t>
            </a:r>
            <a:r>
              <a:rPr lang="ru-RU" dirty="0" err="1" smtClean="0"/>
              <a:t>внаслідок</a:t>
            </a:r>
            <a:r>
              <a:rPr lang="ru-RU" dirty="0" smtClean="0"/>
              <a:t> </a:t>
            </a:r>
            <a:r>
              <a:rPr lang="ru-RU" dirty="0" err="1" smtClean="0"/>
              <a:t>розвитку</a:t>
            </a:r>
            <a:r>
              <a:rPr lang="ru-RU" dirty="0" smtClean="0"/>
              <a:t> </a:t>
            </a:r>
            <a:r>
              <a:rPr lang="ru-RU" dirty="0" err="1" smtClean="0"/>
              <a:t>аспіраційної</a:t>
            </a:r>
            <a:r>
              <a:rPr lang="ru-RU" dirty="0" smtClean="0"/>
              <a:t> </a:t>
            </a:r>
            <a:r>
              <a:rPr lang="ru-RU" dirty="0" err="1" smtClean="0"/>
              <a:t>пневмонії</a:t>
            </a:r>
            <a:r>
              <a:rPr lang="ru-RU" dirty="0" smtClean="0"/>
              <a:t> </a:t>
            </a:r>
            <a:r>
              <a:rPr lang="ru-RU" dirty="0" err="1" smtClean="0"/>
              <a:t>вислуховуються</a:t>
            </a:r>
            <a:r>
              <a:rPr lang="ru-RU" dirty="0" smtClean="0"/>
              <a:t> </a:t>
            </a:r>
            <a:endParaRPr lang="ru-RU" dirty="0" smtClean="0"/>
          </a:p>
          <a:p>
            <a:pPr>
              <a:buNone/>
            </a:pPr>
            <a:r>
              <a:rPr lang="ru-RU" dirty="0" smtClean="0"/>
              <a:t> </a:t>
            </a:r>
            <a:r>
              <a:rPr lang="ru-RU" dirty="0" smtClean="0"/>
              <a:t>    </a:t>
            </a:r>
            <a:r>
              <a:rPr lang="ru-RU" dirty="0" err="1" smtClean="0"/>
              <a:t>різнокаліберні</a:t>
            </a:r>
            <a:r>
              <a:rPr lang="ru-RU" dirty="0" smtClean="0"/>
              <a:t> </a:t>
            </a:r>
            <a:r>
              <a:rPr lang="ru-RU" dirty="0" smtClean="0"/>
              <a:t>хрипи.</a:t>
            </a:r>
            <a:endParaRPr lang="ru-RU" dirty="0"/>
          </a:p>
        </p:txBody>
      </p:sp>
      <p:pic>
        <p:nvPicPr>
          <p:cNvPr id="26625" name="Picture 1"/>
          <p:cNvPicPr>
            <a:picLocks noGrp="1" noChangeAspect="1" noChangeArrowheads="1"/>
          </p:cNvPicPr>
          <p:nvPr>
            <p:ph sz="quarter" idx="2"/>
          </p:nvPr>
        </p:nvPicPr>
        <p:blipFill>
          <a:blip r:embed="rId2" cstate="print"/>
          <a:srcRect/>
          <a:stretch>
            <a:fillRect/>
          </a:stretch>
        </p:blipFill>
        <p:spPr bwMode="auto">
          <a:xfrm>
            <a:off x="4868862" y="1751013"/>
            <a:ext cx="3838575" cy="42481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Діагностика</a:t>
            </a:r>
            <a:endParaRPr lang="ru-RU" dirty="0"/>
          </a:p>
        </p:txBody>
      </p:sp>
      <p:sp>
        <p:nvSpPr>
          <p:cNvPr id="3" name="Содержимое 2"/>
          <p:cNvSpPr>
            <a:spLocks noGrp="1"/>
          </p:cNvSpPr>
          <p:nvPr>
            <p:ph sz="quarter" idx="1"/>
          </p:nvPr>
        </p:nvSpPr>
        <p:spPr>
          <a:xfrm>
            <a:off x="0" y="1589566"/>
            <a:ext cx="5940152" cy="5268433"/>
          </a:xfrm>
        </p:spPr>
        <p:txBody>
          <a:bodyPr>
            <a:normAutofit fontScale="77500" lnSpcReduction="20000"/>
          </a:bodyPr>
          <a:lstStyle/>
          <a:p>
            <a:r>
              <a:rPr lang="ru-RU" dirty="0" err="1" smtClean="0"/>
              <a:t>Діагностика</a:t>
            </a:r>
            <a:r>
              <a:rPr lang="ru-RU" dirty="0" smtClean="0"/>
              <a:t> </a:t>
            </a:r>
            <a:r>
              <a:rPr lang="ru-RU" dirty="0" err="1" smtClean="0"/>
              <a:t>атрезії</a:t>
            </a:r>
            <a:r>
              <a:rPr lang="ru-RU" dirty="0" smtClean="0"/>
              <a:t> </a:t>
            </a:r>
            <a:r>
              <a:rPr lang="ru-RU" dirty="0" err="1" smtClean="0"/>
              <a:t>стравоходу</a:t>
            </a:r>
            <a:r>
              <a:rPr lang="ru-RU" dirty="0" smtClean="0"/>
              <a:t> у </a:t>
            </a:r>
            <a:r>
              <a:rPr lang="ru-RU" dirty="0" err="1" smtClean="0"/>
              <a:t>но­вонароджених</a:t>
            </a:r>
            <a:r>
              <a:rPr lang="ru-RU" dirty="0" smtClean="0"/>
              <a:t> </a:t>
            </a:r>
            <a:r>
              <a:rPr lang="ru-RU" dirty="0" err="1" smtClean="0"/>
              <a:t>починається</a:t>
            </a:r>
            <a:r>
              <a:rPr lang="ru-RU" dirty="0" smtClean="0"/>
              <a:t> </a:t>
            </a:r>
            <a:r>
              <a:rPr lang="ru-RU" dirty="0" err="1" smtClean="0"/>
              <a:t>з</a:t>
            </a:r>
            <a:r>
              <a:rPr lang="ru-RU" dirty="0" smtClean="0"/>
              <a:t> </a:t>
            </a:r>
            <a:r>
              <a:rPr lang="ru-RU" dirty="0" err="1" smtClean="0"/>
              <a:t>пологового</a:t>
            </a:r>
            <a:r>
              <a:rPr lang="ru-RU" dirty="0" smtClean="0"/>
              <a:t> залу </a:t>
            </a:r>
            <a:r>
              <a:rPr lang="ru-RU" dirty="0" err="1" smtClean="0"/>
              <a:t>і</a:t>
            </a:r>
            <a:r>
              <a:rPr lang="ru-RU" dirty="0" smtClean="0"/>
              <a:t> </a:t>
            </a:r>
            <a:r>
              <a:rPr lang="ru-RU" dirty="0" err="1" smtClean="0"/>
              <a:t>ґрунтується</a:t>
            </a:r>
            <a:r>
              <a:rPr lang="ru-RU" dirty="0" smtClean="0"/>
              <a:t> не </a:t>
            </a:r>
            <a:r>
              <a:rPr lang="ru-RU" dirty="0" err="1" smtClean="0"/>
              <a:t>тільки</a:t>
            </a:r>
            <a:r>
              <a:rPr lang="ru-RU" dirty="0" smtClean="0"/>
              <a:t> на </a:t>
            </a:r>
            <a:r>
              <a:rPr lang="ru-RU" dirty="0" err="1" smtClean="0"/>
              <a:t>клінічній</a:t>
            </a:r>
            <a:r>
              <a:rPr lang="ru-RU" dirty="0" smtClean="0"/>
              <a:t> </a:t>
            </a:r>
            <a:r>
              <a:rPr lang="ru-RU" dirty="0" err="1" smtClean="0"/>
              <a:t>симптоматиці</a:t>
            </a:r>
            <a:r>
              <a:rPr lang="ru-RU" dirty="0" smtClean="0"/>
              <a:t>, </a:t>
            </a:r>
            <a:r>
              <a:rPr lang="ru-RU" dirty="0" err="1" smtClean="0"/>
              <a:t>але</a:t>
            </a:r>
            <a:r>
              <a:rPr lang="ru-RU" dirty="0" smtClean="0"/>
              <a:t> </a:t>
            </a:r>
            <a:r>
              <a:rPr lang="ru-RU" dirty="0" err="1" smtClean="0"/>
              <a:t>й</a:t>
            </a:r>
            <a:r>
              <a:rPr lang="ru-RU" dirty="0" smtClean="0"/>
              <a:t> </a:t>
            </a:r>
            <a:r>
              <a:rPr lang="ru-RU" dirty="0" err="1" smtClean="0"/>
              <a:t>на</a:t>
            </a:r>
            <a:r>
              <a:rPr lang="ru-RU" dirty="0" smtClean="0"/>
              <a:t> </a:t>
            </a:r>
            <a:r>
              <a:rPr lang="ru-RU" dirty="0" err="1" smtClean="0"/>
              <a:t>діагностичних</a:t>
            </a:r>
            <a:r>
              <a:rPr lang="ru-RU" dirty="0" smtClean="0"/>
              <a:t> </a:t>
            </a:r>
            <a:r>
              <a:rPr lang="ru-RU" dirty="0" err="1" smtClean="0"/>
              <a:t>прийомах</a:t>
            </a:r>
            <a:r>
              <a:rPr lang="ru-RU" dirty="0" smtClean="0"/>
              <a:t>, до </a:t>
            </a:r>
            <a:r>
              <a:rPr lang="ru-RU" dirty="0" err="1" smtClean="0"/>
              <a:t>яких</a:t>
            </a:r>
            <a:r>
              <a:rPr lang="ru-RU" dirty="0" smtClean="0"/>
              <a:t> належать:</a:t>
            </a:r>
          </a:p>
          <a:p>
            <a:r>
              <a:rPr lang="ru-RU" dirty="0" err="1" smtClean="0"/>
              <a:t>Катетеризація</a:t>
            </a:r>
            <a:r>
              <a:rPr lang="ru-RU" dirty="0" smtClean="0"/>
              <a:t> </a:t>
            </a:r>
            <a:r>
              <a:rPr lang="ru-RU" dirty="0" err="1" smtClean="0"/>
              <a:t>стравоходу</a:t>
            </a:r>
            <a:r>
              <a:rPr lang="ru-RU" dirty="0" smtClean="0"/>
              <a:t> через </a:t>
            </a:r>
            <a:r>
              <a:rPr lang="ru-RU" dirty="0" err="1" smtClean="0"/>
              <a:t>ніс</a:t>
            </a:r>
            <a:r>
              <a:rPr lang="ru-RU" dirty="0" smtClean="0"/>
              <a:t> тонким </a:t>
            </a:r>
            <a:r>
              <a:rPr lang="ru-RU" dirty="0" err="1" smtClean="0"/>
              <a:t>рентгеноконтрастним</a:t>
            </a:r>
            <a:r>
              <a:rPr lang="ru-RU" dirty="0" smtClean="0"/>
              <a:t> катете­ром </a:t>
            </a:r>
            <a:r>
              <a:rPr lang="ru-RU" dirty="0" err="1" smtClean="0"/>
              <a:t>із</a:t>
            </a:r>
            <a:r>
              <a:rPr lang="ru-RU" dirty="0" smtClean="0"/>
              <a:t> </a:t>
            </a:r>
            <a:r>
              <a:rPr lang="ru-RU" dirty="0" err="1" smtClean="0"/>
              <a:t>заокругленим</a:t>
            </a:r>
            <a:r>
              <a:rPr lang="ru-RU" dirty="0" smtClean="0"/>
              <a:t> </a:t>
            </a:r>
            <a:r>
              <a:rPr lang="ru-RU" dirty="0" err="1" smtClean="0"/>
              <a:t>кінцем</a:t>
            </a:r>
            <a:r>
              <a:rPr lang="ru-RU" dirty="0" smtClean="0"/>
              <a:t>. При </a:t>
            </a:r>
            <a:r>
              <a:rPr lang="ru-RU" dirty="0" err="1" smtClean="0"/>
              <a:t>атре­зії</a:t>
            </a:r>
            <a:r>
              <a:rPr lang="ru-RU" dirty="0" smtClean="0"/>
              <a:t> </a:t>
            </a:r>
            <a:r>
              <a:rPr lang="ru-RU" dirty="0" err="1" smtClean="0"/>
              <a:t>стравоходу</a:t>
            </a:r>
            <a:r>
              <a:rPr lang="ru-RU" dirty="0" smtClean="0"/>
              <a:t>- катетер, </a:t>
            </a:r>
            <a:r>
              <a:rPr lang="ru-RU" dirty="0" err="1" smtClean="0"/>
              <a:t>пройшовши</a:t>
            </a:r>
            <a:r>
              <a:rPr lang="ru-RU" dirty="0" smtClean="0"/>
              <a:t> на </a:t>
            </a:r>
            <a:r>
              <a:rPr lang="ru-RU" dirty="0" err="1" smtClean="0"/>
              <a:t>глибину</a:t>
            </a:r>
            <a:r>
              <a:rPr lang="ru-RU" dirty="0" smtClean="0"/>
              <a:t> </a:t>
            </a:r>
            <a:r>
              <a:rPr lang="ru-RU" dirty="0" err="1" smtClean="0"/>
              <a:t>біля</a:t>
            </a:r>
            <a:r>
              <a:rPr lang="ru-RU" dirty="0" smtClean="0"/>
              <a:t> 6 </a:t>
            </a:r>
            <a:r>
              <a:rPr lang="ru-RU" dirty="0" err="1" smtClean="0"/>
              <a:t>сантиметрів</a:t>
            </a:r>
            <a:r>
              <a:rPr lang="ru-RU" dirty="0" smtClean="0"/>
              <a:t>, </a:t>
            </a:r>
            <a:r>
              <a:rPr lang="ru-RU" dirty="0" err="1" smtClean="0"/>
              <a:t>утикається</a:t>
            </a:r>
            <a:r>
              <a:rPr lang="ru-RU" dirty="0" smtClean="0"/>
              <a:t> в </a:t>
            </a:r>
            <a:r>
              <a:rPr lang="ru-RU" dirty="0" err="1" smtClean="0"/>
              <a:t>сліпий</a:t>
            </a:r>
            <a:r>
              <a:rPr lang="ru-RU" dirty="0" smtClean="0"/>
              <a:t> </a:t>
            </a:r>
            <a:r>
              <a:rPr lang="ru-RU" dirty="0" err="1" smtClean="0"/>
              <a:t>кінець</a:t>
            </a:r>
            <a:r>
              <a:rPr lang="ru-RU" dirty="0" smtClean="0"/>
              <a:t> </a:t>
            </a:r>
            <a:r>
              <a:rPr lang="ru-RU" dirty="0" err="1" smtClean="0"/>
              <a:t>стравоходу</a:t>
            </a:r>
            <a:r>
              <a:rPr lang="ru-RU" dirty="0" smtClean="0"/>
              <a:t> </a:t>
            </a:r>
            <a:r>
              <a:rPr lang="ru-RU" dirty="0" err="1" smtClean="0"/>
              <a:t>або</a:t>
            </a:r>
            <a:r>
              <a:rPr lang="ru-RU" dirty="0" smtClean="0"/>
              <a:t>, </a:t>
            </a:r>
            <a:r>
              <a:rPr lang="ru-RU" dirty="0" err="1" smtClean="0"/>
              <a:t>завертаючись</a:t>
            </a:r>
            <a:r>
              <a:rPr lang="ru-RU" dirty="0" smtClean="0"/>
              <a:t>, </a:t>
            </a:r>
            <a:r>
              <a:rPr lang="ru-RU" dirty="0" err="1" smtClean="0"/>
              <a:t>виходить</a:t>
            </a:r>
            <a:r>
              <a:rPr lang="ru-RU" dirty="0" smtClean="0"/>
              <a:t> через </a:t>
            </a:r>
            <a:r>
              <a:rPr lang="ru-RU" dirty="0" err="1" smtClean="0"/>
              <a:t>ніс</a:t>
            </a:r>
            <a:r>
              <a:rPr lang="ru-RU" dirty="0" smtClean="0"/>
              <a:t> </a:t>
            </a:r>
            <a:r>
              <a:rPr lang="ru-RU" dirty="0" err="1" smtClean="0"/>
              <a:t>дитини</a:t>
            </a:r>
            <a:r>
              <a:rPr lang="ru-RU" dirty="0" smtClean="0"/>
              <a:t>.</a:t>
            </a:r>
          </a:p>
          <a:p>
            <a:r>
              <a:rPr lang="ru-RU" dirty="0" smtClean="0"/>
              <a:t>"Проба </a:t>
            </a:r>
            <a:r>
              <a:rPr lang="ru-RU" dirty="0" err="1" smtClean="0"/>
              <a:t>елефанта</a:t>
            </a:r>
            <a:r>
              <a:rPr lang="ru-RU" dirty="0" smtClean="0"/>
              <a:t>" (англ. </a:t>
            </a:r>
            <a:r>
              <a:rPr lang="nl-NL" dirty="0" smtClean="0"/>
              <a:t>elephant-</a:t>
            </a:r>
            <a:r>
              <a:rPr lang="ru-RU" dirty="0" smtClean="0"/>
              <a:t>слон) - </a:t>
            </a:r>
            <a:r>
              <a:rPr lang="ru-RU" dirty="0" err="1" smtClean="0"/>
              <a:t>повітря</a:t>
            </a:r>
            <a:r>
              <a:rPr lang="ru-RU" dirty="0" smtClean="0"/>
              <a:t>, </a:t>
            </a:r>
            <a:r>
              <a:rPr lang="ru-RU" dirty="0" err="1" smtClean="0"/>
              <a:t>введене</a:t>
            </a:r>
            <a:r>
              <a:rPr lang="ru-RU" dirty="0" smtClean="0"/>
              <a:t> через зонд у </a:t>
            </a:r>
            <a:r>
              <a:rPr lang="ru-RU" dirty="0" err="1" smtClean="0"/>
              <a:t>сліпий</a:t>
            </a:r>
            <a:r>
              <a:rPr lang="ru-RU" dirty="0" smtClean="0"/>
              <a:t> </a:t>
            </a:r>
            <a:r>
              <a:rPr lang="ru-RU" dirty="0" err="1" smtClean="0"/>
              <a:t>кінець</a:t>
            </a:r>
            <a:r>
              <a:rPr lang="ru-RU" dirty="0" smtClean="0"/>
              <a:t> </a:t>
            </a:r>
            <a:r>
              <a:rPr lang="ru-RU" dirty="0" err="1" smtClean="0"/>
              <a:t>стравоходу</a:t>
            </a:r>
            <a:r>
              <a:rPr lang="ru-RU" dirty="0" smtClean="0"/>
              <a:t>, </a:t>
            </a:r>
            <a:r>
              <a:rPr lang="ru-RU" dirty="0" err="1" smtClean="0"/>
              <a:t>з</a:t>
            </a:r>
            <a:r>
              <a:rPr lang="ru-RU" dirty="0" smtClean="0"/>
              <a:t> шумом </a:t>
            </a:r>
            <a:r>
              <a:rPr lang="ru-RU" dirty="0" err="1" smtClean="0"/>
              <a:t>виходить</a:t>
            </a:r>
            <a:r>
              <a:rPr lang="ru-RU" dirty="0" smtClean="0"/>
              <a:t> </a:t>
            </a:r>
            <a:r>
              <a:rPr lang="ru-RU" dirty="0" err="1" smtClean="0"/>
              <a:t>із</a:t>
            </a:r>
            <a:r>
              <a:rPr lang="ru-RU" dirty="0" smtClean="0"/>
              <a:t> носа.</a:t>
            </a:r>
          </a:p>
          <a:p>
            <a:endParaRPr lang="ru-RU" dirty="0"/>
          </a:p>
        </p:txBody>
      </p:sp>
      <p:pic>
        <p:nvPicPr>
          <p:cNvPr id="6" name="Содержимое 5" descr="yCmsp4sRsm0.jpg"/>
          <p:cNvPicPr>
            <a:picLocks noGrp="1" noChangeAspect="1"/>
          </p:cNvPicPr>
          <p:nvPr>
            <p:ph sz="quarter" idx="2"/>
          </p:nvPr>
        </p:nvPicPr>
        <p:blipFill>
          <a:blip r:embed="rId2" cstate="print"/>
          <a:stretch>
            <a:fillRect/>
          </a:stretch>
        </p:blipFill>
        <p:spPr>
          <a:xfrm>
            <a:off x="5868144" y="1916832"/>
            <a:ext cx="3036912" cy="3201962"/>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Рентгенологічні критерії</a:t>
            </a:r>
            <a:endParaRPr lang="ru-RU" dirty="0"/>
          </a:p>
        </p:txBody>
      </p:sp>
      <p:sp>
        <p:nvSpPr>
          <p:cNvPr id="3" name="Содержимое 2"/>
          <p:cNvSpPr>
            <a:spLocks noGrp="1"/>
          </p:cNvSpPr>
          <p:nvPr>
            <p:ph sz="quarter" idx="1"/>
          </p:nvPr>
        </p:nvSpPr>
        <p:spPr>
          <a:xfrm>
            <a:off x="251520" y="1589566"/>
            <a:ext cx="4536504" cy="4935777"/>
          </a:xfrm>
        </p:spPr>
        <p:txBody>
          <a:bodyPr>
            <a:normAutofit lnSpcReduction="10000"/>
          </a:bodyPr>
          <a:lstStyle/>
          <a:p>
            <a:r>
              <a:rPr lang="ru-RU" dirty="0" smtClean="0"/>
              <a:t>а) </a:t>
            </a:r>
            <a:r>
              <a:rPr lang="ru-RU" dirty="0" err="1" smtClean="0"/>
              <a:t>безконтрастна</a:t>
            </a:r>
            <a:r>
              <a:rPr lang="ru-RU" dirty="0" smtClean="0"/>
              <a:t> - при </a:t>
            </a:r>
            <a:r>
              <a:rPr lang="ru-RU" dirty="0" err="1" smtClean="0"/>
              <a:t>атрезії</a:t>
            </a:r>
            <a:r>
              <a:rPr lang="ru-RU" dirty="0" smtClean="0"/>
              <a:t> </a:t>
            </a:r>
            <a:r>
              <a:rPr lang="ru-RU" dirty="0" err="1" smtClean="0"/>
              <a:t>рентгеноконтрастний</a:t>
            </a:r>
            <a:r>
              <a:rPr lang="ru-RU" dirty="0" smtClean="0"/>
              <a:t> </a:t>
            </a:r>
            <a:r>
              <a:rPr lang="ru-RU" dirty="0" smtClean="0"/>
              <a:t>катетер </a:t>
            </a:r>
            <a:r>
              <a:rPr lang="ru-RU" dirty="0" err="1" smtClean="0"/>
              <a:t>чітко</a:t>
            </a:r>
            <a:r>
              <a:rPr lang="ru-RU" dirty="0" smtClean="0"/>
              <a:t> </a:t>
            </a:r>
            <a:r>
              <a:rPr lang="ru-RU" dirty="0" err="1" smtClean="0"/>
              <a:t>видний</a:t>
            </a:r>
            <a:r>
              <a:rPr lang="ru-RU" dirty="0" smtClean="0"/>
              <a:t> у </a:t>
            </a:r>
            <a:r>
              <a:rPr lang="ru-RU" dirty="0" err="1" smtClean="0"/>
              <a:t>сліпому</a:t>
            </a:r>
            <a:r>
              <a:rPr lang="ru-RU" dirty="0" smtClean="0"/>
              <a:t> </a:t>
            </a:r>
            <a:r>
              <a:rPr lang="ru-RU" dirty="0" err="1" smtClean="0"/>
              <a:t>відрізку</a:t>
            </a:r>
            <a:r>
              <a:rPr lang="ru-RU" dirty="0" smtClean="0"/>
              <a:t> </a:t>
            </a:r>
            <a:r>
              <a:rPr lang="ru-RU" dirty="0" err="1" smtClean="0"/>
              <a:t>стравоходу</a:t>
            </a:r>
            <a:r>
              <a:rPr lang="ru-RU" dirty="0" smtClean="0"/>
              <a:t>. </a:t>
            </a:r>
            <a:r>
              <a:rPr lang="ru-RU" dirty="0" err="1" smtClean="0"/>
              <a:t>Наявність</a:t>
            </a:r>
            <a:r>
              <a:rPr lang="ru-RU" dirty="0" smtClean="0"/>
              <a:t> </a:t>
            </a:r>
            <a:r>
              <a:rPr lang="ru-RU" dirty="0" err="1" smtClean="0"/>
              <a:t>повітря</a:t>
            </a:r>
            <a:r>
              <a:rPr lang="ru-RU" dirty="0" smtClean="0"/>
              <a:t> у </a:t>
            </a:r>
            <a:r>
              <a:rPr lang="ru-RU" dirty="0" err="1" smtClean="0"/>
              <a:t>шлунку</a:t>
            </a:r>
            <a:r>
              <a:rPr lang="ru-RU" dirty="0" smtClean="0"/>
              <a:t> та </a:t>
            </a:r>
            <a:r>
              <a:rPr lang="ru-RU" dirty="0" smtClean="0"/>
              <a:t>кишечнику </a:t>
            </a:r>
            <a:r>
              <a:rPr lang="ru-RU" dirty="0" err="1" smtClean="0"/>
              <a:t>вказує</a:t>
            </a:r>
            <a:r>
              <a:rPr lang="ru-RU" dirty="0" smtClean="0"/>
              <a:t> на </a:t>
            </a:r>
            <a:r>
              <a:rPr lang="ru-RU" dirty="0" err="1" smtClean="0"/>
              <a:t>норицю</a:t>
            </a:r>
            <a:r>
              <a:rPr lang="ru-RU" dirty="0" smtClean="0"/>
              <a:t> </a:t>
            </a:r>
            <a:r>
              <a:rPr lang="ru-RU" dirty="0" err="1" smtClean="0"/>
              <a:t>між</a:t>
            </a:r>
            <a:r>
              <a:rPr lang="ru-RU" dirty="0" smtClean="0"/>
              <a:t> </a:t>
            </a:r>
            <a:r>
              <a:rPr lang="ru-RU" dirty="0" err="1" smtClean="0"/>
              <a:t>трахеєю</a:t>
            </a:r>
            <a:r>
              <a:rPr lang="ru-RU" dirty="0" smtClean="0"/>
              <a:t> та </a:t>
            </a:r>
            <a:r>
              <a:rPr lang="ru-RU" dirty="0" err="1" smtClean="0"/>
              <a:t>абдомінальним</a:t>
            </a:r>
            <a:r>
              <a:rPr lang="ru-RU" dirty="0" smtClean="0"/>
              <a:t>  </a:t>
            </a:r>
            <a:r>
              <a:rPr lang="ru-RU" dirty="0" err="1" smtClean="0"/>
              <a:t>кінцем</a:t>
            </a:r>
            <a:r>
              <a:rPr lang="ru-RU" dirty="0" smtClean="0"/>
              <a:t>   </a:t>
            </a:r>
            <a:r>
              <a:rPr lang="ru-RU" dirty="0" err="1" smtClean="0"/>
              <a:t>стравоходу</a:t>
            </a:r>
            <a:endParaRPr lang="ru-RU" dirty="0"/>
          </a:p>
        </p:txBody>
      </p:sp>
      <p:pic>
        <p:nvPicPr>
          <p:cNvPr id="5" name="Содержимое 4" descr="image079.jpg"/>
          <p:cNvPicPr>
            <a:picLocks noGrp="1" noChangeAspect="1"/>
          </p:cNvPicPr>
          <p:nvPr>
            <p:ph sz="quarter" idx="2"/>
          </p:nvPr>
        </p:nvPicPr>
        <p:blipFill>
          <a:blip r:embed="rId2" cstate="print"/>
          <a:stretch>
            <a:fillRect/>
          </a:stretch>
        </p:blipFill>
        <p:spPr>
          <a:xfrm>
            <a:off x="5210698" y="1589087"/>
            <a:ext cx="3537766" cy="512683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Рентгенологічні критерії</a:t>
            </a:r>
            <a:endParaRPr lang="ru-RU" dirty="0"/>
          </a:p>
        </p:txBody>
      </p:sp>
      <p:sp>
        <p:nvSpPr>
          <p:cNvPr id="3" name="Содержимое 2"/>
          <p:cNvSpPr>
            <a:spLocks noGrp="1"/>
          </p:cNvSpPr>
          <p:nvPr>
            <p:ph sz="quarter" idx="1"/>
          </p:nvPr>
        </p:nvSpPr>
        <p:spPr>
          <a:xfrm>
            <a:off x="179512" y="1589566"/>
            <a:ext cx="4316288" cy="5007785"/>
          </a:xfrm>
        </p:spPr>
        <p:txBody>
          <a:bodyPr>
            <a:normAutofit lnSpcReduction="10000"/>
          </a:bodyPr>
          <a:lstStyle/>
          <a:p>
            <a:r>
              <a:rPr lang="ru-RU" dirty="0" smtClean="0"/>
              <a:t>б) контрастна (</a:t>
            </a:r>
            <a:r>
              <a:rPr lang="ru-RU" dirty="0" err="1" smtClean="0"/>
              <a:t>контрастування</a:t>
            </a:r>
            <a:r>
              <a:rPr lang="ru-RU" dirty="0" smtClean="0"/>
              <a:t> </a:t>
            </a:r>
            <a:r>
              <a:rPr lang="ru-RU" dirty="0" err="1" smtClean="0"/>
              <a:t>введеного</a:t>
            </a:r>
            <a:r>
              <a:rPr lang="ru-RU" dirty="0" smtClean="0"/>
              <a:t> </a:t>
            </a:r>
            <a:r>
              <a:rPr lang="ru-RU" dirty="0" smtClean="0"/>
              <a:t>зонда </a:t>
            </a:r>
            <a:r>
              <a:rPr lang="ru-RU" dirty="0" err="1" smtClean="0"/>
              <a:t>водорозчинними</a:t>
            </a:r>
            <a:r>
              <a:rPr lang="ru-RU" dirty="0" smtClean="0"/>
              <a:t> </a:t>
            </a:r>
            <a:r>
              <a:rPr lang="ru-RU" dirty="0" err="1" smtClean="0"/>
              <a:t>контрастними</a:t>
            </a:r>
            <a:r>
              <a:rPr lang="ru-RU" dirty="0" smtClean="0"/>
              <a:t> </a:t>
            </a:r>
            <a:r>
              <a:rPr lang="ru-RU" dirty="0" err="1" smtClean="0"/>
              <a:t>засобами</a:t>
            </a:r>
            <a:r>
              <a:rPr lang="ru-RU" dirty="0" smtClean="0"/>
              <a:t>) </a:t>
            </a:r>
            <a:r>
              <a:rPr lang="ru-RU" dirty="0" smtClean="0"/>
              <a:t>– при  </a:t>
            </a:r>
            <a:r>
              <a:rPr lang="ru-RU" dirty="0" err="1" smtClean="0"/>
              <a:t>атрезії</a:t>
            </a:r>
            <a:r>
              <a:rPr lang="ru-RU" dirty="0" smtClean="0"/>
              <a:t> </a:t>
            </a:r>
            <a:r>
              <a:rPr lang="ru-RU" dirty="0" err="1" smtClean="0"/>
              <a:t>чітко</a:t>
            </a:r>
            <a:r>
              <a:rPr lang="ru-RU" dirty="0" smtClean="0"/>
              <a:t> видно </a:t>
            </a:r>
            <a:r>
              <a:rPr lang="ru-RU" dirty="0" err="1" smtClean="0"/>
              <a:t>сліпий</a:t>
            </a:r>
            <a:r>
              <a:rPr lang="ru-RU" dirty="0" smtClean="0"/>
              <a:t> </a:t>
            </a:r>
            <a:r>
              <a:rPr lang="ru-RU" dirty="0" err="1" smtClean="0"/>
              <a:t>кінець</a:t>
            </a:r>
            <a:r>
              <a:rPr lang="ru-RU" dirty="0" smtClean="0"/>
              <a:t> </a:t>
            </a:r>
            <a:r>
              <a:rPr lang="ru-RU" dirty="0" err="1" smtClean="0"/>
              <a:t>стравоходу</a:t>
            </a:r>
            <a:r>
              <a:rPr lang="ru-RU" dirty="0" smtClean="0"/>
              <a:t>, </a:t>
            </a:r>
            <a:r>
              <a:rPr lang="ru-RU" dirty="0" smtClean="0"/>
              <a:t>при </a:t>
            </a:r>
            <a:r>
              <a:rPr lang="ru-RU" dirty="0" err="1" smtClean="0"/>
              <a:t>наявності</a:t>
            </a:r>
            <a:r>
              <a:rPr lang="ru-RU" dirty="0" smtClean="0"/>
              <a:t> </a:t>
            </a:r>
            <a:r>
              <a:rPr lang="ru-RU" dirty="0" err="1" smtClean="0"/>
              <a:t>нориць-затікання</a:t>
            </a:r>
            <a:r>
              <a:rPr lang="ru-RU" dirty="0" smtClean="0"/>
              <a:t> контрасту у трахею.</a:t>
            </a:r>
          </a:p>
          <a:p>
            <a:pPr>
              <a:buNone/>
            </a:pPr>
            <a:r>
              <a:rPr lang="ru-RU" dirty="0" smtClean="0"/>
              <a:t/>
            </a:r>
            <a:br>
              <a:rPr lang="ru-RU" dirty="0" smtClean="0"/>
            </a:br>
            <a:endParaRPr lang="ru-RU" dirty="0"/>
          </a:p>
        </p:txBody>
      </p:sp>
      <p:pic>
        <p:nvPicPr>
          <p:cNvPr id="5" name="Содержимое 4" descr="image083.jpg"/>
          <p:cNvPicPr>
            <a:picLocks noGrp="1" noChangeAspect="1"/>
          </p:cNvPicPr>
          <p:nvPr>
            <p:ph sz="quarter" idx="2"/>
          </p:nvPr>
        </p:nvPicPr>
        <p:blipFill>
          <a:blip r:embed="rId2" cstate="print"/>
          <a:stretch>
            <a:fillRect/>
          </a:stretch>
        </p:blipFill>
        <p:spPr>
          <a:xfrm>
            <a:off x="5171594" y="1589088"/>
            <a:ext cx="3648878" cy="5159944"/>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Лікування</a:t>
            </a:r>
            <a:endParaRPr lang="ru-RU" dirty="0"/>
          </a:p>
        </p:txBody>
      </p:sp>
      <p:sp>
        <p:nvSpPr>
          <p:cNvPr id="5" name="Содержимое 4"/>
          <p:cNvSpPr>
            <a:spLocks noGrp="1"/>
          </p:cNvSpPr>
          <p:nvPr>
            <p:ph sz="quarter" idx="1"/>
          </p:nvPr>
        </p:nvSpPr>
        <p:spPr/>
        <p:txBody>
          <a:bodyPr>
            <a:normAutofit fontScale="92500"/>
          </a:bodyPr>
          <a:lstStyle/>
          <a:p>
            <a:r>
              <a:rPr lang="ru-RU" dirty="0" err="1" smtClean="0"/>
              <a:t>Атрезія</a:t>
            </a:r>
            <a:r>
              <a:rPr lang="ru-RU" dirty="0" smtClean="0"/>
              <a:t> </a:t>
            </a:r>
            <a:r>
              <a:rPr lang="ru-RU" dirty="0" err="1" smtClean="0"/>
              <a:t>стравоходу</a:t>
            </a:r>
            <a:r>
              <a:rPr lang="ru-RU" dirty="0" smtClean="0"/>
              <a:t> - </a:t>
            </a:r>
            <a:r>
              <a:rPr lang="ru-RU" dirty="0" err="1" smtClean="0"/>
              <a:t>безумовне</a:t>
            </a:r>
            <a:r>
              <a:rPr lang="ru-RU" dirty="0" smtClean="0"/>
              <a:t> </a:t>
            </a:r>
            <a:r>
              <a:rPr lang="ru-RU" dirty="0" err="1" smtClean="0"/>
              <a:t>показання</a:t>
            </a:r>
            <a:r>
              <a:rPr lang="ru-RU" dirty="0" smtClean="0"/>
              <a:t> </a:t>
            </a:r>
            <a:r>
              <a:rPr lang="ru-RU" dirty="0" smtClean="0"/>
              <a:t>до </a:t>
            </a:r>
            <a:r>
              <a:rPr lang="ru-RU" dirty="0" err="1" smtClean="0"/>
              <a:t>раннього</a:t>
            </a:r>
            <a:r>
              <a:rPr lang="ru-RU" dirty="0" smtClean="0"/>
              <a:t> оперативного </a:t>
            </a:r>
            <a:r>
              <a:rPr lang="ru-RU" dirty="0" err="1" smtClean="0"/>
              <a:t>лікування</a:t>
            </a:r>
            <a:r>
              <a:rPr lang="ru-RU" dirty="0" smtClean="0"/>
              <a:t>.</a:t>
            </a:r>
          </a:p>
          <a:p>
            <a:pPr>
              <a:buNone/>
            </a:pPr>
            <a:r>
              <a:rPr lang="ru-RU" dirty="0" err="1" smtClean="0"/>
              <a:t>Застосовують</a:t>
            </a:r>
            <a:r>
              <a:rPr lang="ru-RU" dirty="0" smtClean="0"/>
              <a:t> </a:t>
            </a:r>
            <a:r>
              <a:rPr lang="ru-RU" dirty="0" err="1" smtClean="0"/>
              <a:t>наступні</a:t>
            </a:r>
            <a:r>
              <a:rPr lang="ru-RU" dirty="0" smtClean="0"/>
              <a:t> </a:t>
            </a:r>
            <a:r>
              <a:rPr lang="ru-RU" dirty="0" err="1" smtClean="0"/>
              <a:t>види</a:t>
            </a:r>
            <a:r>
              <a:rPr lang="ru-RU" dirty="0" smtClean="0"/>
              <a:t> оперативного</a:t>
            </a:r>
            <a:r>
              <a:rPr lang="ru-RU" dirty="0" smtClean="0"/>
              <a:t> </a:t>
            </a:r>
            <a:r>
              <a:rPr lang="ru-RU" dirty="0" err="1" smtClean="0"/>
              <a:t>лікування</a:t>
            </a:r>
            <a:r>
              <a:rPr lang="ru-RU" dirty="0" smtClean="0"/>
              <a:t>:</a:t>
            </a:r>
          </a:p>
          <a:p>
            <a:r>
              <a:rPr lang="ru-RU" dirty="0" err="1" smtClean="0"/>
              <a:t>Розділення</a:t>
            </a:r>
            <a:r>
              <a:rPr lang="ru-RU" dirty="0" smtClean="0"/>
              <a:t> </a:t>
            </a:r>
            <a:r>
              <a:rPr lang="ru-RU" dirty="0" err="1" smtClean="0"/>
              <a:t>стравохідно-трахеальної</a:t>
            </a:r>
            <a:r>
              <a:rPr lang="ru-RU" dirty="0" smtClean="0"/>
              <a:t> </a:t>
            </a:r>
            <a:r>
              <a:rPr lang="ru-RU" dirty="0" err="1" smtClean="0"/>
              <a:t>нориці</a:t>
            </a:r>
            <a:r>
              <a:rPr lang="ru-RU" dirty="0" smtClean="0"/>
              <a:t> та </a:t>
            </a:r>
            <a:r>
              <a:rPr lang="ru-RU" dirty="0" err="1" smtClean="0"/>
              <a:t>накладання</a:t>
            </a:r>
            <a:r>
              <a:rPr lang="ru-RU" dirty="0" smtClean="0"/>
              <a:t> прямого </a:t>
            </a:r>
            <a:r>
              <a:rPr lang="ru-RU" dirty="0" smtClean="0"/>
              <a:t>анастомозу </a:t>
            </a:r>
            <a:r>
              <a:rPr lang="ru-RU" dirty="0" err="1" smtClean="0"/>
              <a:t>між</a:t>
            </a:r>
            <a:r>
              <a:rPr lang="ru-RU" dirty="0" smtClean="0"/>
              <a:t> </a:t>
            </a:r>
            <a:r>
              <a:rPr lang="ru-RU" dirty="0" err="1" smtClean="0"/>
              <a:t>кінцями</a:t>
            </a:r>
            <a:r>
              <a:rPr lang="ru-RU" dirty="0" smtClean="0"/>
              <a:t> </a:t>
            </a:r>
            <a:r>
              <a:rPr lang="ru-RU" dirty="0" err="1" smtClean="0"/>
              <a:t>стравоходу</a:t>
            </a:r>
            <a:r>
              <a:rPr lang="ru-RU" dirty="0" smtClean="0"/>
              <a:t>.</a:t>
            </a:r>
          </a:p>
          <a:p>
            <a:r>
              <a:rPr lang="ru-RU" dirty="0" smtClean="0"/>
              <a:t>При великому </a:t>
            </a:r>
            <a:r>
              <a:rPr lang="ru-RU" dirty="0" err="1" smtClean="0"/>
              <a:t>діастазі</a:t>
            </a:r>
            <a:r>
              <a:rPr lang="ru-RU" dirty="0" smtClean="0"/>
              <a:t> </a:t>
            </a:r>
            <a:r>
              <a:rPr lang="ru-RU" dirty="0" err="1" smtClean="0"/>
              <a:t>кінців</a:t>
            </a:r>
            <a:r>
              <a:rPr lang="ru-RU" dirty="0" smtClean="0"/>
              <a:t> </a:t>
            </a:r>
            <a:r>
              <a:rPr lang="ru-RU" dirty="0" err="1" smtClean="0"/>
              <a:t>стравоходу</a:t>
            </a:r>
            <a:r>
              <a:rPr lang="ru-RU" dirty="0" smtClean="0"/>
              <a:t> </a:t>
            </a:r>
            <a:r>
              <a:rPr lang="ru-RU" dirty="0" smtClean="0"/>
              <a:t>- </a:t>
            </a:r>
            <a:r>
              <a:rPr lang="ru-RU" dirty="0" err="1" smtClean="0"/>
              <a:t>накладання</a:t>
            </a:r>
            <a:r>
              <a:rPr lang="ru-RU" dirty="0" smtClean="0"/>
              <a:t> </a:t>
            </a:r>
            <a:r>
              <a:rPr lang="ru-RU" dirty="0" err="1" smtClean="0"/>
              <a:t>езофагостоми</a:t>
            </a:r>
            <a:r>
              <a:rPr lang="ru-RU" dirty="0" smtClean="0"/>
              <a:t> та </a:t>
            </a:r>
            <a:r>
              <a:rPr lang="ru-RU" dirty="0" err="1" smtClean="0"/>
              <a:t>гастростоми</a:t>
            </a:r>
            <a:r>
              <a:rPr lang="ru-RU" dirty="0" smtClean="0"/>
              <a:t>. </a:t>
            </a:r>
            <a:r>
              <a:rPr lang="ru-RU" dirty="0" err="1" smtClean="0"/>
              <a:t>Потім</a:t>
            </a:r>
            <a:r>
              <a:rPr lang="ru-RU" dirty="0" smtClean="0"/>
              <a:t>, у </a:t>
            </a:r>
            <a:r>
              <a:rPr lang="ru-RU" dirty="0" err="1" smtClean="0"/>
              <a:t>віці</a:t>
            </a:r>
            <a:r>
              <a:rPr lang="ru-RU" dirty="0" smtClean="0"/>
              <a:t> </a:t>
            </a:r>
            <a:r>
              <a:rPr lang="ru-RU" dirty="0" err="1" smtClean="0"/>
              <a:t>від</a:t>
            </a:r>
            <a:r>
              <a:rPr lang="ru-RU" dirty="0" smtClean="0"/>
              <a:t> 2-3 </a:t>
            </a:r>
            <a:r>
              <a:rPr lang="ru-RU" dirty="0" err="1" smtClean="0"/>
              <a:t>мі­сяців</a:t>
            </a:r>
            <a:r>
              <a:rPr lang="ru-RU" dirty="0" smtClean="0"/>
              <a:t> до 3 </a:t>
            </a:r>
            <a:r>
              <a:rPr lang="ru-RU" dirty="0" err="1" smtClean="0"/>
              <a:t>років</a:t>
            </a:r>
            <a:r>
              <a:rPr lang="ru-RU" dirty="0" smtClean="0"/>
              <a:t>, - пластика </a:t>
            </a:r>
            <a:r>
              <a:rPr lang="ru-RU" dirty="0" err="1" smtClean="0"/>
              <a:t>стравоходу</a:t>
            </a:r>
            <a:r>
              <a:rPr lang="ru-RU" dirty="0" smtClean="0"/>
              <a:t> </a:t>
            </a:r>
            <a:r>
              <a:rPr lang="ru-RU" dirty="0" err="1" smtClean="0"/>
              <a:t>товстокишковим</a:t>
            </a:r>
            <a:r>
              <a:rPr lang="ru-RU" dirty="0" smtClean="0"/>
              <a:t> трансплантатом.</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Зміст</a:t>
            </a:r>
            <a:endParaRPr lang="ru-RU" dirty="0"/>
          </a:p>
        </p:txBody>
      </p:sp>
      <p:sp>
        <p:nvSpPr>
          <p:cNvPr id="3" name="Содержимое 2"/>
          <p:cNvSpPr>
            <a:spLocks noGrp="1"/>
          </p:cNvSpPr>
          <p:nvPr>
            <p:ph sz="quarter" idx="1"/>
          </p:nvPr>
        </p:nvSpPr>
        <p:spPr/>
        <p:txBody>
          <a:bodyPr/>
          <a:lstStyle/>
          <a:p>
            <a:r>
              <a:rPr lang="uk-UA" dirty="0" smtClean="0"/>
              <a:t>Вступ</a:t>
            </a:r>
          </a:p>
          <a:p>
            <a:r>
              <a:rPr lang="uk-UA" dirty="0" smtClean="0"/>
              <a:t>Вроджені вади легень</a:t>
            </a:r>
          </a:p>
          <a:p>
            <a:r>
              <a:rPr lang="uk-UA" dirty="0" smtClean="0"/>
              <a:t>Вроджені </a:t>
            </a:r>
            <a:r>
              <a:rPr lang="uk-UA" dirty="0" err="1" smtClean="0"/>
              <a:t>діафрагмальні</a:t>
            </a:r>
            <a:r>
              <a:rPr lang="uk-UA" dirty="0" smtClean="0"/>
              <a:t> грижі</a:t>
            </a:r>
          </a:p>
          <a:p>
            <a:r>
              <a:rPr lang="uk-UA" dirty="0" smtClean="0"/>
              <a:t>Атрезія стравоходу</a:t>
            </a:r>
          </a:p>
          <a:p>
            <a:r>
              <a:rPr lang="uk-UA" dirty="0" smtClean="0"/>
              <a:t>Вроджені </a:t>
            </a:r>
            <a:r>
              <a:rPr lang="uk-UA" dirty="0" err="1" smtClean="0"/>
              <a:t>стравохідно-трахеальні</a:t>
            </a:r>
            <a:r>
              <a:rPr lang="uk-UA" dirty="0" smtClean="0"/>
              <a:t> нориці</a:t>
            </a:r>
          </a:p>
          <a:p>
            <a:endParaRPr lang="uk-UA" dirty="0" smtClean="0"/>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Вроджена </a:t>
            </a:r>
            <a:r>
              <a:rPr lang="uk-UA" dirty="0" err="1" smtClean="0"/>
              <a:t>стравохідно-трахеальна</a:t>
            </a:r>
            <a:r>
              <a:rPr lang="uk-UA" dirty="0" smtClean="0"/>
              <a:t> нориця</a:t>
            </a:r>
            <a:endParaRPr lang="ru-RU" dirty="0"/>
          </a:p>
        </p:txBody>
      </p:sp>
      <p:sp>
        <p:nvSpPr>
          <p:cNvPr id="3" name="Содержимое 2"/>
          <p:cNvSpPr>
            <a:spLocks noGrp="1"/>
          </p:cNvSpPr>
          <p:nvPr>
            <p:ph sz="quarter" idx="1"/>
          </p:nvPr>
        </p:nvSpPr>
        <p:spPr/>
        <p:txBody>
          <a:bodyPr>
            <a:normAutofit fontScale="77500" lnSpcReduction="20000"/>
          </a:bodyPr>
          <a:lstStyle/>
          <a:p>
            <a:pPr>
              <a:buNone/>
            </a:pPr>
            <a:r>
              <a:rPr lang="ru-RU" dirty="0" smtClean="0"/>
              <a:t>- </a:t>
            </a:r>
            <a:r>
              <a:rPr lang="ru-RU" dirty="0" err="1" smtClean="0"/>
              <a:t>вроджене</a:t>
            </a:r>
            <a:r>
              <a:rPr lang="ru-RU" dirty="0" smtClean="0"/>
              <a:t> </a:t>
            </a:r>
            <a:r>
              <a:rPr lang="ru-RU" dirty="0" err="1" smtClean="0"/>
              <a:t>сполучення</a:t>
            </a:r>
            <a:r>
              <a:rPr lang="ru-RU" dirty="0" smtClean="0"/>
              <a:t> </a:t>
            </a:r>
            <a:r>
              <a:rPr lang="ru-RU" dirty="0" err="1" smtClean="0"/>
              <a:t>між</a:t>
            </a:r>
            <a:r>
              <a:rPr lang="ru-RU" dirty="0" smtClean="0"/>
              <a:t> </a:t>
            </a:r>
            <a:r>
              <a:rPr lang="ru-RU" dirty="0" err="1" smtClean="0"/>
              <a:t>стра­воходом</a:t>
            </a:r>
            <a:r>
              <a:rPr lang="ru-RU" dirty="0" smtClean="0"/>
              <a:t> </a:t>
            </a:r>
            <a:r>
              <a:rPr lang="ru-RU" dirty="0" err="1" smtClean="0"/>
              <a:t>і</a:t>
            </a:r>
            <a:r>
              <a:rPr lang="ru-RU" dirty="0" smtClean="0"/>
              <a:t> </a:t>
            </a:r>
            <a:r>
              <a:rPr lang="ru-RU" dirty="0" err="1" smtClean="0"/>
              <a:t>трахеєю</a:t>
            </a:r>
            <a:r>
              <a:rPr lang="ru-RU" dirty="0" smtClean="0"/>
              <a:t>.</a:t>
            </a:r>
          </a:p>
          <a:p>
            <a:pPr>
              <a:buNone/>
            </a:pPr>
            <a:r>
              <a:rPr lang="ru-RU" b="1" dirty="0" err="1" smtClean="0"/>
              <a:t>Класифікація</a:t>
            </a:r>
            <a:endParaRPr lang="ru-RU" b="1" dirty="0" smtClean="0"/>
          </a:p>
          <a:p>
            <a:r>
              <a:rPr lang="ru-RU" dirty="0" err="1" smtClean="0"/>
              <a:t>Виділяють</a:t>
            </a:r>
            <a:r>
              <a:rPr lang="ru-RU" dirty="0" smtClean="0"/>
              <a:t> </a:t>
            </a:r>
            <a:r>
              <a:rPr lang="ru-RU" dirty="0" smtClean="0"/>
              <a:t>три </a:t>
            </a:r>
            <a:r>
              <a:rPr lang="ru-RU" dirty="0" err="1" smtClean="0"/>
              <a:t>види</a:t>
            </a:r>
            <a:r>
              <a:rPr lang="ru-RU" dirty="0" smtClean="0"/>
              <a:t> </a:t>
            </a:r>
            <a:r>
              <a:rPr lang="ru-RU" dirty="0" err="1" smtClean="0"/>
              <a:t>стравохідно-трахеальних</a:t>
            </a:r>
            <a:r>
              <a:rPr lang="ru-RU" dirty="0" smtClean="0"/>
              <a:t> </a:t>
            </a:r>
            <a:r>
              <a:rPr lang="ru-RU" dirty="0" err="1" smtClean="0"/>
              <a:t>нориць</a:t>
            </a:r>
            <a:r>
              <a:rPr lang="ru-RU" dirty="0" smtClean="0"/>
              <a:t>:</a:t>
            </a:r>
          </a:p>
          <a:p>
            <a:pPr>
              <a:buNone/>
            </a:pPr>
            <a:r>
              <a:rPr lang="ru-RU" dirty="0" smtClean="0"/>
              <a:t>·  </a:t>
            </a:r>
            <a:r>
              <a:rPr lang="ru-RU" dirty="0" err="1" smtClean="0"/>
              <a:t>нориця</a:t>
            </a:r>
            <a:r>
              <a:rPr lang="ru-RU" dirty="0" smtClean="0"/>
              <a:t> </a:t>
            </a:r>
            <a:r>
              <a:rPr lang="ru-RU" dirty="0" err="1" smtClean="0"/>
              <a:t>вузька</a:t>
            </a:r>
            <a:r>
              <a:rPr lang="ru-RU" dirty="0" smtClean="0"/>
              <a:t> </a:t>
            </a:r>
            <a:r>
              <a:rPr lang="ru-RU" dirty="0" err="1" smtClean="0"/>
              <a:t>і</a:t>
            </a:r>
            <a:r>
              <a:rPr lang="ru-RU" dirty="0" smtClean="0"/>
              <a:t> </a:t>
            </a:r>
            <a:r>
              <a:rPr lang="ru-RU" dirty="0" err="1" smtClean="0"/>
              <a:t>довга</a:t>
            </a:r>
            <a:r>
              <a:rPr lang="ru-RU" dirty="0" smtClean="0"/>
              <a:t>;</a:t>
            </a:r>
          </a:p>
          <a:p>
            <a:pPr>
              <a:buNone/>
            </a:pPr>
            <a:r>
              <a:rPr lang="ru-RU" dirty="0" smtClean="0"/>
              <a:t>·  </a:t>
            </a:r>
            <a:r>
              <a:rPr lang="ru-RU" dirty="0" err="1" smtClean="0"/>
              <a:t>нориця</a:t>
            </a:r>
            <a:r>
              <a:rPr lang="ru-RU" dirty="0" smtClean="0"/>
              <a:t> коротка </a:t>
            </a:r>
            <a:r>
              <a:rPr lang="ru-RU" dirty="0" err="1" smtClean="0"/>
              <a:t>і</a:t>
            </a:r>
            <a:r>
              <a:rPr lang="ru-RU" dirty="0" smtClean="0"/>
              <a:t> широка (</a:t>
            </a:r>
            <a:r>
              <a:rPr lang="ru-RU" dirty="0" err="1" smtClean="0"/>
              <a:t>найбільш</a:t>
            </a:r>
            <a:r>
              <a:rPr lang="ru-RU" dirty="0" smtClean="0"/>
              <a:t> </a:t>
            </a:r>
            <a:r>
              <a:rPr lang="ru-RU" dirty="0" err="1" smtClean="0"/>
              <a:t>поширений</a:t>
            </a:r>
            <a:r>
              <a:rPr lang="ru-RU" dirty="0" smtClean="0"/>
              <a:t> вид</a:t>
            </a:r>
            <a:r>
              <a:rPr lang="ru-RU" dirty="0" smtClean="0"/>
              <a:t>);</a:t>
            </a:r>
          </a:p>
          <a:p>
            <a:pPr>
              <a:buNone/>
            </a:pPr>
            <a:r>
              <a:rPr lang="ru-RU" dirty="0" smtClean="0"/>
              <a:t>·</a:t>
            </a:r>
            <a:r>
              <a:rPr lang="ru-RU" dirty="0" smtClean="0"/>
              <a:t>  </a:t>
            </a:r>
            <a:r>
              <a:rPr lang="ru-RU" dirty="0" err="1" smtClean="0"/>
              <a:t>відсутність</a:t>
            </a:r>
            <a:r>
              <a:rPr lang="ru-RU" dirty="0" smtClean="0"/>
              <a:t> </a:t>
            </a:r>
            <a:r>
              <a:rPr lang="ru-RU" dirty="0" err="1" smtClean="0"/>
              <a:t>розділу</a:t>
            </a:r>
            <a:r>
              <a:rPr lang="ru-RU" dirty="0" smtClean="0"/>
              <a:t> </a:t>
            </a:r>
            <a:r>
              <a:rPr lang="ru-RU" dirty="0" err="1" smtClean="0"/>
              <a:t>між</a:t>
            </a:r>
            <a:r>
              <a:rPr lang="ru-RU" dirty="0" smtClean="0"/>
              <a:t> </a:t>
            </a:r>
            <a:r>
              <a:rPr lang="ru-RU" dirty="0" err="1" smtClean="0"/>
              <a:t>стравоходом</a:t>
            </a:r>
            <a:r>
              <a:rPr lang="ru-RU" dirty="0" smtClean="0"/>
              <a:t> </a:t>
            </a:r>
            <a:r>
              <a:rPr lang="ru-RU" dirty="0" err="1" smtClean="0"/>
              <a:t>і</a:t>
            </a:r>
            <a:r>
              <a:rPr lang="ru-RU" dirty="0" smtClean="0"/>
              <a:t> </a:t>
            </a:r>
            <a:r>
              <a:rPr lang="ru-RU" dirty="0" err="1" smtClean="0"/>
              <a:t>трахеєю</a:t>
            </a:r>
            <a:r>
              <a:rPr lang="ru-RU" dirty="0" smtClean="0"/>
              <a:t> на великому </a:t>
            </a:r>
            <a:r>
              <a:rPr lang="ru-RU" dirty="0" err="1" smtClean="0"/>
              <a:t>протязі</a:t>
            </a:r>
            <a:r>
              <a:rPr lang="ru-RU" dirty="0" smtClean="0"/>
              <a:t>.</a:t>
            </a:r>
          </a:p>
          <a:p>
            <a:pPr>
              <a:buNone/>
            </a:pPr>
            <a:r>
              <a:rPr lang="ru-RU" b="1" dirty="0" err="1" smtClean="0"/>
              <a:t>Клініка</a:t>
            </a:r>
            <a:endParaRPr lang="ru-RU" b="1" dirty="0" smtClean="0"/>
          </a:p>
          <a:p>
            <a:r>
              <a:rPr lang="ru-RU" dirty="0" err="1" smtClean="0"/>
              <a:t>Вираженість</a:t>
            </a:r>
            <a:r>
              <a:rPr lang="ru-RU" dirty="0" smtClean="0"/>
              <a:t> </a:t>
            </a:r>
            <a:r>
              <a:rPr lang="ru-RU" dirty="0" err="1" smtClean="0"/>
              <a:t>симптомів</a:t>
            </a:r>
            <a:r>
              <a:rPr lang="ru-RU" dirty="0" smtClean="0"/>
              <a:t> у </a:t>
            </a:r>
            <a:r>
              <a:rPr lang="ru-RU" dirty="0" err="1" smtClean="0"/>
              <a:t>великій</a:t>
            </a:r>
            <a:r>
              <a:rPr lang="ru-RU" dirty="0" smtClean="0"/>
              <a:t> </a:t>
            </a:r>
            <a:r>
              <a:rPr lang="ru-RU" dirty="0" err="1" smtClean="0"/>
              <a:t>мірі</a:t>
            </a:r>
            <a:r>
              <a:rPr lang="ru-RU" dirty="0" smtClean="0"/>
              <a:t> </a:t>
            </a:r>
            <a:r>
              <a:rPr lang="ru-RU" dirty="0" err="1" smtClean="0"/>
              <a:t>залежить</a:t>
            </a:r>
            <a:r>
              <a:rPr lang="ru-RU" dirty="0" smtClean="0"/>
              <a:t> </a:t>
            </a:r>
            <a:r>
              <a:rPr lang="ru-RU" dirty="0" err="1" smtClean="0"/>
              <a:t>від</a:t>
            </a:r>
            <a:r>
              <a:rPr lang="ru-RU" dirty="0" smtClean="0"/>
              <a:t> </a:t>
            </a:r>
            <a:r>
              <a:rPr lang="ru-RU" dirty="0" err="1" smtClean="0"/>
              <a:t>діаметру</a:t>
            </a:r>
            <a:r>
              <a:rPr lang="ru-RU" dirty="0" smtClean="0"/>
              <a:t> </a:t>
            </a:r>
            <a:r>
              <a:rPr lang="ru-RU" dirty="0" err="1" smtClean="0"/>
              <a:t>нориці</a:t>
            </a:r>
            <a:r>
              <a:rPr lang="ru-RU" dirty="0" smtClean="0"/>
              <a:t> та кута </a:t>
            </a:r>
            <a:r>
              <a:rPr lang="ru-RU" dirty="0" err="1" smtClean="0"/>
              <a:t>її</a:t>
            </a:r>
            <a:r>
              <a:rPr lang="ru-RU" dirty="0" smtClean="0"/>
              <a:t> </a:t>
            </a:r>
            <a:r>
              <a:rPr lang="ru-RU" dirty="0" err="1" smtClean="0"/>
              <a:t>впадіння</a:t>
            </a:r>
            <a:r>
              <a:rPr lang="ru-RU" dirty="0" smtClean="0"/>
              <a:t> у трахею. </a:t>
            </a:r>
            <a:r>
              <a:rPr lang="ru-RU" dirty="0" err="1" smtClean="0"/>
              <a:t>Найбільш</a:t>
            </a:r>
            <a:r>
              <a:rPr lang="ru-RU" dirty="0" smtClean="0"/>
              <a:t> </a:t>
            </a:r>
            <a:r>
              <a:rPr lang="ru-RU" dirty="0" err="1" smtClean="0"/>
              <a:t>характерні</a:t>
            </a:r>
            <a:r>
              <a:rPr lang="ru-RU" dirty="0" smtClean="0"/>
              <a:t> </a:t>
            </a:r>
            <a:r>
              <a:rPr lang="ru-RU" dirty="0" err="1" smtClean="0"/>
              <a:t>симптоми</a:t>
            </a:r>
            <a:r>
              <a:rPr lang="ru-RU" dirty="0" smtClean="0"/>
              <a:t>:</a:t>
            </a:r>
          </a:p>
          <a:p>
            <a:pPr>
              <a:buNone/>
            </a:pPr>
            <a:r>
              <a:rPr lang="ru-RU" dirty="0" smtClean="0"/>
              <a:t>· </a:t>
            </a:r>
            <a:r>
              <a:rPr lang="ru-RU" dirty="0" smtClean="0"/>
              <a:t>приступи </a:t>
            </a:r>
            <a:r>
              <a:rPr lang="ru-RU" dirty="0" smtClean="0"/>
              <a:t>кашлю та </a:t>
            </a:r>
            <a:r>
              <a:rPr lang="ru-RU" dirty="0" err="1" smtClean="0"/>
              <a:t>ціанозу</a:t>
            </a:r>
            <a:r>
              <a:rPr lang="ru-RU" dirty="0" smtClean="0"/>
              <a:t>, </a:t>
            </a:r>
            <a:r>
              <a:rPr lang="ru-RU" dirty="0" err="1" smtClean="0"/>
              <a:t>що</a:t>
            </a:r>
            <a:r>
              <a:rPr lang="ru-RU" dirty="0" smtClean="0"/>
              <a:t> </a:t>
            </a:r>
            <a:r>
              <a:rPr lang="ru-RU" dirty="0" err="1" smtClean="0"/>
              <a:t>виникають</a:t>
            </a:r>
            <a:r>
              <a:rPr lang="ru-RU" dirty="0" smtClean="0"/>
              <a:t> </a:t>
            </a:r>
            <a:r>
              <a:rPr lang="ru-RU" dirty="0" smtClean="0"/>
              <a:t>при </a:t>
            </a:r>
            <a:r>
              <a:rPr lang="ru-RU" dirty="0" err="1" smtClean="0"/>
              <a:t>годуванні</a:t>
            </a:r>
            <a:r>
              <a:rPr lang="ru-RU" dirty="0" smtClean="0"/>
              <a:t> </a:t>
            </a:r>
            <a:r>
              <a:rPr lang="ru-RU" dirty="0" err="1" smtClean="0"/>
              <a:t>дитини</a:t>
            </a:r>
            <a:r>
              <a:rPr lang="ru-RU" dirty="0" smtClean="0"/>
              <a:t>;</a:t>
            </a:r>
          </a:p>
          <a:p>
            <a:pPr>
              <a:buNone/>
            </a:pPr>
            <a:r>
              <a:rPr lang="ru-RU" dirty="0" smtClean="0"/>
              <a:t>·</a:t>
            </a:r>
            <a:r>
              <a:rPr lang="ru-RU" dirty="0" smtClean="0"/>
              <a:t>  </a:t>
            </a:r>
            <a:r>
              <a:rPr lang="ru-RU" dirty="0" err="1" smtClean="0"/>
              <a:t>часте</a:t>
            </a:r>
            <a:r>
              <a:rPr lang="ru-RU" dirty="0" smtClean="0"/>
              <a:t> </a:t>
            </a:r>
            <a:r>
              <a:rPr lang="ru-RU" dirty="0" err="1" smtClean="0"/>
              <a:t>виникнення</a:t>
            </a:r>
            <a:r>
              <a:rPr lang="ru-RU" dirty="0" smtClean="0"/>
              <a:t> </a:t>
            </a:r>
            <a:r>
              <a:rPr lang="ru-RU" dirty="0" err="1" smtClean="0"/>
              <a:t>пневмоній</a:t>
            </a:r>
            <a:r>
              <a:rPr lang="ru-RU" dirty="0" smtClean="0"/>
              <a:t>.</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Діагностика</a:t>
            </a:r>
            <a:endParaRPr lang="ru-RU" dirty="0"/>
          </a:p>
        </p:txBody>
      </p:sp>
      <p:sp>
        <p:nvSpPr>
          <p:cNvPr id="3" name="Содержимое 2"/>
          <p:cNvSpPr>
            <a:spLocks noGrp="1"/>
          </p:cNvSpPr>
          <p:nvPr>
            <p:ph sz="quarter" idx="1"/>
          </p:nvPr>
        </p:nvSpPr>
        <p:spPr>
          <a:xfrm>
            <a:off x="179512" y="1600200"/>
            <a:ext cx="8964488" cy="1324744"/>
          </a:xfrm>
        </p:spPr>
        <p:txBody>
          <a:bodyPr>
            <a:normAutofit fontScale="85000" lnSpcReduction="10000"/>
          </a:bodyPr>
          <a:lstStyle/>
          <a:p>
            <a:r>
              <a:rPr lang="ru-RU" dirty="0" err="1" smtClean="0"/>
              <a:t>Контрастне</a:t>
            </a:r>
            <a:r>
              <a:rPr lang="ru-RU" dirty="0" smtClean="0"/>
              <a:t> </a:t>
            </a:r>
            <a:r>
              <a:rPr lang="ru-RU" dirty="0" err="1" smtClean="0"/>
              <a:t>ретгенологічне</a:t>
            </a:r>
            <a:r>
              <a:rPr lang="ru-RU" dirty="0" smtClean="0"/>
              <a:t> </a:t>
            </a:r>
            <a:r>
              <a:rPr lang="ru-RU" dirty="0" err="1" smtClean="0"/>
              <a:t>дослідження</a:t>
            </a:r>
            <a:r>
              <a:rPr lang="ru-RU" dirty="0" smtClean="0"/>
              <a:t>. Через зонд </a:t>
            </a:r>
            <a:r>
              <a:rPr lang="ru-RU" dirty="0" err="1" smtClean="0"/>
              <a:t>вводять</a:t>
            </a:r>
            <a:r>
              <a:rPr lang="ru-RU" dirty="0" smtClean="0"/>
              <a:t> </a:t>
            </a:r>
            <a:r>
              <a:rPr lang="ru-RU" dirty="0" err="1" smtClean="0"/>
              <a:t>водорозчинний</a:t>
            </a:r>
            <a:r>
              <a:rPr lang="ru-RU" dirty="0" smtClean="0"/>
              <a:t> </a:t>
            </a:r>
            <a:r>
              <a:rPr lang="ru-RU" dirty="0" err="1" smtClean="0"/>
              <a:t>контрастний</a:t>
            </a:r>
            <a:r>
              <a:rPr lang="ru-RU" dirty="0" smtClean="0"/>
              <a:t> </a:t>
            </a:r>
            <a:r>
              <a:rPr lang="ru-RU" dirty="0" err="1" smtClean="0"/>
              <a:t>засіб</a:t>
            </a:r>
            <a:r>
              <a:rPr lang="ru-RU" dirty="0" smtClean="0"/>
              <a:t> у </a:t>
            </a:r>
            <a:r>
              <a:rPr lang="ru-RU" dirty="0" err="1" smtClean="0"/>
              <a:t>стравохід</a:t>
            </a:r>
            <a:r>
              <a:rPr lang="ru-RU" dirty="0" smtClean="0"/>
              <a:t> </a:t>
            </a:r>
            <a:r>
              <a:rPr lang="ru-RU" dirty="0" smtClean="0"/>
              <a:t>- </a:t>
            </a:r>
            <a:r>
              <a:rPr lang="ru-RU" dirty="0" err="1" smtClean="0"/>
              <a:t>проникнення</a:t>
            </a:r>
            <a:r>
              <a:rPr lang="ru-RU" dirty="0" smtClean="0"/>
              <a:t> контрасту у трахею </a:t>
            </a:r>
            <a:r>
              <a:rPr lang="ru-RU" dirty="0" err="1" smtClean="0"/>
              <a:t>свідчить</a:t>
            </a:r>
            <a:r>
              <a:rPr lang="ru-RU" dirty="0" smtClean="0"/>
              <a:t> про </a:t>
            </a:r>
            <a:r>
              <a:rPr lang="ru-RU" dirty="0" err="1" smtClean="0"/>
              <a:t>наявність</a:t>
            </a:r>
            <a:r>
              <a:rPr lang="ru-RU" dirty="0" smtClean="0"/>
              <a:t> </a:t>
            </a:r>
            <a:r>
              <a:rPr lang="ru-RU" dirty="0" err="1" smtClean="0"/>
              <a:t>нориці</a:t>
            </a:r>
            <a:endParaRPr lang="ru-RU" dirty="0"/>
          </a:p>
        </p:txBody>
      </p:sp>
      <p:pic>
        <p:nvPicPr>
          <p:cNvPr id="4" name="Рисунок 3" descr="image085.jpg"/>
          <p:cNvPicPr>
            <a:picLocks noChangeAspect="1"/>
          </p:cNvPicPr>
          <p:nvPr/>
        </p:nvPicPr>
        <p:blipFill>
          <a:blip r:embed="rId2" cstate="print"/>
          <a:stretch>
            <a:fillRect/>
          </a:stretch>
        </p:blipFill>
        <p:spPr>
          <a:xfrm>
            <a:off x="179512" y="2636912"/>
            <a:ext cx="3603081" cy="3683868"/>
          </a:xfrm>
          <a:prstGeom prst="rect">
            <a:avLst/>
          </a:prstGeom>
        </p:spPr>
      </p:pic>
      <p:pic>
        <p:nvPicPr>
          <p:cNvPr id="5" name="Рисунок 4" descr="image087.gif"/>
          <p:cNvPicPr>
            <a:picLocks noChangeAspect="1"/>
          </p:cNvPicPr>
          <p:nvPr/>
        </p:nvPicPr>
        <p:blipFill>
          <a:blip r:embed="rId3" cstate="print"/>
          <a:stretch>
            <a:fillRect/>
          </a:stretch>
        </p:blipFill>
        <p:spPr>
          <a:xfrm>
            <a:off x="4067944" y="2708920"/>
            <a:ext cx="1453173" cy="3861048"/>
          </a:xfrm>
          <a:prstGeom prst="rect">
            <a:avLst/>
          </a:prstGeom>
        </p:spPr>
      </p:pic>
      <p:sp>
        <p:nvSpPr>
          <p:cNvPr id="6" name="Прямоугольник 5"/>
          <p:cNvSpPr/>
          <p:nvPr/>
        </p:nvSpPr>
        <p:spPr>
          <a:xfrm>
            <a:off x="5724128" y="2708920"/>
            <a:ext cx="2232248" cy="646331"/>
          </a:xfrm>
          <a:prstGeom prst="rect">
            <a:avLst/>
          </a:prstGeom>
        </p:spPr>
        <p:txBody>
          <a:bodyPr wrap="square">
            <a:spAutoFit/>
          </a:bodyPr>
          <a:lstStyle/>
          <a:p>
            <a:r>
              <a:rPr lang="ru-RU" dirty="0"/>
              <a:t>Н-тип </a:t>
            </a:r>
            <a:r>
              <a:rPr lang="ru-RU" dirty="0" err="1" smtClean="0"/>
              <a:t>трахео</a:t>
            </a:r>
            <a:r>
              <a:rPr lang="ru-RU" dirty="0" smtClean="0"/>
              <a:t>-</a:t>
            </a:r>
          </a:p>
          <a:p>
            <a:r>
              <a:rPr lang="ru-RU" dirty="0" err="1" smtClean="0"/>
              <a:t>стравохідної</a:t>
            </a:r>
            <a:r>
              <a:rPr lang="ru-RU" dirty="0" smtClean="0"/>
              <a:t> </a:t>
            </a:r>
            <a:r>
              <a:rPr lang="ru-RU" dirty="0" err="1"/>
              <a:t>нориці</a:t>
            </a:r>
            <a:r>
              <a:rPr lang="ru-RU" dirty="0"/>
              <a:t>.</a:t>
            </a:r>
          </a:p>
        </p:txBody>
      </p:sp>
      <p:sp>
        <p:nvSpPr>
          <p:cNvPr id="29697" name="Rectangle 1"/>
          <p:cNvSpPr>
            <a:spLocks noChangeArrowheads="1"/>
          </p:cNvSpPr>
          <p:nvPr/>
        </p:nvSpPr>
        <p:spPr bwMode="auto">
          <a:xfrm>
            <a:off x="4252040" y="43934"/>
            <a:ext cx="63991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Лікування</a:t>
            </a:r>
            <a:endParaRPr lang="ru-RU" dirty="0"/>
          </a:p>
        </p:txBody>
      </p:sp>
      <p:sp>
        <p:nvSpPr>
          <p:cNvPr id="3" name="Содержимое 2"/>
          <p:cNvSpPr>
            <a:spLocks noGrp="1"/>
          </p:cNvSpPr>
          <p:nvPr>
            <p:ph sz="quarter" idx="1"/>
          </p:nvPr>
        </p:nvSpPr>
        <p:spPr>
          <a:xfrm>
            <a:off x="323528" y="1600200"/>
            <a:ext cx="8442520" cy="4853136"/>
          </a:xfrm>
        </p:spPr>
        <p:txBody>
          <a:bodyPr>
            <a:normAutofit fontScale="77500" lnSpcReduction="20000"/>
          </a:bodyPr>
          <a:lstStyle/>
          <a:p>
            <a:r>
              <a:rPr lang="ru-RU" dirty="0" err="1" smtClean="0"/>
              <a:t>Вибір</a:t>
            </a:r>
            <a:r>
              <a:rPr lang="ru-RU" dirty="0" smtClean="0"/>
              <a:t> методу </a:t>
            </a:r>
            <a:r>
              <a:rPr lang="ru-RU" dirty="0" smtClean="0"/>
              <a:t>оперативного </a:t>
            </a:r>
            <a:r>
              <a:rPr lang="ru-RU" dirty="0" err="1" smtClean="0"/>
              <a:t>втручання</a:t>
            </a:r>
            <a:r>
              <a:rPr lang="ru-RU" dirty="0" smtClean="0"/>
              <a:t> </a:t>
            </a:r>
            <a:r>
              <a:rPr lang="ru-RU" dirty="0" err="1" smtClean="0"/>
              <a:t>визначається</a:t>
            </a:r>
            <a:r>
              <a:rPr lang="ru-RU" dirty="0" smtClean="0"/>
              <a:t> формою </a:t>
            </a:r>
            <a:r>
              <a:rPr lang="ru-RU" dirty="0" err="1" smtClean="0"/>
              <a:t>атрезії</a:t>
            </a:r>
            <a:r>
              <a:rPr lang="ru-RU" dirty="0" smtClean="0"/>
              <a:t> та </a:t>
            </a:r>
            <a:r>
              <a:rPr lang="ru-RU" dirty="0" smtClean="0"/>
              <a:t>стану</a:t>
            </a:r>
            <a:r>
              <a:rPr lang="ru-RU" dirty="0" smtClean="0"/>
              <a:t> хворого. При </a:t>
            </a:r>
            <a:r>
              <a:rPr lang="ru-RU" dirty="0" err="1" smtClean="0"/>
              <a:t>найбільш</a:t>
            </a:r>
            <a:r>
              <a:rPr lang="ru-RU" dirty="0" smtClean="0"/>
              <a:t> частою </a:t>
            </a:r>
            <a:r>
              <a:rPr lang="ru-RU" dirty="0" err="1" smtClean="0"/>
              <a:t>формі</a:t>
            </a:r>
            <a:r>
              <a:rPr lang="ru-RU" dirty="0" smtClean="0"/>
              <a:t> </a:t>
            </a:r>
            <a:r>
              <a:rPr lang="ru-RU" dirty="0" err="1" smtClean="0"/>
              <a:t>атрезії</a:t>
            </a:r>
            <a:r>
              <a:rPr lang="ru-RU" dirty="0" smtClean="0"/>
              <a:t> </a:t>
            </a:r>
            <a:r>
              <a:rPr lang="ru-RU" dirty="0" err="1" smtClean="0"/>
              <a:t>з</a:t>
            </a:r>
            <a:r>
              <a:rPr lang="ru-RU" dirty="0" smtClean="0"/>
              <a:t> </a:t>
            </a:r>
            <a:r>
              <a:rPr lang="ru-RU" dirty="0" smtClean="0"/>
              <a:t>дистальною </a:t>
            </a:r>
            <a:r>
              <a:rPr lang="ru-RU" dirty="0" err="1" smtClean="0"/>
              <a:t>трахеостравохідною</a:t>
            </a:r>
            <a:r>
              <a:rPr lang="ru-RU" dirty="0" smtClean="0"/>
              <a:t> </a:t>
            </a:r>
            <a:r>
              <a:rPr lang="ru-RU" dirty="0" err="1" smtClean="0"/>
              <a:t>норицею</a:t>
            </a:r>
            <a:r>
              <a:rPr lang="ru-RU" dirty="0" smtClean="0"/>
              <a:t> у </a:t>
            </a:r>
            <a:r>
              <a:rPr lang="ru-RU" dirty="0" err="1" smtClean="0"/>
              <a:t>хворих</a:t>
            </a:r>
            <a:r>
              <a:rPr lang="ru-RU" dirty="0" smtClean="0"/>
              <a:t> </a:t>
            </a:r>
            <a:r>
              <a:rPr lang="ru-RU" dirty="0" err="1" smtClean="0"/>
              <a:t>з</a:t>
            </a:r>
            <a:r>
              <a:rPr lang="ru-RU" dirty="0" smtClean="0"/>
              <a:t> </a:t>
            </a:r>
            <a:r>
              <a:rPr lang="ru-RU" dirty="0" err="1" smtClean="0"/>
              <a:t>малим</a:t>
            </a:r>
            <a:r>
              <a:rPr lang="ru-RU" dirty="0" smtClean="0"/>
              <a:t> </a:t>
            </a:r>
            <a:r>
              <a:rPr lang="ru-RU" dirty="0" err="1" smtClean="0"/>
              <a:t>операційним</a:t>
            </a:r>
            <a:r>
              <a:rPr lang="ru-RU" dirty="0" smtClean="0"/>
              <a:t> </a:t>
            </a:r>
            <a:r>
              <a:rPr lang="ru-RU" dirty="0" err="1" smtClean="0"/>
              <a:t>ризиком</a:t>
            </a:r>
            <a:r>
              <a:rPr lang="ru-RU" dirty="0" smtClean="0"/>
              <a:t> (</a:t>
            </a:r>
            <a:r>
              <a:rPr lang="ru-RU" dirty="0" err="1" smtClean="0"/>
              <a:t>доношених</a:t>
            </a:r>
            <a:r>
              <a:rPr lang="ru-RU" dirty="0" smtClean="0"/>
              <a:t>, без </a:t>
            </a:r>
            <a:r>
              <a:rPr lang="ru-RU" dirty="0" err="1" smtClean="0"/>
              <a:t>поєднаних</a:t>
            </a:r>
            <a:r>
              <a:rPr lang="ru-RU" dirty="0" smtClean="0"/>
              <a:t> </a:t>
            </a:r>
            <a:r>
              <a:rPr lang="ru-RU" dirty="0" err="1" smtClean="0"/>
              <a:t>вад</a:t>
            </a:r>
            <a:r>
              <a:rPr lang="ru-RU" dirty="0" smtClean="0"/>
              <a:t> </a:t>
            </a:r>
            <a:r>
              <a:rPr lang="ru-RU" dirty="0" err="1" smtClean="0"/>
              <a:t>життєво</a:t>
            </a:r>
            <a:r>
              <a:rPr lang="ru-RU" dirty="0" smtClean="0"/>
              <a:t> </a:t>
            </a:r>
            <a:r>
              <a:rPr lang="ru-RU" dirty="0" err="1" smtClean="0"/>
              <a:t>важливих</a:t>
            </a:r>
            <a:r>
              <a:rPr lang="ru-RU" dirty="0" smtClean="0"/>
              <a:t> </a:t>
            </a:r>
            <a:r>
              <a:rPr lang="ru-RU" dirty="0" err="1" smtClean="0"/>
              <a:t>органів</a:t>
            </a:r>
            <a:r>
              <a:rPr lang="ru-RU" dirty="0" smtClean="0"/>
              <a:t> </a:t>
            </a:r>
            <a:r>
              <a:rPr lang="ru-RU" dirty="0" err="1" smtClean="0"/>
              <a:t>і</a:t>
            </a:r>
            <a:r>
              <a:rPr lang="ru-RU" dirty="0" smtClean="0"/>
              <a:t> </a:t>
            </a:r>
            <a:r>
              <a:rPr lang="ru-RU" dirty="0" err="1" smtClean="0"/>
              <a:t>симптомів</a:t>
            </a:r>
            <a:r>
              <a:rPr lang="ru-RU" dirty="0" smtClean="0"/>
              <a:t> </a:t>
            </a:r>
            <a:r>
              <a:rPr lang="ru-RU" dirty="0" err="1" smtClean="0"/>
              <a:t>внутрішньочерепної</a:t>
            </a:r>
            <a:r>
              <a:rPr lang="ru-RU" dirty="0" smtClean="0"/>
              <a:t> </a:t>
            </a:r>
            <a:r>
              <a:rPr lang="ru-RU" dirty="0" err="1" smtClean="0"/>
              <a:t>родової</a:t>
            </a:r>
            <a:r>
              <a:rPr lang="ru-RU" dirty="0" smtClean="0"/>
              <a:t> </a:t>
            </a:r>
            <a:r>
              <a:rPr lang="ru-RU" dirty="0" err="1" smtClean="0"/>
              <a:t>травми</a:t>
            </a:r>
            <a:r>
              <a:rPr lang="ru-RU" dirty="0" smtClean="0"/>
              <a:t>) </a:t>
            </a:r>
            <a:r>
              <a:rPr lang="ru-RU" dirty="0" err="1" smtClean="0"/>
              <a:t>доцільно</a:t>
            </a:r>
            <a:r>
              <a:rPr lang="ru-RU" dirty="0" smtClean="0"/>
              <a:t> </a:t>
            </a:r>
            <a:r>
              <a:rPr lang="ru-RU" dirty="0" err="1" smtClean="0"/>
              <a:t>починати</a:t>
            </a:r>
            <a:r>
              <a:rPr lang="ru-RU" dirty="0" smtClean="0"/>
              <a:t> </a:t>
            </a:r>
            <a:r>
              <a:rPr lang="ru-RU" dirty="0" err="1" smtClean="0"/>
              <a:t>з</a:t>
            </a:r>
            <a:r>
              <a:rPr lang="ru-RU" dirty="0" smtClean="0"/>
              <a:t> </a:t>
            </a:r>
            <a:r>
              <a:rPr lang="ru-RU" dirty="0" err="1" smtClean="0"/>
              <a:t>торакотомії</a:t>
            </a:r>
            <a:r>
              <a:rPr lang="ru-RU" dirty="0" smtClean="0"/>
              <a:t>, </a:t>
            </a:r>
            <a:r>
              <a:rPr lang="ru-RU" dirty="0" err="1" smtClean="0"/>
              <a:t>поділу</a:t>
            </a:r>
            <a:r>
              <a:rPr lang="ru-RU" dirty="0" smtClean="0"/>
              <a:t> </a:t>
            </a:r>
            <a:r>
              <a:rPr lang="ru-RU" dirty="0" err="1" smtClean="0"/>
              <a:t>трахеопіщеводного</a:t>
            </a:r>
            <a:r>
              <a:rPr lang="ru-RU" dirty="0" smtClean="0"/>
              <a:t> свища. </a:t>
            </a:r>
            <a:r>
              <a:rPr lang="ru-RU" dirty="0" err="1" smtClean="0"/>
              <a:t>Якщо</a:t>
            </a:r>
            <a:r>
              <a:rPr lang="ru-RU" dirty="0" smtClean="0"/>
              <a:t> </a:t>
            </a:r>
            <a:r>
              <a:rPr lang="ru-RU" dirty="0" err="1" smtClean="0"/>
              <a:t>діастаз</a:t>
            </a:r>
            <a:r>
              <a:rPr lang="ru-RU" dirty="0" smtClean="0"/>
              <a:t> </a:t>
            </a:r>
            <a:r>
              <a:rPr lang="ru-RU" dirty="0" err="1" smtClean="0"/>
              <a:t>між</a:t>
            </a:r>
            <a:r>
              <a:rPr lang="ru-RU" dirty="0" smtClean="0"/>
              <a:t> </a:t>
            </a:r>
            <a:r>
              <a:rPr lang="ru-RU" dirty="0" err="1" smtClean="0"/>
              <a:t>кінцями</a:t>
            </a:r>
            <a:r>
              <a:rPr lang="ru-RU" dirty="0" smtClean="0"/>
              <a:t> </a:t>
            </a:r>
            <a:r>
              <a:rPr lang="ru-RU" dirty="0" err="1" smtClean="0"/>
              <a:t>стравоходу</a:t>
            </a:r>
            <a:r>
              <a:rPr lang="ru-RU" dirty="0" smtClean="0"/>
              <a:t> не </a:t>
            </a:r>
            <a:r>
              <a:rPr lang="ru-RU" dirty="0" err="1" smtClean="0"/>
              <a:t>перевищує</a:t>
            </a:r>
            <a:r>
              <a:rPr lang="ru-RU" dirty="0" smtClean="0"/>
              <a:t> 1.5-2 см, то </a:t>
            </a:r>
            <a:r>
              <a:rPr lang="ru-RU" dirty="0" err="1" smtClean="0"/>
              <a:t>накладають</a:t>
            </a:r>
            <a:r>
              <a:rPr lang="ru-RU" dirty="0" smtClean="0"/>
              <a:t> </a:t>
            </a:r>
            <a:r>
              <a:rPr lang="ru-RU" dirty="0" err="1" smtClean="0"/>
              <a:t>прямий</a:t>
            </a:r>
            <a:r>
              <a:rPr lang="ru-RU" dirty="0" smtClean="0"/>
              <a:t> анастомоз. При великому </a:t>
            </a:r>
            <a:r>
              <a:rPr lang="ru-RU" dirty="0" err="1" smtClean="0"/>
              <a:t>діастазі</a:t>
            </a:r>
            <a:r>
              <a:rPr lang="ru-RU" dirty="0" smtClean="0"/>
              <a:t> </a:t>
            </a:r>
            <a:r>
              <a:rPr lang="ru-RU" dirty="0" err="1" smtClean="0"/>
              <a:t>відрізків</a:t>
            </a:r>
            <a:r>
              <a:rPr lang="ru-RU" dirty="0" smtClean="0"/>
              <a:t> </a:t>
            </a:r>
            <a:r>
              <a:rPr lang="ru-RU" dirty="0" err="1" smtClean="0"/>
              <a:t>стравоходу</a:t>
            </a:r>
            <a:r>
              <a:rPr lang="ru-RU" dirty="0" smtClean="0"/>
              <a:t> </a:t>
            </a:r>
            <a:r>
              <a:rPr lang="ru-RU" dirty="0" err="1" smtClean="0"/>
              <a:t>накладають</a:t>
            </a:r>
            <a:r>
              <a:rPr lang="ru-RU" dirty="0" smtClean="0"/>
              <a:t> </a:t>
            </a:r>
            <a:r>
              <a:rPr lang="ru-RU" dirty="0" err="1" smtClean="0"/>
              <a:t>шийну</a:t>
            </a:r>
            <a:r>
              <a:rPr lang="ru-RU" dirty="0" smtClean="0"/>
              <a:t> </a:t>
            </a:r>
            <a:r>
              <a:rPr lang="ru-RU" dirty="0" err="1" smtClean="0"/>
              <a:t>езофагіт</a:t>
            </a:r>
            <a:r>
              <a:rPr lang="ru-RU" dirty="0" smtClean="0"/>
              <a:t> </a:t>
            </a:r>
            <a:r>
              <a:rPr lang="ru-RU" dirty="0" err="1" smtClean="0"/>
              <a:t>і</a:t>
            </a:r>
            <a:r>
              <a:rPr lang="ru-RU" dirty="0" smtClean="0"/>
              <a:t> </a:t>
            </a:r>
            <a:r>
              <a:rPr lang="ru-RU" dirty="0" err="1" smtClean="0"/>
              <a:t>гастростому</a:t>
            </a:r>
            <a:r>
              <a:rPr lang="ru-RU" dirty="0" smtClean="0"/>
              <a:t> по </a:t>
            </a:r>
            <a:r>
              <a:rPr lang="ru-RU" dirty="0" err="1" smtClean="0"/>
              <a:t>Кадер</a:t>
            </a:r>
            <a:r>
              <a:rPr lang="ru-RU" dirty="0" smtClean="0"/>
              <a:t>. При не Свищева формах через </a:t>
            </a:r>
            <a:r>
              <a:rPr lang="ru-RU" dirty="0" err="1" smtClean="0"/>
              <a:t>значне</a:t>
            </a:r>
            <a:r>
              <a:rPr lang="ru-RU" dirty="0" smtClean="0"/>
              <a:t> </a:t>
            </a:r>
            <a:r>
              <a:rPr lang="ru-RU" dirty="0" err="1" smtClean="0"/>
              <a:t>діастази</a:t>
            </a:r>
            <a:r>
              <a:rPr lang="ru-RU" dirty="0" smtClean="0"/>
              <a:t> </a:t>
            </a:r>
            <a:r>
              <a:rPr lang="ru-RU" dirty="0" err="1" smtClean="0"/>
              <a:t>виконують</a:t>
            </a:r>
            <a:r>
              <a:rPr lang="ru-RU" dirty="0" smtClean="0"/>
              <a:t> </a:t>
            </a:r>
            <a:r>
              <a:rPr lang="ru-RU" dirty="0" err="1" smtClean="0"/>
              <a:t>операцію</a:t>
            </a:r>
            <a:r>
              <a:rPr lang="ru-RU" dirty="0" smtClean="0"/>
              <a:t> </a:t>
            </a:r>
            <a:r>
              <a:rPr lang="ru-RU" dirty="0" err="1" smtClean="0"/>
              <a:t>гастростомії</a:t>
            </a:r>
            <a:r>
              <a:rPr lang="ru-RU" dirty="0" smtClean="0"/>
              <a:t> </a:t>
            </a:r>
            <a:r>
              <a:rPr lang="ru-RU" dirty="0" err="1" smtClean="0"/>
              <a:t>і</a:t>
            </a:r>
            <a:r>
              <a:rPr lang="ru-RU" dirty="0" smtClean="0"/>
              <a:t> </a:t>
            </a:r>
            <a:r>
              <a:rPr lang="ru-RU" dirty="0" err="1" smtClean="0"/>
              <a:t>езофагостомія</a:t>
            </a:r>
            <a:r>
              <a:rPr lang="ru-RU" dirty="0" smtClean="0"/>
              <a:t>. У </a:t>
            </a:r>
            <a:r>
              <a:rPr lang="ru-RU" dirty="0" err="1" smtClean="0"/>
              <a:t>хворих</a:t>
            </a:r>
            <a:r>
              <a:rPr lang="ru-RU" dirty="0" smtClean="0"/>
              <a:t> </a:t>
            </a:r>
            <a:r>
              <a:rPr lang="ru-RU" dirty="0" err="1" smtClean="0"/>
              <a:t>з</a:t>
            </a:r>
            <a:r>
              <a:rPr lang="ru-RU" dirty="0" smtClean="0"/>
              <a:t> </a:t>
            </a:r>
            <a:r>
              <a:rPr lang="ru-RU" dirty="0" err="1" smtClean="0"/>
              <a:t>високим</a:t>
            </a:r>
            <a:r>
              <a:rPr lang="ru-RU" dirty="0" smtClean="0"/>
              <a:t> </a:t>
            </a:r>
            <a:r>
              <a:rPr lang="ru-RU" dirty="0" err="1" smtClean="0"/>
              <a:t>операційним</a:t>
            </a:r>
            <a:r>
              <a:rPr lang="ru-RU" dirty="0" smtClean="0"/>
              <a:t> </a:t>
            </a:r>
            <a:r>
              <a:rPr lang="ru-RU" dirty="0" err="1" smtClean="0"/>
              <a:t>ризиком</a:t>
            </a:r>
            <a:r>
              <a:rPr lang="ru-RU" dirty="0" smtClean="0"/>
              <a:t> </a:t>
            </a:r>
            <a:r>
              <a:rPr lang="ru-RU" dirty="0" err="1" smtClean="0"/>
              <a:t>оперативне</a:t>
            </a:r>
            <a:r>
              <a:rPr lang="ru-RU" dirty="0" smtClean="0"/>
              <a:t> </a:t>
            </a:r>
            <a:r>
              <a:rPr lang="ru-RU" dirty="0" err="1" smtClean="0"/>
              <a:t>втручання</a:t>
            </a:r>
            <a:r>
              <a:rPr lang="ru-RU" dirty="0" smtClean="0"/>
              <a:t> </a:t>
            </a:r>
            <a:r>
              <a:rPr lang="ru-RU" dirty="0" err="1" smtClean="0"/>
              <a:t>частіше</a:t>
            </a:r>
            <a:r>
              <a:rPr lang="ru-RU" dirty="0" smtClean="0"/>
              <a:t> </a:t>
            </a:r>
            <a:r>
              <a:rPr lang="ru-RU" dirty="0" err="1" smtClean="0"/>
              <a:t>починають</a:t>
            </a:r>
            <a:r>
              <a:rPr lang="ru-RU" dirty="0" smtClean="0"/>
              <a:t> </a:t>
            </a:r>
            <a:r>
              <a:rPr lang="ru-RU" dirty="0" err="1" smtClean="0"/>
              <a:t>з</a:t>
            </a:r>
            <a:r>
              <a:rPr lang="ru-RU" dirty="0" smtClean="0"/>
              <a:t> </a:t>
            </a:r>
            <a:r>
              <a:rPr lang="ru-RU" dirty="0" err="1" smtClean="0"/>
              <a:t>накладення</a:t>
            </a:r>
            <a:r>
              <a:rPr lang="ru-RU" dirty="0" smtClean="0"/>
              <a:t> </a:t>
            </a:r>
            <a:r>
              <a:rPr lang="ru-RU" dirty="0" err="1" smtClean="0"/>
              <a:t>подвійний</a:t>
            </a:r>
            <a:r>
              <a:rPr lang="ru-RU" dirty="0" smtClean="0"/>
              <a:t> </a:t>
            </a:r>
            <a:r>
              <a:rPr lang="ru-RU" dirty="0" err="1" smtClean="0"/>
              <a:t>гастростомії</a:t>
            </a:r>
            <a:r>
              <a:rPr lang="ru-RU" dirty="0" smtClean="0"/>
              <a:t> (перша - для </a:t>
            </a:r>
            <a:r>
              <a:rPr lang="ru-RU" dirty="0" err="1" smtClean="0"/>
              <a:t>годування</a:t>
            </a:r>
            <a:r>
              <a:rPr lang="ru-RU" dirty="0" smtClean="0"/>
              <a:t> через зонд, заведений у </a:t>
            </a:r>
            <a:r>
              <a:rPr lang="ru-RU" dirty="0" err="1" smtClean="0"/>
              <a:t>дванадцятипалу</a:t>
            </a:r>
            <a:r>
              <a:rPr lang="ru-RU" dirty="0" smtClean="0"/>
              <a:t> кишку, друга - для </a:t>
            </a:r>
            <a:r>
              <a:rPr lang="ru-RU" dirty="0" err="1" smtClean="0"/>
              <a:t>декомпресії</a:t>
            </a:r>
            <a:r>
              <a:rPr lang="ru-RU" dirty="0" smtClean="0"/>
              <a:t> </a:t>
            </a:r>
            <a:r>
              <a:rPr lang="ru-RU" dirty="0" err="1" smtClean="0"/>
              <a:t>шлунка</a:t>
            </a:r>
            <a:r>
              <a:rPr lang="ru-RU" dirty="0" smtClean="0"/>
              <a:t> </a:t>
            </a:r>
            <a:r>
              <a:rPr lang="ru-RU" dirty="0" err="1" smtClean="0"/>
              <a:t>і</a:t>
            </a:r>
            <a:r>
              <a:rPr lang="ru-RU" dirty="0" smtClean="0"/>
              <a:t> </a:t>
            </a:r>
            <a:r>
              <a:rPr lang="ru-RU" dirty="0" err="1" smtClean="0"/>
              <a:t>зменшення</a:t>
            </a:r>
            <a:r>
              <a:rPr lang="ru-RU" dirty="0" smtClean="0"/>
              <a:t> </a:t>
            </a:r>
            <a:r>
              <a:rPr lang="ru-RU" dirty="0" err="1" smtClean="0"/>
              <a:t>аспірації</a:t>
            </a:r>
            <a:r>
              <a:rPr lang="ru-RU" dirty="0" smtClean="0"/>
              <a:t>). </a:t>
            </a:r>
            <a:r>
              <a:rPr lang="ru-RU" dirty="0" err="1" smtClean="0"/>
              <a:t>Другий</a:t>
            </a:r>
            <a:r>
              <a:rPr lang="ru-RU" dirty="0" smtClean="0"/>
              <a:t> </a:t>
            </a:r>
            <a:r>
              <a:rPr lang="ru-RU" dirty="0" err="1" smtClean="0"/>
              <a:t>етап</a:t>
            </a:r>
            <a:r>
              <a:rPr lang="ru-RU" dirty="0" smtClean="0"/>
              <a:t> </a:t>
            </a:r>
            <a:r>
              <a:rPr lang="ru-RU" dirty="0" err="1" smtClean="0"/>
              <a:t>операції</a:t>
            </a:r>
            <a:r>
              <a:rPr lang="ru-RU" dirty="0" smtClean="0"/>
              <a:t> </a:t>
            </a:r>
            <a:r>
              <a:rPr lang="ru-RU" dirty="0" err="1" smtClean="0"/>
              <a:t>виконують</a:t>
            </a:r>
            <a:r>
              <a:rPr lang="ru-RU" dirty="0" smtClean="0"/>
              <a:t> </a:t>
            </a:r>
            <a:r>
              <a:rPr lang="ru-RU" dirty="0" err="1" smtClean="0"/>
              <a:t>після</a:t>
            </a:r>
            <a:r>
              <a:rPr lang="ru-RU" dirty="0" smtClean="0"/>
              <a:t> </a:t>
            </a:r>
            <a:r>
              <a:rPr lang="ru-RU" dirty="0" err="1" smtClean="0"/>
              <a:t>поліпшення</a:t>
            </a:r>
            <a:r>
              <a:rPr lang="ru-RU" dirty="0" smtClean="0"/>
              <a:t> стану, через 2-4 </a:t>
            </a:r>
            <a:r>
              <a:rPr lang="ru-RU" dirty="0" err="1" smtClean="0"/>
              <a:t>дні</a:t>
            </a:r>
            <a:r>
              <a:rPr lang="ru-RU" dirty="0" smtClean="0"/>
              <a:t>.</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Методи хірургічної корекції</a:t>
            </a:r>
            <a:endParaRPr lang="ru-RU" dirty="0"/>
          </a:p>
        </p:txBody>
      </p:sp>
      <p:sp>
        <p:nvSpPr>
          <p:cNvPr id="3" name="Содержимое 2"/>
          <p:cNvSpPr>
            <a:spLocks noGrp="1"/>
          </p:cNvSpPr>
          <p:nvPr>
            <p:ph sz="quarter" idx="1"/>
          </p:nvPr>
        </p:nvSpPr>
        <p:spPr>
          <a:xfrm>
            <a:off x="0" y="1600200"/>
            <a:ext cx="4932040" cy="5257800"/>
          </a:xfrm>
        </p:spPr>
        <p:txBody>
          <a:bodyPr>
            <a:normAutofit fontScale="70000" lnSpcReduction="20000"/>
          </a:bodyPr>
          <a:lstStyle/>
          <a:p>
            <a:r>
              <a:rPr lang="ru-RU" dirty="0" smtClean="0"/>
              <a:t>1.      При </a:t>
            </a:r>
            <a:r>
              <a:rPr lang="ru-RU" dirty="0" err="1" smtClean="0"/>
              <a:t>ізольованій</a:t>
            </a:r>
            <a:r>
              <a:rPr lang="ru-RU" dirty="0" smtClean="0"/>
              <a:t> </a:t>
            </a:r>
            <a:r>
              <a:rPr lang="ru-RU" dirty="0" err="1" smtClean="0"/>
              <a:t>формі</a:t>
            </a:r>
            <a:r>
              <a:rPr lang="ru-RU" dirty="0" smtClean="0"/>
              <a:t> </a:t>
            </a:r>
            <a:r>
              <a:rPr lang="ru-RU" dirty="0" err="1" smtClean="0"/>
              <a:t>атрезії</a:t>
            </a:r>
            <a:r>
              <a:rPr lang="ru-RU" dirty="0" smtClean="0"/>
              <a:t> </a:t>
            </a:r>
            <a:r>
              <a:rPr lang="ru-RU" dirty="0" err="1" smtClean="0"/>
              <a:t>стравоходу</a:t>
            </a:r>
            <a:r>
              <a:rPr lang="ru-RU" dirty="0" smtClean="0"/>
              <a:t> без </a:t>
            </a:r>
            <a:r>
              <a:rPr lang="ru-RU" dirty="0" err="1" smtClean="0"/>
              <a:t>нориці</a:t>
            </a:r>
            <a:r>
              <a:rPr lang="ru-RU" dirty="0" smtClean="0"/>
              <a:t>,  коли </a:t>
            </a:r>
            <a:r>
              <a:rPr lang="ru-RU" dirty="0" err="1" smtClean="0"/>
              <a:t>є</a:t>
            </a:r>
            <a:r>
              <a:rPr lang="ru-RU" dirty="0" smtClean="0"/>
              <a:t> </a:t>
            </a:r>
            <a:r>
              <a:rPr lang="ru-RU" dirty="0" err="1" smtClean="0"/>
              <a:t>значний</a:t>
            </a:r>
            <a:r>
              <a:rPr lang="ru-RU" dirty="0" smtClean="0"/>
              <a:t> </a:t>
            </a:r>
            <a:r>
              <a:rPr lang="ru-RU" dirty="0" err="1" smtClean="0"/>
              <a:t>діастаз</a:t>
            </a:r>
            <a:r>
              <a:rPr lang="ru-RU" dirty="0" smtClean="0"/>
              <a:t> та </a:t>
            </a:r>
            <a:r>
              <a:rPr lang="ru-RU" dirty="0" err="1" smtClean="0"/>
              <a:t>неможливо</a:t>
            </a:r>
            <a:r>
              <a:rPr lang="ru-RU" dirty="0" smtClean="0"/>
              <a:t> </a:t>
            </a:r>
            <a:r>
              <a:rPr lang="ru-RU" dirty="0" err="1" smtClean="0"/>
              <a:t>накласти</a:t>
            </a:r>
            <a:r>
              <a:rPr lang="ru-RU" dirty="0" smtClean="0"/>
              <a:t> </a:t>
            </a:r>
            <a:r>
              <a:rPr lang="ru-RU" dirty="0" err="1" smtClean="0"/>
              <a:t>прямий</a:t>
            </a:r>
            <a:r>
              <a:rPr lang="ru-RU" dirty="0" smtClean="0"/>
              <a:t> анастомоз, </a:t>
            </a:r>
            <a:r>
              <a:rPr lang="ru-RU" dirty="0" err="1" smtClean="0"/>
              <a:t>операція</a:t>
            </a:r>
            <a:r>
              <a:rPr lang="ru-RU" dirty="0" smtClean="0"/>
              <a:t> проводиться в 2-етапи.</a:t>
            </a:r>
          </a:p>
          <a:p>
            <a:r>
              <a:rPr lang="ru-RU" dirty="0" smtClean="0"/>
              <a:t>Перший </a:t>
            </a:r>
            <a:r>
              <a:rPr lang="ru-RU" dirty="0" err="1" smtClean="0"/>
              <a:t>етап</a:t>
            </a:r>
            <a:r>
              <a:rPr lang="ru-RU" dirty="0" smtClean="0"/>
              <a:t> - </a:t>
            </a:r>
            <a:r>
              <a:rPr lang="ru-RU" dirty="0" err="1" smtClean="0"/>
              <a:t>накладання</a:t>
            </a:r>
            <a:r>
              <a:rPr lang="ru-RU" dirty="0" smtClean="0"/>
              <a:t> </a:t>
            </a:r>
            <a:r>
              <a:rPr lang="ru-RU" dirty="0" err="1" smtClean="0"/>
              <a:t>шийної</a:t>
            </a:r>
            <a:r>
              <a:rPr lang="ru-RU" dirty="0" smtClean="0"/>
              <a:t> </a:t>
            </a:r>
            <a:r>
              <a:rPr lang="ru-RU" dirty="0" err="1" smtClean="0"/>
              <a:t>езофагостоми</a:t>
            </a:r>
            <a:r>
              <a:rPr lang="ru-RU" dirty="0" smtClean="0"/>
              <a:t> </a:t>
            </a:r>
            <a:r>
              <a:rPr lang="ru-RU" dirty="0" err="1" smtClean="0"/>
              <a:t>і</a:t>
            </a:r>
            <a:r>
              <a:rPr lang="ru-RU" dirty="0" smtClean="0"/>
              <a:t> </a:t>
            </a:r>
            <a:r>
              <a:rPr lang="ru-RU" dirty="0" err="1" smtClean="0"/>
              <a:t>гастростоми</a:t>
            </a:r>
            <a:r>
              <a:rPr lang="ru-RU" dirty="0" smtClean="0"/>
              <a:t>, </a:t>
            </a:r>
            <a:r>
              <a:rPr lang="ru-RU" dirty="0" err="1" smtClean="0"/>
              <a:t>або</a:t>
            </a:r>
            <a:r>
              <a:rPr lang="ru-RU" dirty="0" smtClean="0"/>
              <a:t> </a:t>
            </a:r>
            <a:r>
              <a:rPr lang="ru-RU" dirty="0" err="1" smtClean="0"/>
              <a:t>подвійної</a:t>
            </a:r>
            <a:r>
              <a:rPr lang="ru-RU" dirty="0" smtClean="0"/>
              <a:t> </a:t>
            </a:r>
            <a:r>
              <a:rPr lang="ru-RU" dirty="0" err="1" smtClean="0"/>
              <a:t>езофагостоми</a:t>
            </a:r>
            <a:r>
              <a:rPr lang="ru-RU" dirty="0" smtClean="0"/>
              <a:t>.</a:t>
            </a:r>
          </a:p>
          <a:p>
            <a:r>
              <a:rPr lang="ru-RU" dirty="0" err="1" smtClean="0"/>
              <a:t>Другий</a:t>
            </a:r>
            <a:r>
              <a:rPr lang="ru-RU" dirty="0" smtClean="0"/>
              <a:t> </a:t>
            </a:r>
            <a:r>
              <a:rPr lang="ru-RU" dirty="0" err="1" smtClean="0"/>
              <a:t>етап</a:t>
            </a:r>
            <a:r>
              <a:rPr lang="ru-RU" dirty="0" smtClean="0"/>
              <a:t> - повторна </a:t>
            </a:r>
            <a:r>
              <a:rPr lang="ru-RU" dirty="0" err="1" smtClean="0"/>
              <a:t>реторакотомія</a:t>
            </a:r>
            <a:r>
              <a:rPr lang="ru-RU" dirty="0" smtClean="0"/>
              <a:t>, </a:t>
            </a:r>
            <a:r>
              <a:rPr lang="ru-RU" dirty="0" err="1" smtClean="0"/>
              <a:t>дослідження</a:t>
            </a:r>
            <a:r>
              <a:rPr lang="ru-RU" dirty="0" smtClean="0"/>
              <a:t> орального </a:t>
            </a:r>
            <a:r>
              <a:rPr lang="ru-RU" dirty="0" err="1" smtClean="0"/>
              <a:t>і</a:t>
            </a:r>
            <a:r>
              <a:rPr lang="ru-RU" dirty="0" smtClean="0"/>
              <a:t> аборального </a:t>
            </a:r>
            <a:r>
              <a:rPr lang="ru-RU" dirty="0" err="1" smtClean="0"/>
              <a:t>кінця</a:t>
            </a:r>
            <a:r>
              <a:rPr lang="ru-RU" dirty="0" smtClean="0"/>
              <a:t> </a:t>
            </a:r>
            <a:r>
              <a:rPr lang="ru-RU" dirty="0" err="1" smtClean="0"/>
              <a:t>стравоходу</a:t>
            </a:r>
            <a:r>
              <a:rPr lang="ru-RU" dirty="0" smtClean="0"/>
              <a:t> та </a:t>
            </a:r>
            <a:r>
              <a:rPr lang="ru-RU" dirty="0" err="1" smtClean="0"/>
              <a:t>спроба</a:t>
            </a:r>
            <a:r>
              <a:rPr lang="ru-RU" dirty="0" smtClean="0"/>
              <a:t> </a:t>
            </a:r>
            <a:r>
              <a:rPr lang="ru-RU" dirty="0" err="1" smtClean="0"/>
              <a:t>накласти</a:t>
            </a:r>
            <a:r>
              <a:rPr lang="ru-RU" dirty="0" smtClean="0"/>
              <a:t> анастомоз «</a:t>
            </a:r>
            <a:r>
              <a:rPr lang="ru-RU" dirty="0" err="1" smtClean="0"/>
              <a:t>кінець-в-кінець</a:t>
            </a:r>
            <a:r>
              <a:rPr lang="ru-RU" dirty="0" smtClean="0"/>
              <a:t>» </a:t>
            </a:r>
            <a:r>
              <a:rPr lang="ru-RU" dirty="0" err="1" smtClean="0"/>
              <a:t>однорядним</a:t>
            </a:r>
            <a:r>
              <a:rPr lang="ru-RU" dirty="0" smtClean="0"/>
              <a:t> швом.</a:t>
            </a:r>
          </a:p>
          <a:p>
            <a:r>
              <a:rPr lang="ru-RU" dirty="0" smtClean="0"/>
              <a:t>При </a:t>
            </a:r>
            <a:r>
              <a:rPr lang="ru-RU" dirty="0" err="1" smtClean="0"/>
              <a:t>неможливості</a:t>
            </a:r>
            <a:r>
              <a:rPr lang="ru-RU" dirty="0" smtClean="0"/>
              <a:t> </a:t>
            </a:r>
            <a:r>
              <a:rPr lang="ru-RU" dirty="0" err="1" smtClean="0"/>
              <a:t>накладання</a:t>
            </a:r>
            <a:r>
              <a:rPr lang="ru-RU" dirty="0" smtClean="0"/>
              <a:t> прямого анастомозу у 5-7 </a:t>
            </a:r>
            <a:r>
              <a:rPr lang="ru-RU" dirty="0" err="1" smtClean="0"/>
              <a:t>місячному</a:t>
            </a:r>
            <a:r>
              <a:rPr lang="ru-RU" dirty="0" smtClean="0"/>
              <a:t> </a:t>
            </a:r>
            <a:r>
              <a:rPr lang="ru-RU" dirty="0" err="1" smtClean="0"/>
              <a:t>віці</a:t>
            </a:r>
            <a:r>
              <a:rPr lang="ru-RU" dirty="0" smtClean="0"/>
              <a:t> </a:t>
            </a:r>
            <a:r>
              <a:rPr lang="ru-RU" dirty="0" err="1" smtClean="0"/>
              <a:t>виконується</a:t>
            </a:r>
            <a:r>
              <a:rPr lang="ru-RU" dirty="0" smtClean="0"/>
              <a:t>  пластика </a:t>
            </a:r>
            <a:r>
              <a:rPr lang="ru-RU" dirty="0" err="1" smtClean="0"/>
              <a:t>стравоходу</a:t>
            </a:r>
            <a:r>
              <a:rPr lang="ru-RU" dirty="0" smtClean="0"/>
              <a:t>.</a:t>
            </a:r>
          </a:p>
          <a:p>
            <a:r>
              <a:rPr lang="ru-RU" dirty="0" smtClean="0"/>
              <a:t>2.      При </a:t>
            </a:r>
            <a:r>
              <a:rPr lang="ru-RU" dirty="0" err="1" smtClean="0"/>
              <a:t>атрезії</a:t>
            </a:r>
            <a:r>
              <a:rPr lang="ru-RU" dirty="0" smtClean="0"/>
              <a:t> </a:t>
            </a:r>
            <a:r>
              <a:rPr lang="ru-RU" dirty="0" err="1" smtClean="0"/>
              <a:t>стравоходу</a:t>
            </a:r>
            <a:r>
              <a:rPr lang="ru-RU" dirty="0" smtClean="0"/>
              <a:t> </a:t>
            </a:r>
            <a:r>
              <a:rPr lang="ru-RU" dirty="0" err="1" smtClean="0"/>
              <a:t>з</a:t>
            </a:r>
            <a:r>
              <a:rPr lang="ru-RU" dirty="0" smtClean="0"/>
              <a:t> </a:t>
            </a:r>
            <a:r>
              <a:rPr lang="ru-RU" dirty="0" err="1" smtClean="0"/>
              <a:t>норицями</a:t>
            </a:r>
            <a:r>
              <a:rPr lang="ru-RU" dirty="0" smtClean="0"/>
              <a:t> </a:t>
            </a:r>
            <a:r>
              <a:rPr lang="ru-RU" dirty="0" err="1" smtClean="0"/>
              <a:t>накладається</a:t>
            </a:r>
            <a:r>
              <a:rPr lang="ru-RU" dirty="0" smtClean="0"/>
              <a:t> </a:t>
            </a:r>
            <a:r>
              <a:rPr lang="ru-RU" dirty="0" err="1" smtClean="0"/>
              <a:t>первинний</a:t>
            </a:r>
            <a:r>
              <a:rPr lang="ru-RU" dirty="0" smtClean="0"/>
              <a:t> </a:t>
            </a:r>
            <a:r>
              <a:rPr lang="ru-RU" dirty="0" err="1" smtClean="0"/>
              <a:t>і</a:t>
            </a:r>
            <a:r>
              <a:rPr lang="ru-RU" dirty="0" smtClean="0"/>
              <a:t> </a:t>
            </a:r>
            <a:r>
              <a:rPr lang="ru-RU" dirty="0" err="1" smtClean="0"/>
              <a:t>відсрочений</a:t>
            </a:r>
            <a:r>
              <a:rPr lang="ru-RU" dirty="0" smtClean="0"/>
              <a:t> анастомоз.</a:t>
            </a:r>
          </a:p>
          <a:p>
            <a:pPr>
              <a:buNone/>
            </a:pPr>
            <a:endParaRPr lang="ru-RU" dirty="0"/>
          </a:p>
        </p:txBody>
      </p:sp>
      <p:pic>
        <p:nvPicPr>
          <p:cNvPr id="4" name="Рисунок 3" descr="image103.gif"/>
          <p:cNvPicPr>
            <a:picLocks noChangeAspect="1"/>
          </p:cNvPicPr>
          <p:nvPr/>
        </p:nvPicPr>
        <p:blipFill>
          <a:blip r:embed="rId2" cstate="print"/>
          <a:stretch>
            <a:fillRect/>
          </a:stretch>
        </p:blipFill>
        <p:spPr>
          <a:xfrm>
            <a:off x="4781051" y="2132856"/>
            <a:ext cx="4362949" cy="36762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Актуальність</a:t>
            </a:r>
            <a:endParaRPr lang="ru-RU" dirty="0"/>
          </a:p>
        </p:txBody>
      </p:sp>
      <p:sp>
        <p:nvSpPr>
          <p:cNvPr id="3" name="Содержимое 2"/>
          <p:cNvSpPr>
            <a:spLocks noGrp="1"/>
          </p:cNvSpPr>
          <p:nvPr>
            <p:ph sz="quarter" idx="1"/>
          </p:nvPr>
        </p:nvSpPr>
        <p:spPr/>
        <p:txBody>
          <a:bodyPr>
            <a:normAutofit fontScale="70000" lnSpcReduction="20000"/>
          </a:bodyPr>
          <a:lstStyle/>
          <a:p>
            <a:r>
              <a:rPr lang="uk-UA" dirty="0" smtClean="0"/>
              <a:t> Вади розвитку респіраторної системи,стравоходу та діафрагми об’єднують низку нозологій, які є потенційно летальними, загрожують життю дитини або супроводжуються тяжкою </a:t>
            </a:r>
            <a:r>
              <a:rPr lang="uk-UA" dirty="0" err="1" smtClean="0"/>
              <a:t>інвалідизацією</a:t>
            </a:r>
            <a:r>
              <a:rPr lang="uk-UA" dirty="0" smtClean="0"/>
              <a:t> вже у перші роки життя. Ця група вад є досить різнорідною, проте об’єднується розвитком респіраторного </a:t>
            </a:r>
            <a:r>
              <a:rPr lang="uk-UA" dirty="0" err="1" smtClean="0"/>
              <a:t>дистрес-синдрому</a:t>
            </a:r>
            <a:r>
              <a:rPr lang="uk-UA" dirty="0" smtClean="0"/>
              <a:t> зі складним та не до кінця вивченим патогенезом. </a:t>
            </a:r>
            <a:endParaRPr lang="ru-RU" dirty="0" smtClean="0"/>
          </a:p>
          <a:p>
            <a:r>
              <a:rPr lang="uk-UA" dirty="0" smtClean="0"/>
              <a:t>Точної статистики щодо поширеності вад розвитку респіраторної системи,стравоходу та діафрагми у дітей немає, що пов’язане з різнорідністю групи, рідкісністю окремих вад, недосконалим обліком причин смерті новонароджених та дітей раннього віку. </a:t>
            </a:r>
            <a:endParaRPr lang="ru-RU" dirty="0" smtClean="0"/>
          </a:p>
          <a:p>
            <a:r>
              <a:rPr lang="uk-UA" dirty="0" smtClean="0"/>
              <a:t>Несвоєчасна </a:t>
            </a:r>
            <a:r>
              <a:rPr lang="uk-UA" dirty="0" smtClean="0"/>
              <a:t>діагностика призводить до ускладнень та погіршення</a:t>
            </a:r>
            <a:br>
              <a:rPr lang="uk-UA" dirty="0" smtClean="0"/>
            </a:br>
            <a:r>
              <a:rPr lang="uk-UA" dirty="0" smtClean="0"/>
              <a:t>перспективи на успіх лікування. Певний відсоток дітей мають супутні вади розвитку інших органів, що вимагає їх діагностики та вибору тактики послідовного лікування. Складність діагностики, ранній вік дітей та високий ризик ускладнень з несприятливими наслідками зумовлюють актуальність даної теми.</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Вроджені вади легень</a:t>
            </a:r>
            <a:endParaRPr lang="ru-RU" dirty="0"/>
          </a:p>
        </p:txBody>
      </p:sp>
      <p:sp>
        <p:nvSpPr>
          <p:cNvPr id="3" name="Содержимое 2"/>
          <p:cNvSpPr>
            <a:spLocks noGrp="1"/>
          </p:cNvSpPr>
          <p:nvPr>
            <p:ph sz="quarter" idx="1"/>
          </p:nvPr>
        </p:nvSpPr>
        <p:spPr>
          <a:xfrm>
            <a:off x="0" y="1484784"/>
            <a:ext cx="9144000" cy="5256584"/>
          </a:xfrm>
        </p:spPr>
        <p:txBody>
          <a:bodyPr>
            <a:noAutofit/>
          </a:bodyPr>
          <a:lstStyle/>
          <a:p>
            <a:r>
              <a:rPr lang="ru-RU" sz="1800" dirty="0" err="1" smtClean="0"/>
              <a:t>наслідок</a:t>
            </a:r>
            <a:r>
              <a:rPr lang="ru-RU" sz="1800" dirty="0" smtClean="0"/>
              <a:t> </a:t>
            </a:r>
            <a:r>
              <a:rPr lang="ru-RU" sz="1800" dirty="0" err="1" smtClean="0"/>
              <a:t>порушень</a:t>
            </a:r>
            <a:r>
              <a:rPr lang="ru-RU" sz="1800" dirty="0" smtClean="0"/>
              <a:t> </a:t>
            </a:r>
            <a:r>
              <a:rPr lang="ru-RU" sz="1800" dirty="0" err="1" smtClean="0"/>
              <a:t>ембріонального</a:t>
            </a:r>
            <a:r>
              <a:rPr lang="ru-RU" sz="1800" dirty="0" smtClean="0"/>
              <a:t> </a:t>
            </a:r>
            <a:r>
              <a:rPr lang="ru-RU" sz="1800" dirty="0" err="1" smtClean="0"/>
              <a:t>розвитку</a:t>
            </a:r>
            <a:r>
              <a:rPr lang="ru-RU" sz="1800" dirty="0" smtClean="0"/>
              <a:t>. Причинами </a:t>
            </a:r>
            <a:r>
              <a:rPr lang="ru-RU" sz="1800" dirty="0" err="1" smtClean="0"/>
              <a:t>їх</a:t>
            </a:r>
            <a:r>
              <a:rPr lang="ru-RU" sz="1800" dirty="0" smtClean="0"/>
              <a:t> </a:t>
            </a:r>
            <a:r>
              <a:rPr lang="ru-RU" sz="1800" dirty="0" err="1" smtClean="0"/>
              <a:t>є</a:t>
            </a:r>
            <a:r>
              <a:rPr lang="ru-RU" sz="1800" dirty="0" smtClean="0"/>
              <a:t> </a:t>
            </a:r>
            <a:r>
              <a:rPr lang="ru-RU" sz="1800" dirty="0" err="1" smtClean="0"/>
              <a:t>спадкові</a:t>
            </a:r>
            <a:r>
              <a:rPr lang="ru-RU" sz="1800" dirty="0" smtClean="0"/>
              <a:t> та </a:t>
            </a:r>
            <a:r>
              <a:rPr lang="ru-RU" sz="1800" dirty="0" err="1" smtClean="0"/>
              <a:t>тератогенні</a:t>
            </a:r>
            <a:r>
              <a:rPr lang="ru-RU" sz="1800" dirty="0" smtClean="0"/>
              <a:t> </a:t>
            </a:r>
            <a:r>
              <a:rPr lang="ru-RU" sz="1800" dirty="0" err="1" smtClean="0"/>
              <a:t>фактори</a:t>
            </a:r>
            <a:r>
              <a:rPr lang="ru-RU" sz="1800" dirty="0" smtClean="0"/>
              <a:t>.</a:t>
            </a:r>
            <a:r>
              <a:rPr lang="uk-UA" sz="1800" dirty="0" smtClean="0"/>
              <a:t> </a:t>
            </a:r>
            <a:endParaRPr lang="uk-UA" sz="1800" b="1" dirty="0" smtClean="0"/>
          </a:p>
          <a:p>
            <a:pPr algn="ctr">
              <a:buNone/>
            </a:pPr>
            <a:r>
              <a:rPr lang="uk-UA" sz="1800" b="1" dirty="0" smtClean="0"/>
              <a:t>Класифікація з </a:t>
            </a:r>
            <a:r>
              <a:rPr lang="uk-UA" sz="1800" b="1" dirty="0" smtClean="0"/>
              <a:t>урахуванням ембріологічних, морфологічних </a:t>
            </a:r>
            <a:r>
              <a:rPr lang="uk-UA" sz="1800" b="1" dirty="0" smtClean="0"/>
              <a:t>та клінічних </a:t>
            </a:r>
            <a:r>
              <a:rPr lang="uk-UA" sz="1800" b="1" dirty="0" smtClean="0"/>
              <a:t>ознак </a:t>
            </a:r>
            <a:endParaRPr lang="uk-UA" sz="1800" b="1" dirty="0" smtClean="0"/>
          </a:p>
          <a:p>
            <a:r>
              <a:rPr lang="uk-UA" sz="1800" dirty="0" smtClean="0"/>
              <a:t>І</a:t>
            </a:r>
            <a:r>
              <a:rPr lang="uk-UA" sz="1800" dirty="0" smtClean="0"/>
              <a:t>. першу групу аномалій становлять зміни легень, які виникають в результаті порушення ембріогенезу всіх структур, що утворюють легені («великі вади»): (1) агенезія, (2) аплазія, (3)  гіпоплазія, в тому числі </a:t>
            </a:r>
            <a:r>
              <a:rPr lang="uk-UA" sz="1800" dirty="0" err="1" smtClean="0"/>
              <a:t>полікістоз</a:t>
            </a:r>
            <a:r>
              <a:rPr lang="uk-UA" sz="1800" dirty="0" smtClean="0"/>
              <a:t>, (4) додаткові легені.</a:t>
            </a:r>
            <a:endParaRPr lang="ru-RU" sz="1800" dirty="0" smtClean="0"/>
          </a:p>
          <a:p>
            <a:r>
              <a:rPr lang="uk-UA" sz="1800" dirty="0" smtClean="0"/>
              <a:t>ІІ. Другу групу аномалій </a:t>
            </a:r>
            <a:r>
              <a:rPr lang="uk-UA" sz="1800" dirty="0" smtClean="0"/>
              <a:t>ста</a:t>
            </a:r>
          </a:p>
          <a:p>
            <a:r>
              <a:rPr lang="uk-UA" sz="1800" dirty="0" err="1" smtClean="0"/>
              <a:t>новлять</a:t>
            </a:r>
            <a:r>
              <a:rPr lang="uk-UA" sz="1800" dirty="0" smtClean="0"/>
              <a:t> </a:t>
            </a:r>
            <a:r>
              <a:rPr lang="uk-UA" sz="1800" dirty="0" smtClean="0"/>
              <a:t>зміни </a:t>
            </a:r>
            <a:r>
              <a:rPr lang="uk-UA" sz="1800" dirty="0" err="1" smtClean="0"/>
              <a:t>бронхоепітеліального</a:t>
            </a:r>
            <a:r>
              <a:rPr lang="uk-UA" sz="1800" dirty="0" smtClean="0"/>
              <a:t> розгалуження на різних стадіях ембріогенезу: (1) </a:t>
            </a:r>
            <a:r>
              <a:rPr lang="uk-UA" sz="1800" dirty="0" err="1" smtClean="0"/>
              <a:t>трахеобронхомегалія</a:t>
            </a:r>
            <a:r>
              <a:rPr lang="uk-UA" sz="1800" dirty="0" smtClean="0"/>
              <a:t>, (2) стенози трахеї і бронхів, (3) дивертикули трахеї і бронхів, (4) </a:t>
            </a:r>
            <a:r>
              <a:rPr lang="uk-UA" sz="1800" dirty="0" err="1" smtClean="0"/>
              <a:t>бронхостравохідна</a:t>
            </a:r>
            <a:r>
              <a:rPr lang="uk-UA" sz="1800" dirty="0" smtClean="0"/>
              <a:t> нориця, (5) сепарація і транспозиція бронхів, (6) варіанти числа бронхів, (7) </a:t>
            </a:r>
            <a:r>
              <a:rPr lang="uk-UA" sz="1800" dirty="0" err="1" smtClean="0"/>
              <a:t>бронхолегеневі</a:t>
            </a:r>
            <a:r>
              <a:rPr lang="uk-UA" sz="1800" dirty="0" smtClean="0"/>
              <a:t> кісти, (8) </a:t>
            </a:r>
            <a:r>
              <a:rPr lang="uk-UA" sz="1800" dirty="0" err="1" smtClean="0"/>
              <a:t>дизонтогенетичні</a:t>
            </a:r>
            <a:r>
              <a:rPr lang="uk-UA" sz="1800" dirty="0" smtClean="0"/>
              <a:t> </a:t>
            </a:r>
            <a:r>
              <a:rPr lang="uk-UA" sz="1800" dirty="0" err="1" smtClean="0"/>
              <a:t>бронхоектази</a:t>
            </a:r>
            <a:r>
              <a:rPr lang="uk-UA" sz="1800" dirty="0" smtClean="0"/>
              <a:t>, (9) </a:t>
            </a:r>
            <a:r>
              <a:rPr lang="uk-UA" sz="1800" dirty="0" err="1" smtClean="0"/>
              <a:t>гамартохондроми</a:t>
            </a:r>
            <a:r>
              <a:rPr lang="uk-UA" sz="1800" dirty="0" smtClean="0"/>
              <a:t>.</a:t>
            </a:r>
            <a:endParaRPr lang="ru-RU" sz="1800" dirty="0" smtClean="0"/>
          </a:p>
          <a:p>
            <a:r>
              <a:rPr lang="uk-UA" sz="1800" dirty="0" smtClean="0"/>
              <a:t>ІІІ. В третій групі об’єднані аномалії розвитку судин: (1) малого кола кровообігу, (2) великого кола кровообігу, (3) гіпоплазія судин, аневризми, нориці, частка непарної вени, (4) аномалії лімфатичних судин.</a:t>
            </a:r>
            <a:endParaRPr lang="ru-RU" sz="1800" dirty="0" smtClean="0"/>
          </a:p>
          <a:p>
            <a:r>
              <a:rPr lang="uk-UA" sz="1800" dirty="0" smtClean="0"/>
              <a:t>І</a:t>
            </a:r>
            <a:r>
              <a:rPr lang="en-US" sz="1800" dirty="0" smtClean="0"/>
              <a:t>V</a:t>
            </a:r>
            <a:r>
              <a:rPr lang="uk-UA" sz="1800" dirty="0" smtClean="0"/>
              <a:t>. Аномалії інших органів і тканин ембріонального періоду, що уражують легені: </a:t>
            </a:r>
            <a:r>
              <a:rPr lang="uk-UA" sz="1800" dirty="0" err="1" smtClean="0"/>
              <a:t>дермоідні</a:t>
            </a:r>
            <a:r>
              <a:rPr lang="uk-UA" sz="1800" dirty="0" smtClean="0"/>
              <a:t> кісти, тератоми, </a:t>
            </a:r>
            <a:r>
              <a:rPr lang="uk-UA" sz="1800" dirty="0" err="1" smtClean="0"/>
              <a:t>муковісцидоз</a:t>
            </a:r>
            <a:r>
              <a:rPr lang="uk-UA" sz="1800" dirty="0" smtClean="0"/>
              <a:t>.</a:t>
            </a:r>
            <a:endParaRPr lang="ru-RU" sz="1800" dirty="0" smtClean="0"/>
          </a:p>
          <a:p>
            <a:r>
              <a:rPr lang="ru-RU" sz="1800" dirty="0" smtClean="0"/>
              <a:t> </a:t>
            </a:r>
            <a:endParaRPr lang="ru-RU"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err="1" smtClean="0"/>
              <a:t>Агенезія</a:t>
            </a:r>
            <a:r>
              <a:rPr lang="ru-RU" dirty="0" smtClean="0"/>
              <a:t> </a:t>
            </a:r>
            <a:r>
              <a:rPr lang="ru-RU" dirty="0" err="1" smtClean="0"/>
              <a:t>легені</a:t>
            </a:r>
            <a:endParaRPr lang="ru-RU" dirty="0"/>
          </a:p>
        </p:txBody>
      </p:sp>
      <p:sp>
        <p:nvSpPr>
          <p:cNvPr id="5" name="Содержимое 4"/>
          <p:cNvSpPr>
            <a:spLocks noGrp="1"/>
          </p:cNvSpPr>
          <p:nvPr>
            <p:ph sz="quarter" idx="1"/>
          </p:nvPr>
        </p:nvSpPr>
        <p:spPr>
          <a:xfrm>
            <a:off x="0" y="1589566"/>
            <a:ext cx="4932040" cy="5268433"/>
          </a:xfrm>
        </p:spPr>
        <p:txBody>
          <a:bodyPr>
            <a:noAutofit/>
          </a:bodyPr>
          <a:lstStyle/>
          <a:p>
            <a:r>
              <a:rPr lang="ru-RU" sz="1700" dirty="0" err="1" smtClean="0"/>
              <a:t>вада</a:t>
            </a:r>
            <a:r>
              <a:rPr lang="ru-RU" sz="1700" dirty="0" smtClean="0"/>
              <a:t> </a:t>
            </a:r>
            <a:r>
              <a:rPr lang="ru-RU" sz="1700" dirty="0" err="1" smtClean="0"/>
              <a:t>розвитку</a:t>
            </a:r>
            <a:r>
              <a:rPr lang="ru-RU" sz="1700" dirty="0" smtClean="0"/>
              <a:t>, яка </a:t>
            </a:r>
            <a:r>
              <a:rPr lang="ru-RU" sz="1700" dirty="0" err="1" smtClean="0"/>
              <a:t>полягає</a:t>
            </a:r>
            <a:r>
              <a:rPr lang="ru-RU" sz="1700" dirty="0" smtClean="0"/>
              <a:t> у </a:t>
            </a:r>
            <a:r>
              <a:rPr lang="ru-RU" sz="1700" dirty="0" err="1" smtClean="0"/>
              <a:t>відсутності</a:t>
            </a:r>
            <a:r>
              <a:rPr lang="ru-RU" sz="1700" dirty="0" smtClean="0"/>
              <a:t> </a:t>
            </a:r>
            <a:r>
              <a:rPr lang="ru-RU" sz="1700" dirty="0" err="1" smtClean="0"/>
              <a:t>всіх</a:t>
            </a:r>
            <a:r>
              <a:rPr lang="ru-RU" sz="1700" dirty="0" smtClean="0"/>
              <a:t> </a:t>
            </a:r>
            <a:r>
              <a:rPr lang="ru-RU" sz="1700" dirty="0" err="1" smtClean="0"/>
              <a:t>структурних</a:t>
            </a:r>
            <a:r>
              <a:rPr lang="ru-RU" sz="1700" dirty="0" smtClean="0"/>
              <a:t> </a:t>
            </a:r>
            <a:r>
              <a:rPr lang="ru-RU" sz="1700" dirty="0" err="1" smtClean="0"/>
              <a:t>одиниць</a:t>
            </a:r>
            <a:r>
              <a:rPr lang="ru-RU" sz="1700" dirty="0" smtClean="0"/>
              <a:t> </a:t>
            </a:r>
            <a:r>
              <a:rPr lang="ru-RU" sz="1700" dirty="0" err="1" smtClean="0"/>
              <a:t>легенів</a:t>
            </a:r>
            <a:r>
              <a:rPr lang="ru-RU" sz="1700" dirty="0" smtClean="0"/>
              <a:t>: </a:t>
            </a:r>
            <a:r>
              <a:rPr lang="ru-RU" sz="1700" dirty="0" err="1" smtClean="0"/>
              <a:t>бронхів</a:t>
            </a:r>
            <a:r>
              <a:rPr lang="ru-RU" sz="1700" dirty="0" smtClean="0"/>
              <a:t>, </a:t>
            </a:r>
            <a:r>
              <a:rPr lang="ru-RU" sz="1700" dirty="0" err="1" smtClean="0"/>
              <a:t>судин</a:t>
            </a:r>
            <a:r>
              <a:rPr lang="ru-RU" sz="1700" dirty="0" smtClean="0"/>
              <a:t>, </a:t>
            </a:r>
            <a:r>
              <a:rPr lang="ru-RU" sz="1700" dirty="0" err="1" smtClean="0"/>
              <a:t>паренхіми</a:t>
            </a:r>
            <a:r>
              <a:rPr lang="ru-RU" sz="1700" dirty="0" smtClean="0"/>
              <a:t>. </a:t>
            </a:r>
            <a:r>
              <a:rPr lang="ru-RU" sz="1700" dirty="0" err="1" smtClean="0"/>
              <a:t>Діти</a:t>
            </a:r>
            <a:r>
              <a:rPr lang="ru-RU" sz="1700" dirty="0" smtClean="0"/>
              <a:t> </a:t>
            </a:r>
            <a:r>
              <a:rPr lang="ru-RU" sz="1700" dirty="0" err="1" smtClean="0"/>
              <a:t>з</a:t>
            </a:r>
            <a:r>
              <a:rPr lang="ru-RU" sz="1700" dirty="0" smtClean="0"/>
              <a:t> </a:t>
            </a:r>
            <a:r>
              <a:rPr lang="ru-RU" sz="1700" dirty="0" err="1" smtClean="0"/>
              <a:t>двосторонньою</a:t>
            </a:r>
            <a:r>
              <a:rPr lang="ru-RU" sz="1700" dirty="0" smtClean="0"/>
              <a:t> </a:t>
            </a:r>
            <a:r>
              <a:rPr lang="ru-RU" sz="1700" dirty="0" err="1" smtClean="0"/>
              <a:t>агенезією</a:t>
            </a:r>
            <a:r>
              <a:rPr lang="ru-RU" sz="1700" dirty="0" smtClean="0"/>
              <a:t> - </a:t>
            </a:r>
            <a:r>
              <a:rPr lang="ru-RU" sz="1700" dirty="0" err="1" smtClean="0"/>
              <a:t>нежиттєздатні</a:t>
            </a:r>
            <a:r>
              <a:rPr lang="ru-RU" sz="1700" dirty="0" smtClean="0"/>
              <a:t> </a:t>
            </a:r>
            <a:r>
              <a:rPr lang="ru-RU" sz="1700" dirty="0" err="1" smtClean="0"/>
              <a:t>і</a:t>
            </a:r>
            <a:r>
              <a:rPr lang="ru-RU" sz="1700" dirty="0" smtClean="0"/>
              <a:t> гинуть </a:t>
            </a:r>
            <a:r>
              <a:rPr lang="ru-RU" sz="1700" dirty="0" err="1" smtClean="0"/>
              <a:t>відразу</a:t>
            </a:r>
            <a:r>
              <a:rPr lang="ru-RU" sz="1700" dirty="0" smtClean="0"/>
              <a:t> </a:t>
            </a:r>
            <a:r>
              <a:rPr lang="ru-RU" sz="1700" dirty="0" err="1" smtClean="0"/>
              <a:t>після</a:t>
            </a:r>
            <a:r>
              <a:rPr lang="ru-RU" sz="1700" dirty="0" smtClean="0"/>
              <a:t> </a:t>
            </a:r>
            <a:r>
              <a:rPr lang="ru-RU" sz="1700" dirty="0" err="1" smtClean="0"/>
              <a:t>народження</a:t>
            </a:r>
            <a:r>
              <a:rPr lang="ru-RU" sz="1700" dirty="0" smtClean="0"/>
              <a:t>. </a:t>
            </a:r>
            <a:r>
              <a:rPr lang="ru-RU" sz="1700" dirty="0" err="1" smtClean="0"/>
              <a:t>Агенезія</a:t>
            </a:r>
            <a:r>
              <a:rPr lang="ru-RU" sz="1700" dirty="0" smtClean="0"/>
              <a:t> </a:t>
            </a:r>
            <a:r>
              <a:rPr lang="ru-RU" sz="1700" dirty="0" err="1" smtClean="0"/>
              <a:t>нагадує</a:t>
            </a:r>
            <a:r>
              <a:rPr lang="ru-RU" sz="1700" dirty="0" smtClean="0"/>
              <a:t> </a:t>
            </a:r>
            <a:r>
              <a:rPr lang="ru-RU" sz="1700" dirty="0" err="1" smtClean="0"/>
              <a:t>клініку</a:t>
            </a:r>
            <a:r>
              <a:rPr lang="ru-RU" sz="1700" dirty="0" smtClean="0"/>
              <a:t> тотального ателектазу </a:t>
            </a:r>
            <a:r>
              <a:rPr lang="ru-RU" sz="1700" dirty="0" err="1" smtClean="0"/>
              <a:t>легенів</a:t>
            </a:r>
            <a:r>
              <a:rPr lang="ru-RU" sz="1700" dirty="0" smtClean="0"/>
              <a:t>. </a:t>
            </a:r>
            <a:r>
              <a:rPr lang="ru-RU" sz="1700" dirty="0" err="1" smtClean="0"/>
              <a:t>Характеризується</a:t>
            </a:r>
            <a:r>
              <a:rPr lang="ru-RU" sz="1700" dirty="0" smtClean="0"/>
              <a:t> </a:t>
            </a:r>
            <a:r>
              <a:rPr lang="ru-RU" sz="1700" dirty="0" err="1" smtClean="0"/>
              <a:t>вираженими</a:t>
            </a:r>
            <a:r>
              <a:rPr lang="ru-RU" sz="1700" dirty="0" smtClean="0"/>
              <a:t> </a:t>
            </a:r>
            <a:r>
              <a:rPr lang="ru-RU" sz="1700" dirty="0" err="1" smtClean="0"/>
              <a:t>порушеннями</a:t>
            </a:r>
            <a:r>
              <a:rPr lang="ru-RU" sz="1700" dirty="0" smtClean="0"/>
              <a:t> </a:t>
            </a:r>
            <a:r>
              <a:rPr lang="ru-RU" sz="1700" dirty="0" err="1" smtClean="0"/>
              <a:t>дихання</a:t>
            </a:r>
            <a:r>
              <a:rPr lang="ru-RU" sz="1700" dirty="0" smtClean="0"/>
              <a:t> (</a:t>
            </a:r>
            <a:r>
              <a:rPr lang="ru-RU" sz="1700" dirty="0" err="1" smtClean="0"/>
              <a:t>тахіпное</a:t>
            </a:r>
            <a:r>
              <a:rPr lang="ru-RU" sz="1700" dirty="0" smtClean="0"/>
              <a:t>, </a:t>
            </a:r>
            <a:r>
              <a:rPr lang="ru-RU" sz="1700" dirty="0" err="1" smtClean="0"/>
              <a:t>задишка</a:t>
            </a:r>
            <a:r>
              <a:rPr lang="ru-RU" sz="1700" dirty="0" smtClean="0"/>
              <a:t>, </a:t>
            </a:r>
            <a:r>
              <a:rPr lang="ru-RU" sz="1700" dirty="0" err="1" smtClean="0"/>
              <a:t>ціаноз</a:t>
            </a:r>
            <a:r>
              <a:rPr lang="ru-RU" sz="1700" dirty="0" smtClean="0"/>
              <a:t>), </a:t>
            </a:r>
            <a:r>
              <a:rPr lang="ru-RU" sz="1700" dirty="0" err="1" smtClean="0"/>
              <a:t>виявленими</a:t>
            </a:r>
            <a:r>
              <a:rPr lang="ru-RU" sz="1700" dirty="0" smtClean="0"/>
              <a:t> </a:t>
            </a:r>
            <a:r>
              <a:rPr lang="ru-RU" sz="1700" dirty="0" err="1" smtClean="0"/>
              <a:t>відразу</a:t>
            </a:r>
            <a:r>
              <a:rPr lang="ru-RU" sz="1700" dirty="0" smtClean="0"/>
              <a:t> </a:t>
            </a:r>
            <a:r>
              <a:rPr lang="ru-RU" sz="1700" dirty="0" err="1" smtClean="0"/>
              <a:t>після</a:t>
            </a:r>
            <a:r>
              <a:rPr lang="ru-RU" sz="1700" dirty="0" smtClean="0"/>
              <a:t> </a:t>
            </a:r>
            <a:r>
              <a:rPr lang="ru-RU" sz="1700" dirty="0" err="1" smtClean="0"/>
              <a:t>народження</a:t>
            </a:r>
            <a:r>
              <a:rPr lang="ru-RU" sz="1700" dirty="0" smtClean="0"/>
              <a:t> </a:t>
            </a:r>
            <a:r>
              <a:rPr lang="ru-RU" sz="1700" dirty="0" err="1" smtClean="0"/>
              <a:t>дитини</a:t>
            </a:r>
            <a:r>
              <a:rPr lang="ru-RU" sz="1700" dirty="0" smtClean="0"/>
              <a:t>. При </a:t>
            </a:r>
            <a:r>
              <a:rPr lang="ru-RU" sz="1700" dirty="0" err="1" smtClean="0"/>
              <a:t>об'єктивному</a:t>
            </a:r>
            <a:r>
              <a:rPr lang="ru-RU" sz="1700" dirty="0" smtClean="0"/>
              <a:t> </a:t>
            </a:r>
            <a:r>
              <a:rPr lang="ru-RU" sz="1700" dirty="0" err="1" smtClean="0"/>
              <a:t>дослідженні</a:t>
            </a:r>
            <a:r>
              <a:rPr lang="ru-RU" sz="1700" dirty="0" smtClean="0"/>
              <a:t> </a:t>
            </a:r>
            <a:r>
              <a:rPr lang="ru-RU" sz="1700" dirty="0" err="1" smtClean="0"/>
              <a:t>знаходять</a:t>
            </a:r>
            <a:r>
              <a:rPr lang="ru-RU" sz="1700" dirty="0" smtClean="0"/>
              <a:t> </a:t>
            </a:r>
            <a:r>
              <a:rPr lang="ru-RU" sz="1700" dirty="0" err="1" smtClean="0"/>
              <a:t>тотальний</a:t>
            </a:r>
            <a:r>
              <a:rPr lang="ru-RU" sz="1700" dirty="0" smtClean="0"/>
              <a:t> </a:t>
            </a:r>
            <a:r>
              <a:rPr lang="ru-RU" sz="1700" dirty="0" err="1" smtClean="0"/>
              <a:t>зсув</a:t>
            </a:r>
            <a:r>
              <a:rPr lang="ru-RU" sz="1700" dirty="0" smtClean="0"/>
              <a:t> </a:t>
            </a:r>
            <a:r>
              <a:rPr lang="ru-RU" sz="1700" dirty="0" err="1" smtClean="0"/>
              <a:t>середостіння</a:t>
            </a:r>
            <a:r>
              <a:rPr lang="ru-RU" sz="1700" dirty="0" smtClean="0"/>
              <a:t> у </a:t>
            </a:r>
            <a:r>
              <a:rPr lang="ru-RU" sz="1700" dirty="0" err="1" smtClean="0"/>
              <a:t>бік</a:t>
            </a:r>
            <a:r>
              <a:rPr lang="ru-RU" sz="1700" dirty="0" smtClean="0"/>
              <a:t> </a:t>
            </a:r>
            <a:r>
              <a:rPr lang="ru-RU" sz="1700" dirty="0" err="1" smtClean="0"/>
              <a:t>патології</a:t>
            </a:r>
            <a:r>
              <a:rPr lang="ru-RU" sz="1700" dirty="0" smtClean="0"/>
              <a:t>, там же </a:t>
            </a:r>
            <a:r>
              <a:rPr lang="ru-RU" sz="1700" dirty="0" err="1" smtClean="0"/>
              <a:t>різке</a:t>
            </a:r>
            <a:r>
              <a:rPr lang="ru-RU" sz="1700" dirty="0" smtClean="0"/>
              <a:t> </a:t>
            </a:r>
            <a:r>
              <a:rPr lang="ru-RU" sz="1700" dirty="0" err="1" smtClean="0"/>
              <a:t>ослаблення</a:t>
            </a:r>
            <a:r>
              <a:rPr lang="ru-RU" sz="1700" dirty="0" smtClean="0"/>
              <a:t> </a:t>
            </a:r>
            <a:r>
              <a:rPr lang="ru-RU" sz="1700" dirty="0" err="1" smtClean="0"/>
              <a:t>дихання</a:t>
            </a:r>
            <a:r>
              <a:rPr lang="ru-RU" sz="1700" dirty="0" smtClean="0"/>
              <a:t>. При </a:t>
            </a:r>
            <a:r>
              <a:rPr lang="ru-RU" sz="1700" dirty="0" err="1" smtClean="0"/>
              <a:t>оглядовому</a:t>
            </a:r>
            <a:r>
              <a:rPr lang="ru-RU" sz="1700" dirty="0" smtClean="0"/>
              <a:t> </a:t>
            </a:r>
            <a:r>
              <a:rPr lang="ru-RU" sz="1700" dirty="0" err="1" smtClean="0"/>
              <a:t>рентгенологічному</a:t>
            </a:r>
            <a:r>
              <a:rPr lang="ru-RU" sz="1700" dirty="0" smtClean="0"/>
              <a:t> </a:t>
            </a:r>
            <a:r>
              <a:rPr lang="ru-RU" sz="1700" dirty="0" err="1" smtClean="0"/>
              <a:t>дослідженні</a:t>
            </a:r>
            <a:r>
              <a:rPr lang="ru-RU" sz="1700" dirty="0" smtClean="0"/>
              <a:t> </a:t>
            </a:r>
            <a:r>
              <a:rPr lang="ru-RU" sz="1700" dirty="0" err="1" smtClean="0"/>
              <a:t>виявляється</a:t>
            </a:r>
            <a:r>
              <a:rPr lang="ru-RU" sz="1700" dirty="0" smtClean="0"/>
              <a:t> </a:t>
            </a:r>
            <a:r>
              <a:rPr lang="ru-RU" sz="1700" dirty="0" err="1" smtClean="0"/>
              <a:t>гомогенне</a:t>
            </a:r>
            <a:r>
              <a:rPr lang="ru-RU" sz="1700" dirty="0" smtClean="0"/>
              <a:t> </a:t>
            </a:r>
            <a:r>
              <a:rPr lang="ru-RU" sz="1700" dirty="0" err="1" smtClean="0"/>
              <a:t>затінювання</a:t>
            </a:r>
            <a:r>
              <a:rPr lang="ru-RU" sz="1700" dirty="0" smtClean="0"/>
              <a:t> </a:t>
            </a:r>
            <a:r>
              <a:rPr lang="ru-RU" sz="1700" dirty="0" err="1" smtClean="0"/>
              <a:t>ураженої</a:t>
            </a:r>
            <a:r>
              <a:rPr lang="ru-RU" sz="1700" dirty="0" smtClean="0"/>
              <a:t> </a:t>
            </a:r>
            <a:r>
              <a:rPr lang="ru-RU" sz="1700" dirty="0" err="1" smtClean="0"/>
              <a:t>сторони</a:t>
            </a:r>
            <a:r>
              <a:rPr lang="ru-RU" sz="1700" dirty="0" smtClean="0"/>
              <a:t> </a:t>
            </a:r>
            <a:r>
              <a:rPr lang="ru-RU" sz="1700" dirty="0" err="1" smtClean="0"/>
              <a:t>із</a:t>
            </a:r>
            <a:r>
              <a:rPr lang="ru-RU" sz="1700" dirty="0" smtClean="0"/>
              <a:t> </a:t>
            </a:r>
            <a:r>
              <a:rPr lang="ru-RU" sz="1700" dirty="0" err="1" smtClean="0"/>
              <a:t>зсувом</a:t>
            </a:r>
            <a:r>
              <a:rPr lang="ru-RU" sz="1700" dirty="0" smtClean="0"/>
              <a:t> </a:t>
            </a:r>
            <a:r>
              <a:rPr lang="ru-RU" sz="1700" dirty="0" err="1" smtClean="0"/>
              <a:t>органів</a:t>
            </a:r>
            <a:r>
              <a:rPr lang="ru-RU" sz="1700" dirty="0" smtClean="0"/>
              <a:t> </a:t>
            </a:r>
            <a:r>
              <a:rPr lang="ru-RU" sz="1700" dirty="0" err="1" smtClean="0"/>
              <a:t>середостіння</a:t>
            </a:r>
            <a:r>
              <a:rPr lang="ru-RU" sz="1700" dirty="0" smtClean="0"/>
              <a:t> в сторону </a:t>
            </a:r>
            <a:r>
              <a:rPr lang="ru-RU" sz="1700" dirty="0" err="1" smtClean="0"/>
              <a:t>агенезії</a:t>
            </a:r>
            <a:r>
              <a:rPr lang="ru-RU" sz="1700" dirty="0" smtClean="0"/>
              <a:t>, </a:t>
            </a:r>
            <a:r>
              <a:rPr lang="ru-RU" sz="1700" dirty="0" err="1" smtClean="0"/>
              <a:t>вікарна</a:t>
            </a:r>
            <a:r>
              <a:rPr lang="ru-RU" sz="1700" dirty="0" smtClean="0"/>
              <a:t> </a:t>
            </a:r>
            <a:r>
              <a:rPr lang="ru-RU" sz="1700" dirty="0" err="1" smtClean="0"/>
              <a:t>емфізема</a:t>
            </a:r>
            <a:r>
              <a:rPr lang="ru-RU" sz="1700" dirty="0" smtClean="0"/>
              <a:t> </a:t>
            </a:r>
            <a:r>
              <a:rPr lang="ru-RU" sz="1700" dirty="0" err="1" smtClean="0"/>
              <a:t>здорової</a:t>
            </a:r>
            <a:r>
              <a:rPr lang="ru-RU" sz="1700" dirty="0" smtClean="0"/>
              <a:t> </a:t>
            </a:r>
            <a:r>
              <a:rPr lang="ru-RU" sz="1700" dirty="0" err="1" smtClean="0"/>
              <a:t>легені</a:t>
            </a:r>
            <a:r>
              <a:rPr lang="ru-RU" sz="1700" dirty="0" smtClean="0"/>
              <a:t> </a:t>
            </a:r>
            <a:r>
              <a:rPr lang="ru-RU" sz="1700" dirty="0" err="1" smtClean="0"/>
              <a:t>з</a:t>
            </a:r>
            <a:r>
              <a:rPr lang="ru-RU" sz="1700" dirty="0" smtClean="0"/>
              <a:t> </a:t>
            </a:r>
            <a:r>
              <a:rPr lang="ru-RU" sz="1700" dirty="0" err="1" smtClean="0"/>
              <a:t>утворенням</a:t>
            </a:r>
            <a:r>
              <a:rPr lang="ru-RU" sz="1700" dirty="0" smtClean="0"/>
              <a:t> “</a:t>
            </a:r>
            <a:r>
              <a:rPr lang="ru-RU" sz="1700" dirty="0" err="1" smtClean="0"/>
              <a:t>медіастинальної</a:t>
            </a:r>
            <a:r>
              <a:rPr lang="ru-RU" sz="1700" dirty="0" smtClean="0"/>
              <a:t> </a:t>
            </a:r>
            <a:r>
              <a:rPr lang="ru-RU" sz="1700" dirty="0" err="1" smtClean="0"/>
              <a:t>грижі</a:t>
            </a:r>
            <a:r>
              <a:rPr lang="ru-RU" sz="1700" dirty="0" smtClean="0"/>
              <a:t>” у </a:t>
            </a:r>
            <a:r>
              <a:rPr lang="ru-RU" sz="1700" dirty="0" err="1" smtClean="0"/>
              <a:t>верхніх</a:t>
            </a:r>
            <a:r>
              <a:rPr lang="ru-RU" sz="1700" dirty="0" smtClean="0"/>
              <a:t> </a:t>
            </a:r>
            <a:r>
              <a:rPr lang="ru-RU" sz="1700" dirty="0" err="1" smtClean="0"/>
              <a:t>відділах</a:t>
            </a:r>
            <a:r>
              <a:rPr lang="ru-RU" sz="1700" dirty="0" smtClean="0"/>
              <a:t>. </a:t>
            </a:r>
            <a:r>
              <a:rPr lang="ru-RU" sz="1700" dirty="0" err="1" smtClean="0"/>
              <a:t>Діагноз</a:t>
            </a:r>
            <a:r>
              <a:rPr lang="ru-RU" sz="1700" dirty="0" smtClean="0"/>
              <a:t> </a:t>
            </a:r>
            <a:r>
              <a:rPr lang="ru-RU" sz="1700" dirty="0" err="1" smtClean="0"/>
              <a:t>уточнюють</a:t>
            </a:r>
            <a:r>
              <a:rPr lang="ru-RU" sz="1700" dirty="0" smtClean="0"/>
              <a:t> за </a:t>
            </a:r>
            <a:r>
              <a:rPr lang="ru-RU" sz="1700" dirty="0" err="1" smtClean="0"/>
              <a:t>допомогою</a:t>
            </a:r>
            <a:r>
              <a:rPr lang="ru-RU" sz="1700" dirty="0" smtClean="0"/>
              <a:t> </a:t>
            </a:r>
            <a:r>
              <a:rPr lang="ru-RU" sz="1700" dirty="0" err="1" smtClean="0"/>
              <a:t>бронхоскопії</a:t>
            </a:r>
            <a:r>
              <a:rPr lang="ru-RU" sz="1700" dirty="0" smtClean="0"/>
              <a:t>, при </a:t>
            </a:r>
            <a:r>
              <a:rPr lang="ru-RU" sz="1700" dirty="0" err="1" smtClean="0"/>
              <a:t>якій</a:t>
            </a:r>
            <a:r>
              <a:rPr lang="ru-RU" sz="1700" dirty="0" smtClean="0"/>
              <a:t> </a:t>
            </a:r>
            <a:r>
              <a:rPr lang="ru-RU" sz="1700" dirty="0" err="1" smtClean="0"/>
              <a:t>відзначають</a:t>
            </a:r>
            <a:r>
              <a:rPr lang="ru-RU" sz="1700" dirty="0" smtClean="0"/>
              <a:t> </a:t>
            </a:r>
            <a:r>
              <a:rPr lang="ru-RU" sz="1700" dirty="0" err="1" smtClean="0"/>
              <a:t>відсутність</a:t>
            </a:r>
            <a:r>
              <a:rPr lang="ru-RU" sz="1700" dirty="0" smtClean="0"/>
              <a:t> головного бронха.</a:t>
            </a:r>
            <a:r>
              <a:rPr lang="uk-UA" sz="1700" dirty="0" smtClean="0"/>
              <a:t/>
            </a:r>
            <a:br>
              <a:rPr lang="uk-UA" sz="1700" dirty="0" smtClean="0"/>
            </a:br>
            <a:endParaRPr lang="ru-RU" sz="1700" dirty="0"/>
          </a:p>
        </p:txBody>
      </p:sp>
      <p:pic>
        <p:nvPicPr>
          <p:cNvPr id="7" name="Содержимое 6" descr="19864751.jpg"/>
          <p:cNvPicPr>
            <a:picLocks noGrp="1" noChangeAspect="1"/>
          </p:cNvPicPr>
          <p:nvPr>
            <p:ph sz="quarter" idx="2"/>
          </p:nvPr>
        </p:nvPicPr>
        <p:blipFill>
          <a:blip r:embed="rId2" cstate="print"/>
          <a:stretch>
            <a:fillRect/>
          </a:stretch>
        </p:blipFill>
        <p:spPr>
          <a:xfrm>
            <a:off x="5148064" y="2060848"/>
            <a:ext cx="3784600" cy="3935984"/>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Гіпоплазія легені</a:t>
            </a:r>
            <a:endParaRPr lang="ru-RU" dirty="0"/>
          </a:p>
        </p:txBody>
      </p:sp>
      <p:sp>
        <p:nvSpPr>
          <p:cNvPr id="3" name="Содержимое 2"/>
          <p:cNvSpPr>
            <a:spLocks noGrp="1"/>
          </p:cNvSpPr>
          <p:nvPr>
            <p:ph sz="quarter" idx="1"/>
          </p:nvPr>
        </p:nvSpPr>
        <p:spPr>
          <a:xfrm>
            <a:off x="0" y="1589566"/>
            <a:ext cx="4860032" cy="5268433"/>
          </a:xfrm>
        </p:spPr>
        <p:txBody>
          <a:bodyPr>
            <a:normAutofit fontScale="62500" lnSpcReduction="20000"/>
          </a:bodyPr>
          <a:lstStyle/>
          <a:p>
            <a:r>
              <a:rPr lang="uk-UA" dirty="0" smtClean="0"/>
              <a:t>є недорозвиненням всіх структурні одиниць. Проста гіпоплазія легені – рівномірне недорозвинення легені з редукцією </a:t>
            </a:r>
            <a:r>
              <a:rPr lang="uk-UA" dirty="0" err="1" smtClean="0"/>
              <a:t>бронхіолярного</a:t>
            </a:r>
            <a:r>
              <a:rPr lang="uk-UA" dirty="0" smtClean="0"/>
              <a:t> дерева. Клінічно виявляється кашлем з мокротою, задишка при фізичному навантаженні, </a:t>
            </a:r>
            <a:r>
              <a:rPr lang="uk-UA" dirty="0" err="1" smtClean="0"/>
              <a:t>рецидивуюча</a:t>
            </a:r>
            <a:r>
              <a:rPr lang="uk-UA" dirty="0" smtClean="0"/>
              <a:t> інфекція і пневмонія. </a:t>
            </a:r>
            <a:r>
              <a:rPr lang="ru-RU" dirty="0" smtClean="0"/>
              <a:t>При </a:t>
            </a:r>
            <a:r>
              <a:rPr lang="ru-RU" dirty="0" err="1" smtClean="0"/>
              <a:t>рентгенологічному</a:t>
            </a:r>
            <a:r>
              <a:rPr lang="ru-RU" dirty="0" smtClean="0"/>
              <a:t> </a:t>
            </a:r>
            <a:r>
              <a:rPr lang="ru-RU" dirty="0" err="1" smtClean="0"/>
              <a:t>дослідженні</a:t>
            </a:r>
            <a:r>
              <a:rPr lang="ru-RU" dirty="0" smtClean="0"/>
              <a:t> – </a:t>
            </a:r>
            <a:r>
              <a:rPr lang="ru-RU" dirty="0" err="1" smtClean="0"/>
              <a:t>зменшення</a:t>
            </a:r>
            <a:r>
              <a:rPr lang="ru-RU" dirty="0" smtClean="0"/>
              <a:t> </a:t>
            </a:r>
            <a:r>
              <a:rPr lang="ru-RU" dirty="0" err="1" smtClean="0"/>
              <a:t>легеневого</a:t>
            </a:r>
            <a:r>
              <a:rPr lang="ru-RU" dirty="0" smtClean="0"/>
              <a:t> поля, </a:t>
            </a:r>
            <a:r>
              <a:rPr lang="ru-RU" dirty="0" err="1" smtClean="0"/>
              <a:t>зсув</a:t>
            </a:r>
            <a:r>
              <a:rPr lang="ru-RU" dirty="0" smtClean="0"/>
              <a:t> </a:t>
            </a:r>
            <a:r>
              <a:rPr lang="ru-RU" dirty="0" err="1" smtClean="0"/>
              <a:t>органів</a:t>
            </a:r>
            <a:r>
              <a:rPr lang="ru-RU" dirty="0" smtClean="0"/>
              <a:t> </a:t>
            </a:r>
            <a:r>
              <a:rPr lang="ru-RU" dirty="0" err="1" smtClean="0"/>
              <a:t>середостіння</a:t>
            </a:r>
            <a:r>
              <a:rPr lang="ru-RU" dirty="0" smtClean="0"/>
              <a:t> на сторону </a:t>
            </a:r>
            <a:r>
              <a:rPr lang="ru-RU" dirty="0" err="1" smtClean="0"/>
              <a:t>гіпоплазії</a:t>
            </a:r>
            <a:r>
              <a:rPr lang="ru-RU" dirty="0" smtClean="0"/>
              <a:t>, </a:t>
            </a:r>
            <a:r>
              <a:rPr lang="ru-RU" dirty="0" err="1" smtClean="0"/>
              <a:t>високе</a:t>
            </a:r>
            <a:r>
              <a:rPr lang="ru-RU" dirty="0" smtClean="0"/>
              <a:t> </a:t>
            </a:r>
            <a:r>
              <a:rPr lang="ru-RU" dirty="0" err="1" smtClean="0"/>
              <a:t>стояння</a:t>
            </a:r>
            <a:r>
              <a:rPr lang="ru-RU" dirty="0" smtClean="0"/>
              <a:t> куполу </a:t>
            </a:r>
            <a:r>
              <a:rPr lang="ru-RU" dirty="0" err="1" smtClean="0"/>
              <a:t>діафрагми</a:t>
            </a:r>
            <a:r>
              <a:rPr lang="ru-RU" dirty="0" smtClean="0"/>
              <a:t>. </a:t>
            </a:r>
            <a:r>
              <a:rPr lang="ru-RU" dirty="0" err="1" smtClean="0"/>
              <a:t>Бронхографія</a:t>
            </a:r>
            <a:r>
              <a:rPr lang="ru-RU" dirty="0" smtClean="0"/>
              <a:t> </a:t>
            </a:r>
            <a:r>
              <a:rPr lang="ru-RU" dirty="0" err="1" smtClean="0"/>
              <a:t>виявляє</a:t>
            </a:r>
            <a:r>
              <a:rPr lang="ru-RU" dirty="0" smtClean="0"/>
              <a:t> </a:t>
            </a:r>
            <a:r>
              <a:rPr lang="ru-RU" dirty="0" err="1" smtClean="0"/>
              <a:t>зменшення</a:t>
            </a:r>
            <a:r>
              <a:rPr lang="ru-RU" dirty="0" smtClean="0"/>
              <a:t> числа </a:t>
            </a:r>
            <a:r>
              <a:rPr lang="ru-RU" dirty="0" err="1" smtClean="0"/>
              <a:t>бронхіальних</a:t>
            </a:r>
            <a:r>
              <a:rPr lang="ru-RU" dirty="0" smtClean="0"/>
              <a:t> </a:t>
            </a:r>
            <a:r>
              <a:rPr lang="ru-RU" dirty="0" err="1" smtClean="0"/>
              <a:t>розгалужень</a:t>
            </a:r>
            <a:r>
              <a:rPr lang="ru-RU" dirty="0" smtClean="0"/>
              <a:t>, </a:t>
            </a:r>
            <a:r>
              <a:rPr lang="ru-RU" dirty="0" err="1" smtClean="0"/>
              <a:t>їх</a:t>
            </a:r>
            <a:r>
              <a:rPr lang="ru-RU" dirty="0" smtClean="0"/>
              <a:t> </a:t>
            </a:r>
            <a:r>
              <a:rPr lang="ru-RU" dirty="0" err="1" smtClean="0"/>
              <a:t>стоншування</a:t>
            </a:r>
            <a:r>
              <a:rPr lang="ru-RU" dirty="0" smtClean="0"/>
              <a:t> </a:t>
            </a:r>
            <a:r>
              <a:rPr lang="ru-RU" dirty="0" err="1" smtClean="0"/>
              <a:t>і</a:t>
            </a:r>
            <a:r>
              <a:rPr lang="ru-RU" dirty="0" smtClean="0"/>
              <a:t> </a:t>
            </a:r>
            <a:r>
              <a:rPr lang="ru-RU" dirty="0" err="1" smtClean="0"/>
              <a:t>деформацію</a:t>
            </a:r>
            <a:r>
              <a:rPr lang="ru-RU" dirty="0" smtClean="0"/>
              <a:t>. </a:t>
            </a:r>
            <a:r>
              <a:rPr lang="ru-RU" dirty="0" err="1" smtClean="0"/>
              <a:t>Кістозна</a:t>
            </a:r>
            <a:r>
              <a:rPr lang="ru-RU" dirty="0" smtClean="0"/>
              <a:t> </a:t>
            </a:r>
            <a:r>
              <a:rPr lang="ru-RU" dirty="0" err="1" smtClean="0"/>
              <a:t>гіпоплазія</a:t>
            </a:r>
            <a:r>
              <a:rPr lang="ru-RU" dirty="0" smtClean="0"/>
              <a:t> </a:t>
            </a:r>
            <a:r>
              <a:rPr lang="ru-RU" dirty="0" err="1" smtClean="0"/>
              <a:t>легені</a:t>
            </a:r>
            <a:r>
              <a:rPr lang="ru-RU" dirty="0" smtClean="0"/>
              <a:t> </a:t>
            </a:r>
            <a:r>
              <a:rPr lang="ru-RU" dirty="0" err="1" smtClean="0"/>
              <a:t>характеризується</a:t>
            </a:r>
            <a:r>
              <a:rPr lang="ru-RU" dirty="0" smtClean="0"/>
              <a:t> </a:t>
            </a:r>
            <a:r>
              <a:rPr lang="ru-RU" dirty="0" err="1" smtClean="0"/>
              <a:t>недорозвиненням</a:t>
            </a:r>
            <a:r>
              <a:rPr lang="ru-RU" dirty="0" smtClean="0"/>
              <a:t> </a:t>
            </a:r>
            <a:r>
              <a:rPr lang="ru-RU" dirty="0" err="1" smtClean="0"/>
              <a:t>респіраторного</a:t>
            </a:r>
            <a:r>
              <a:rPr lang="ru-RU" dirty="0" smtClean="0"/>
              <a:t> </a:t>
            </a:r>
            <a:r>
              <a:rPr lang="ru-RU" dirty="0" err="1" smtClean="0"/>
              <a:t>відділу</a:t>
            </a:r>
            <a:r>
              <a:rPr lang="ru-RU" dirty="0" smtClean="0"/>
              <a:t> </a:t>
            </a:r>
            <a:r>
              <a:rPr lang="ru-RU" dirty="0" err="1" smtClean="0"/>
              <a:t>з</a:t>
            </a:r>
            <a:r>
              <a:rPr lang="ru-RU" dirty="0" smtClean="0"/>
              <a:t> </a:t>
            </a:r>
            <a:r>
              <a:rPr lang="ru-RU" dirty="0" err="1" smtClean="0"/>
              <a:t>формуванням</a:t>
            </a:r>
            <a:r>
              <a:rPr lang="ru-RU" dirty="0" smtClean="0"/>
              <a:t> </a:t>
            </a:r>
            <a:r>
              <a:rPr lang="ru-RU" dirty="0" err="1" smtClean="0"/>
              <a:t>множинних</a:t>
            </a:r>
            <a:r>
              <a:rPr lang="ru-RU" dirty="0" smtClean="0"/>
              <a:t> </a:t>
            </a:r>
            <a:r>
              <a:rPr lang="ru-RU" dirty="0" err="1" smtClean="0"/>
              <a:t>кістоподібних</a:t>
            </a:r>
            <a:r>
              <a:rPr lang="ru-RU" dirty="0" smtClean="0"/>
              <a:t> </a:t>
            </a:r>
            <a:r>
              <a:rPr lang="ru-RU" dirty="0" err="1" smtClean="0"/>
              <a:t>розширень</a:t>
            </a:r>
            <a:r>
              <a:rPr lang="ru-RU" dirty="0" smtClean="0"/>
              <a:t>. У </a:t>
            </a:r>
            <a:r>
              <a:rPr lang="ru-RU" dirty="0" err="1" smtClean="0"/>
              <a:t>клінічній</a:t>
            </a:r>
            <a:r>
              <a:rPr lang="ru-RU" dirty="0" smtClean="0"/>
              <a:t> </a:t>
            </a:r>
            <a:r>
              <a:rPr lang="ru-RU" dirty="0" err="1" smtClean="0"/>
              <a:t>картині</a:t>
            </a:r>
            <a:r>
              <a:rPr lang="ru-RU" dirty="0" smtClean="0"/>
              <a:t> </a:t>
            </a:r>
            <a:r>
              <a:rPr lang="ru-RU" dirty="0" err="1" smtClean="0"/>
              <a:t>превалює</a:t>
            </a:r>
            <a:r>
              <a:rPr lang="ru-RU" dirty="0" smtClean="0"/>
              <a:t> </a:t>
            </a:r>
            <a:r>
              <a:rPr lang="ru-RU" dirty="0" err="1" smtClean="0"/>
              <a:t>хронічні</a:t>
            </a:r>
            <a:r>
              <a:rPr lang="ru-RU" dirty="0" smtClean="0"/>
              <a:t> </a:t>
            </a:r>
            <a:r>
              <a:rPr lang="ru-RU" dirty="0" err="1" smtClean="0"/>
              <a:t>рецидивуючі</a:t>
            </a:r>
            <a:r>
              <a:rPr lang="ru-RU" dirty="0" smtClean="0"/>
              <a:t> </a:t>
            </a:r>
            <a:r>
              <a:rPr lang="ru-RU" dirty="0" err="1" smtClean="0"/>
              <a:t>пневмонії</a:t>
            </a:r>
            <a:r>
              <a:rPr lang="ru-RU" dirty="0" smtClean="0"/>
              <a:t>. </a:t>
            </a:r>
            <a:r>
              <a:rPr lang="ru-RU" dirty="0" err="1" smtClean="0"/>
              <a:t>Бронхографія</a:t>
            </a:r>
            <a:r>
              <a:rPr lang="ru-RU" dirty="0" smtClean="0"/>
              <a:t> </a:t>
            </a:r>
            <a:r>
              <a:rPr lang="ru-RU" dirty="0" err="1" smtClean="0"/>
              <a:t>виявляє</a:t>
            </a:r>
            <a:r>
              <a:rPr lang="ru-RU" dirty="0" smtClean="0"/>
              <a:t> </a:t>
            </a:r>
            <a:r>
              <a:rPr lang="ru-RU" dirty="0" err="1" smtClean="0"/>
              <a:t>множинні</a:t>
            </a:r>
            <a:r>
              <a:rPr lang="ru-RU" dirty="0" smtClean="0"/>
              <a:t> </a:t>
            </a:r>
            <a:r>
              <a:rPr lang="ru-RU" dirty="0" err="1" smtClean="0"/>
              <a:t>тонкостінні</a:t>
            </a:r>
            <a:r>
              <a:rPr lang="ru-RU" dirty="0" smtClean="0"/>
              <a:t> </a:t>
            </a:r>
            <a:r>
              <a:rPr lang="ru-RU" dirty="0" err="1" smtClean="0"/>
              <a:t>порожнини</a:t>
            </a:r>
            <a:r>
              <a:rPr lang="ru-RU" dirty="0" smtClean="0"/>
              <a:t> </a:t>
            </a:r>
            <a:r>
              <a:rPr lang="ru-RU" dirty="0" err="1" smtClean="0"/>
              <a:t>різного</a:t>
            </a:r>
            <a:r>
              <a:rPr lang="ru-RU" dirty="0" smtClean="0"/>
              <a:t> </a:t>
            </a:r>
            <a:r>
              <a:rPr lang="ru-RU" dirty="0" err="1" smtClean="0"/>
              <a:t>діаметру</a:t>
            </a:r>
            <a:r>
              <a:rPr lang="ru-RU" dirty="0" smtClean="0"/>
              <a:t>.</a:t>
            </a:r>
          </a:p>
          <a:p>
            <a:endParaRPr lang="ru-RU" dirty="0"/>
          </a:p>
        </p:txBody>
      </p:sp>
      <p:pic>
        <p:nvPicPr>
          <p:cNvPr id="1026" name="Picture 2"/>
          <p:cNvPicPr>
            <a:picLocks noGrp="1" noChangeAspect="1" noChangeArrowheads="1"/>
          </p:cNvPicPr>
          <p:nvPr>
            <p:ph sz="quarter" idx="2"/>
          </p:nvPr>
        </p:nvPicPr>
        <p:blipFill>
          <a:blip r:embed="rId2" cstate="print"/>
          <a:srcRect/>
          <a:stretch>
            <a:fillRect/>
          </a:stretch>
        </p:blipFill>
        <p:spPr bwMode="auto">
          <a:xfrm>
            <a:off x="5076056" y="1988840"/>
            <a:ext cx="3892550" cy="384831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Гостра вроджена </a:t>
            </a:r>
            <a:r>
              <a:rPr lang="uk-UA" dirty="0" err="1" smtClean="0"/>
              <a:t>лобарна</a:t>
            </a:r>
            <a:r>
              <a:rPr lang="uk-UA" dirty="0" smtClean="0"/>
              <a:t> емфізема</a:t>
            </a:r>
            <a:endParaRPr lang="ru-RU" dirty="0"/>
          </a:p>
        </p:txBody>
      </p:sp>
      <p:sp>
        <p:nvSpPr>
          <p:cNvPr id="3" name="Содержимое 2"/>
          <p:cNvSpPr>
            <a:spLocks noGrp="1"/>
          </p:cNvSpPr>
          <p:nvPr>
            <p:ph sz="quarter" idx="1"/>
          </p:nvPr>
        </p:nvSpPr>
        <p:spPr>
          <a:xfrm>
            <a:off x="107504" y="1589567"/>
            <a:ext cx="4608512" cy="5079794"/>
          </a:xfrm>
        </p:spPr>
        <p:txBody>
          <a:bodyPr>
            <a:normAutofit fontScale="62500" lnSpcReduction="20000"/>
          </a:bodyPr>
          <a:lstStyle/>
          <a:p>
            <a:r>
              <a:rPr lang="ru-RU" dirty="0" err="1" smtClean="0"/>
              <a:t>емфізема</a:t>
            </a:r>
            <a:r>
              <a:rPr lang="ru-RU" dirty="0" smtClean="0"/>
              <a:t> </a:t>
            </a:r>
            <a:r>
              <a:rPr lang="ru-RU" dirty="0" err="1" smtClean="0"/>
              <a:t>характеризується</a:t>
            </a:r>
            <a:r>
              <a:rPr lang="ru-RU" dirty="0" smtClean="0"/>
              <a:t> </a:t>
            </a:r>
            <a:r>
              <a:rPr lang="ru-RU" dirty="0" err="1" smtClean="0"/>
              <a:t>різким</a:t>
            </a:r>
            <a:r>
              <a:rPr lang="ru-RU" dirty="0" smtClean="0"/>
              <a:t> </a:t>
            </a:r>
            <a:r>
              <a:rPr lang="ru-RU" dirty="0" err="1" smtClean="0"/>
              <a:t>збільшенням</a:t>
            </a:r>
            <a:r>
              <a:rPr lang="ru-RU" dirty="0" smtClean="0"/>
              <a:t> </a:t>
            </a:r>
            <a:r>
              <a:rPr lang="ru-RU" dirty="0" err="1" smtClean="0"/>
              <a:t>об'єму</a:t>
            </a:r>
            <a:r>
              <a:rPr lang="ru-RU" dirty="0" smtClean="0"/>
              <a:t> </a:t>
            </a:r>
            <a:r>
              <a:rPr lang="ru-RU" dirty="0" err="1" smtClean="0"/>
              <a:t>однієї</a:t>
            </a:r>
            <a:r>
              <a:rPr lang="ru-RU" dirty="0" smtClean="0"/>
              <a:t> </a:t>
            </a:r>
            <a:r>
              <a:rPr lang="ru-RU" dirty="0" err="1" smtClean="0"/>
              <a:t>з</a:t>
            </a:r>
            <a:r>
              <a:rPr lang="ru-RU" dirty="0" smtClean="0"/>
              <a:t> </a:t>
            </a:r>
            <a:r>
              <a:rPr lang="ru-RU" dirty="0" err="1" smtClean="0"/>
              <a:t>часток</a:t>
            </a:r>
            <a:r>
              <a:rPr lang="ru-RU" dirty="0" smtClean="0"/>
              <a:t> </a:t>
            </a:r>
            <a:r>
              <a:rPr lang="ru-RU" dirty="0" err="1" smtClean="0"/>
              <a:t>легені</a:t>
            </a:r>
            <a:r>
              <a:rPr lang="ru-RU" dirty="0" smtClean="0"/>
              <a:t> </a:t>
            </a:r>
            <a:r>
              <a:rPr lang="ru-RU" dirty="0" err="1" smtClean="0"/>
              <a:t>унаслідок</a:t>
            </a:r>
            <a:r>
              <a:rPr lang="ru-RU" dirty="0" smtClean="0"/>
              <a:t> </a:t>
            </a:r>
            <a:r>
              <a:rPr lang="ru-RU" dirty="0" err="1" smtClean="0"/>
              <a:t>її</a:t>
            </a:r>
            <a:r>
              <a:rPr lang="ru-RU" dirty="0" smtClean="0"/>
              <a:t> </a:t>
            </a:r>
            <a:r>
              <a:rPr lang="ru-RU" dirty="0" err="1" smtClean="0"/>
              <a:t>перерозтяжіння</a:t>
            </a:r>
            <a:r>
              <a:rPr lang="ru-RU" dirty="0" smtClean="0"/>
              <a:t>. </a:t>
            </a:r>
            <a:r>
              <a:rPr lang="ru-RU" dirty="0" err="1" smtClean="0"/>
              <a:t>Етіологічно</a:t>
            </a:r>
            <a:r>
              <a:rPr lang="ru-RU" dirty="0" smtClean="0"/>
              <a:t> </a:t>
            </a:r>
            <a:r>
              <a:rPr lang="ru-RU" dirty="0" err="1" smtClean="0"/>
              <a:t>виникнення</a:t>
            </a:r>
            <a:r>
              <a:rPr lang="ru-RU" dirty="0" smtClean="0"/>
              <a:t> </a:t>
            </a:r>
            <a:r>
              <a:rPr lang="ru-RU" dirty="0" err="1" smtClean="0"/>
              <a:t>природженої</a:t>
            </a:r>
            <a:r>
              <a:rPr lang="ru-RU" dirty="0" smtClean="0"/>
              <a:t> </a:t>
            </a:r>
            <a:r>
              <a:rPr lang="ru-RU" dirty="0" err="1" smtClean="0"/>
              <a:t>лобарної</a:t>
            </a:r>
            <a:r>
              <a:rPr lang="ru-RU" dirty="0" smtClean="0"/>
              <a:t> </a:t>
            </a:r>
            <a:r>
              <a:rPr lang="ru-RU" dirty="0" err="1" smtClean="0"/>
              <a:t>емфіземи</a:t>
            </a:r>
            <a:r>
              <a:rPr lang="ru-RU" dirty="0" smtClean="0"/>
              <a:t> </a:t>
            </a:r>
            <a:r>
              <a:rPr lang="ru-RU" dirty="0" err="1" smtClean="0"/>
              <a:t>обумовлене</a:t>
            </a:r>
            <a:r>
              <a:rPr lang="ru-RU" dirty="0" smtClean="0"/>
              <a:t> </a:t>
            </a:r>
            <a:r>
              <a:rPr lang="ru-RU" dirty="0" err="1" smtClean="0"/>
              <a:t>недорозвиненням</a:t>
            </a:r>
            <a:r>
              <a:rPr lang="ru-RU" dirty="0" smtClean="0"/>
              <a:t> </a:t>
            </a:r>
            <a:r>
              <a:rPr lang="ru-RU" dirty="0" err="1" smtClean="0"/>
              <a:t>окремих</a:t>
            </a:r>
            <a:r>
              <a:rPr lang="ru-RU" dirty="0" smtClean="0"/>
              <a:t> </a:t>
            </a:r>
            <a:r>
              <a:rPr lang="ru-RU" dirty="0" err="1" smtClean="0"/>
              <a:t>структурних</a:t>
            </a:r>
            <a:r>
              <a:rPr lang="ru-RU" dirty="0" smtClean="0"/>
              <a:t> </a:t>
            </a:r>
            <a:r>
              <a:rPr lang="ru-RU" dirty="0" err="1" smtClean="0"/>
              <a:t>елементів</a:t>
            </a:r>
            <a:r>
              <a:rPr lang="ru-RU" dirty="0" smtClean="0"/>
              <a:t> </a:t>
            </a:r>
            <a:r>
              <a:rPr lang="ru-RU" dirty="0" err="1" smtClean="0"/>
              <a:t>легені</a:t>
            </a:r>
            <a:r>
              <a:rPr lang="ru-RU" dirty="0" smtClean="0"/>
              <a:t>. У </a:t>
            </a:r>
            <a:r>
              <a:rPr lang="ru-RU" dirty="0" err="1" smtClean="0"/>
              <a:t>основі</a:t>
            </a:r>
            <a:r>
              <a:rPr lang="ru-RU" dirty="0" smtClean="0"/>
              <a:t> </a:t>
            </a:r>
            <a:r>
              <a:rPr lang="ru-RU" dirty="0" err="1" smtClean="0"/>
              <a:t>їх</a:t>
            </a:r>
            <a:r>
              <a:rPr lang="ru-RU" dirty="0" smtClean="0"/>
              <a:t> </a:t>
            </a:r>
            <a:r>
              <a:rPr lang="ru-RU" dirty="0" err="1" smtClean="0"/>
              <a:t>лежить</a:t>
            </a:r>
            <a:r>
              <a:rPr lang="ru-RU" dirty="0" smtClean="0"/>
              <a:t>: </a:t>
            </a:r>
            <a:r>
              <a:rPr lang="ru-RU" dirty="0" err="1" smtClean="0"/>
              <a:t>аплазія</a:t>
            </a:r>
            <a:r>
              <a:rPr lang="ru-RU" dirty="0" smtClean="0"/>
              <a:t> гладких </a:t>
            </a:r>
            <a:r>
              <a:rPr lang="ru-RU" dirty="0" err="1" smtClean="0"/>
              <a:t>м'язів</a:t>
            </a:r>
            <a:r>
              <a:rPr lang="ru-RU" dirty="0" smtClean="0"/>
              <a:t>, </a:t>
            </a:r>
            <a:r>
              <a:rPr lang="ru-RU" dirty="0" err="1" smtClean="0"/>
              <a:t>термінальних</a:t>
            </a:r>
            <a:r>
              <a:rPr lang="ru-RU" dirty="0" smtClean="0"/>
              <a:t> </a:t>
            </a:r>
            <a:r>
              <a:rPr lang="ru-RU" dirty="0" err="1" smtClean="0"/>
              <a:t>і</a:t>
            </a:r>
            <a:r>
              <a:rPr lang="ru-RU" dirty="0" smtClean="0"/>
              <a:t> </a:t>
            </a:r>
            <a:r>
              <a:rPr lang="ru-RU" dirty="0" err="1" smtClean="0"/>
              <a:t>респіраторних</a:t>
            </a:r>
            <a:r>
              <a:rPr lang="ru-RU" dirty="0" smtClean="0"/>
              <a:t> </a:t>
            </a:r>
            <a:r>
              <a:rPr lang="ru-RU" dirty="0" err="1" smtClean="0"/>
              <a:t>бронхів</a:t>
            </a:r>
            <a:r>
              <a:rPr lang="ru-RU" dirty="0" smtClean="0"/>
              <a:t>, локальна </a:t>
            </a:r>
            <a:r>
              <a:rPr lang="ru-RU" dirty="0" err="1" smtClean="0"/>
              <a:t>легенева</a:t>
            </a:r>
            <a:r>
              <a:rPr lang="ru-RU" dirty="0" smtClean="0"/>
              <a:t> </a:t>
            </a:r>
            <a:r>
              <a:rPr lang="ru-RU" dirty="0" err="1" smtClean="0"/>
              <a:t>гіпоплазія</a:t>
            </a:r>
            <a:r>
              <a:rPr lang="ru-RU" dirty="0" smtClean="0"/>
              <a:t> </a:t>
            </a:r>
            <a:r>
              <a:rPr lang="ru-RU" dirty="0" err="1" smtClean="0"/>
              <a:t>унаслідок</a:t>
            </a:r>
            <a:r>
              <a:rPr lang="ru-RU" dirty="0" smtClean="0"/>
              <a:t> </a:t>
            </a:r>
            <a:r>
              <a:rPr lang="ru-RU" dirty="0" err="1" smtClean="0"/>
              <a:t>зменшеного</a:t>
            </a:r>
            <a:r>
              <a:rPr lang="ru-RU" dirty="0" smtClean="0"/>
              <a:t> числа </a:t>
            </a:r>
            <a:r>
              <a:rPr lang="ru-RU" dirty="0" err="1" smtClean="0"/>
              <a:t>бронхіальних</a:t>
            </a:r>
            <a:r>
              <a:rPr lang="ru-RU" dirty="0" smtClean="0"/>
              <a:t> </a:t>
            </a:r>
            <a:r>
              <a:rPr lang="ru-RU" dirty="0" err="1" smtClean="0"/>
              <a:t>гілок</a:t>
            </a:r>
            <a:r>
              <a:rPr lang="ru-RU" dirty="0" smtClean="0"/>
              <a:t>, приводить до </a:t>
            </a:r>
            <a:r>
              <a:rPr lang="ru-RU" dirty="0" err="1" smtClean="0"/>
              <a:t>надмірного</a:t>
            </a:r>
            <a:r>
              <a:rPr lang="ru-RU" dirty="0" smtClean="0"/>
              <a:t> </a:t>
            </a:r>
            <a:r>
              <a:rPr lang="ru-RU" dirty="0" err="1" smtClean="0"/>
              <a:t>перерозтягнення</a:t>
            </a:r>
            <a:r>
              <a:rPr lang="ru-RU" dirty="0" smtClean="0"/>
              <a:t> </a:t>
            </a:r>
            <a:r>
              <a:rPr lang="ru-RU" dirty="0" err="1" smtClean="0"/>
              <a:t>частки</a:t>
            </a:r>
            <a:r>
              <a:rPr lang="ru-RU" dirty="0" smtClean="0"/>
              <a:t> </a:t>
            </a:r>
            <a:r>
              <a:rPr lang="ru-RU" dirty="0" err="1" smtClean="0"/>
              <a:t>легені</a:t>
            </a:r>
            <a:r>
              <a:rPr lang="ru-RU" dirty="0" smtClean="0"/>
              <a:t>, а </a:t>
            </a:r>
            <a:r>
              <a:rPr lang="ru-RU" dirty="0" err="1" smtClean="0"/>
              <a:t>недорозвинення</a:t>
            </a:r>
            <a:r>
              <a:rPr lang="ru-RU" dirty="0" smtClean="0"/>
              <a:t> </a:t>
            </a:r>
            <a:r>
              <a:rPr lang="ru-RU" dirty="0" err="1" smtClean="0"/>
              <a:t>альвеолярних</a:t>
            </a:r>
            <a:r>
              <a:rPr lang="ru-RU" dirty="0" smtClean="0"/>
              <a:t> перегородок приводить до </a:t>
            </a:r>
            <a:r>
              <a:rPr lang="ru-RU" dirty="0" err="1" smtClean="0"/>
              <a:t>збільшення</a:t>
            </a:r>
            <a:r>
              <a:rPr lang="ru-RU" dirty="0" smtClean="0"/>
              <a:t> </a:t>
            </a:r>
            <a:r>
              <a:rPr lang="ru-RU" dirty="0" err="1" smtClean="0"/>
              <a:t>ацинуса</a:t>
            </a:r>
            <a:r>
              <a:rPr lang="ru-RU" dirty="0" smtClean="0"/>
              <a:t>. </a:t>
            </a:r>
            <a:r>
              <a:rPr lang="ru-RU" dirty="0" err="1" smtClean="0"/>
              <a:t>Порушення</a:t>
            </a:r>
            <a:r>
              <a:rPr lang="ru-RU" dirty="0" smtClean="0"/>
              <a:t> </a:t>
            </a:r>
            <a:r>
              <a:rPr lang="ru-RU" dirty="0" err="1" smtClean="0"/>
              <a:t>дренажної</a:t>
            </a:r>
            <a:r>
              <a:rPr lang="ru-RU" dirty="0" smtClean="0"/>
              <a:t> </a:t>
            </a:r>
            <a:r>
              <a:rPr lang="ru-RU" dirty="0" err="1" smtClean="0"/>
              <a:t>функції</a:t>
            </a:r>
            <a:r>
              <a:rPr lang="ru-RU" dirty="0" smtClean="0"/>
              <a:t> </a:t>
            </a:r>
            <a:r>
              <a:rPr lang="ru-RU" dirty="0" err="1" smtClean="0"/>
              <a:t>бронхів</a:t>
            </a:r>
            <a:r>
              <a:rPr lang="ru-RU" dirty="0" smtClean="0"/>
              <a:t> приводить до </a:t>
            </a:r>
            <a:r>
              <a:rPr lang="ru-RU" dirty="0" err="1" smtClean="0"/>
              <a:t>формування</a:t>
            </a:r>
            <a:r>
              <a:rPr lang="ru-RU" dirty="0" smtClean="0"/>
              <a:t> клапанного </a:t>
            </a:r>
            <a:r>
              <a:rPr lang="ru-RU" dirty="0" err="1" smtClean="0"/>
              <a:t>механізму</a:t>
            </a:r>
            <a:r>
              <a:rPr lang="ru-RU" dirty="0" smtClean="0"/>
              <a:t> типу “</a:t>
            </a:r>
            <a:r>
              <a:rPr lang="ru-RU" dirty="0" err="1" smtClean="0"/>
              <a:t>повітряної</a:t>
            </a:r>
            <a:r>
              <a:rPr lang="ru-RU" dirty="0" smtClean="0"/>
              <a:t> </a:t>
            </a:r>
            <a:r>
              <a:rPr lang="ru-RU" dirty="0" err="1" smtClean="0"/>
              <a:t>пастки</a:t>
            </a:r>
            <a:r>
              <a:rPr lang="ru-RU" dirty="0" smtClean="0"/>
              <a:t>” </a:t>
            </a:r>
            <a:r>
              <a:rPr lang="ru-RU" dirty="0" err="1" smtClean="0"/>
              <a:t>і</a:t>
            </a:r>
            <a:r>
              <a:rPr lang="ru-RU" dirty="0" smtClean="0"/>
              <a:t> </a:t>
            </a:r>
            <a:r>
              <a:rPr lang="ru-RU" dirty="0" err="1" smtClean="0"/>
              <a:t>надмірному</a:t>
            </a:r>
            <a:r>
              <a:rPr lang="ru-RU" dirty="0" smtClean="0"/>
              <a:t> </a:t>
            </a:r>
            <a:r>
              <a:rPr lang="ru-RU" dirty="0" err="1" smtClean="0"/>
              <a:t>перерозтягнення</a:t>
            </a:r>
            <a:r>
              <a:rPr lang="ru-RU" dirty="0" smtClean="0"/>
              <a:t> </a:t>
            </a:r>
            <a:r>
              <a:rPr lang="ru-RU" dirty="0" err="1" smtClean="0"/>
              <a:t>частки</a:t>
            </a:r>
            <a:r>
              <a:rPr lang="ru-RU" dirty="0" smtClean="0"/>
              <a:t> </a:t>
            </a:r>
            <a:r>
              <a:rPr lang="ru-RU" dirty="0" err="1" smtClean="0"/>
              <a:t>легені</a:t>
            </a:r>
            <a:r>
              <a:rPr lang="ru-RU" dirty="0" smtClean="0"/>
              <a:t>.</a:t>
            </a:r>
          </a:p>
          <a:p>
            <a:endParaRPr lang="ru-RU" dirty="0"/>
          </a:p>
        </p:txBody>
      </p:sp>
      <p:pic>
        <p:nvPicPr>
          <p:cNvPr id="18434" name="Picture 2"/>
          <p:cNvPicPr>
            <a:picLocks noGrp="1" noChangeAspect="1" noChangeArrowheads="1"/>
          </p:cNvPicPr>
          <p:nvPr>
            <p:ph sz="quarter" idx="2"/>
          </p:nvPr>
        </p:nvPicPr>
        <p:blipFill>
          <a:blip r:embed="rId2" cstate="print"/>
          <a:srcRect/>
          <a:stretch>
            <a:fillRect/>
          </a:stretch>
        </p:blipFill>
        <p:spPr bwMode="auto">
          <a:xfrm>
            <a:off x="4845050" y="2240549"/>
            <a:ext cx="3886200" cy="326907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Вроджені </a:t>
            </a:r>
            <a:r>
              <a:rPr lang="uk-UA" dirty="0" err="1" smtClean="0"/>
              <a:t>діафрагмальні</a:t>
            </a:r>
            <a:r>
              <a:rPr lang="uk-UA" dirty="0" smtClean="0"/>
              <a:t> грижі</a:t>
            </a:r>
            <a:endParaRPr lang="ru-RU" dirty="0"/>
          </a:p>
        </p:txBody>
      </p:sp>
      <p:sp>
        <p:nvSpPr>
          <p:cNvPr id="3" name="Содержимое 2"/>
          <p:cNvSpPr>
            <a:spLocks noGrp="1"/>
          </p:cNvSpPr>
          <p:nvPr>
            <p:ph sz="quarter" idx="1"/>
          </p:nvPr>
        </p:nvSpPr>
        <p:spPr>
          <a:xfrm>
            <a:off x="0" y="1589566"/>
            <a:ext cx="4495800" cy="5268433"/>
          </a:xfrm>
        </p:spPr>
        <p:txBody>
          <a:bodyPr>
            <a:normAutofit fontScale="77500" lnSpcReduction="20000"/>
          </a:bodyPr>
          <a:lstStyle/>
          <a:p>
            <a:r>
              <a:rPr lang="ru-RU" dirty="0" err="1" smtClean="0"/>
              <a:t>Вроджені</a:t>
            </a:r>
            <a:r>
              <a:rPr lang="ru-RU" dirty="0" smtClean="0"/>
              <a:t> </a:t>
            </a:r>
            <a:r>
              <a:rPr lang="ru-RU" dirty="0" err="1" smtClean="0"/>
              <a:t>діафрагмальні</a:t>
            </a:r>
            <a:r>
              <a:rPr lang="ru-RU" dirty="0" smtClean="0"/>
              <a:t> </a:t>
            </a:r>
            <a:r>
              <a:rPr lang="ru-RU" dirty="0" err="1" smtClean="0"/>
              <a:t>грижі</a:t>
            </a:r>
            <a:r>
              <a:rPr lang="ru-RU" dirty="0" smtClean="0"/>
              <a:t> - </a:t>
            </a:r>
            <a:r>
              <a:rPr lang="ru-RU" dirty="0" err="1" smtClean="0"/>
              <a:t>пе­реміщення</a:t>
            </a:r>
            <a:r>
              <a:rPr lang="ru-RU" dirty="0" smtClean="0"/>
              <a:t> </a:t>
            </a:r>
            <a:r>
              <a:rPr lang="ru-RU" dirty="0" err="1" smtClean="0"/>
              <a:t>органів</a:t>
            </a:r>
            <a:r>
              <a:rPr lang="ru-RU" dirty="0" smtClean="0"/>
              <a:t> </a:t>
            </a:r>
            <a:r>
              <a:rPr lang="ru-RU" dirty="0" err="1" smtClean="0"/>
              <a:t>черевної</a:t>
            </a:r>
            <a:r>
              <a:rPr lang="ru-RU" dirty="0" smtClean="0"/>
              <a:t> </a:t>
            </a:r>
            <a:r>
              <a:rPr lang="ru-RU" dirty="0" err="1" smtClean="0"/>
              <a:t>порожнини</a:t>
            </a:r>
            <a:r>
              <a:rPr lang="ru-RU" dirty="0" smtClean="0"/>
              <a:t> у </a:t>
            </a:r>
            <a:r>
              <a:rPr lang="ru-RU" dirty="0" err="1" smtClean="0"/>
              <a:t>грудну</a:t>
            </a:r>
            <a:r>
              <a:rPr lang="ru-RU" dirty="0" smtClean="0"/>
              <a:t> </a:t>
            </a:r>
            <a:r>
              <a:rPr lang="ru-RU" dirty="0" err="1" smtClean="0"/>
              <a:t>клітину</a:t>
            </a:r>
            <a:r>
              <a:rPr lang="ru-RU" dirty="0" smtClean="0"/>
              <a:t> через </a:t>
            </a:r>
            <a:r>
              <a:rPr lang="ru-RU" dirty="0" err="1" smtClean="0"/>
              <a:t>вроджений</a:t>
            </a:r>
            <a:r>
              <a:rPr lang="ru-RU" dirty="0" smtClean="0"/>
              <a:t> дефект у </a:t>
            </a:r>
            <a:r>
              <a:rPr lang="ru-RU" dirty="0" err="1" smtClean="0"/>
              <a:t>діафрагмі</a:t>
            </a:r>
            <a:r>
              <a:rPr lang="ru-RU" dirty="0" smtClean="0"/>
              <a:t>.</a:t>
            </a:r>
            <a:r>
              <a:rPr lang="ru-RU" dirty="0" smtClean="0"/>
              <a:t> Вада </a:t>
            </a:r>
            <a:r>
              <a:rPr lang="ru-RU" dirty="0" err="1" smtClean="0"/>
              <a:t>формується</a:t>
            </a:r>
            <a:r>
              <a:rPr lang="ru-RU" dirty="0" smtClean="0"/>
              <a:t> на 4 </a:t>
            </a:r>
            <a:r>
              <a:rPr lang="ru-RU" dirty="0" err="1" smtClean="0"/>
              <a:t>тижні</a:t>
            </a:r>
            <a:r>
              <a:rPr lang="ru-RU" dirty="0" smtClean="0"/>
              <a:t> </a:t>
            </a:r>
            <a:r>
              <a:rPr lang="ru-RU" dirty="0" err="1" smtClean="0"/>
              <a:t>розви­тку</a:t>
            </a:r>
            <a:r>
              <a:rPr lang="ru-RU" dirty="0" smtClean="0"/>
              <a:t> </a:t>
            </a:r>
            <a:r>
              <a:rPr lang="ru-RU" dirty="0" err="1" smtClean="0"/>
              <a:t>ембріона</a:t>
            </a:r>
            <a:r>
              <a:rPr lang="ru-RU" dirty="0" smtClean="0"/>
              <a:t> при </a:t>
            </a:r>
            <a:r>
              <a:rPr lang="ru-RU" dirty="0" err="1" smtClean="0"/>
              <a:t>утворенні</a:t>
            </a:r>
            <a:r>
              <a:rPr lang="ru-RU" dirty="0" smtClean="0"/>
              <a:t> закладки </a:t>
            </a:r>
            <a:r>
              <a:rPr lang="ru-RU" dirty="0" err="1" smtClean="0"/>
              <a:t>пе­ретинки</a:t>
            </a:r>
            <a:r>
              <a:rPr lang="ru-RU" dirty="0" smtClean="0"/>
              <a:t> </a:t>
            </a:r>
            <a:r>
              <a:rPr lang="ru-RU" dirty="0" err="1" smtClean="0"/>
              <a:t>між</a:t>
            </a:r>
            <a:r>
              <a:rPr lang="ru-RU" dirty="0" smtClean="0"/>
              <a:t> </a:t>
            </a:r>
            <a:r>
              <a:rPr lang="ru-RU" dirty="0" err="1" smtClean="0"/>
              <a:t>перикардіальною</a:t>
            </a:r>
            <a:r>
              <a:rPr lang="ru-RU" dirty="0" smtClean="0"/>
              <a:t> </a:t>
            </a:r>
            <a:r>
              <a:rPr lang="ru-RU" dirty="0" err="1" smtClean="0"/>
              <a:t>порожни­ною</a:t>
            </a:r>
            <a:r>
              <a:rPr lang="ru-RU" dirty="0" smtClean="0"/>
              <a:t> та </a:t>
            </a:r>
            <a:r>
              <a:rPr lang="ru-RU" dirty="0" err="1" smtClean="0"/>
              <a:t>черевною</a:t>
            </a:r>
            <a:r>
              <a:rPr lang="ru-RU" dirty="0" smtClean="0"/>
              <a:t> </a:t>
            </a:r>
            <a:r>
              <a:rPr lang="ru-RU" dirty="0" err="1" smtClean="0"/>
              <a:t>порожниною</a:t>
            </a:r>
            <a:r>
              <a:rPr lang="ru-RU" dirty="0" smtClean="0"/>
              <a:t> </a:t>
            </a:r>
            <a:r>
              <a:rPr lang="ru-RU" dirty="0" err="1" smtClean="0"/>
              <a:t>зародка</a:t>
            </a:r>
            <a:r>
              <a:rPr lang="ru-RU" dirty="0" smtClean="0"/>
              <a:t>. </a:t>
            </a:r>
            <a:r>
              <a:rPr lang="ru-RU" dirty="0" err="1" smtClean="0"/>
              <a:t>Зупинка</a:t>
            </a:r>
            <a:r>
              <a:rPr lang="ru-RU" dirty="0" smtClean="0"/>
              <a:t> </a:t>
            </a:r>
            <a:r>
              <a:rPr lang="ru-RU" dirty="0" err="1" smtClean="0"/>
              <a:t>розвитку</a:t>
            </a:r>
            <a:r>
              <a:rPr lang="ru-RU" dirty="0" smtClean="0"/>
              <a:t> </a:t>
            </a:r>
            <a:r>
              <a:rPr lang="ru-RU" dirty="0" err="1" smtClean="0"/>
              <a:t>окремих</a:t>
            </a:r>
            <a:r>
              <a:rPr lang="ru-RU" dirty="0" smtClean="0"/>
              <a:t> </a:t>
            </a:r>
            <a:r>
              <a:rPr lang="ru-RU" dirty="0" err="1" smtClean="0"/>
              <a:t>м'язів</a:t>
            </a:r>
            <a:r>
              <a:rPr lang="ru-RU" dirty="0" smtClean="0"/>
              <a:t> у </a:t>
            </a:r>
            <a:r>
              <a:rPr lang="ru-RU" dirty="0" err="1" smtClean="0"/>
              <a:t>пев­них</a:t>
            </a:r>
            <a:r>
              <a:rPr lang="ru-RU" dirty="0" smtClean="0"/>
              <a:t> </a:t>
            </a:r>
            <a:r>
              <a:rPr lang="ru-RU" dirty="0" err="1" smtClean="0"/>
              <a:t>ділянках</a:t>
            </a:r>
            <a:r>
              <a:rPr lang="ru-RU" dirty="0" smtClean="0"/>
              <a:t> </a:t>
            </a:r>
            <a:r>
              <a:rPr lang="ru-RU" dirty="0" err="1" smtClean="0"/>
              <a:t>діафрагми</a:t>
            </a:r>
            <a:r>
              <a:rPr lang="ru-RU" dirty="0" smtClean="0"/>
              <a:t> </a:t>
            </a:r>
            <a:r>
              <a:rPr lang="ru-RU" dirty="0" err="1" smtClean="0"/>
              <a:t>призводить</a:t>
            </a:r>
            <a:r>
              <a:rPr lang="ru-RU" dirty="0" smtClean="0"/>
              <a:t> до </a:t>
            </a:r>
            <a:r>
              <a:rPr lang="ru-RU" dirty="0" err="1" smtClean="0"/>
              <a:t>розвитку</a:t>
            </a:r>
            <a:r>
              <a:rPr lang="ru-RU" dirty="0" smtClean="0"/>
              <a:t> </a:t>
            </a:r>
            <a:r>
              <a:rPr lang="ru-RU" dirty="0" err="1" smtClean="0"/>
              <a:t>гриж</a:t>
            </a:r>
            <a:r>
              <a:rPr lang="ru-RU" dirty="0" smtClean="0"/>
              <a:t> </a:t>
            </a:r>
            <a:r>
              <a:rPr lang="ru-RU" dirty="0" err="1" smtClean="0"/>
              <a:t>із</a:t>
            </a:r>
            <a:r>
              <a:rPr lang="ru-RU" dirty="0" smtClean="0"/>
              <a:t> </a:t>
            </a:r>
            <a:r>
              <a:rPr lang="ru-RU" dirty="0" err="1" smtClean="0"/>
              <a:t>грижовим</a:t>
            </a:r>
            <a:r>
              <a:rPr lang="ru-RU" dirty="0" smtClean="0"/>
              <a:t> </a:t>
            </a:r>
            <a:r>
              <a:rPr lang="ru-RU" dirty="0" err="1" smtClean="0"/>
              <a:t>мішком</a:t>
            </a:r>
            <a:r>
              <a:rPr lang="ru-RU" dirty="0" smtClean="0"/>
              <a:t>, </a:t>
            </a:r>
            <a:r>
              <a:rPr lang="ru-RU" dirty="0" err="1" smtClean="0"/>
              <a:t>стін­ки</a:t>
            </a:r>
            <a:r>
              <a:rPr lang="ru-RU" dirty="0" smtClean="0"/>
              <a:t> </a:t>
            </a:r>
            <a:r>
              <a:rPr lang="ru-RU" dirty="0" err="1" smtClean="0"/>
              <a:t>якого</a:t>
            </a:r>
            <a:r>
              <a:rPr lang="ru-RU" dirty="0" smtClean="0"/>
              <a:t> </a:t>
            </a:r>
            <a:r>
              <a:rPr lang="ru-RU" dirty="0" err="1" smtClean="0"/>
              <a:t>складаються</a:t>
            </a:r>
            <a:r>
              <a:rPr lang="ru-RU" dirty="0" smtClean="0"/>
              <a:t> </a:t>
            </a:r>
            <a:r>
              <a:rPr lang="ru-RU" dirty="0" err="1" smtClean="0"/>
              <a:t>з</a:t>
            </a:r>
            <a:r>
              <a:rPr lang="ru-RU" dirty="0" smtClean="0"/>
              <a:t> </a:t>
            </a:r>
            <a:r>
              <a:rPr lang="ru-RU" dirty="0" err="1" smtClean="0"/>
              <a:t>серозних</a:t>
            </a:r>
            <a:r>
              <a:rPr lang="ru-RU" dirty="0" smtClean="0"/>
              <a:t> </a:t>
            </a:r>
            <a:r>
              <a:rPr lang="ru-RU" dirty="0" err="1" smtClean="0"/>
              <a:t>оболо­нок</a:t>
            </a:r>
            <a:r>
              <a:rPr lang="ru-RU" dirty="0" smtClean="0"/>
              <a:t> - </a:t>
            </a:r>
            <a:r>
              <a:rPr lang="ru-RU" dirty="0" err="1" smtClean="0"/>
              <a:t>черевного</a:t>
            </a:r>
            <a:r>
              <a:rPr lang="ru-RU" dirty="0" smtClean="0"/>
              <a:t> та плеврального </a:t>
            </a:r>
            <a:r>
              <a:rPr lang="ru-RU" dirty="0" err="1" smtClean="0"/>
              <a:t>лист­ків</a:t>
            </a:r>
            <a:r>
              <a:rPr lang="ru-RU" dirty="0" smtClean="0"/>
              <a:t>.</a:t>
            </a:r>
            <a:endParaRPr lang="ru-RU" dirty="0"/>
          </a:p>
        </p:txBody>
      </p:sp>
      <p:pic>
        <p:nvPicPr>
          <p:cNvPr id="5" name="Содержимое 4" descr="image036.jpg"/>
          <p:cNvPicPr>
            <a:picLocks noGrp="1" noChangeAspect="1"/>
          </p:cNvPicPr>
          <p:nvPr>
            <p:ph sz="quarter" idx="2"/>
          </p:nvPr>
        </p:nvPicPr>
        <p:blipFill>
          <a:blip r:embed="rId2" cstate="print"/>
          <a:stretch>
            <a:fillRect/>
          </a:stretch>
        </p:blipFill>
        <p:spPr>
          <a:xfrm>
            <a:off x="4932040" y="1484784"/>
            <a:ext cx="3727202" cy="4382063"/>
          </a:xfrm>
        </p:spPr>
      </p:pic>
      <p:sp>
        <p:nvSpPr>
          <p:cNvPr id="6" name="Прямоугольник 5"/>
          <p:cNvSpPr/>
          <p:nvPr/>
        </p:nvSpPr>
        <p:spPr>
          <a:xfrm>
            <a:off x="4572000" y="6093296"/>
            <a:ext cx="4572000" cy="646331"/>
          </a:xfrm>
          <a:prstGeom prst="rect">
            <a:avLst/>
          </a:prstGeom>
        </p:spPr>
        <p:txBody>
          <a:bodyPr>
            <a:spAutoFit/>
          </a:bodyPr>
          <a:lstStyle/>
          <a:p>
            <a:r>
              <a:rPr lang="ru-RU" dirty="0" err="1"/>
              <a:t>Вроджена</a:t>
            </a:r>
            <a:r>
              <a:rPr lang="ru-RU" dirty="0"/>
              <a:t> </a:t>
            </a:r>
            <a:r>
              <a:rPr lang="ru-RU" dirty="0" err="1"/>
              <a:t>задньо-латеральна</a:t>
            </a:r>
            <a:r>
              <a:rPr lang="ru-RU" dirty="0"/>
              <a:t> </a:t>
            </a:r>
            <a:r>
              <a:rPr lang="ru-RU" dirty="0" err="1"/>
              <a:t>діафрагмальна</a:t>
            </a:r>
            <a:r>
              <a:rPr lang="ru-RU" dirty="0"/>
              <a:t> кила (</a:t>
            </a:r>
            <a:r>
              <a:rPr lang="ru-RU" dirty="0" err="1"/>
              <a:t>кила</a:t>
            </a:r>
            <a:r>
              <a:rPr lang="ru-RU" dirty="0"/>
              <a:t> </a:t>
            </a:r>
            <a:r>
              <a:rPr lang="ru-RU" dirty="0" err="1"/>
              <a:t>Богдалека</a:t>
            </a:r>
            <a:r>
              <a:rPr lang="ru-RU"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Класифікація</a:t>
            </a:r>
            <a:endParaRPr lang="ru-RU" dirty="0"/>
          </a:p>
        </p:txBody>
      </p:sp>
      <p:sp>
        <p:nvSpPr>
          <p:cNvPr id="3" name="Содержимое 2"/>
          <p:cNvSpPr>
            <a:spLocks noGrp="1"/>
          </p:cNvSpPr>
          <p:nvPr>
            <p:ph sz="quarter" idx="1"/>
          </p:nvPr>
        </p:nvSpPr>
        <p:spPr>
          <a:xfrm>
            <a:off x="179512" y="1589566"/>
            <a:ext cx="4316288" cy="5007785"/>
          </a:xfrm>
        </p:spPr>
        <p:txBody>
          <a:bodyPr>
            <a:normAutofit fontScale="70000" lnSpcReduction="20000"/>
          </a:bodyPr>
          <a:lstStyle/>
          <a:p>
            <a:r>
              <a:rPr lang="ru-RU" dirty="0" smtClean="0"/>
              <a:t>За </a:t>
            </a:r>
            <a:r>
              <a:rPr lang="ru-RU" dirty="0" err="1" smtClean="0"/>
              <a:t>походженням</a:t>
            </a:r>
            <a:r>
              <a:rPr lang="ru-RU" dirty="0" smtClean="0"/>
              <a:t> </a:t>
            </a:r>
            <a:r>
              <a:rPr lang="ru-RU" dirty="0" err="1" smtClean="0"/>
              <a:t>і</a:t>
            </a:r>
            <a:r>
              <a:rPr lang="ru-RU" dirty="0" smtClean="0"/>
              <a:t> </a:t>
            </a:r>
            <a:r>
              <a:rPr lang="ru-RU" dirty="0" err="1" smtClean="0"/>
              <a:t>локалізацією</a:t>
            </a:r>
            <a:r>
              <a:rPr lang="ru-RU" dirty="0" smtClean="0"/>
              <a:t> </a:t>
            </a:r>
            <a:r>
              <a:rPr lang="ru-RU" dirty="0" err="1" smtClean="0"/>
              <a:t>діафрагмальні</a:t>
            </a:r>
            <a:r>
              <a:rPr lang="ru-RU" dirty="0" smtClean="0"/>
              <a:t> </a:t>
            </a:r>
            <a:r>
              <a:rPr lang="ru-RU" dirty="0" err="1" smtClean="0"/>
              <a:t>грижі</a:t>
            </a:r>
            <a:r>
              <a:rPr lang="ru-RU" dirty="0" smtClean="0"/>
              <a:t> </a:t>
            </a:r>
            <a:r>
              <a:rPr lang="ru-RU" dirty="0" err="1" smtClean="0"/>
              <a:t>поділяються</a:t>
            </a:r>
            <a:r>
              <a:rPr lang="ru-RU" dirty="0" smtClean="0"/>
              <a:t> </a:t>
            </a:r>
            <a:r>
              <a:rPr lang="ru-RU" dirty="0" err="1" smtClean="0"/>
              <a:t>наступним</a:t>
            </a:r>
            <a:r>
              <a:rPr lang="ru-RU" dirty="0" smtClean="0"/>
              <a:t> </a:t>
            </a:r>
            <a:r>
              <a:rPr lang="ru-RU" dirty="0" smtClean="0"/>
              <a:t>чином</a:t>
            </a:r>
            <a:endParaRPr lang="ru-RU" dirty="0" smtClean="0"/>
          </a:p>
          <a:p>
            <a:r>
              <a:rPr lang="ru-RU" dirty="0" smtClean="0"/>
              <a:t>1. </a:t>
            </a:r>
            <a:r>
              <a:rPr lang="ru-RU" dirty="0" err="1" smtClean="0"/>
              <a:t>Вроджені</a:t>
            </a:r>
            <a:r>
              <a:rPr lang="ru-RU" dirty="0" smtClean="0"/>
              <a:t> </a:t>
            </a:r>
            <a:r>
              <a:rPr lang="ru-RU" dirty="0" err="1" smtClean="0"/>
              <a:t>діафрагмальні</a:t>
            </a:r>
            <a:r>
              <a:rPr lang="ru-RU" dirty="0" smtClean="0"/>
              <a:t> </a:t>
            </a:r>
            <a:r>
              <a:rPr lang="ru-RU" dirty="0" err="1" smtClean="0"/>
              <a:t>грижі</a:t>
            </a:r>
            <a:r>
              <a:rPr lang="ru-RU" dirty="0" smtClean="0"/>
              <a:t>:</a:t>
            </a:r>
          </a:p>
          <a:p>
            <a:r>
              <a:rPr lang="ru-RU" dirty="0" smtClean="0"/>
              <a:t>·  </a:t>
            </a:r>
            <a:r>
              <a:rPr lang="ru-RU" dirty="0" err="1" smtClean="0"/>
              <a:t>діафрагмально</a:t>
            </a:r>
            <a:r>
              <a:rPr lang="ru-RU" dirty="0" err="1" smtClean="0"/>
              <a:t>-</a:t>
            </a:r>
            <a:r>
              <a:rPr lang="ru-RU" dirty="0" err="1" smtClean="0"/>
              <a:t>плевральні</a:t>
            </a:r>
            <a:r>
              <a:rPr lang="ru-RU" dirty="0" smtClean="0"/>
              <a:t>   (</a:t>
            </a:r>
            <a:r>
              <a:rPr lang="ru-RU" dirty="0" err="1" smtClean="0"/>
              <a:t>справжні</a:t>
            </a:r>
            <a:r>
              <a:rPr lang="ru-RU" dirty="0" smtClean="0"/>
              <a:t> </a:t>
            </a:r>
            <a:r>
              <a:rPr lang="ru-RU" dirty="0" smtClean="0"/>
              <a:t>та </a:t>
            </a:r>
            <a:r>
              <a:rPr lang="ru-RU" dirty="0" err="1" smtClean="0"/>
              <a:t>несправжні</a:t>
            </a:r>
            <a:r>
              <a:rPr lang="ru-RU" dirty="0" smtClean="0"/>
              <a:t>);</a:t>
            </a:r>
          </a:p>
          <a:p>
            <a:r>
              <a:rPr lang="ru-RU" dirty="0" smtClean="0"/>
              <a:t>·  </a:t>
            </a:r>
            <a:r>
              <a:rPr lang="ru-RU" dirty="0" err="1" smtClean="0"/>
              <a:t>парастернальні</a:t>
            </a:r>
            <a:r>
              <a:rPr lang="ru-RU" dirty="0" smtClean="0"/>
              <a:t> </a:t>
            </a:r>
            <a:r>
              <a:rPr lang="ru-RU" dirty="0" smtClean="0"/>
              <a:t>(</a:t>
            </a:r>
            <a:r>
              <a:rPr lang="ru-RU" dirty="0" err="1" smtClean="0"/>
              <a:t>справжні</a:t>
            </a:r>
            <a:r>
              <a:rPr lang="ru-RU" dirty="0" smtClean="0"/>
              <a:t>);</a:t>
            </a:r>
          </a:p>
          <a:p>
            <a:r>
              <a:rPr lang="ru-RU" dirty="0" smtClean="0"/>
              <a:t>·  </a:t>
            </a:r>
            <a:r>
              <a:rPr lang="ru-RU" dirty="0" err="1" smtClean="0"/>
              <a:t>френоперикардіальні</a:t>
            </a:r>
            <a:r>
              <a:rPr lang="ru-RU" dirty="0" smtClean="0"/>
              <a:t> </a:t>
            </a:r>
            <a:r>
              <a:rPr lang="ru-RU" dirty="0" smtClean="0"/>
              <a:t>(</a:t>
            </a:r>
            <a:r>
              <a:rPr lang="ru-RU" dirty="0" err="1" smtClean="0"/>
              <a:t>справжні</a:t>
            </a:r>
            <a:r>
              <a:rPr lang="ru-RU" dirty="0" smtClean="0"/>
              <a:t>);</a:t>
            </a:r>
          </a:p>
          <a:p>
            <a:r>
              <a:rPr lang="ru-RU" dirty="0" smtClean="0"/>
              <a:t>·  </a:t>
            </a:r>
            <a:r>
              <a:rPr lang="ru-RU" dirty="0" err="1" smtClean="0"/>
              <a:t>грижі</a:t>
            </a:r>
            <a:r>
              <a:rPr lang="ru-RU" dirty="0" smtClean="0"/>
              <a:t> </a:t>
            </a:r>
            <a:r>
              <a:rPr lang="ru-RU" dirty="0" err="1" smtClean="0"/>
              <a:t>стравохідного</a:t>
            </a:r>
            <a:r>
              <a:rPr lang="ru-RU" dirty="0" smtClean="0"/>
              <a:t> </a:t>
            </a:r>
            <a:r>
              <a:rPr lang="ru-RU" dirty="0" err="1" smtClean="0"/>
              <a:t>отвору</a:t>
            </a:r>
            <a:r>
              <a:rPr lang="ru-RU" dirty="0" smtClean="0"/>
              <a:t> (</a:t>
            </a:r>
            <a:r>
              <a:rPr lang="ru-RU" dirty="0" err="1" smtClean="0"/>
              <a:t>справжні</a:t>
            </a:r>
            <a:r>
              <a:rPr lang="ru-RU" dirty="0" smtClean="0"/>
              <a:t>).</a:t>
            </a:r>
          </a:p>
          <a:p>
            <a:r>
              <a:rPr lang="ru-RU" dirty="0" smtClean="0"/>
              <a:t>2. </a:t>
            </a:r>
            <a:r>
              <a:rPr lang="ru-RU" dirty="0" err="1" smtClean="0"/>
              <a:t>Набуті</a:t>
            </a:r>
            <a:r>
              <a:rPr lang="ru-RU" dirty="0" smtClean="0"/>
              <a:t> </a:t>
            </a:r>
            <a:r>
              <a:rPr lang="ru-RU" dirty="0" err="1" smtClean="0"/>
              <a:t>грижі</a:t>
            </a:r>
            <a:r>
              <a:rPr lang="ru-RU" dirty="0" smtClean="0"/>
              <a:t> - </a:t>
            </a:r>
            <a:r>
              <a:rPr lang="ru-RU" dirty="0" err="1" smtClean="0"/>
              <a:t>травматичні</a:t>
            </a:r>
            <a:r>
              <a:rPr lang="ru-RU" dirty="0" smtClean="0"/>
              <a:t> (</a:t>
            </a:r>
            <a:r>
              <a:rPr lang="ru-RU" dirty="0" err="1" smtClean="0"/>
              <a:t>несправжні</a:t>
            </a:r>
            <a:r>
              <a:rPr lang="ru-RU" dirty="0" smtClean="0"/>
              <a:t>).</a:t>
            </a:r>
          </a:p>
          <a:p>
            <a:r>
              <a:rPr lang="ru-RU" dirty="0" err="1" smtClean="0"/>
              <a:t>Найчастіше</a:t>
            </a:r>
            <a:r>
              <a:rPr lang="ru-RU" dirty="0" smtClean="0"/>
              <a:t> у </a:t>
            </a:r>
            <a:r>
              <a:rPr lang="ru-RU" dirty="0" err="1" smtClean="0"/>
              <a:t>дітей</a:t>
            </a:r>
            <a:r>
              <a:rPr lang="ru-RU" dirty="0" smtClean="0"/>
              <a:t> </a:t>
            </a:r>
            <a:r>
              <a:rPr lang="ru-RU" dirty="0" err="1" smtClean="0"/>
              <a:t>зустрічаються</a:t>
            </a:r>
            <a:r>
              <a:rPr lang="ru-RU" dirty="0" smtClean="0"/>
              <a:t> </a:t>
            </a:r>
            <a:r>
              <a:rPr lang="ru-RU" dirty="0" err="1" smtClean="0"/>
              <a:t>діафрагмально-плевральні</a:t>
            </a:r>
            <a:r>
              <a:rPr lang="ru-RU" dirty="0" smtClean="0"/>
              <a:t> </a:t>
            </a:r>
            <a:r>
              <a:rPr lang="ru-RU" dirty="0" err="1" smtClean="0"/>
              <a:t>грижі</a:t>
            </a:r>
            <a:r>
              <a:rPr lang="ru-RU" dirty="0" smtClean="0"/>
              <a:t>, а </a:t>
            </a:r>
            <a:r>
              <a:rPr lang="ru-RU" dirty="0" err="1" smtClean="0"/>
              <a:t>також</a:t>
            </a:r>
            <a:r>
              <a:rPr lang="ru-RU" dirty="0" smtClean="0"/>
              <a:t> </a:t>
            </a:r>
            <a:r>
              <a:rPr lang="ru-RU" dirty="0" err="1" smtClean="0"/>
              <a:t>грижі</a:t>
            </a:r>
            <a:r>
              <a:rPr lang="ru-RU" dirty="0" smtClean="0"/>
              <a:t> </a:t>
            </a:r>
            <a:r>
              <a:rPr lang="ru-RU" dirty="0" err="1" smtClean="0"/>
              <a:t>стравохідного</a:t>
            </a:r>
            <a:r>
              <a:rPr lang="ru-RU" dirty="0" smtClean="0"/>
              <a:t> </a:t>
            </a:r>
            <a:r>
              <a:rPr lang="ru-RU" dirty="0" err="1" smtClean="0"/>
              <a:t>отвору</a:t>
            </a:r>
            <a:r>
              <a:rPr lang="ru-RU" dirty="0" smtClean="0"/>
              <a:t> </a:t>
            </a:r>
            <a:r>
              <a:rPr lang="ru-RU" dirty="0" err="1" smtClean="0"/>
              <a:t>діафрагми</a:t>
            </a:r>
            <a:r>
              <a:rPr lang="ru-RU" dirty="0" smtClean="0"/>
              <a:t>.</a:t>
            </a:r>
          </a:p>
          <a:p>
            <a:endParaRPr lang="ru-RU" dirty="0"/>
          </a:p>
        </p:txBody>
      </p:sp>
      <p:pic>
        <p:nvPicPr>
          <p:cNvPr id="5" name="Содержимое 4" descr="image040.jpg"/>
          <p:cNvPicPr>
            <a:picLocks noGrp="1" noChangeAspect="1"/>
          </p:cNvPicPr>
          <p:nvPr>
            <p:ph sz="quarter" idx="2"/>
          </p:nvPr>
        </p:nvPicPr>
        <p:blipFill>
          <a:blip r:embed="rId2" cstate="print"/>
          <a:stretch>
            <a:fillRect/>
          </a:stretch>
        </p:blipFill>
        <p:spPr>
          <a:xfrm>
            <a:off x="4845050" y="1641062"/>
            <a:ext cx="3886200" cy="4468052"/>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155</TotalTime>
  <Words>813</Words>
  <Application>Microsoft Office PowerPoint</Application>
  <PresentationFormat>Экран (4:3)</PresentationFormat>
  <Paragraphs>105</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Обычная</vt:lpstr>
      <vt:lpstr>Вади розвитку легень, стравоходу, діафрагми</vt:lpstr>
      <vt:lpstr>Зміст</vt:lpstr>
      <vt:lpstr>Актуальність</vt:lpstr>
      <vt:lpstr>Вроджені вади легень</vt:lpstr>
      <vt:lpstr>Агенезія легені</vt:lpstr>
      <vt:lpstr>Гіпоплазія легені</vt:lpstr>
      <vt:lpstr>Гостра вроджена лобарна емфізема</vt:lpstr>
      <vt:lpstr>Вроджені діафрагмальні грижі</vt:lpstr>
      <vt:lpstr>Класифікація</vt:lpstr>
      <vt:lpstr>Клінічна картина</vt:lpstr>
      <vt:lpstr>Діагностика</vt:lpstr>
      <vt:lpstr>Діагностика</vt:lpstr>
      <vt:lpstr>Лікування</vt:lpstr>
      <vt:lpstr>Атрезія стравоходу</vt:lpstr>
      <vt:lpstr>Клінічна картина</vt:lpstr>
      <vt:lpstr>Діагностика</vt:lpstr>
      <vt:lpstr>Рентгенологічні критерії</vt:lpstr>
      <vt:lpstr>Рентгенологічні критерії</vt:lpstr>
      <vt:lpstr>Лікування</vt:lpstr>
      <vt:lpstr>Вроджена стравохідно-трахеальна нориця</vt:lpstr>
      <vt:lpstr>Діагностика</vt:lpstr>
      <vt:lpstr>Лікування</vt:lpstr>
      <vt:lpstr>Методи хірургічної корекції</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Вади розвитку легень, стравоходу, діафрагми</dc:title>
  <dc:creator>katya</dc:creator>
  <cp:lastModifiedBy>katya</cp:lastModifiedBy>
  <cp:revision>12</cp:revision>
  <dcterms:created xsi:type="dcterms:W3CDTF">2020-06-04T16:40:16Z</dcterms:created>
  <dcterms:modified xsi:type="dcterms:W3CDTF">2020-06-04T19:16:09Z</dcterms:modified>
</cp:coreProperties>
</file>