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03.06.2020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2204864"/>
            <a:ext cx="7772400" cy="4267200"/>
          </a:xfrm>
        </p:spPr>
        <p:txBody>
          <a:bodyPr>
            <a:normAutofit/>
          </a:bodyPr>
          <a:lstStyle/>
          <a:p>
            <a:pPr algn="r"/>
            <a:r>
              <a:rPr lang="uk-UA" sz="4000" b="1" dirty="0"/>
              <a:t>ТЕМА ЛЕКЦІЇ: </a:t>
            </a:r>
            <a:r>
              <a:rPr lang="uk-UA" sz="4000" b="1" dirty="0" smtClean="0"/>
              <a:t/>
            </a:r>
            <a:br>
              <a:rPr lang="uk-UA" sz="4000" b="1" dirty="0" smtClean="0"/>
            </a:br>
            <a:r>
              <a:rPr lang="uk-UA" sz="4000" b="1" dirty="0" smtClean="0"/>
              <a:t>Рентгенологічні </a:t>
            </a:r>
            <a:r>
              <a:rPr lang="uk-UA" sz="4000" b="1" dirty="0"/>
              <a:t>методи дослідження в дитячій хірургії. Ультразвукова діагностика.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328274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dirty="0" smtClean="0"/>
              <a:t>Додаткові (апаратні) та інструментальні методи дослідження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Різні тканини по-різному проводять ультразвук і володіють різними характеристиками його віддзеркалення. Це і робить можливим здобуття ультразвукового зображення. При поверненні відбитого </a:t>
            </a:r>
            <a:r>
              <a:rPr lang="uk-UA" dirty="0" err="1"/>
              <a:t>ехосигнала</a:t>
            </a:r>
            <a:r>
              <a:rPr lang="uk-UA" dirty="0"/>
              <a:t> до датчика (датчик є високотехнологічним приладом, здатним як генерувати, так і сприймати уз-хвилі) стає можливою двомірна реконструкція зображення всіх тканин, крізь які пройшли ультразвукові хвилі. Інтенсивність відбитого уз-сигналу залежить від вихідної різниці акустичних опорів на кордоні середовищ, що дозволяє на екрані монітора отримати зображення в реальному часі досліджуваного органу. Недоступними для даного методу є тканини, що містять повітря, і кістки.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У абдомінальній практиці, УЗІ дозволяє </a:t>
            </a:r>
            <a:r>
              <a:rPr lang="uk-UA" dirty="0" err="1"/>
              <a:t>візуалізувати</a:t>
            </a:r>
            <a:r>
              <a:rPr lang="uk-UA" dirty="0"/>
              <a:t> і охарактеризувати (розміри, контури, структура, щільність) всі паренхіматозні органи (печінку, селезінку, підшлункову залозу, нирки), наповнені рідиною порожнисті органи (жовчний міхур і протоки), кровоносні судини, фрагменти кишкових петель, вільну рідину в черевній порожнині, збільшені лімфатичні вузли, пухлинні конгломерати, змінений апендикс. Роздільна здатність сучасних апаратів складає 1-2 мм.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9305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 лекції: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err="1"/>
              <a:t>Визначення</a:t>
            </a:r>
            <a:r>
              <a:rPr lang="ru-RU" dirty="0"/>
              <a:t> понять і </a:t>
            </a:r>
            <a:r>
              <a:rPr lang="ru-RU" dirty="0" err="1"/>
              <a:t>класифікація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uk-UA" dirty="0"/>
              <a:t>.</a:t>
            </a:r>
            <a:endParaRPr lang="ru-RU" dirty="0"/>
          </a:p>
          <a:p>
            <a:pPr lvl="0"/>
            <a:r>
              <a:rPr lang="uk-UA" dirty="0"/>
              <a:t>Визначення обсягу і </a:t>
            </a:r>
            <a:r>
              <a:rPr lang="uk-UA" dirty="0" err="1"/>
              <a:t>послідовністі</a:t>
            </a:r>
            <a:r>
              <a:rPr lang="uk-UA" dirty="0"/>
              <a:t> необхідних досліджень в дитячій хірургії.</a:t>
            </a:r>
            <a:endParaRPr lang="ru-RU" dirty="0"/>
          </a:p>
          <a:p>
            <a:pPr lvl="0"/>
            <a:r>
              <a:rPr lang="ru-RU" dirty="0" err="1"/>
              <a:t>Складання</a:t>
            </a:r>
            <a:r>
              <a:rPr lang="ru-RU" dirty="0"/>
              <a:t> </a:t>
            </a:r>
            <a:r>
              <a:rPr lang="ru-RU" dirty="0" err="1"/>
              <a:t>схеми</a:t>
            </a:r>
            <a:r>
              <a:rPr lang="ru-RU" dirty="0"/>
              <a:t> </a:t>
            </a:r>
            <a:r>
              <a:rPr lang="ru-RU" dirty="0" err="1"/>
              <a:t>індивідуального</a:t>
            </a:r>
            <a:r>
              <a:rPr lang="ru-RU" dirty="0"/>
              <a:t> </a:t>
            </a:r>
            <a:r>
              <a:rPr lang="ru-RU" dirty="0" err="1"/>
              <a:t>діагностичного</a:t>
            </a:r>
            <a:r>
              <a:rPr lang="ru-RU" dirty="0"/>
              <a:t> </a:t>
            </a:r>
            <a:r>
              <a:rPr lang="ru-RU" dirty="0" err="1"/>
              <a:t>пошуку</a:t>
            </a:r>
            <a:r>
              <a:rPr lang="uk-UA" dirty="0"/>
              <a:t>.</a:t>
            </a:r>
            <a:endParaRPr lang="ru-RU" dirty="0"/>
          </a:p>
          <a:p>
            <a:pPr lvl="0"/>
            <a:r>
              <a:rPr lang="ru-RU" dirty="0" err="1"/>
              <a:t>Інтерпретування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 </a:t>
            </a:r>
            <a:r>
              <a:rPr lang="ru-RU" dirty="0" err="1"/>
              <a:t>додаткових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.</a:t>
            </a:r>
          </a:p>
          <a:p>
            <a:pPr lvl="0"/>
            <a:r>
              <a:rPr lang="uk-UA" dirty="0"/>
              <a:t>Д</a:t>
            </a:r>
            <a:r>
              <a:rPr lang="ru-RU" dirty="0" err="1"/>
              <a:t>иференційн</a:t>
            </a:r>
            <a:r>
              <a:rPr lang="uk-UA" dirty="0"/>
              <a:t>а </a:t>
            </a:r>
            <a:r>
              <a:rPr lang="ru-RU" dirty="0" err="1"/>
              <a:t>діагностик</a:t>
            </a:r>
            <a:r>
              <a:rPr lang="uk-UA" dirty="0"/>
              <a:t>а</a:t>
            </a:r>
            <a:r>
              <a:rPr lang="ru-RU" dirty="0"/>
              <a:t> з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клінічних</a:t>
            </a:r>
            <a:r>
              <a:rPr lang="ru-RU" dirty="0"/>
              <a:t> і </a:t>
            </a:r>
            <a:r>
              <a:rPr lang="ru-RU" dirty="0" err="1"/>
              <a:t>додаткових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діагностики</a:t>
            </a:r>
            <a:r>
              <a:rPr lang="ru-RU" dirty="0"/>
              <a:t>.</a:t>
            </a:r>
          </a:p>
          <a:p>
            <a:pPr lvl="0"/>
            <a:r>
              <a:rPr lang="ru-RU" dirty="0" err="1"/>
              <a:t>Клінічні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.</a:t>
            </a:r>
          </a:p>
          <a:p>
            <a:pPr lvl="0"/>
            <a:r>
              <a:rPr lang="ru-RU" dirty="0" err="1"/>
              <a:t>Променеві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(</a:t>
            </a:r>
            <a:r>
              <a:rPr lang="ru-RU" dirty="0" err="1"/>
              <a:t>Оглядова</a:t>
            </a:r>
            <a:r>
              <a:rPr lang="ru-RU" dirty="0"/>
              <a:t> </a:t>
            </a:r>
            <a:r>
              <a:rPr lang="ru-RU" dirty="0" err="1"/>
              <a:t>рентгенографія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грудної</a:t>
            </a:r>
            <a:r>
              <a:rPr lang="ru-RU" dirty="0"/>
              <a:t> та </a:t>
            </a:r>
            <a:r>
              <a:rPr lang="ru-RU" dirty="0" err="1"/>
              <a:t>черевної</a:t>
            </a:r>
            <a:r>
              <a:rPr lang="ru-RU" dirty="0"/>
              <a:t> </a:t>
            </a:r>
            <a:r>
              <a:rPr lang="ru-RU" dirty="0" err="1"/>
              <a:t>порожнини</a:t>
            </a:r>
            <a:r>
              <a:rPr lang="ru-RU" dirty="0"/>
              <a:t>. </a:t>
            </a:r>
            <a:r>
              <a:rPr lang="ru-RU" dirty="0" err="1"/>
              <a:t>Рентгенологічні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травного каналу. </a:t>
            </a:r>
            <a:r>
              <a:rPr lang="ru-RU" dirty="0" err="1"/>
              <a:t>Ірігографія</a:t>
            </a:r>
            <a:r>
              <a:rPr lang="ru-RU" dirty="0"/>
              <a:t>. </a:t>
            </a:r>
            <a:r>
              <a:rPr lang="ru-RU" dirty="0" err="1"/>
              <a:t>Пасаж</a:t>
            </a:r>
            <a:r>
              <a:rPr lang="ru-RU" dirty="0"/>
              <a:t> контрасту по травному каналу. </a:t>
            </a:r>
            <a:r>
              <a:rPr lang="ru-RU" dirty="0" err="1"/>
              <a:t>Бронхографія</a:t>
            </a:r>
            <a:r>
              <a:rPr lang="ru-RU" dirty="0"/>
              <a:t>. </a:t>
            </a:r>
            <a:r>
              <a:rPr lang="ru-RU" dirty="0" err="1"/>
              <a:t>Екскреторна</a:t>
            </a:r>
            <a:r>
              <a:rPr lang="ru-RU" dirty="0"/>
              <a:t> </a:t>
            </a:r>
            <a:r>
              <a:rPr lang="ru-RU" dirty="0" err="1"/>
              <a:t>урографія.Уретрографія</a:t>
            </a:r>
            <a:r>
              <a:rPr lang="ru-RU" dirty="0"/>
              <a:t>. </a:t>
            </a:r>
            <a:r>
              <a:rPr lang="ru-RU" dirty="0" err="1"/>
              <a:t>Цистографія</a:t>
            </a:r>
            <a:r>
              <a:rPr lang="ru-RU" dirty="0"/>
              <a:t>. КТ МРТ </a:t>
            </a:r>
            <a:r>
              <a:rPr lang="ru-RU" dirty="0" err="1"/>
              <a:t>Ангіографія</a:t>
            </a:r>
            <a:r>
              <a:rPr lang="ru-RU" dirty="0"/>
              <a:t>)</a:t>
            </a:r>
          </a:p>
          <a:p>
            <a:pPr lvl="0"/>
            <a:r>
              <a:rPr lang="ru-RU" dirty="0" err="1"/>
              <a:t>Ультразвукові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5696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Променеві методи </a:t>
            </a:r>
            <a:r>
              <a:rPr lang="uk-UA" b="1" dirty="0" smtClean="0"/>
              <a:t>дослідження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55000" lnSpcReduction="20000"/>
          </a:bodyPr>
          <a:lstStyle/>
          <a:p>
            <a:r>
              <a:rPr lang="uk-UA" dirty="0"/>
              <a:t>Рентгенівське випромінювання було відкрите 8 листопада 1895 року Вільгельмом Конрадом Рентгеном.</a:t>
            </a:r>
            <a:endParaRPr lang="ru-RU" dirty="0"/>
          </a:p>
          <a:p>
            <a:r>
              <a:rPr lang="uk-UA" dirty="0"/>
              <a:t>Рентгенологічний метод – спосіб вивчення будови і функції різних органів і систем, заснований на якісному і кількісному аналізі пучка рентгенівського випромінювання, що пройшло через тіло людини. При проходженні через тіло людини пучок рентгенівського випромінювання слабшає. Тіло людини є неоднорідним середовищем, тому в різних органах випромінювання поглинається в неоднаковій мірі, зважаючи на різну товщину і щільність тканини. При рівній товщині випромінювання найсильніше поглинається кістковою тканиною, майже в 2 рази менше кількість його затримується паренхіматозними органами і вільно проходить через газ, що знаходився в легенях, шлунку, кишечнику. З викладеного неважко зробити простий висновок: чим сильніше досліджуваний орган поглинає випромінювання, тим інтенсивніше його тінь на приймачі випромінювання, і навпаки, чим більше променів пройде через орган, тим прозоріше буде його зображення, таким чином і виникає рентгенівське </a:t>
            </a:r>
            <a:r>
              <a:rPr lang="uk-UA" dirty="0" smtClean="0"/>
              <a:t>зображення.</a:t>
            </a:r>
          </a:p>
          <a:p>
            <a:r>
              <a:rPr lang="uk-UA" dirty="0"/>
              <a:t>Рентгенографія (рентгенівська зйомка) – спосіб рентгенологічного дослідження, при якому фіксоване рентгенівське зображення об'єкту виходить на твердому носії, в переважній більшості випадків на рентгенівській плівці (папір, екран монітора). Знімок частини тіла (голова, таз, живіт і ін.) називають оглядовим, а сам метод оглядовою рентгенографією. Зйомки органу, що цікавить, або навіть частини органу, прицільним, а метод - прицільною рентгенографією. </a:t>
            </a:r>
            <a:endParaRPr lang="ru-RU" dirty="0"/>
          </a:p>
          <a:p>
            <a:r>
              <a:rPr lang="uk-UA" dirty="0"/>
              <a:t>Рентгеноскопія (рентгенівське просвічування) – метод рентгенологічного дослідження, при якому зображення предмету отримують на екрані в процесі дослідження. При цьому пацієнта можна повертати як вам це необхідно для найбільш точної діагностики, але при цьому зростає променеве навантаження.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3153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Променеві методи </a:t>
            </a:r>
            <a:r>
              <a:rPr lang="uk-UA" b="1" dirty="0" smtClean="0"/>
              <a:t>дослідження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/>
              <a:t>Штучне контрастування органів – використовують, щоб отримати диференціальне зображення тканин, що приблизно однаково поглинають випромінювання. З цією метою в організм вводять речовини, які поглинають рентгенівське випромінювання сильніше або, навпаки, слабше, ніж м'які тканини, і тим самим створюють достатній контраст з досліджуваними органами. Речовини, що затримують випромінювання більше, ніж м'які тканини, називають </a:t>
            </a:r>
            <a:r>
              <a:rPr lang="uk-UA" dirty="0" err="1"/>
              <a:t>рентгенопозитивними</a:t>
            </a:r>
            <a:r>
              <a:rPr lang="uk-UA" dirty="0"/>
              <a:t> (створені на основі важких елементів - барію або йоду). В якості </a:t>
            </a:r>
            <a:r>
              <a:rPr lang="uk-UA" dirty="0" err="1"/>
              <a:t>рентгенонегативних</a:t>
            </a:r>
            <a:r>
              <a:rPr lang="uk-UA" dirty="0"/>
              <a:t> контрастних речовин використовують гази – закис азоту, вуглекислого газу. Існує два принципово різних способи контрастування: перший в прямому механічному введені контрасту в порожнину органу – шлунок </a:t>
            </a:r>
            <a:r>
              <a:rPr lang="uk-UA" dirty="0" err="1"/>
              <a:t>перорально</a:t>
            </a:r>
            <a:r>
              <a:rPr lang="uk-UA" dirty="0"/>
              <a:t>, кишечник за допомогою клізми, кровоносні судини; другий спосіб заснований на здатності деяких органів поглинати з крові введену в неї контрастну речовину, концентрувати і виділяти її (сечовидільна система і жовчні шляхи).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289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Променеві методи дослідження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/>
              <a:t>Методи контрастного дослідження судин – ангіографія. У досліджувану судину шляхом пункції або катетеризації, вводять контрастну речовину, роблять знімок. Залежно від того, яку частину судинної системи контрастують, розрізняють </a:t>
            </a:r>
            <a:r>
              <a:rPr lang="uk-UA" dirty="0" err="1"/>
              <a:t>артеріографію</a:t>
            </a:r>
            <a:r>
              <a:rPr lang="uk-UA" dirty="0"/>
              <a:t>, </a:t>
            </a:r>
            <a:r>
              <a:rPr lang="uk-UA" dirty="0" err="1"/>
              <a:t>венографію</a:t>
            </a:r>
            <a:r>
              <a:rPr lang="uk-UA" dirty="0"/>
              <a:t> (</a:t>
            </a:r>
            <a:r>
              <a:rPr lang="uk-UA" dirty="0" err="1"/>
              <a:t>флебографію</a:t>
            </a:r>
            <a:r>
              <a:rPr lang="uk-UA" dirty="0"/>
              <a:t>) і </a:t>
            </a:r>
            <a:r>
              <a:rPr lang="uk-UA" dirty="0" err="1"/>
              <a:t>лімфографію</a:t>
            </a:r>
            <a:r>
              <a:rPr lang="uk-UA" dirty="0"/>
              <a:t>. Використовують при цьому водорозчинні препарати йоду.</a:t>
            </a:r>
            <a:endParaRPr lang="ru-RU" dirty="0"/>
          </a:p>
          <a:p>
            <a:r>
              <a:rPr lang="uk-UA" dirty="0"/>
              <a:t>Методи контрастного дослідження жовчного міхура і жовчовивідних проток: холецистографія (пероральна): увечері напередодні дослідження пацієнт вживає </a:t>
            </a:r>
            <a:r>
              <a:rPr lang="uk-UA" dirty="0" err="1"/>
              <a:t>йодовмісний</a:t>
            </a:r>
            <a:r>
              <a:rPr lang="uk-UA" dirty="0"/>
              <a:t> </a:t>
            </a:r>
            <a:r>
              <a:rPr lang="uk-UA" dirty="0" err="1"/>
              <a:t>гепатотропний</a:t>
            </a:r>
            <a:r>
              <a:rPr lang="uk-UA" dirty="0"/>
              <a:t> препарат (</a:t>
            </a:r>
            <a:r>
              <a:rPr lang="uk-UA" dirty="0" err="1"/>
              <a:t>Білігност</a:t>
            </a:r>
            <a:r>
              <a:rPr lang="uk-UA" dirty="0"/>
              <a:t>, </a:t>
            </a:r>
            <a:r>
              <a:rPr lang="uk-UA" dirty="0" err="1"/>
              <a:t>Холосас</a:t>
            </a:r>
            <a:r>
              <a:rPr lang="uk-UA" dirty="0"/>
              <a:t>). Він всмоктується в кишечнику, уловлюється з крові печінковими клітками, і виділяється в жовч. Протягом ночі препарат концентрується в жовчному міхурі</a:t>
            </a:r>
            <a:r>
              <a:rPr lang="uk-UA" dirty="0" smtClean="0"/>
              <a:t>, </a:t>
            </a:r>
            <a:r>
              <a:rPr lang="uk-UA" dirty="0"/>
              <a:t>вранці роблять оглядові знімки міхура. Нормальний жовчний міхур на </a:t>
            </a:r>
            <a:r>
              <a:rPr lang="uk-UA" dirty="0" err="1"/>
              <a:t>холецистограмі</a:t>
            </a:r>
            <a:r>
              <a:rPr lang="uk-UA" dirty="0"/>
              <a:t> визначається у вигляді подовженої овальної тіні, що звужується догори, з рівними чіткими контурами. Розміри 6-10 на 2-4 см. Тінь міхура однорідна, поступово посилюється в каудальному напрямі. У зв'язку з розвитком </a:t>
            </a:r>
            <a:r>
              <a:rPr lang="uk-UA" dirty="0" err="1"/>
              <a:t>сонографії</a:t>
            </a:r>
            <a:r>
              <a:rPr lang="uk-UA" dirty="0"/>
              <a:t> клінічне значення методу помітно зменшилося. В даний час основне свідчення – визначення необхідності </a:t>
            </a:r>
            <a:r>
              <a:rPr lang="uk-UA" dirty="0" err="1"/>
              <a:t>літотрепсії</a:t>
            </a:r>
            <a:r>
              <a:rPr lang="uk-UA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255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Променеві методи дослідження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err="1"/>
              <a:t>Холеграфія</a:t>
            </a:r>
            <a:r>
              <a:rPr lang="uk-UA" dirty="0"/>
              <a:t> (внутрішньовенна </a:t>
            </a:r>
            <a:r>
              <a:rPr lang="uk-UA" dirty="0" err="1"/>
              <a:t>холецістохолангіографія</a:t>
            </a:r>
            <a:r>
              <a:rPr lang="uk-UA" dirty="0"/>
              <a:t>): </a:t>
            </a:r>
            <a:r>
              <a:rPr lang="uk-UA" dirty="0" err="1"/>
              <a:t>гепатотропну</a:t>
            </a:r>
            <a:r>
              <a:rPr lang="uk-UA" dirty="0"/>
              <a:t> </a:t>
            </a:r>
            <a:r>
              <a:rPr lang="uk-UA" dirty="0" err="1"/>
              <a:t>йодовмісну</a:t>
            </a:r>
            <a:r>
              <a:rPr lang="uk-UA" dirty="0"/>
              <a:t> контрастну речовину вводять внутрішньовенно повільно. Препарат захоплюється </a:t>
            </a:r>
            <a:r>
              <a:rPr lang="uk-UA" dirty="0" err="1"/>
              <a:t>гепатоцитами</a:t>
            </a:r>
            <a:r>
              <a:rPr lang="uk-UA" dirty="0"/>
              <a:t> і виділяється з жовчю. На знімках через 5-7 хв. послідовно з'являються тіні спочатку жовчних проток, а потім і жовчного міхура. Основне значення – отримання функціонально–морфологічних даних про стан </a:t>
            </a:r>
            <a:r>
              <a:rPr lang="uk-UA" dirty="0" err="1"/>
              <a:t>жовчевидільної</a:t>
            </a:r>
            <a:r>
              <a:rPr lang="uk-UA" dirty="0"/>
              <a:t> системи.</a:t>
            </a:r>
            <a:endParaRPr lang="ru-RU" dirty="0"/>
          </a:p>
          <a:p>
            <a:r>
              <a:rPr lang="uk-UA" dirty="0" err="1"/>
              <a:t>Холангіографія</a:t>
            </a:r>
            <a:r>
              <a:rPr lang="uk-UA" dirty="0"/>
              <a:t>: група методів (ЧЧХГ, ЕРХПГ) рентгенологічного дослідження жовчних проток після прямого введення в їх просвіт контрастної речовини.</a:t>
            </a:r>
            <a:endParaRPr lang="ru-RU" dirty="0"/>
          </a:p>
          <a:p>
            <a:r>
              <a:rPr lang="uk-UA" dirty="0" err="1"/>
              <a:t>Черезшкірна</a:t>
            </a:r>
            <a:r>
              <a:rPr lang="uk-UA" dirty="0"/>
              <a:t> </a:t>
            </a:r>
            <a:r>
              <a:rPr lang="uk-UA" dirty="0" err="1"/>
              <a:t>черезпечінкова</a:t>
            </a:r>
            <a:r>
              <a:rPr lang="uk-UA" dirty="0"/>
              <a:t> </a:t>
            </a:r>
            <a:r>
              <a:rPr lang="uk-UA" dirty="0" err="1"/>
              <a:t>холангіографія</a:t>
            </a:r>
            <a:r>
              <a:rPr lang="uk-UA" dirty="0"/>
              <a:t> – (коли немає можливості проведення ЕРХПГ) виконують під контролем УЗД </a:t>
            </a:r>
            <a:r>
              <a:rPr lang="uk-UA" dirty="0" err="1"/>
              <a:t>черезшкірний</a:t>
            </a:r>
            <a:r>
              <a:rPr lang="uk-UA" dirty="0"/>
              <a:t> прокол в розширені жовчні протоки або в жовчний міхур, вводять контрастну речовину, роблять знімок.</a:t>
            </a:r>
            <a:endParaRPr lang="ru-RU" dirty="0"/>
          </a:p>
          <a:p>
            <a:r>
              <a:rPr lang="uk-UA" dirty="0"/>
              <a:t>Ендоскопічна ретроградна </a:t>
            </a:r>
            <a:r>
              <a:rPr lang="uk-UA" dirty="0" err="1"/>
              <a:t>холангіопаркреатікографія</a:t>
            </a:r>
            <a:r>
              <a:rPr lang="uk-UA" dirty="0"/>
              <a:t> – (контрастування жовчних проток за допомогою ендоскопічної </a:t>
            </a:r>
            <a:r>
              <a:rPr lang="uk-UA" dirty="0" err="1"/>
              <a:t>канюлізації</a:t>
            </a:r>
            <a:r>
              <a:rPr lang="uk-UA" dirty="0"/>
              <a:t>) контраст вводиться під контролем </a:t>
            </a:r>
            <a:r>
              <a:rPr lang="uk-UA" dirty="0" err="1"/>
              <a:t>дуоденоскопа</a:t>
            </a:r>
            <a:r>
              <a:rPr lang="uk-UA" dirty="0"/>
              <a:t> в отвір великого дуоденального сосочка. Основне призначення – дослідження жовчних шляхів у хворих з механічною жовтяницею.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6357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Променеві методи дослідження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err="1"/>
              <a:t>Ірігоскопія</a:t>
            </a:r>
            <a:r>
              <a:rPr lang="uk-UA" dirty="0"/>
              <a:t> – метод рентгенологічного дослідження прямої і товстої кишки при введенні в неї контрастної речовини. </a:t>
            </a:r>
            <a:r>
              <a:rPr lang="uk-UA" dirty="0" err="1"/>
              <a:t>Ірігоскопія</a:t>
            </a:r>
            <a:r>
              <a:rPr lang="uk-UA" dirty="0"/>
              <a:t> дає можливість отримати інформацію про морфологічні зміни товстої кишки. </a:t>
            </a:r>
            <a:r>
              <a:rPr lang="uk-UA" dirty="0" err="1"/>
              <a:t>Ірігоскопія</a:t>
            </a:r>
            <a:r>
              <a:rPr lang="uk-UA" dirty="0"/>
              <a:t> часто є вирішальним методом діагностики пухлин, дивертикулів товстої кишки. Збільшує діагностичні можливості </a:t>
            </a:r>
            <a:r>
              <a:rPr lang="uk-UA" dirty="0" err="1"/>
              <a:t>ірігоскопії</a:t>
            </a:r>
            <a:r>
              <a:rPr lang="uk-UA" dirty="0"/>
              <a:t> методика подвійного контрастування.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Під рентгенологічним контролем поступово заповнюють </a:t>
            </a:r>
            <a:r>
              <a:rPr lang="uk-UA" dirty="0" err="1"/>
              <a:t>рентгеноконтрастною</a:t>
            </a:r>
            <a:r>
              <a:rPr lang="uk-UA" dirty="0"/>
              <a:t> суспензією товсту кишку і виробляють оглядові і прицільні знімки всіх її відділів в різних положеннях хворого (фаза тугого наповнення). На наступному етапі, після видалення з товстої кишки </a:t>
            </a:r>
            <a:r>
              <a:rPr lang="uk-UA" dirty="0" err="1"/>
              <a:t>рентгеноконтрастної</a:t>
            </a:r>
            <a:r>
              <a:rPr lang="uk-UA" dirty="0"/>
              <a:t> суспензії, досліджують рельєф слизистої оболонки кишки (фаза спорожнення). На завершальному етапі </a:t>
            </a:r>
            <a:r>
              <a:rPr lang="uk-UA" dirty="0" err="1"/>
              <a:t>ірігоскопії</a:t>
            </a:r>
            <a:r>
              <a:rPr lang="uk-UA" dirty="0"/>
              <a:t>, особливо при підозрінні на пухлину товстої кишки, дослідження проводять при дозованому заповненні кишки повітрям, використовуючи апарат Боброва (подвійне контрастування).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0378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Променеві методи дослідження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Комп’ютерна томографія є найбільш чутливим та високоінформативним методом рентгенодіагностики і являє собою пошарове рентгенологічне дослідження, в основі якого є комп’ютерна реконструкція зображення, отримане при круговому скануванні об’єкту вузьким пучком рентгенівського випромінювання. Винахідники А.</a:t>
            </a:r>
            <a:r>
              <a:rPr lang="uk-UA" dirty="0" err="1"/>
              <a:t>Кормак</a:t>
            </a:r>
            <a:r>
              <a:rPr lang="uk-UA" dirty="0"/>
              <a:t> і Г.</a:t>
            </a:r>
            <a:r>
              <a:rPr lang="uk-UA" dirty="0" err="1"/>
              <a:t>Хаусфілд</a:t>
            </a:r>
            <a:r>
              <a:rPr lang="uk-UA" dirty="0"/>
              <a:t> у 1979 році були нагороджені Нобелівською премією. Вузький пучок рентгенівського випромінювання сканує людське тіло по колу. По іншу сторону пацієнта встановлена система датчиків (їх кількість може досягати декількох тисяч), кожен з яких перетворює енергію випромінювання в електричні сигнали. Після посилення ці сигнали утворюють цифровий код, який поступає в пам'ять комп'ютера.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4787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b="1" dirty="0"/>
              <a:t>Додаткові (апаратні) та інструментальні методи дослідження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u="sng" dirty="0"/>
              <a:t>Ультразвукові методи дослідження.</a:t>
            </a:r>
            <a:r>
              <a:rPr lang="uk-UA" dirty="0"/>
              <a:t> Ультразвукове дослідження є методом медичної візуалізації, який почав застосовуватися більше 40 років тому. В даний час медицина вже не представляє своє існування без даного методу діагностики. Сфери застосування ультразвуку в медицині надзвичайно широкі. У діагностичних цілях його використовують для виявлення захворювань органів черевної порожнини і нирок, органів малого тазу, щитовидної залози, молочних залоз, лімфатичної системи, серця, судин, в акушерській і педіатричній практиці.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Ультразвуком взагалі називаються високочастотні звукові хвилі з частотою понад 20 кГц. У медицині застосовуються частоти в діапазоні 2-10 Мгц. Особливістю ультразвукових хвиль є здатність відбиватися від кордонів середовищ, що відрізняються один від одного по щільності.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14327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15</TotalTime>
  <Words>1350</Words>
  <Application>Microsoft Office PowerPoint</Application>
  <PresentationFormat>Экран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Исполнительная</vt:lpstr>
      <vt:lpstr>ТЕМА ЛЕКЦІЇ:  Рентгенологічні методи дослідження в дитячій хірургії. Ультразвукова діагностика. </vt:lpstr>
      <vt:lpstr>План лекції:</vt:lpstr>
      <vt:lpstr>Променеві методи дослідження</vt:lpstr>
      <vt:lpstr>Променеві методи дослідження</vt:lpstr>
      <vt:lpstr>Променеві методи дослідження</vt:lpstr>
      <vt:lpstr>Променеві методи дослідження</vt:lpstr>
      <vt:lpstr>Променеві методи дослідження</vt:lpstr>
      <vt:lpstr>Променеві методи дослідження</vt:lpstr>
      <vt:lpstr>Додаткові (апаратні) та інструментальні методи дослідження</vt:lpstr>
      <vt:lpstr>Додаткові (апаратні) та інструментальні методи дослідження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90</dc:creator>
  <cp:lastModifiedBy>User 90</cp:lastModifiedBy>
  <cp:revision>4</cp:revision>
  <dcterms:created xsi:type="dcterms:W3CDTF">2020-06-03T09:20:27Z</dcterms:created>
  <dcterms:modified xsi:type="dcterms:W3CDTF">2020-06-03T10:17:17Z</dcterms:modified>
</cp:coreProperties>
</file>