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8" r:id="rId14"/>
    <p:sldId id="270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89D1A-AB4F-4B6B-AE47-7E4D4674F380}" type="datetimeFigureOut">
              <a:rPr lang="ru-RU" smtClean="0"/>
              <a:t>пн 01.06.20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2BAFD-10E7-4DEF-B5C2-7B953C85AF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9943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89D1A-AB4F-4B6B-AE47-7E4D4674F380}" type="datetimeFigureOut">
              <a:rPr lang="ru-RU" smtClean="0"/>
              <a:t>пн 01.06.20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2BAFD-10E7-4DEF-B5C2-7B953C85AF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3678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89D1A-AB4F-4B6B-AE47-7E4D4674F380}" type="datetimeFigureOut">
              <a:rPr lang="ru-RU" smtClean="0"/>
              <a:t>пн 01.06.20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2BAFD-10E7-4DEF-B5C2-7B953C85AFCF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521107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89D1A-AB4F-4B6B-AE47-7E4D4674F380}" type="datetimeFigureOut">
              <a:rPr lang="ru-RU" smtClean="0"/>
              <a:t>пн 01.06.20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2BAFD-10E7-4DEF-B5C2-7B953C85AF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997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89D1A-AB4F-4B6B-AE47-7E4D4674F380}" type="datetimeFigureOut">
              <a:rPr lang="ru-RU" smtClean="0"/>
              <a:t>пн 01.06.20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2BAFD-10E7-4DEF-B5C2-7B953C85AFCF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90110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89D1A-AB4F-4B6B-AE47-7E4D4674F380}" type="datetimeFigureOut">
              <a:rPr lang="ru-RU" smtClean="0"/>
              <a:t>пн 01.06.20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2BAFD-10E7-4DEF-B5C2-7B953C85AF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33812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89D1A-AB4F-4B6B-AE47-7E4D4674F380}" type="datetimeFigureOut">
              <a:rPr lang="ru-RU" smtClean="0"/>
              <a:t>пн 01.06.20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2BAFD-10E7-4DEF-B5C2-7B953C85AF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8260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89D1A-AB4F-4B6B-AE47-7E4D4674F380}" type="datetimeFigureOut">
              <a:rPr lang="ru-RU" smtClean="0"/>
              <a:t>пн 01.06.20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2BAFD-10E7-4DEF-B5C2-7B953C85AF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5964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89D1A-AB4F-4B6B-AE47-7E4D4674F380}" type="datetimeFigureOut">
              <a:rPr lang="ru-RU" smtClean="0"/>
              <a:t>пн 01.06.20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2BAFD-10E7-4DEF-B5C2-7B953C85AF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5161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89D1A-AB4F-4B6B-AE47-7E4D4674F380}" type="datetimeFigureOut">
              <a:rPr lang="ru-RU" smtClean="0"/>
              <a:t>пн 01.06.20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2BAFD-10E7-4DEF-B5C2-7B953C85AF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7267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89D1A-AB4F-4B6B-AE47-7E4D4674F380}" type="datetimeFigureOut">
              <a:rPr lang="ru-RU" smtClean="0"/>
              <a:t>пн 01.06.20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2BAFD-10E7-4DEF-B5C2-7B953C85AF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0330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89D1A-AB4F-4B6B-AE47-7E4D4674F380}" type="datetimeFigureOut">
              <a:rPr lang="ru-RU" smtClean="0"/>
              <a:t>пн 01.06.20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2BAFD-10E7-4DEF-B5C2-7B953C85AF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3074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89D1A-AB4F-4B6B-AE47-7E4D4674F380}" type="datetimeFigureOut">
              <a:rPr lang="ru-RU" smtClean="0"/>
              <a:t>пн 01.06.20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2BAFD-10E7-4DEF-B5C2-7B953C85AF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2047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89D1A-AB4F-4B6B-AE47-7E4D4674F380}" type="datetimeFigureOut">
              <a:rPr lang="ru-RU" smtClean="0"/>
              <a:t>пн 01.06.20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2BAFD-10E7-4DEF-B5C2-7B953C85AF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05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89D1A-AB4F-4B6B-AE47-7E4D4674F380}" type="datetimeFigureOut">
              <a:rPr lang="ru-RU" smtClean="0"/>
              <a:t>пн 01.06.20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2BAFD-10E7-4DEF-B5C2-7B953C85AF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9236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89D1A-AB4F-4B6B-AE47-7E4D4674F380}" type="datetimeFigureOut">
              <a:rPr lang="ru-RU" smtClean="0"/>
              <a:t>пн 01.06.20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2BAFD-10E7-4DEF-B5C2-7B953C85AF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4667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89D1A-AB4F-4B6B-AE47-7E4D4674F380}" type="datetimeFigureOut">
              <a:rPr lang="ru-RU" smtClean="0"/>
              <a:t>пн 01.06.20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942BAFD-10E7-4DEF-B5C2-7B953C85AF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3718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30311" y="1519706"/>
            <a:ext cx="8332631" cy="4584879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/>
              <a:t>ТЕМА ЛЕКЦІЇ: ОРГАНІЗАЦІЯ ОНКОЛОГІЧНОЇ ДОПОМОГИ ДИТЯЧОМУ НАСЕЛЕННЮ. ОСНОВИ ТЕОРЕТИЧНОЇ ТА ПРАКТИЧНОЇ ОНКОЛОГІЇ.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30311" y="152523"/>
            <a:ext cx="8332631" cy="465664"/>
          </a:xfrm>
        </p:spPr>
        <p:txBody>
          <a:bodyPr/>
          <a:lstStyle/>
          <a:p>
            <a:pPr algn="ctr"/>
            <a:r>
              <a:rPr lang="uk-UA" b="1" dirty="0"/>
              <a:t>Кафедра дитячої хірургії з травматологією та ортопедією</a:t>
            </a:r>
            <a:endParaRPr lang="ru-RU" dirty="0"/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43161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18941"/>
            <a:ext cx="8596668" cy="1711459"/>
          </a:xfrm>
        </p:spPr>
        <p:txBody>
          <a:bodyPr>
            <a:normAutofit fontScale="90000"/>
          </a:bodyPr>
          <a:lstStyle/>
          <a:p>
            <a:r>
              <a:rPr lang="ru-RU" b="1" dirty="0" err="1"/>
              <a:t>Показники</a:t>
            </a:r>
            <a:r>
              <a:rPr lang="ru-RU" b="1" dirty="0"/>
              <a:t> лабораторно-</a:t>
            </a:r>
            <a:r>
              <a:rPr lang="ru-RU" b="1" dirty="0" err="1"/>
              <a:t>інструментальних</a:t>
            </a:r>
            <a:r>
              <a:rPr lang="ru-RU" b="1" dirty="0"/>
              <a:t> </a:t>
            </a:r>
            <a:r>
              <a:rPr lang="ru-RU" b="1" dirty="0" err="1"/>
              <a:t>досліджень</a:t>
            </a:r>
            <a:r>
              <a:rPr lang="ru-RU" b="1" dirty="0"/>
              <a:t>, </a:t>
            </a:r>
            <a:r>
              <a:rPr lang="ru-RU" b="1" dirty="0" err="1"/>
              <a:t>які</a:t>
            </a:r>
            <a:r>
              <a:rPr lang="ru-RU" b="1" dirty="0"/>
              <a:t> </a:t>
            </a:r>
            <a:r>
              <a:rPr lang="ru-RU" b="1" dirty="0" err="1"/>
              <a:t>найбільш</a:t>
            </a:r>
            <a:r>
              <a:rPr lang="ru-RU" b="1" dirty="0"/>
              <a:t> </a:t>
            </a:r>
            <a:r>
              <a:rPr lang="ru-RU" b="1" dirty="0" err="1"/>
              <a:t>характерні</a:t>
            </a:r>
            <a:r>
              <a:rPr lang="ru-RU" b="1" dirty="0"/>
              <a:t> для </a:t>
            </a:r>
            <a:r>
              <a:rPr lang="ru-RU" b="1" dirty="0" err="1"/>
              <a:t>онкопатології</a:t>
            </a:r>
            <a:r>
              <a:rPr lang="ru-RU" b="1" dirty="0"/>
              <a:t>: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err="1"/>
              <a:t>підвищення</a:t>
            </a:r>
            <a:r>
              <a:rPr lang="ru-RU" dirty="0"/>
              <a:t> ШОЕ до 50-70 мм/год; </a:t>
            </a:r>
          </a:p>
          <a:p>
            <a:pPr lvl="0"/>
            <a:r>
              <a:rPr lang="ru-RU" dirty="0" err="1"/>
              <a:t>анемія</a:t>
            </a:r>
            <a:r>
              <a:rPr lang="ru-RU" dirty="0"/>
              <a:t> 2-ої </a:t>
            </a:r>
            <a:r>
              <a:rPr lang="ru-RU" dirty="0" err="1"/>
              <a:t>чи</a:t>
            </a:r>
            <a:r>
              <a:rPr lang="ru-RU" dirty="0"/>
              <a:t> 3-ої </a:t>
            </a:r>
            <a:r>
              <a:rPr lang="ru-RU" dirty="0" err="1"/>
              <a:t>степені</a:t>
            </a:r>
            <a:r>
              <a:rPr lang="ru-RU" dirty="0"/>
              <a:t>; </a:t>
            </a:r>
          </a:p>
          <a:p>
            <a:pPr lvl="0"/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лужної</a:t>
            </a:r>
            <a:r>
              <a:rPr lang="ru-RU" dirty="0"/>
              <a:t> </a:t>
            </a:r>
            <a:r>
              <a:rPr lang="ru-RU" dirty="0" err="1"/>
              <a:t>фосфатази</a:t>
            </a:r>
            <a:r>
              <a:rPr lang="ru-RU" dirty="0"/>
              <a:t> в </a:t>
            </a:r>
            <a:r>
              <a:rPr lang="ru-RU" dirty="0" err="1"/>
              <a:t>декілька</a:t>
            </a:r>
            <a:r>
              <a:rPr lang="ru-RU" dirty="0"/>
              <a:t> раз; </a:t>
            </a:r>
          </a:p>
          <a:p>
            <a:pPr lvl="0"/>
            <a:r>
              <a:rPr lang="ru-RU" dirty="0" err="1"/>
              <a:t>гематурія</a:t>
            </a:r>
            <a:r>
              <a:rPr lang="ru-RU" dirty="0"/>
              <a:t>; </a:t>
            </a:r>
          </a:p>
          <a:p>
            <a:pPr lvl="0"/>
            <a:r>
              <a:rPr lang="ru-RU" dirty="0" err="1"/>
              <a:t>патологічний</a:t>
            </a:r>
            <a:r>
              <a:rPr lang="ru-RU" dirty="0"/>
              <a:t> перелом </a:t>
            </a:r>
            <a:r>
              <a:rPr lang="ru-RU" dirty="0" err="1"/>
              <a:t>кістки</a:t>
            </a:r>
            <a:r>
              <a:rPr lang="ru-RU" dirty="0"/>
              <a:t>; </a:t>
            </a:r>
          </a:p>
          <a:p>
            <a:pPr lvl="0"/>
            <a:r>
              <a:rPr lang="ru-RU" dirty="0" err="1"/>
              <a:t>візуалізація</a:t>
            </a:r>
            <a:r>
              <a:rPr lang="ru-RU" dirty="0"/>
              <a:t> </a:t>
            </a:r>
            <a:r>
              <a:rPr lang="ru-RU" dirty="0" err="1"/>
              <a:t>пухлино</a:t>
            </a:r>
            <a:r>
              <a:rPr lang="ru-RU" dirty="0"/>
              <a:t> </a:t>
            </a:r>
            <a:r>
              <a:rPr lang="ru-RU" dirty="0" err="1"/>
              <a:t>подібного</a:t>
            </a:r>
            <a:r>
              <a:rPr lang="ru-RU" dirty="0"/>
              <a:t> </a:t>
            </a:r>
            <a:r>
              <a:rPr lang="ru-RU" dirty="0" err="1"/>
              <a:t>новоутворення</a:t>
            </a:r>
            <a:r>
              <a:rPr lang="ru-RU" dirty="0"/>
              <a:t> при </a:t>
            </a:r>
            <a:r>
              <a:rPr lang="ru-RU" dirty="0" err="1"/>
              <a:t>сонографії</a:t>
            </a:r>
            <a:r>
              <a:rPr lang="ru-RU" dirty="0"/>
              <a:t>; </a:t>
            </a:r>
          </a:p>
          <a:p>
            <a:pPr lvl="0"/>
            <a:r>
              <a:rPr lang="ru-RU" dirty="0" err="1"/>
              <a:t>поперечний</a:t>
            </a:r>
            <a:r>
              <a:rPr lang="ru-RU" dirty="0"/>
              <a:t> перелом </a:t>
            </a:r>
            <a:r>
              <a:rPr lang="ru-RU" dirty="0" err="1"/>
              <a:t>тіл</a:t>
            </a:r>
            <a:r>
              <a:rPr lang="ru-RU" dirty="0"/>
              <a:t> хребта; </a:t>
            </a:r>
          </a:p>
          <a:p>
            <a:pPr lvl="0"/>
            <a:r>
              <a:rPr lang="ru-RU" dirty="0" err="1"/>
              <a:t>голчатий</a:t>
            </a:r>
            <a:r>
              <a:rPr lang="ru-RU" dirty="0"/>
              <a:t> </a:t>
            </a:r>
            <a:r>
              <a:rPr lang="ru-RU" dirty="0" err="1"/>
              <a:t>періостит</a:t>
            </a:r>
            <a:r>
              <a:rPr lang="ru-RU" dirty="0"/>
              <a:t>; </a:t>
            </a:r>
          </a:p>
          <a:p>
            <a:pPr lvl="0"/>
            <a:r>
              <a:rPr lang="ru-RU" dirty="0" err="1"/>
              <a:t>дефекти</a:t>
            </a:r>
            <a:r>
              <a:rPr lang="ru-RU" dirty="0"/>
              <a:t> </a:t>
            </a:r>
            <a:r>
              <a:rPr lang="ru-RU" dirty="0" err="1"/>
              <a:t>пласких</a:t>
            </a:r>
            <a:r>
              <a:rPr lang="ru-RU" dirty="0"/>
              <a:t> </a:t>
            </a:r>
            <a:r>
              <a:rPr lang="ru-RU" dirty="0" err="1"/>
              <a:t>кісток</a:t>
            </a:r>
            <a:r>
              <a:rPr lang="ru-RU" dirty="0"/>
              <a:t> з </a:t>
            </a:r>
            <a:r>
              <a:rPr lang="ru-RU" dirty="0" err="1"/>
              <a:t>чіткими</a:t>
            </a:r>
            <a:r>
              <a:rPr lang="ru-RU" dirty="0"/>
              <a:t> межами. </a:t>
            </a:r>
          </a:p>
        </p:txBody>
      </p:sp>
    </p:spTree>
    <p:extLst>
      <p:ext uri="{BB962C8B-B14F-4D97-AF65-F5344CB8AC3E}">
        <p14:creationId xmlns:p14="http://schemas.microsoft.com/office/powerpoint/2010/main" val="33392227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Рекомендації лікаря-педіатрам при огляді дитини: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 err="1"/>
              <a:t>Зібрати</a:t>
            </a:r>
            <a:r>
              <a:rPr lang="ru-RU" b="1" dirty="0"/>
              <a:t> анамнез та </a:t>
            </a:r>
            <a:r>
              <a:rPr lang="ru-RU" b="1" dirty="0" err="1"/>
              <a:t>звернути</a:t>
            </a:r>
            <a:r>
              <a:rPr lang="ru-RU" b="1" dirty="0"/>
              <a:t> </a:t>
            </a:r>
            <a:r>
              <a:rPr lang="ru-RU" b="1" dirty="0" err="1"/>
              <a:t>увагу</a:t>
            </a:r>
            <a:r>
              <a:rPr lang="ru-RU" b="1" dirty="0"/>
              <a:t> на: </a:t>
            </a:r>
            <a:endParaRPr lang="ru-RU" dirty="0"/>
          </a:p>
          <a:p>
            <a:pPr lvl="0"/>
            <a:r>
              <a:rPr lang="ru-RU" dirty="0" err="1"/>
              <a:t>зміни</a:t>
            </a:r>
            <a:r>
              <a:rPr lang="ru-RU" dirty="0"/>
              <a:t> в </a:t>
            </a:r>
            <a:r>
              <a:rPr lang="ru-RU" dirty="0" err="1"/>
              <a:t>поведінці</a:t>
            </a:r>
            <a:r>
              <a:rPr lang="ru-RU" dirty="0"/>
              <a:t> </a:t>
            </a:r>
            <a:r>
              <a:rPr lang="ru-RU" dirty="0" err="1"/>
              <a:t>дитини</a:t>
            </a:r>
            <a:r>
              <a:rPr lang="ru-RU" dirty="0"/>
              <a:t> (</a:t>
            </a:r>
            <a:r>
              <a:rPr lang="ru-RU" dirty="0" err="1"/>
              <a:t>активність</a:t>
            </a:r>
            <a:r>
              <a:rPr lang="ru-RU" dirty="0"/>
              <a:t>, </a:t>
            </a:r>
            <a:r>
              <a:rPr lang="ru-RU" dirty="0" err="1"/>
              <a:t>цікавість</a:t>
            </a:r>
            <a:r>
              <a:rPr lang="ru-RU" dirty="0"/>
              <a:t>, сон, </a:t>
            </a:r>
            <a:r>
              <a:rPr lang="ru-RU" dirty="0" err="1"/>
              <a:t>апетит</a:t>
            </a:r>
            <a:r>
              <a:rPr lang="ru-RU" dirty="0"/>
              <a:t>); </a:t>
            </a:r>
          </a:p>
          <a:p>
            <a:pPr lvl="0"/>
            <a:r>
              <a:rPr lang="ru-RU" dirty="0" err="1"/>
              <a:t>скарги</a:t>
            </a:r>
            <a:r>
              <a:rPr lang="ru-RU" dirty="0"/>
              <a:t> на </a:t>
            </a:r>
            <a:r>
              <a:rPr lang="ru-RU" dirty="0" err="1"/>
              <a:t>тривалу</a:t>
            </a:r>
            <a:r>
              <a:rPr lang="ru-RU" dirty="0"/>
              <a:t> </a:t>
            </a:r>
            <a:r>
              <a:rPr lang="ru-RU" dirty="0" err="1"/>
              <a:t>субфебрильну</a:t>
            </a:r>
            <a:r>
              <a:rPr lang="ru-RU" dirty="0"/>
              <a:t> температуру; </a:t>
            </a:r>
          </a:p>
          <a:p>
            <a:pPr lvl="0"/>
            <a:r>
              <a:rPr lang="ru-RU" dirty="0" err="1"/>
              <a:t>профузну</a:t>
            </a:r>
            <a:r>
              <a:rPr lang="ru-RU" dirty="0"/>
              <a:t> </a:t>
            </a:r>
            <a:r>
              <a:rPr lang="ru-RU" dirty="0" err="1"/>
              <a:t>нічну</a:t>
            </a:r>
            <a:r>
              <a:rPr lang="ru-RU" dirty="0"/>
              <a:t> </a:t>
            </a:r>
            <a:r>
              <a:rPr lang="ru-RU" dirty="0" err="1"/>
              <a:t>пітливість</a:t>
            </a:r>
            <a:r>
              <a:rPr lang="ru-RU" dirty="0"/>
              <a:t>. </a:t>
            </a:r>
          </a:p>
          <a:p>
            <a:r>
              <a:rPr lang="ru-RU" dirty="0"/>
              <a:t> </a:t>
            </a:r>
          </a:p>
          <a:p>
            <a:pPr marL="0" indent="0">
              <a:buNone/>
            </a:pPr>
            <a:r>
              <a:rPr lang="ru-RU" b="1" dirty="0" err="1"/>
              <a:t>Під</a:t>
            </a:r>
            <a:r>
              <a:rPr lang="ru-RU" b="1" dirty="0"/>
              <a:t> час </a:t>
            </a:r>
            <a:r>
              <a:rPr lang="ru-RU" b="1" dirty="0" err="1"/>
              <a:t>огляду</a:t>
            </a:r>
            <a:r>
              <a:rPr lang="ru-RU" b="1" dirty="0"/>
              <a:t> </a:t>
            </a:r>
            <a:r>
              <a:rPr lang="ru-RU" b="1" dirty="0" err="1"/>
              <a:t>звернути</a:t>
            </a:r>
            <a:r>
              <a:rPr lang="ru-RU" b="1" dirty="0"/>
              <a:t> </a:t>
            </a:r>
            <a:r>
              <a:rPr lang="ru-RU" b="1" dirty="0" err="1"/>
              <a:t>увагу</a:t>
            </a:r>
            <a:r>
              <a:rPr lang="ru-RU" b="1" dirty="0"/>
              <a:t> на: </a:t>
            </a:r>
            <a:endParaRPr lang="ru-RU" dirty="0"/>
          </a:p>
          <a:p>
            <a:pPr lvl="0"/>
            <a:r>
              <a:rPr lang="ru-RU" dirty="0" err="1"/>
              <a:t>відтінок</a:t>
            </a:r>
            <a:r>
              <a:rPr lang="ru-RU" dirty="0"/>
              <a:t> </a:t>
            </a:r>
            <a:r>
              <a:rPr lang="ru-RU" dirty="0" err="1"/>
              <a:t>шкіри</a:t>
            </a:r>
            <a:r>
              <a:rPr lang="ru-RU" dirty="0"/>
              <a:t> та </a:t>
            </a:r>
            <a:r>
              <a:rPr lang="ru-RU" dirty="0" err="1"/>
              <a:t>слизових</a:t>
            </a:r>
            <a:r>
              <a:rPr lang="ru-RU" dirty="0"/>
              <a:t> </a:t>
            </a:r>
            <a:r>
              <a:rPr lang="ru-RU" dirty="0" err="1"/>
              <a:t>оболонок</a:t>
            </a:r>
            <a:r>
              <a:rPr lang="ru-RU" dirty="0"/>
              <a:t>; </a:t>
            </a:r>
          </a:p>
          <a:p>
            <a:pPr lvl="0"/>
            <a:r>
              <a:rPr lang="ru-RU" dirty="0" err="1"/>
              <a:t>наявність</a:t>
            </a:r>
            <a:r>
              <a:rPr lang="ru-RU" dirty="0"/>
              <a:t> </a:t>
            </a:r>
            <a:r>
              <a:rPr lang="ru-RU" dirty="0" err="1"/>
              <a:t>петихіальних</a:t>
            </a:r>
            <a:r>
              <a:rPr lang="ru-RU" dirty="0"/>
              <a:t> </a:t>
            </a:r>
            <a:r>
              <a:rPr lang="ru-RU" dirty="0" err="1"/>
              <a:t>крововиливів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великої</a:t>
            </a:r>
            <a:r>
              <a:rPr lang="ru-RU" dirty="0"/>
              <a:t> </a:t>
            </a:r>
            <a:r>
              <a:rPr lang="ru-RU" dirty="0" err="1"/>
              <a:t>кількості</a:t>
            </a:r>
            <a:r>
              <a:rPr lang="ru-RU" dirty="0"/>
              <a:t> «</a:t>
            </a:r>
            <a:r>
              <a:rPr lang="ru-RU" dirty="0" err="1"/>
              <a:t>синців</a:t>
            </a:r>
            <a:r>
              <a:rPr lang="ru-RU" dirty="0"/>
              <a:t>»; </a:t>
            </a:r>
          </a:p>
          <a:p>
            <a:pPr lvl="0"/>
            <a:r>
              <a:rPr lang="ru-RU" dirty="0" err="1"/>
              <a:t>розміри</a:t>
            </a:r>
            <a:r>
              <a:rPr lang="ru-RU" dirty="0"/>
              <a:t> </a:t>
            </a:r>
            <a:r>
              <a:rPr lang="ru-RU" dirty="0" err="1"/>
              <a:t>печінки</a:t>
            </a:r>
            <a:r>
              <a:rPr lang="ru-RU" dirty="0"/>
              <a:t> та </a:t>
            </a:r>
            <a:r>
              <a:rPr lang="ru-RU" dirty="0" err="1"/>
              <a:t>селезінки</a:t>
            </a:r>
            <a:r>
              <a:rPr lang="ru-RU" dirty="0"/>
              <a:t> (</a:t>
            </a:r>
            <a:r>
              <a:rPr lang="ru-RU" dirty="0" err="1"/>
              <a:t>визначаються</a:t>
            </a:r>
            <a:r>
              <a:rPr lang="ru-RU" dirty="0"/>
              <a:t> </a:t>
            </a:r>
            <a:r>
              <a:rPr lang="ru-RU" dirty="0" err="1"/>
              <a:t>перкуторно</a:t>
            </a:r>
            <a:r>
              <a:rPr lang="ru-RU" dirty="0"/>
              <a:t> та </a:t>
            </a:r>
            <a:r>
              <a:rPr lang="ru-RU" dirty="0" err="1"/>
              <a:t>пальпаторно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є </a:t>
            </a:r>
            <a:r>
              <a:rPr lang="ru-RU" dirty="0" err="1"/>
              <a:t>обов’язковим</a:t>
            </a:r>
            <a:r>
              <a:rPr lang="ru-RU" dirty="0"/>
              <a:t> при кожному </a:t>
            </a:r>
            <a:r>
              <a:rPr lang="ru-RU" dirty="0" err="1"/>
              <a:t>огляді</a:t>
            </a:r>
            <a:r>
              <a:rPr lang="ru-RU" dirty="0"/>
              <a:t> </a:t>
            </a:r>
            <a:r>
              <a:rPr lang="ru-RU" dirty="0" err="1"/>
              <a:t>дитини</a:t>
            </a:r>
            <a:r>
              <a:rPr lang="ru-RU" dirty="0"/>
              <a:t>); </a:t>
            </a:r>
          </a:p>
          <a:p>
            <a:pPr lvl="0"/>
            <a:r>
              <a:rPr lang="ru-RU" dirty="0" err="1"/>
              <a:t>координацію</a:t>
            </a:r>
            <a:r>
              <a:rPr lang="ru-RU" dirty="0"/>
              <a:t> </a:t>
            </a:r>
            <a:r>
              <a:rPr lang="ru-RU" dirty="0" err="1"/>
              <a:t>рухів</a:t>
            </a:r>
            <a:r>
              <a:rPr lang="ru-RU" dirty="0"/>
              <a:t> </a:t>
            </a:r>
            <a:r>
              <a:rPr lang="ru-RU" dirty="0" err="1"/>
              <a:t>дитини</a:t>
            </a:r>
            <a:r>
              <a:rPr lang="ru-RU" dirty="0"/>
              <a:t>; </a:t>
            </a:r>
          </a:p>
          <a:p>
            <a:pPr lvl="0"/>
            <a:r>
              <a:rPr lang="ru-RU" dirty="0"/>
              <a:t>стан очей.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8777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Рекомендації лікаря-педіатрам при огляді дитини: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dirty="0"/>
              <a:t>В </a:t>
            </a:r>
            <a:r>
              <a:rPr lang="ru-RU" b="1" dirty="0" err="1"/>
              <a:t>аналізах</a:t>
            </a:r>
            <a:r>
              <a:rPr lang="ru-RU" b="1" dirty="0"/>
              <a:t> </a:t>
            </a:r>
            <a:r>
              <a:rPr lang="ru-RU" b="1" dirty="0" err="1"/>
              <a:t>крові</a:t>
            </a:r>
            <a:r>
              <a:rPr lang="ru-RU" b="1" dirty="0"/>
              <a:t> (</a:t>
            </a:r>
            <a:r>
              <a:rPr lang="ru-RU" b="1" dirty="0" err="1"/>
              <a:t>ідеально</a:t>
            </a:r>
            <a:r>
              <a:rPr lang="ru-RU" b="1" dirty="0"/>
              <a:t> – </a:t>
            </a:r>
            <a:r>
              <a:rPr lang="ru-RU" b="1" dirty="0" err="1"/>
              <a:t>розгорнута</a:t>
            </a:r>
            <a:r>
              <a:rPr lang="ru-RU" b="1" dirty="0"/>
              <a:t> </a:t>
            </a:r>
            <a:r>
              <a:rPr lang="ru-RU" b="1" dirty="0" err="1"/>
              <a:t>гемограма</a:t>
            </a:r>
            <a:r>
              <a:rPr lang="ru-RU" b="1" dirty="0"/>
              <a:t>) </a:t>
            </a:r>
            <a:r>
              <a:rPr lang="ru-RU" b="1" dirty="0" err="1"/>
              <a:t>звернути</a:t>
            </a:r>
            <a:r>
              <a:rPr lang="ru-RU" b="1" dirty="0"/>
              <a:t> </a:t>
            </a:r>
            <a:r>
              <a:rPr lang="ru-RU" b="1" dirty="0" err="1"/>
              <a:t>увагу</a:t>
            </a:r>
            <a:r>
              <a:rPr lang="ru-RU" b="1" dirty="0"/>
              <a:t> на: </a:t>
            </a:r>
            <a:endParaRPr lang="ru-RU" dirty="0"/>
          </a:p>
          <a:p>
            <a:pPr lvl="0"/>
            <a:r>
              <a:rPr lang="ru-RU" dirty="0" err="1"/>
              <a:t>підвищення</a:t>
            </a:r>
            <a:r>
              <a:rPr lang="ru-RU" dirty="0"/>
              <a:t> ШОЕ до 50-70 мм/год; </a:t>
            </a:r>
          </a:p>
          <a:p>
            <a:pPr lvl="0"/>
            <a:r>
              <a:rPr lang="ru-RU" dirty="0" err="1"/>
              <a:t>кількісний</a:t>
            </a:r>
            <a:r>
              <a:rPr lang="ru-RU" dirty="0"/>
              <a:t> та </a:t>
            </a:r>
            <a:r>
              <a:rPr lang="ru-RU" dirty="0" err="1"/>
              <a:t>якісний</a:t>
            </a:r>
            <a:r>
              <a:rPr lang="ru-RU" dirty="0"/>
              <a:t> склад </a:t>
            </a:r>
            <a:r>
              <a:rPr lang="ru-RU" dirty="0" err="1"/>
              <a:t>лейкоцитів</a:t>
            </a:r>
            <a:r>
              <a:rPr lang="ru-RU" dirty="0"/>
              <a:t>; </a:t>
            </a:r>
          </a:p>
          <a:p>
            <a:pPr lvl="0"/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тромбоцитів</a:t>
            </a:r>
            <a:r>
              <a:rPr lang="ru-RU" dirty="0"/>
              <a:t>; </a:t>
            </a:r>
          </a:p>
          <a:p>
            <a:pPr lvl="0"/>
            <a:r>
              <a:rPr lang="ru-RU" dirty="0" err="1"/>
              <a:t>суттєве</a:t>
            </a:r>
            <a:r>
              <a:rPr lang="ru-RU" dirty="0"/>
              <a:t> </a:t>
            </a:r>
            <a:r>
              <a:rPr lang="ru-RU" dirty="0" err="1"/>
              <a:t>зниження</a:t>
            </a:r>
            <a:r>
              <a:rPr lang="ru-RU" dirty="0"/>
              <a:t> </a:t>
            </a:r>
            <a:r>
              <a:rPr lang="ru-RU" dirty="0" err="1"/>
              <a:t>гемоглобіну</a:t>
            </a:r>
            <a:r>
              <a:rPr lang="ru-RU" dirty="0"/>
              <a:t>. 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r>
              <a:rPr lang="ru-RU" b="1" dirty="0"/>
              <a:t>При </a:t>
            </a:r>
            <a:r>
              <a:rPr lang="ru-RU" b="1" dirty="0" err="1"/>
              <a:t>відхиленні</a:t>
            </a:r>
            <a:r>
              <a:rPr lang="ru-RU" b="1" dirty="0"/>
              <a:t> </a:t>
            </a:r>
            <a:r>
              <a:rPr lang="ru-RU" b="1" dirty="0" err="1"/>
              <a:t>від</a:t>
            </a:r>
            <a:r>
              <a:rPr lang="ru-RU" b="1" dirty="0"/>
              <a:t> </a:t>
            </a:r>
            <a:r>
              <a:rPr lang="ru-RU" b="1" dirty="0" err="1"/>
              <a:t>норми</a:t>
            </a:r>
            <a:r>
              <a:rPr lang="ru-RU" b="1" dirty="0"/>
              <a:t> у </a:t>
            </a:r>
            <a:r>
              <a:rPr lang="ru-RU" b="1" dirty="0" err="1"/>
              <a:t>показниках</a:t>
            </a:r>
            <a:r>
              <a:rPr lang="ru-RU" b="1" dirty="0"/>
              <a:t> </a:t>
            </a:r>
            <a:r>
              <a:rPr lang="ru-RU" b="1" dirty="0" err="1"/>
              <a:t>дитину</a:t>
            </a:r>
            <a:r>
              <a:rPr lang="ru-RU" b="1" dirty="0"/>
              <a:t> </a:t>
            </a:r>
            <a:r>
              <a:rPr lang="ru-RU" b="1" dirty="0" err="1"/>
              <a:t>потрібно</a:t>
            </a:r>
            <a:r>
              <a:rPr lang="ru-RU" b="1" dirty="0"/>
              <a:t> </a:t>
            </a:r>
            <a:r>
              <a:rPr lang="ru-RU" b="1" dirty="0" err="1"/>
              <a:t>скерувати</a:t>
            </a:r>
            <a:r>
              <a:rPr lang="ru-RU" b="1" dirty="0"/>
              <a:t> на </a:t>
            </a:r>
            <a:r>
              <a:rPr lang="ru-RU" b="1" dirty="0" err="1"/>
              <a:t>консультацію</a:t>
            </a:r>
            <a:r>
              <a:rPr lang="ru-RU" b="1" dirty="0"/>
              <a:t> до гематолога. </a:t>
            </a:r>
            <a:endParaRPr lang="ru-RU" dirty="0"/>
          </a:p>
          <a:p>
            <a:r>
              <a:rPr lang="ru-RU" b="1" dirty="0"/>
              <a:t>При </a:t>
            </a:r>
            <a:r>
              <a:rPr lang="ru-RU" b="1" dirty="0" err="1"/>
              <a:t>виявленні</a:t>
            </a:r>
            <a:r>
              <a:rPr lang="ru-RU" b="1" dirty="0"/>
              <a:t> </a:t>
            </a:r>
            <a:r>
              <a:rPr lang="ru-RU" b="1" dirty="0" err="1"/>
              <a:t>додаткових</a:t>
            </a:r>
            <a:r>
              <a:rPr lang="ru-RU" b="1" dirty="0"/>
              <a:t> </a:t>
            </a:r>
            <a:r>
              <a:rPr lang="ru-RU" b="1" dirty="0" err="1"/>
              <a:t>новоутворень</a:t>
            </a:r>
            <a:r>
              <a:rPr lang="ru-RU" b="1" dirty="0"/>
              <a:t> у будь-</a:t>
            </a:r>
            <a:r>
              <a:rPr lang="ru-RU" b="1" dirty="0" err="1"/>
              <a:t>якій</a:t>
            </a:r>
            <a:r>
              <a:rPr lang="ru-RU" b="1" dirty="0"/>
              <a:t> </a:t>
            </a:r>
            <a:r>
              <a:rPr lang="ru-RU" b="1" dirty="0" err="1"/>
              <a:t>ділянці</a:t>
            </a:r>
            <a:r>
              <a:rPr lang="ru-RU" b="1" dirty="0"/>
              <a:t> – </a:t>
            </a:r>
            <a:r>
              <a:rPr lang="ru-RU" b="1" dirty="0" err="1"/>
              <a:t>направити</a:t>
            </a:r>
            <a:r>
              <a:rPr lang="ru-RU" b="1" dirty="0"/>
              <a:t> </a:t>
            </a:r>
            <a:r>
              <a:rPr lang="ru-RU" b="1" dirty="0" err="1"/>
              <a:t>дитину</a:t>
            </a:r>
            <a:r>
              <a:rPr lang="ru-RU" b="1" dirty="0"/>
              <a:t> на </a:t>
            </a:r>
            <a:r>
              <a:rPr lang="ru-RU" b="1" dirty="0" err="1"/>
              <a:t>консультацію</a:t>
            </a:r>
            <a:r>
              <a:rPr lang="ru-RU" b="1" dirty="0"/>
              <a:t> до </a:t>
            </a:r>
            <a:r>
              <a:rPr lang="ru-RU" b="1" dirty="0" err="1"/>
              <a:t>лікаря</a:t>
            </a:r>
            <a:r>
              <a:rPr lang="ru-RU" b="1" dirty="0"/>
              <a:t>-онколога. </a:t>
            </a:r>
            <a:endParaRPr lang="ru-RU" dirty="0"/>
          </a:p>
          <a:p>
            <a:r>
              <a:rPr lang="ru-RU" b="1" dirty="0" err="1"/>
              <a:t>Консультацію</a:t>
            </a:r>
            <a:r>
              <a:rPr lang="ru-RU" b="1" dirty="0"/>
              <a:t> онколога не треба </a:t>
            </a:r>
            <a:r>
              <a:rPr lang="ru-RU" b="1" dirty="0" err="1"/>
              <a:t>замінювати</a:t>
            </a:r>
            <a:r>
              <a:rPr lang="ru-RU" b="1" dirty="0"/>
              <a:t> </a:t>
            </a:r>
            <a:r>
              <a:rPr lang="ru-RU" b="1" dirty="0" err="1"/>
              <a:t>консультацією</a:t>
            </a:r>
            <a:r>
              <a:rPr lang="ru-RU" b="1" dirty="0"/>
              <a:t> </a:t>
            </a:r>
            <a:r>
              <a:rPr lang="ru-RU" b="1" dirty="0" err="1"/>
              <a:t>хірурга</a:t>
            </a:r>
            <a:r>
              <a:rPr lang="ru-RU" b="1" dirty="0"/>
              <a:t>. </a:t>
            </a:r>
            <a:endParaRPr lang="ru-RU" dirty="0"/>
          </a:p>
          <a:p>
            <a:r>
              <a:rPr lang="ru-RU" b="1" dirty="0" err="1"/>
              <a:t>Обов’язково</a:t>
            </a:r>
            <a:r>
              <a:rPr lang="ru-RU" b="1" dirty="0"/>
              <a:t> перед </a:t>
            </a:r>
            <a:r>
              <a:rPr lang="ru-RU" b="1" dirty="0" err="1"/>
              <a:t>вакцинацією</a:t>
            </a:r>
            <a:r>
              <a:rPr lang="ru-RU" b="1" dirty="0"/>
              <a:t> </a:t>
            </a:r>
            <a:r>
              <a:rPr lang="ru-RU" b="1" dirty="0" err="1"/>
              <a:t>чи</a:t>
            </a:r>
            <a:r>
              <a:rPr lang="ru-RU" b="1" dirty="0"/>
              <a:t> </a:t>
            </a:r>
            <a:r>
              <a:rPr lang="ru-RU" b="1" dirty="0" err="1"/>
              <a:t>ревакцинацією</a:t>
            </a:r>
            <a:r>
              <a:rPr lang="ru-RU" b="1" dirty="0"/>
              <a:t> </a:t>
            </a:r>
            <a:r>
              <a:rPr lang="ru-RU" b="1" dirty="0" err="1"/>
              <a:t>потрібно</a:t>
            </a:r>
            <a:r>
              <a:rPr lang="ru-RU" b="1" dirty="0"/>
              <a:t> </a:t>
            </a:r>
            <a:r>
              <a:rPr lang="ru-RU" b="1" dirty="0" err="1"/>
              <a:t>проводити</a:t>
            </a:r>
            <a:r>
              <a:rPr lang="ru-RU" b="1" dirty="0"/>
              <a:t> </a:t>
            </a:r>
            <a:r>
              <a:rPr lang="ru-RU" b="1" dirty="0" err="1"/>
              <a:t>розгорнутий</a:t>
            </a:r>
            <a:r>
              <a:rPr lang="ru-RU" b="1" dirty="0"/>
              <a:t> </a:t>
            </a:r>
            <a:r>
              <a:rPr lang="ru-RU" b="1" dirty="0" err="1"/>
              <a:t>аналіз</a:t>
            </a:r>
            <a:r>
              <a:rPr lang="ru-RU" b="1" dirty="0"/>
              <a:t> </a:t>
            </a:r>
            <a:r>
              <a:rPr lang="ru-RU" b="1" dirty="0" err="1"/>
              <a:t>крові</a:t>
            </a:r>
            <a:r>
              <a:rPr lang="ru-RU" b="1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33527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16924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/>
              <a:t>Загальні відомості про пухлини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326525"/>
            <a:ext cx="8596668" cy="4714838"/>
          </a:xfrm>
        </p:spPr>
        <p:txBody>
          <a:bodyPr/>
          <a:lstStyle/>
          <a:p>
            <a:r>
              <a:rPr lang="uk-UA" b="1" dirty="0"/>
              <a:t>Пухлина </a:t>
            </a:r>
            <a:r>
              <a:rPr lang="uk-UA" dirty="0"/>
              <a:t>– патологічний процес, що характеризується нестримним, безконтрольним автономним розмноженням клітин.</a:t>
            </a:r>
            <a:endParaRPr lang="ru-RU" dirty="0"/>
          </a:p>
          <a:p>
            <a:r>
              <a:rPr lang="uk-UA" b="1" dirty="0" smtClean="0"/>
              <a:t>В </a:t>
            </a:r>
            <a:r>
              <a:rPr lang="uk-UA" b="1" dirty="0"/>
              <a:t>залежності від подібності клітин пухлини до будови похідної тканини розрізняють:</a:t>
            </a:r>
            <a:endParaRPr lang="ru-RU" dirty="0"/>
          </a:p>
          <a:p>
            <a:pPr lvl="0"/>
            <a:r>
              <a:rPr lang="uk-UA" dirty="0"/>
              <a:t>Гомологічні пухлини (доброякісні) – зрілі, диференційовані, схожі з паренхімою органу.</a:t>
            </a:r>
            <a:endParaRPr lang="ru-RU" dirty="0"/>
          </a:p>
          <a:p>
            <a:pPr lvl="0"/>
            <a:r>
              <a:rPr lang="uk-UA" dirty="0" err="1"/>
              <a:t>Гетерологічні</a:t>
            </a:r>
            <a:r>
              <a:rPr lang="uk-UA" dirty="0"/>
              <a:t> (злоякісні) – незрілі, </a:t>
            </a:r>
            <a:r>
              <a:rPr lang="uk-UA" dirty="0" err="1"/>
              <a:t>малодиференційовані</a:t>
            </a:r>
            <a:r>
              <a:rPr lang="uk-UA" dirty="0"/>
              <a:t>, втрачена схожість з органом через високий ступінь атипії клітин.</a:t>
            </a:r>
            <a:endParaRPr lang="ru-RU" dirty="0"/>
          </a:p>
          <a:p>
            <a:pPr lvl="0"/>
            <a:r>
              <a:rPr lang="uk-UA" dirty="0" err="1"/>
              <a:t>Гетеротопічні</a:t>
            </a:r>
            <a:r>
              <a:rPr lang="uk-UA" dirty="0"/>
              <a:t> (тератоми) – виникають в результаті ембріональних зсувів тканин, що не нагадують похідну тканину (гетеротопії) – зуби, волосся, наприклад, в кісті яєчника.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21858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6420" y="145961"/>
            <a:ext cx="9137581" cy="1335110"/>
          </a:xfrm>
        </p:spPr>
        <p:txBody>
          <a:bodyPr>
            <a:normAutofit/>
          </a:bodyPr>
          <a:lstStyle/>
          <a:p>
            <a:pPr algn="ctr"/>
            <a:r>
              <a:rPr lang="uk-UA" sz="2400" b="1" dirty="0" err="1"/>
              <a:t>Атипізм</a:t>
            </a:r>
            <a:r>
              <a:rPr lang="uk-UA" sz="2400" b="1" dirty="0"/>
              <a:t> – </a:t>
            </a:r>
            <a:r>
              <a:rPr lang="uk-UA" sz="2400" dirty="0"/>
              <a:t>властивість пухлини, що характеризується порушенням будови, обміну речовин, функції, антигенної структури, розмноженням, затримкою диференціювання</a:t>
            </a:r>
            <a:r>
              <a:rPr lang="uk-UA" sz="2400" dirty="0" smtClean="0"/>
              <a:t>.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6366" y="1481071"/>
            <a:ext cx="8887636" cy="456029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b="1" dirty="0"/>
              <a:t>Види </a:t>
            </a:r>
            <a:r>
              <a:rPr lang="uk-UA" b="1" dirty="0" err="1"/>
              <a:t>атипізму</a:t>
            </a:r>
            <a:r>
              <a:rPr lang="uk-UA" b="1" dirty="0"/>
              <a:t>:</a:t>
            </a:r>
            <a:endParaRPr lang="ru-RU" dirty="0"/>
          </a:p>
          <a:p>
            <a:pPr lvl="0"/>
            <a:r>
              <a:rPr lang="uk-UA" dirty="0"/>
              <a:t>Морфологічний </a:t>
            </a:r>
            <a:endParaRPr lang="ru-RU" dirty="0"/>
          </a:p>
          <a:p>
            <a:pPr lvl="0"/>
            <a:r>
              <a:rPr lang="uk-UA" dirty="0"/>
              <a:t>Тканинний – характерний як для доброякісних, так і для злоякісних пухлин:</a:t>
            </a:r>
            <a:endParaRPr lang="ru-RU" dirty="0"/>
          </a:p>
          <a:p>
            <a:pPr lvl="1"/>
            <a:r>
              <a:rPr lang="uk-UA" dirty="0"/>
              <a:t>Зміна співвідношення паренхіми і строми</a:t>
            </a:r>
            <a:endParaRPr lang="ru-RU" dirty="0"/>
          </a:p>
          <a:p>
            <a:pPr lvl="1"/>
            <a:r>
              <a:rPr lang="uk-UA" dirty="0"/>
              <a:t>Зміна співвідношення між кількість та компоновкою окремих структурних компонентів клітини (клітин та </a:t>
            </a:r>
            <a:r>
              <a:rPr lang="uk-UA" dirty="0" err="1"/>
              <a:t>фібрилярних</a:t>
            </a:r>
            <a:r>
              <a:rPr lang="uk-UA" dirty="0"/>
              <a:t> структур).</a:t>
            </a:r>
            <a:endParaRPr lang="ru-RU" dirty="0"/>
          </a:p>
          <a:p>
            <a:pPr lvl="0"/>
            <a:r>
              <a:rPr lang="uk-UA" dirty="0"/>
              <a:t>Клітинний </a:t>
            </a:r>
            <a:r>
              <a:rPr lang="uk-UA" dirty="0" err="1"/>
              <a:t>атипізм</a:t>
            </a:r>
            <a:r>
              <a:rPr lang="uk-UA" dirty="0"/>
              <a:t>  - для незрілих, злоякісних пухлин: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2.1. підвищення мітотичної активності, поява патологічних </a:t>
            </a:r>
            <a:r>
              <a:rPr lang="uk-UA" dirty="0" err="1"/>
              <a:t>мітозів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2.2. поліморфізм клітин, </a:t>
            </a:r>
            <a:r>
              <a:rPr lang="uk-UA" dirty="0" err="1"/>
              <a:t>ядер</a:t>
            </a:r>
            <a:r>
              <a:rPr lang="uk-UA" dirty="0"/>
              <a:t> і ядерець за формою, величиною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2.3. Збільшення ядерно-цитоплазматичного співвідношення на користь ядра (в нормі 1/3)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2.4. порушення ділення статевого хроматину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2.5. гіперхромія </a:t>
            </a:r>
            <a:r>
              <a:rPr lang="uk-UA" dirty="0" err="1"/>
              <a:t>ядер</a:t>
            </a:r>
            <a:r>
              <a:rPr lang="uk-UA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4011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96213"/>
            <a:ext cx="8596668" cy="606594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uk-UA" b="1" dirty="0"/>
              <a:t>Види </a:t>
            </a:r>
            <a:r>
              <a:rPr lang="uk-UA" b="1" dirty="0" err="1"/>
              <a:t>атипізму</a:t>
            </a:r>
            <a:r>
              <a:rPr lang="uk-UA" b="1" dirty="0"/>
              <a:t>:</a:t>
            </a:r>
            <a:endParaRPr lang="ru-RU" dirty="0"/>
          </a:p>
          <a:p>
            <a:pPr lvl="0"/>
            <a:r>
              <a:rPr lang="uk-UA" dirty="0"/>
              <a:t>Біохімічний – проявляється метаболічними змінами пухлинної тканини:</a:t>
            </a:r>
            <a:endParaRPr lang="ru-RU" dirty="0"/>
          </a:p>
          <a:p>
            <a:pPr lvl="0"/>
            <a:r>
              <a:rPr lang="uk-UA" dirty="0"/>
              <a:t>Переважання </a:t>
            </a:r>
            <a:r>
              <a:rPr lang="uk-UA" dirty="0" err="1"/>
              <a:t>гліколітичних</a:t>
            </a:r>
            <a:r>
              <a:rPr lang="uk-UA" dirty="0"/>
              <a:t> процесів над окисними</a:t>
            </a:r>
            <a:endParaRPr lang="ru-RU" dirty="0"/>
          </a:p>
          <a:p>
            <a:pPr lvl="0"/>
            <a:r>
              <a:rPr lang="uk-UA" dirty="0"/>
              <a:t>Незначний вміст анаеробних ферментних систем (каталази, </a:t>
            </a:r>
            <a:r>
              <a:rPr lang="uk-UA" dirty="0" err="1"/>
              <a:t>цитохромоксидази</a:t>
            </a:r>
            <a:r>
              <a:rPr lang="uk-UA" dirty="0"/>
              <a:t>)</a:t>
            </a:r>
            <a:endParaRPr lang="ru-RU" dirty="0"/>
          </a:p>
          <a:p>
            <a:pPr lvl="0"/>
            <a:r>
              <a:rPr lang="uk-UA" dirty="0"/>
              <a:t>Накопичення в тканинах молочної кислоти, нуклеопротеїдів, глікогену, ліпідів, </a:t>
            </a:r>
            <a:r>
              <a:rPr lang="uk-UA" dirty="0" err="1"/>
              <a:t>глікозаміногліканів</a:t>
            </a:r>
            <a:r>
              <a:rPr lang="uk-UA" dirty="0"/>
              <a:t>.</a:t>
            </a:r>
            <a:endParaRPr lang="ru-RU" dirty="0"/>
          </a:p>
          <a:p>
            <a:pPr lvl="0"/>
            <a:r>
              <a:rPr lang="uk-UA" dirty="0"/>
              <a:t>Гістохімічний – виявлення порушень обміну в клітині за допомогою гістохімічних методів дослідження. </a:t>
            </a:r>
            <a:endParaRPr lang="ru-RU" dirty="0"/>
          </a:p>
          <a:p>
            <a:pPr lvl="0"/>
            <a:r>
              <a:rPr lang="uk-UA" dirty="0"/>
              <a:t>Антигенний – в пухлинах клітин виявляється 5 типів антигенів:</a:t>
            </a:r>
            <a:endParaRPr lang="ru-RU" dirty="0"/>
          </a:p>
          <a:p>
            <a:pPr lvl="0"/>
            <a:r>
              <a:rPr lang="uk-UA" dirty="0"/>
              <a:t>Антигени пухлин, пов’язаних з вірусами</a:t>
            </a:r>
            <a:endParaRPr lang="ru-RU" dirty="0"/>
          </a:p>
          <a:p>
            <a:pPr lvl="0"/>
            <a:r>
              <a:rPr lang="uk-UA" dirty="0"/>
              <a:t>Антигени пухлин, пов’язаних з канцерогенами</a:t>
            </a:r>
            <a:endParaRPr lang="ru-RU" dirty="0"/>
          </a:p>
          <a:p>
            <a:pPr lvl="0"/>
            <a:r>
              <a:rPr lang="uk-UA" dirty="0" err="1"/>
              <a:t>Ізоантигени</a:t>
            </a:r>
            <a:r>
              <a:rPr lang="uk-UA" dirty="0"/>
              <a:t> трансплантаційного типу – </a:t>
            </a:r>
            <a:r>
              <a:rPr lang="uk-UA" dirty="0" err="1"/>
              <a:t>пухлиноспецифічні</a:t>
            </a:r>
            <a:r>
              <a:rPr lang="uk-UA" dirty="0"/>
              <a:t> антигени</a:t>
            </a:r>
            <a:endParaRPr lang="ru-RU" dirty="0"/>
          </a:p>
          <a:p>
            <a:pPr lvl="0"/>
            <a:r>
              <a:rPr lang="uk-UA" dirty="0" err="1"/>
              <a:t>Онкофетальні</a:t>
            </a:r>
            <a:r>
              <a:rPr lang="uk-UA" dirty="0"/>
              <a:t> (ембріональні) антигени</a:t>
            </a:r>
            <a:endParaRPr lang="ru-RU" dirty="0"/>
          </a:p>
          <a:p>
            <a:pPr lvl="0"/>
            <a:r>
              <a:rPr lang="uk-UA" dirty="0" err="1"/>
              <a:t>Гетероорганні</a:t>
            </a:r>
            <a:r>
              <a:rPr lang="uk-UA" dirty="0"/>
              <a:t> антигени.</a:t>
            </a:r>
            <a:endParaRPr lang="ru-RU" dirty="0"/>
          </a:p>
          <a:p>
            <a:pPr lvl="0"/>
            <a:r>
              <a:rPr lang="uk-UA" dirty="0"/>
              <a:t>Функціональний – зниження (втрата) пухлинними клітинами спеціалізованих функцій, властивих зрілій тканині або поява нової функції, що не властива клітинам даного типу</a:t>
            </a:r>
            <a:r>
              <a:rPr lang="uk-UA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19084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36113"/>
            <a:ext cx="8596668" cy="781318"/>
          </a:xfrm>
        </p:spPr>
        <p:txBody>
          <a:bodyPr/>
          <a:lstStyle/>
          <a:p>
            <a:pPr algn="ctr"/>
            <a:r>
              <a:rPr lang="ru-RU" b="1" dirty="0" err="1"/>
              <a:t>Ріст</a:t>
            </a:r>
            <a:r>
              <a:rPr lang="ru-RU" b="1" dirty="0"/>
              <a:t> </a:t>
            </a:r>
            <a:r>
              <a:rPr lang="ru-RU" b="1" dirty="0" err="1"/>
              <a:t>пухлин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017431"/>
            <a:ext cx="8596668" cy="5331854"/>
          </a:xfrm>
        </p:spPr>
        <p:txBody>
          <a:bodyPr>
            <a:normAutofit fontScale="77500" lnSpcReduction="20000"/>
          </a:bodyPr>
          <a:lstStyle/>
          <a:p>
            <a:r>
              <a:rPr lang="uk-UA" dirty="0"/>
              <a:t>Залежно від числа вогнищ виникнення:</a:t>
            </a:r>
            <a:endParaRPr lang="ru-RU" dirty="0"/>
          </a:p>
          <a:p>
            <a:pPr lvl="0"/>
            <a:r>
              <a:rPr lang="uk-UA" dirty="0" err="1"/>
              <a:t>Уніцентричний</a:t>
            </a:r>
            <a:endParaRPr lang="ru-RU" dirty="0"/>
          </a:p>
          <a:p>
            <a:pPr lvl="0"/>
            <a:r>
              <a:rPr lang="uk-UA" dirty="0" err="1"/>
              <a:t>Мультицентричний</a:t>
            </a:r>
            <a:r>
              <a:rPr lang="uk-UA" dirty="0"/>
              <a:t>.</a:t>
            </a:r>
            <a:endParaRPr lang="ru-RU" dirty="0"/>
          </a:p>
          <a:p>
            <a:r>
              <a:rPr lang="uk-UA" dirty="0"/>
              <a:t>По відношенню до просвіту порожнистого </a:t>
            </a:r>
            <a:r>
              <a:rPr lang="uk-UA" dirty="0" err="1"/>
              <a:t>органа</a:t>
            </a:r>
            <a:r>
              <a:rPr lang="uk-UA" dirty="0"/>
              <a:t>: </a:t>
            </a:r>
            <a:endParaRPr lang="ru-RU" dirty="0"/>
          </a:p>
          <a:p>
            <a:pPr lvl="0"/>
            <a:r>
              <a:rPr lang="uk-UA" dirty="0" err="1"/>
              <a:t>Ендофітний</a:t>
            </a:r>
            <a:r>
              <a:rPr lang="uk-UA" dirty="0"/>
              <a:t> – </a:t>
            </a:r>
            <a:r>
              <a:rPr lang="uk-UA" dirty="0" err="1"/>
              <a:t>інфільтруючий</a:t>
            </a:r>
            <a:r>
              <a:rPr lang="uk-UA" dirty="0"/>
              <a:t> ріст пухлини в стінку </a:t>
            </a:r>
            <a:r>
              <a:rPr lang="uk-UA" dirty="0" err="1"/>
              <a:t>органа</a:t>
            </a:r>
            <a:endParaRPr lang="ru-RU" dirty="0"/>
          </a:p>
          <a:p>
            <a:pPr lvl="0"/>
            <a:r>
              <a:rPr lang="uk-UA" dirty="0" err="1"/>
              <a:t>Екзофітний</a:t>
            </a:r>
            <a:r>
              <a:rPr lang="uk-UA" dirty="0"/>
              <a:t> –ріст пухлини в порожнину </a:t>
            </a:r>
            <a:r>
              <a:rPr lang="uk-UA" dirty="0" err="1"/>
              <a:t>органа</a:t>
            </a:r>
            <a:endParaRPr lang="ru-RU" dirty="0"/>
          </a:p>
          <a:p>
            <a:pPr lvl="0"/>
            <a:r>
              <a:rPr lang="uk-UA" dirty="0" err="1"/>
              <a:t>Екзо-ендофітний</a:t>
            </a:r>
            <a:r>
              <a:rPr lang="uk-UA" dirty="0"/>
              <a:t>.</a:t>
            </a:r>
            <a:endParaRPr lang="ru-RU" dirty="0"/>
          </a:p>
          <a:p>
            <a:r>
              <a:rPr lang="uk-UA" dirty="0"/>
              <a:t>По відношенню до оточуючий тканин: </a:t>
            </a:r>
            <a:endParaRPr lang="ru-RU" dirty="0"/>
          </a:p>
          <a:p>
            <a:pPr lvl="0"/>
            <a:r>
              <a:rPr lang="uk-UA" dirty="0"/>
              <a:t>Експансивний (відмежований </a:t>
            </a:r>
            <a:r>
              <a:rPr lang="uk-UA" dirty="0" err="1"/>
              <a:t>псевдокапсулою</a:t>
            </a:r>
            <a:r>
              <a:rPr lang="uk-UA" dirty="0"/>
              <a:t>) – пухлина росте «сама з себе», повільно, стискаючи навколишні тканини, що викликає в них атрофію і фіброз. Характерний для доброякісних пухлин. </a:t>
            </a:r>
            <a:endParaRPr lang="ru-RU" dirty="0"/>
          </a:p>
          <a:p>
            <a:pPr lvl="0"/>
            <a:r>
              <a:rPr lang="uk-UA" dirty="0" err="1"/>
              <a:t>Інфільтруючий</a:t>
            </a:r>
            <a:r>
              <a:rPr lang="uk-UA" dirty="0"/>
              <a:t> (</a:t>
            </a:r>
            <a:r>
              <a:rPr lang="uk-UA" dirty="0" err="1"/>
              <a:t>інвазивний</a:t>
            </a:r>
            <a:r>
              <a:rPr lang="uk-UA" dirty="0"/>
              <a:t>) – клітини пухлини вростають в оточуючі тканини і </a:t>
            </a:r>
            <a:r>
              <a:rPr lang="uk-UA" dirty="0" err="1"/>
              <a:t>руйнюють</a:t>
            </a:r>
            <a:r>
              <a:rPr lang="uk-UA" dirty="0"/>
              <a:t> їх (</a:t>
            </a:r>
            <a:r>
              <a:rPr lang="uk-UA" dirty="0" err="1"/>
              <a:t>деструюючий</a:t>
            </a:r>
            <a:r>
              <a:rPr lang="uk-UA" dirty="0"/>
              <a:t> ріст). </a:t>
            </a:r>
            <a:r>
              <a:rPr lang="uk-UA" dirty="0" err="1"/>
              <a:t>Характериний</a:t>
            </a:r>
            <a:r>
              <a:rPr lang="uk-UA" dirty="0"/>
              <a:t> для злоякісних пухлин. </a:t>
            </a:r>
            <a:endParaRPr lang="ru-RU" dirty="0"/>
          </a:p>
          <a:p>
            <a:pPr lvl="0"/>
            <a:r>
              <a:rPr lang="uk-UA" dirty="0" err="1"/>
              <a:t>Апозиційний</a:t>
            </a:r>
            <a:r>
              <a:rPr lang="uk-UA" dirty="0"/>
              <a:t> – можливість </a:t>
            </a:r>
            <a:r>
              <a:rPr lang="uk-UA" dirty="0" err="1"/>
              <a:t>неопластичної</a:t>
            </a:r>
            <a:r>
              <a:rPr lang="uk-UA" dirty="0"/>
              <a:t> трансформації нормальних клітин в пухлинному полі. Характерний для злоякісних пухлин.</a:t>
            </a:r>
            <a:endParaRPr lang="ru-RU" dirty="0"/>
          </a:p>
          <a:p>
            <a:pPr lvl="0"/>
            <a:r>
              <a:rPr lang="uk-UA" dirty="0" err="1"/>
              <a:t>Місцеводеструюючий</a:t>
            </a:r>
            <a:r>
              <a:rPr lang="uk-UA" dirty="0"/>
              <a:t>: </a:t>
            </a:r>
            <a:endParaRPr lang="ru-RU" dirty="0"/>
          </a:p>
          <a:p>
            <a:pPr lvl="0"/>
            <a:r>
              <a:rPr lang="uk-UA" dirty="0"/>
              <a:t>Займає проміжне положення між ростом добро- і злоякісних пухлин</a:t>
            </a:r>
            <a:endParaRPr lang="ru-RU" dirty="0"/>
          </a:p>
          <a:p>
            <a:pPr lvl="0"/>
            <a:r>
              <a:rPr lang="uk-UA" dirty="0"/>
              <a:t>Має ознаки </a:t>
            </a:r>
            <a:r>
              <a:rPr lang="uk-UA" dirty="0" err="1"/>
              <a:t>інфільтруючого</a:t>
            </a:r>
            <a:r>
              <a:rPr lang="uk-UA" dirty="0"/>
              <a:t> росту, але не проростає базальну мембрану і судини</a:t>
            </a:r>
            <a:endParaRPr lang="ru-RU" dirty="0"/>
          </a:p>
          <a:p>
            <a:pPr lvl="0"/>
            <a:r>
              <a:rPr lang="uk-UA" dirty="0"/>
              <a:t>Пухлина не метастазує (при доброякісному рості з </a:t>
            </a:r>
            <a:r>
              <a:rPr lang="uk-UA" dirty="0" err="1"/>
              <a:t>амелобластоми</a:t>
            </a:r>
            <a:r>
              <a:rPr lang="uk-UA" dirty="0" smtClean="0"/>
              <a:t>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6559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2416935"/>
          </a:xfrm>
        </p:spPr>
        <p:txBody>
          <a:bodyPr>
            <a:normAutofit/>
          </a:bodyPr>
          <a:lstStyle/>
          <a:p>
            <a:r>
              <a:rPr lang="uk-UA" b="1" dirty="0"/>
              <a:t>Метастазування </a:t>
            </a:r>
            <a:r>
              <a:rPr lang="uk-UA" dirty="0"/>
              <a:t>– поширення пухлинних клітин з первинної пухлини в інші органи з утворенням вторинних пухлинних вузлів (метастазів).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245476"/>
            <a:ext cx="8596668" cy="2524259"/>
          </a:xfrm>
        </p:spPr>
        <p:txBody>
          <a:bodyPr/>
          <a:lstStyle/>
          <a:p>
            <a:r>
              <a:rPr lang="uk-UA" dirty="0"/>
              <a:t>Шляхи метастазування:</a:t>
            </a:r>
            <a:endParaRPr lang="ru-RU" dirty="0"/>
          </a:p>
          <a:p>
            <a:pPr lvl="0"/>
            <a:r>
              <a:rPr lang="uk-UA" dirty="0" err="1"/>
              <a:t>Лімфогенний</a:t>
            </a:r>
            <a:endParaRPr lang="ru-RU" dirty="0"/>
          </a:p>
          <a:p>
            <a:pPr lvl="0"/>
            <a:r>
              <a:rPr lang="uk-UA" dirty="0"/>
              <a:t>Гематогенний</a:t>
            </a:r>
            <a:endParaRPr lang="ru-RU" dirty="0"/>
          </a:p>
          <a:p>
            <a:pPr lvl="0"/>
            <a:r>
              <a:rPr lang="uk-UA" dirty="0" err="1"/>
              <a:t>Імплантаційний</a:t>
            </a:r>
            <a:endParaRPr lang="ru-RU" dirty="0"/>
          </a:p>
          <a:p>
            <a:pPr lvl="0"/>
            <a:r>
              <a:rPr lang="uk-UA" dirty="0" err="1"/>
              <a:t>Периневральний</a:t>
            </a:r>
            <a:endParaRPr lang="ru-RU" dirty="0"/>
          </a:p>
          <a:p>
            <a:pPr lvl="0"/>
            <a:r>
              <a:rPr lang="uk-UA" dirty="0" err="1"/>
              <a:t>Лікворний</a:t>
            </a:r>
            <a:r>
              <a:rPr lang="uk-UA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1952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42682"/>
          </a:xfrm>
        </p:spPr>
        <p:txBody>
          <a:bodyPr/>
          <a:lstStyle/>
          <a:p>
            <a:pPr algn="ctr"/>
            <a:r>
              <a:rPr lang="uk-UA" dirty="0" smtClean="0"/>
              <a:t>План лекції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1. Що викликає рак у дітей?</a:t>
            </a:r>
          </a:p>
          <a:p>
            <a:r>
              <a:rPr lang="uk-UA" dirty="0" smtClean="0"/>
              <a:t>2. Поняття «клінічна група»</a:t>
            </a:r>
          </a:p>
          <a:p>
            <a:r>
              <a:rPr lang="uk-UA" dirty="0" smtClean="0"/>
              <a:t>3. Рання діагностика</a:t>
            </a:r>
          </a:p>
          <a:p>
            <a:r>
              <a:rPr lang="uk-UA" dirty="0" smtClean="0"/>
              <a:t>4.  Найхарактерніші симптоми злоякісного процесу</a:t>
            </a:r>
          </a:p>
          <a:p>
            <a:r>
              <a:rPr lang="uk-UA" dirty="0" smtClean="0"/>
              <a:t>5. Показники лабораторно-інструментальних досліджень, які найбільш характерні для </a:t>
            </a:r>
            <a:r>
              <a:rPr lang="uk-UA" dirty="0" err="1" smtClean="0"/>
              <a:t>онкопатології</a:t>
            </a:r>
            <a:endParaRPr lang="uk-UA" dirty="0" smtClean="0"/>
          </a:p>
          <a:p>
            <a:r>
              <a:rPr lang="uk-UA" dirty="0" smtClean="0"/>
              <a:t>6. Рекомендації лікарям-педіатрам при огляді дитини</a:t>
            </a:r>
          </a:p>
          <a:p>
            <a:r>
              <a:rPr lang="uk-UA" dirty="0" smtClean="0"/>
              <a:t>7. </a:t>
            </a:r>
            <a:r>
              <a:rPr lang="uk-UA" dirty="0"/>
              <a:t>З</a:t>
            </a:r>
            <a:r>
              <a:rPr lang="uk-UA" dirty="0" smtClean="0"/>
              <a:t>агальні відомості про пухлини:</a:t>
            </a:r>
          </a:p>
          <a:p>
            <a:r>
              <a:rPr lang="uk-UA" dirty="0" smtClean="0"/>
              <a:t>7.1. </a:t>
            </a:r>
            <a:r>
              <a:rPr lang="uk-UA" dirty="0" err="1" smtClean="0"/>
              <a:t>Атипізм</a:t>
            </a:r>
            <a:r>
              <a:rPr lang="uk-UA" dirty="0" smtClean="0"/>
              <a:t>, види </a:t>
            </a:r>
            <a:r>
              <a:rPr lang="uk-UA" dirty="0" err="1" smtClean="0"/>
              <a:t>атипізму</a:t>
            </a:r>
            <a:endParaRPr lang="uk-UA" dirty="0" smtClean="0"/>
          </a:p>
          <a:p>
            <a:r>
              <a:rPr lang="uk-UA" dirty="0" smtClean="0"/>
              <a:t>7.2. Метастазування</a:t>
            </a:r>
          </a:p>
          <a:p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1824915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15 лютого - </a:t>
            </a:r>
            <a:r>
              <a:rPr lang="ru-RU" dirty="0" err="1"/>
              <a:t>Міжнародний</a:t>
            </a:r>
            <a:r>
              <a:rPr lang="ru-RU" dirty="0"/>
              <a:t> день </a:t>
            </a:r>
            <a:r>
              <a:rPr lang="ru-RU" dirty="0" err="1"/>
              <a:t>онкохворої</a:t>
            </a:r>
            <a:r>
              <a:rPr lang="ru-RU" dirty="0"/>
              <a:t> </a:t>
            </a:r>
            <a:r>
              <a:rPr lang="ru-RU" dirty="0" err="1"/>
              <a:t>дитини</a:t>
            </a:r>
            <a:endParaRPr lang="ru-RU" dirty="0"/>
          </a:p>
        </p:txBody>
      </p:sp>
      <p:pic>
        <p:nvPicPr>
          <p:cNvPr id="1026" name="Picture 2" descr="15 лютого – Міжнародний день онкохворої дитини – Офіційний сайт ...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8661" y="2395471"/>
            <a:ext cx="7255465" cy="2763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8894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4045"/>
          </a:xfrm>
        </p:spPr>
        <p:txBody>
          <a:bodyPr/>
          <a:lstStyle/>
          <a:p>
            <a:pPr algn="ctr"/>
            <a:r>
              <a:rPr lang="ru-RU" b="1" dirty="0" err="1"/>
              <a:t>Що</a:t>
            </a:r>
            <a:r>
              <a:rPr lang="ru-RU" b="1" dirty="0"/>
              <a:t> </a:t>
            </a:r>
            <a:r>
              <a:rPr lang="ru-RU" b="1" dirty="0" err="1"/>
              <a:t>викликає</a:t>
            </a:r>
            <a:r>
              <a:rPr lang="ru-RU" b="1" dirty="0"/>
              <a:t> рак у </a:t>
            </a:r>
            <a:r>
              <a:rPr lang="ru-RU" b="1" dirty="0" err="1"/>
              <a:t>дітей</a:t>
            </a:r>
            <a:r>
              <a:rPr lang="ru-RU" b="1" dirty="0" smtClean="0"/>
              <a:t>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16677"/>
            <a:ext cx="8596668" cy="4624686"/>
          </a:xfrm>
        </p:spPr>
        <p:txBody>
          <a:bodyPr>
            <a:normAutofit/>
          </a:bodyPr>
          <a:lstStyle/>
          <a:p>
            <a:r>
              <a:rPr lang="ru-RU" dirty="0"/>
              <a:t>Рак </a:t>
            </a:r>
            <a:r>
              <a:rPr lang="ru-RU" dirty="0" err="1"/>
              <a:t>виникає</a:t>
            </a:r>
            <a:r>
              <a:rPr lang="ru-RU" dirty="0"/>
              <a:t> у людей будь-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віку</a:t>
            </a:r>
            <a:r>
              <a:rPr lang="ru-RU" dirty="0"/>
              <a:t> і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вражати</a:t>
            </a:r>
            <a:r>
              <a:rPr lang="ru-RU" dirty="0"/>
              <a:t> будь-яку </a:t>
            </a:r>
            <a:r>
              <a:rPr lang="ru-RU" dirty="0" err="1"/>
              <a:t>частину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.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починається</a:t>
            </a:r>
            <a:r>
              <a:rPr lang="ru-RU" dirty="0"/>
              <a:t> з </a:t>
            </a:r>
            <a:r>
              <a:rPr lang="ru-RU" dirty="0" err="1"/>
              <a:t>генетичних</a:t>
            </a:r>
            <a:r>
              <a:rPr lang="ru-RU" dirty="0"/>
              <a:t> </a:t>
            </a:r>
            <a:r>
              <a:rPr lang="ru-RU" dirty="0" err="1"/>
              <a:t>змін</a:t>
            </a:r>
            <a:r>
              <a:rPr lang="ru-RU" dirty="0"/>
              <a:t> в </a:t>
            </a:r>
            <a:r>
              <a:rPr lang="ru-RU" dirty="0" err="1"/>
              <a:t>одній</a:t>
            </a:r>
            <a:r>
              <a:rPr lang="ru-RU" dirty="0"/>
              <a:t> </a:t>
            </a:r>
            <a:r>
              <a:rPr lang="ru-RU" dirty="0" err="1"/>
              <a:t>клітці</a:t>
            </a:r>
            <a:r>
              <a:rPr lang="ru-RU" dirty="0"/>
              <a:t>, яка </a:t>
            </a:r>
            <a:r>
              <a:rPr lang="ru-RU" dirty="0" err="1"/>
              <a:t>потім</a:t>
            </a:r>
            <a:r>
              <a:rPr lang="ru-RU" dirty="0"/>
              <a:t> </a:t>
            </a:r>
            <a:r>
              <a:rPr lang="ru-RU" dirty="0" err="1"/>
              <a:t>починає</a:t>
            </a:r>
            <a:r>
              <a:rPr lang="ru-RU" dirty="0"/>
              <a:t> </a:t>
            </a:r>
            <a:r>
              <a:rPr lang="ru-RU" dirty="0" err="1"/>
              <a:t>безконтрольно</a:t>
            </a:r>
            <a:r>
              <a:rPr lang="ru-RU" dirty="0"/>
              <a:t> </a:t>
            </a:r>
            <a:r>
              <a:rPr lang="ru-RU" dirty="0" err="1"/>
              <a:t>розмножуватися</a:t>
            </a:r>
            <a:r>
              <a:rPr lang="ru-RU" dirty="0"/>
              <a:t>. </a:t>
            </a:r>
            <a:r>
              <a:rPr lang="uk-UA" dirty="0"/>
              <a:t>Ц</a:t>
            </a:r>
            <a:r>
              <a:rPr lang="ru-RU" dirty="0"/>
              <a:t>е </a:t>
            </a:r>
            <a:r>
              <a:rPr lang="ru-RU" dirty="0" err="1"/>
              <a:t>веде</a:t>
            </a:r>
            <a:r>
              <a:rPr lang="ru-RU" dirty="0"/>
              <a:t> до </a:t>
            </a:r>
            <a:r>
              <a:rPr lang="ru-RU" dirty="0" err="1"/>
              <a:t>виникнення</a:t>
            </a:r>
            <a:r>
              <a:rPr lang="ru-RU" dirty="0"/>
              <a:t> </a:t>
            </a:r>
            <a:r>
              <a:rPr lang="ru-RU" dirty="0" err="1"/>
              <a:t>новоутворення</a:t>
            </a:r>
            <a:r>
              <a:rPr lang="ru-RU" dirty="0"/>
              <a:t> (</a:t>
            </a:r>
            <a:r>
              <a:rPr lang="ru-RU" dirty="0" err="1"/>
              <a:t>пухлини</a:t>
            </a:r>
            <a:r>
              <a:rPr lang="ru-RU" dirty="0"/>
              <a:t>). При </a:t>
            </a:r>
            <a:r>
              <a:rPr lang="ru-RU" dirty="0" err="1"/>
              <a:t>відсутності</a:t>
            </a:r>
            <a:r>
              <a:rPr lang="ru-RU" dirty="0"/>
              <a:t> </a:t>
            </a:r>
            <a:r>
              <a:rPr lang="ru-RU" dirty="0" err="1"/>
              <a:t>лікування</a:t>
            </a:r>
            <a:r>
              <a:rPr lang="ru-RU" dirty="0"/>
              <a:t> </a:t>
            </a:r>
            <a:r>
              <a:rPr lang="ru-RU" dirty="0" err="1"/>
              <a:t>ракова</a:t>
            </a:r>
            <a:r>
              <a:rPr lang="ru-RU" dirty="0"/>
              <a:t> </a:t>
            </a:r>
            <a:r>
              <a:rPr lang="ru-RU" dirty="0" err="1"/>
              <a:t>пухлина</a:t>
            </a:r>
            <a:r>
              <a:rPr lang="ru-RU" dirty="0"/>
              <a:t> </a:t>
            </a:r>
            <a:r>
              <a:rPr lang="ru-RU" dirty="0" err="1"/>
              <a:t>зазвичай</a:t>
            </a:r>
            <a:r>
              <a:rPr lang="ru-RU" dirty="0"/>
              <a:t> </a:t>
            </a:r>
            <a:r>
              <a:rPr lang="ru-RU" dirty="0" err="1"/>
              <a:t>розростається</a:t>
            </a:r>
            <a:r>
              <a:rPr lang="ru-RU" dirty="0"/>
              <a:t>, </a:t>
            </a:r>
            <a:r>
              <a:rPr lang="ru-RU" dirty="0" err="1"/>
              <a:t>вторгається</a:t>
            </a:r>
            <a:r>
              <a:rPr lang="ru-RU" dirty="0"/>
              <a:t> в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тканини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 і </a:t>
            </a:r>
            <a:r>
              <a:rPr lang="ru-RU" dirty="0" err="1"/>
              <a:t>призводить</a:t>
            </a:r>
            <a:r>
              <a:rPr lang="ru-RU" dirty="0"/>
              <a:t> до </a:t>
            </a:r>
            <a:r>
              <a:rPr lang="ru-RU" dirty="0" err="1"/>
              <a:t>смерті</a:t>
            </a:r>
            <a:r>
              <a:rPr lang="ru-RU" dirty="0"/>
              <a:t>.</a:t>
            </a:r>
          </a:p>
          <a:p>
            <a:r>
              <a:rPr lang="ru-RU" dirty="0" err="1"/>
              <a:t>Ракові</a:t>
            </a:r>
            <a:r>
              <a:rPr lang="ru-RU" dirty="0"/>
              <a:t> </a:t>
            </a:r>
            <a:r>
              <a:rPr lang="ru-RU" dirty="0" err="1"/>
              <a:t>захворювання</a:t>
            </a:r>
            <a:r>
              <a:rPr lang="ru-RU" dirty="0"/>
              <a:t> у </a:t>
            </a:r>
            <a:r>
              <a:rPr lang="ru-RU" dirty="0" err="1"/>
              <a:t>дітей</a:t>
            </a:r>
            <a:r>
              <a:rPr lang="ru-RU" dirty="0"/>
              <a:t>, на </a:t>
            </a:r>
            <a:r>
              <a:rPr lang="ru-RU" dirty="0" err="1"/>
              <a:t>відміну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дорослих</a:t>
            </a:r>
            <a:r>
              <a:rPr lang="ru-RU" dirty="0"/>
              <a:t>, у </a:t>
            </a:r>
            <a:r>
              <a:rPr lang="ru-RU" dirty="0" err="1"/>
              <a:t>переважній</a:t>
            </a:r>
            <a:r>
              <a:rPr lang="ru-RU" dirty="0"/>
              <a:t> </a:t>
            </a:r>
            <a:r>
              <a:rPr lang="ru-RU" dirty="0" err="1"/>
              <a:t>більшості</a:t>
            </a:r>
            <a:r>
              <a:rPr lang="ru-RU" dirty="0"/>
              <a:t> </a:t>
            </a:r>
            <a:r>
              <a:rPr lang="ru-RU" dirty="0" err="1"/>
              <a:t>випадків</a:t>
            </a:r>
            <a:r>
              <a:rPr lang="ru-RU" dirty="0"/>
              <a:t> не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встановленої</a:t>
            </a:r>
            <a:r>
              <a:rPr lang="ru-RU" dirty="0"/>
              <a:t> причини.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дослідників</a:t>
            </a:r>
            <a:r>
              <a:rPr lang="ru-RU" dirty="0"/>
              <a:t> </a:t>
            </a:r>
            <a:r>
              <a:rPr lang="ru-RU" dirty="0" err="1"/>
              <a:t>робили</a:t>
            </a:r>
            <a:r>
              <a:rPr lang="ru-RU" dirty="0"/>
              <a:t> </a:t>
            </a:r>
            <a:r>
              <a:rPr lang="ru-RU" dirty="0" err="1"/>
              <a:t>спроби</a:t>
            </a:r>
            <a:r>
              <a:rPr lang="ru-RU" dirty="0"/>
              <a:t> </a:t>
            </a:r>
            <a:r>
              <a:rPr lang="ru-RU" dirty="0" err="1"/>
              <a:t>визначити</a:t>
            </a:r>
            <a:r>
              <a:rPr lang="ru-RU" dirty="0"/>
              <a:t> причини </a:t>
            </a:r>
            <a:r>
              <a:rPr lang="ru-RU" dirty="0" err="1"/>
              <a:t>дитячого</a:t>
            </a:r>
            <a:r>
              <a:rPr lang="ru-RU" dirty="0"/>
              <a:t> раку, але </a:t>
            </a:r>
            <a:r>
              <a:rPr lang="ru-RU" dirty="0" err="1"/>
              <a:t>лише</a:t>
            </a:r>
            <a:r>
              <a:rPr lang="ru-RU" dirty="0"/>
              <a:t> невелика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онкологічних</a:t>
            </a:r>
            <a:r>
              <a:rPr lang="ru-RU" dirty="0"/>
              <a:t> </a:t>
            </a:r>
            <a:r>
              <a:rPr lang="ru-RU" dirty="0" err="1"/>
              <a:t>захворювань</a:t>
            </a:r>
            <a:r>
              <a:rPr lang="ru-RU" dirty="0"/>
              <a:t> у </a:t>
            </a:r>
            <a:r>
              <a:rPr lang="ru-RU" dirty="0" err="1"/>
              <a:t>дитячому</a:t>
            </a:r>
            <a:r>
              <a:rPr lang="ru-RU" dirty="0"/>
              <a:t> </a:t>
            </a:r>
            <a:r>
              <a:rPr lang="ru-RU" dirty="0" err="1"/>
              <a:t>віці</a:t>
            </a:r>
            <a:r>
              <a:rPr lang="ru-RU" dirty="0"/>
              <a:t> </a:t>
            </a:r>
            <a:r>
              <a:rPr lang="ru-RU" dirty="0" err="1"/>
              <a:t>викликано</a:t>
            </a:r>
            <a:r>
              <a:rPr lang="ru-RU" dirty="0"/>
              <a:t> факторами, </a:t>
            </a:r>
            <a:r>
              <a:rPr lang="ru-RU" dirty="0" err="1"/>
              <a:t>пов'язаними</a:t>
            </a:r>
            <a:r>
              <a:rPr lang="ru-RU" dirty="0"/>
              <a:t> з </a:t>
            </a:r>
            <a:r>
              <a:rPr lang="ru-RU" dirty="0" err="1"/>
              <a:t>навколишнім</a:t>
            </a:r>
            <a:r>
              <a:rPr lang="ru-RU" dirty="0"/>
              <a:t> </a:t>
            </a:r>
            <a:r>
              <a:rPr lang="ru-RU" dirty="0" err="1"/>
              <a:t>середовищем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способом </a:t>
            </a:r>
            <a:r>
              <a:rPr lang="ru-RU" dirty="0" err="1"/>
              <a:t>життя</a:t>
            </a:r>
            <a:r>
              <a:rPr lang="ru-RU" dirty="0"/>
              <a:t>. </a:t>
            </a:r>
            <a:r>
              <a:rPr lang="ru-RU" dirty="0" err="1"/>
              <a:t>Основним</a:t>
            </a:r>
            <a:r>
              <a:rPr lang="ru-RU" dirty="0"/>
              <a:t> </a:t>
            </a:r>
            <a:r>
              <a:rPr lang="ru-RU" dirty="0" err="1"/>
              <a:t>завданням</a:t>
            </a:r>
            <a:r>
              <a:rPr lang="ru-RU" dirty="0"/>
              <a:t> </a:t>
            </a:r>
            <a:r>
              <a:rPr lang="ru-RU" dirty="0" err="1"/>
              <a:t>профілактики</a:t>
            </a:r>
            <a:r>
              <a:rPr lang="ru-RU" dirty="0"/>
              <a:t> раку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дітей</a:t>
            </a:r>
            <a:r>
              <a:rPr lang="ru-RU" dirty="0"/>
              <a:t> повинно бути </a:t>
            </a:r>
            <a:r>
              <a:rPr lang="ru-RU" dirty="0" err="1"/>
              <a:t>формування</a:t>
            </a:r>
            <a:r>
              <a:rPr lang="ru-RU" dirty="0"/>
              <a:t> у них таких моделей </a:t>
            </a:r>
            <a:r>
              <a:rPr lang="ru-RU" dirty="0" err="1"/>
              <a:t>поведінки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попередять</a:t>
            </a:r>
            <a:r>
              <a:rPr lang="ru-RU" dirty="0"/>
              <a:t>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онкологічних</a:t>
            </a:r>
            <a:r>
              <a:rPr lang="ru-RU" dirty="0"/>
              <a:t> </a:t>
            </a:r>
            <a:r>
              <a:rPr lang="ru-RU" dirty="0" err="1"/>
              <a:t>захворювань</a:t>
            </a:r>
            <a:r>
              <a:rPr lang="ru-RU" dirty="0"/>
              <a:t> у </a:t>
            </a:r>
            <a:r>
              <a:rPr lang="ru-RU" dirty="0" err="1"/>
              <a:t>дорослому</a:t>
            </a:r>
            <a:r>
              <a:rPr lang="ru-RU" dirty="0"/>
              <a:t> </a:t>
            </a:r>
            <a:r>
              <a:rPr lang="ru-RU" dirty="0" err="1"/>
              <a:t>віці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9584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67425"/>
            <a:ext cx="8596668" cy="1571223"/>
          </a:xfrm>
        </p:spPr>
        <p:txBody>
          <a:bodyPr>
            <a:noAutofit/>
          </a:bodyPr>
          <a:lstStyle/>
          <a:p>
            <a:r>
              <a:rPr lang="ru-RU" sz="2400" dirty="0" err="1"/>
              <a:t>Поняття</a:t>
            </a:r>
            <a:r>
              <a:rPr lang="ru-RU" sz="2400" dirty="0"/>
              <a:t> "</a:t>
            </a:r>
            <a:r>
              <a:rPr lang="ru-RU" sz="2400" b="1" dirty="0" err="1"/>
              <a:t>клінічна</a:t>
            </a:r>
            <a:r>
              <a:rPr lang="ru-RU" sz="2400" b="1" dirty="0"/>
              <a:t> </a:t>
            </a:r>
            <a:r>
              <a:rPr lang="ru-RU" sz="2400" b="1" dirty="0" err="1"/>
              <a:t>група</a:t>
            </a:r>
            <a:r>
              <a:rPr lang="ru-RU" sz="2400" dirty="0"/>
              <a:t>" </a:t>
            </a:r>
            <a:r>
              <a:rPr lang="ru-RU" sz="2400" dirty="0" err="1"/>
              <a:t>передбачає</a:t>
            </a:r>
            <a:r>
              <a:rPr lang="ru-RU" sz="2400" dirty="0"/>
              <a:t> </a:t>
            </a:r>
            <a:r>
              <a:rPr lang="ru-RU" sz="2400" dirty="0" err="1"/>
              <a:t>єдину</a:t>
            </a:r>
            <a:r>
              <a:rPr lang="ru-RU" sz="2400" dirty="0"/>
              <a:t> </a:t>
            </a:r>
            <a:r>
              <a:rPr lang="ru-RU" sz="2400" dirty="0" err="1"/>
              <a:t>категорію</a:t>
            </a:r>
            <a:r>
              <a:rPr lang="ru-RU" sz="2400" dirty="0"/>
              <a:t> </a:t>
            </a:r>
            <a:r>
              <a:rPr lang="ru-RU" sz="2400" dirty="0" err="1"/>
              <a:t>обліку</a:t>
            </a:r>
            <a:r>
              <a:rPr lang="ru-RU" sz="2400" dirty="0"/>
              <a:t>, яка </a:t>
            </a:r>
            <a:r>
              <a:rPr lang="ru-RU" sz="2400" dirty="0" err="1"/>
              <a:t>характеризує</a:t>
            </a:r>
            <a:r>
              <a:rPr lang="ru-RU" sz="2400" dirty="0"/>
              <a:t> стан хворого на </a:t>
            </a:r>
            <a:r>
              <a:rPr lang="ru-RU" sz="2400" dirty="0" err="1"/>
              <a:t>даний</a:t>
            </a:r>
            <a:r>
              <a:rPr lang="ru-RU" sz="2400" dirty="0"/>
              <a:t> </a:t>
            </a:r>
            <a:r>
              <a:rPr lang="ru-RU" sz="2400" dirty="0" err="1"/>
              <a:t>конкретний</a:t>
            </a:r>
            <a:r>
              <a:rPr lang="ru-RU" sz="2400" dirty="0"/>
              <a:t> </a:t>
            </a:r>
            <a:r>
              <a:rPr lang="ru-RU" sz="2400" dirty="0" err="1"/>
              <a:t>період</a:t>
            </a:r>
            <a:r>
              <a:rPr lang="ru-RU" sz="2400" dirty="0"/>
              <a:t> часу і </a:t>
            </a:r>
            <a:r>
              <a:rPr lang="ru-RU" sz="2400" dirty="0" err="1"/>
              <a:t>визначає</a:t>
            </a:r>
            <a:r>
              <a:rPr lang="ru-RU" sz="2400" dirty="0"/>
              <a:t> тактику </a:t>
            </a:r>
            <a:r>
              <a:rPr lang="ru-RU" sz="2400" dirty="0" err="1"/>
              <a:t>лікування</a:t>
            </a:r>
            <a:r>
              <a:rPr lang="ru-RU" sz="2400" dirty="0"/>
              <a:t>. </a:t>
            </a:r>
            <a:r>
              <a:rPr lang="ru-RU" sz="2400" dirty="0" err="1"/>
              <a:t>Розрізняють</a:t>
            </a:r>
            <a:r>
              <a:rPr lang="ru-RU" sz="2400" dirty="0"/>
              <a:t> </a:t>
            </a:r>
            <a:r>
              <a:rPr lang="ru-RU" sz="2400" dirty="0" err="1"/>
              <a:t>наступні</a:t>
            </a:r>
            <a:r>
              <a:rPr lang="ru-RU" sz="2400" dirty="0"/>
              <a:t> </a:t>
            </a:r>
            <a:r>
              <a:rPr lang="ru-RU" sz="2400" dirty="0" err="1"/>
              <a:t>клінічні</a:t>
            </a:r>
            <a:r>
              <a:rPr lang="ru-RU" sz="2400" dirty="0"/>
              <a:t> </a:t>
            </a:r>
            <a:r>
              <a:rPr lang="ru-RU" sz="2400" dirty="0" err="1"/>
              <a:t>групи</a:t>
            </a:r>
            <a:r>
              <a:rPr lang="ru-RU" sz="2400" dirty="0"/>
              <a:t>: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738648"/>
            <a:ext cx="8596668" cy="4687909"/>
          </a:xfrm>
        </p:spPr>
        <p:txBody>
          <a:bodyPr/>
          <a:lstStyle/>
          <a:p>
            <a:r>
              <a:rPr lang="ru-RU" b="1" dirty="0" err="1" smtClean="0"/>
              <a:t>група</a:t>
            </a:r>
            <a:r>
              <a:rPr lang="ru-RU" b="1" dirty="0" smtClean="0"/>
              <a:t> </a:t>
            </a:r>
            <a:r>
              <a:rPr lang="ru-RU" b="1" dirty="0" err="1"/>
              <a:t>Іа</a:t>
            </a:r>
            <a:r>
              <a:rPr lang="ru-RU" b="1" dirty="0"/>
              <a:t>.</a:t>
            </a:r>
            <a:r>
              <a:rPr lang="ru-RU" dirty="0"/>
              <a:t> </a:t>
            </a:r>
            <a:r>
              <a:rPr lang="ru-RU" dirty="0" err="1"/>
              <a:t>Хворі</a:t>
            </a:r>
            <a:r>
              <a:rPr lang="ru-RU" dirty="0"/>
              <a:t> з </a:t>
            </a:r>
            <a:r>
              <a:rPr lang="ru-RU" dirty="0" err="1" smtClean="0"/>
              <a:t>підозрінням</a:t>
            </a:r>
            <a:r>
              <a:rPr lang="ru-RU" dirty="0" smtClean="0"/>
              <a:t> </a:t>
            </a:r>
            <a:r>
              <a:rPr lang="ru-RU" dirty="0"/>
              <a:t>на </a:t>
            </a:r>
            <a:r>
              <a:rPr lang="ru-RU" dirty="0" err="1"/>
              <a:t>наявність</a:t>
            </a:r>
            <a:r>
              <a:rPr lang="ru-RU" dirty="0"/>
              <a:t> </a:t>
            </a:r>
            <a:r>
              <a:rPr lang="ru-RU" dirty="0" err="1"/>
              <a:t>злоякісної</a:t>
            </a:r>
            <a:r>
              <a:rPr lang="ru-RU" dirty="0"/>
              <a:t> </a:t>
            </a:r>
            <a:r>
              <a:rPr lang="ru-RU" dirty="0" err="1"/>
              <a:t>пухлини</a:t>
            </a:r>
            <a:r>
              <a:rPr lang="ru-RU" dirty="0"/>
              <a:t> (</a:t>
            </a:r>
            <a:r>
              <a:rPr lang="ru-RU" dirty="0" err="1"/>
              <a:t>підлягають</a:t>
            </a:r>
            <a:r>
              <a:rPr lang="ru-RU" dirty="0"/>
              <a:t> </a:t>
            </a:r>
            <a:r>
              <a:rPr lang="ru-RU" dirty="0" err="1"/>
              <a:t>дообстеженню</a:t>
            </a:r>
            <a:r>
              <a:rPr lang="ru-RU" dirty="0"/>
              <a:t>);</a:t>
            </a:r>
          </a:p>
          <a:p>
            <a:r>
              <a:rPr lang="ru-RU" b="1" dirty="0" err="1" smtClean="0"/>
              <a:t>група</a:t>
            </a:r>
            <a:r>
              <a:rPr lang="ru-RU" b="1" dirty="0"/>
              <a:t>  </a:t>
            </a:r>
            <a:r>
              <a:rPr lang="ru-RU" b="1" dirty="0" err="1"/>
              <a:t>Іб</a:t>
            </a:r>
            <a:r>
              <a:rPr lang="ru-RU" b="1" dirty="0"/>
              <a:t>.</a:t>
            </a:r>
            <a:r>
              <a:rPr lang="ru-RU" dirty="0"/>
              <a:t> </a:t>
            </a:r>
            <a:r>
              <a:rPr lang="ru-RU" dirty="0" err="1"/>
              <a:t>Хворі</a:t>
            </a:r>
            <a:r>
              <a:rPr lang="ru-RU" dirty="0"/>
              <a:t> з </a:t>
            </a:r>
            <a:r>
              <a:rPr lang="ru-RU" dirty="0" err="1"/>
              <a:t>передраковими</a:t>
            </a:r>
            <a:r>
              <a:rPr lang="ru-RU" dirty="0"/>
              <a:t> станами (</a:t>
            </a:r>
            <a:r>
              <a:rPr lang="ru-RU" dirty="0" err="1"/>
              <a:t>підлягають</a:t>
            </a:r>
            <a:r>
              <a:rPr lang="ru-RU" dirty="0"/>
              <a:t> </a:t>
            </a:r>
            <a:r>
              <a:rPr lang="ru-RU" dirty="0" err="1"/>
              <a:t>оздоровленню</a:t>
            </a:r>
            <a:r>
              <a:rPr lang="ru-RU" dirty="0"/>
              <a:t>);</a:t>
            </a:r>
          </a:p>
          <a:p>
            <a:r>
              <a:rPr lang="ru-RU" b="1" dirty="0" err="1" smtClean="0"/>
              <a:t>група</a:t>
            </a:r>
            <a:r>
              <a:rPr lang="ru-RU" b="1" dirty="0" smtClean="0"/>
              <a:t> </a:t>
            </a:r>
            <a:r>
              <a:rPr lang="ru-RU" b="1" dirty="0"/>
              <a:t>ІІ.</a:t>
            </a:r>
            <a:r>
              <a:rPr lang="ru-RU" dirty="0"/>
              <a:t> </a:t>
            </a:r>
            <a:r>
              <a:rPr lang="ru-RU" dirty="0" err="1"/>
              <a:t>Хворі</a:t>
            </a:r>
            <a:r>
              <a:rPr lang="ru-RU" dirty="0"/>
              <a:t> на </a:t>
            </a:r>
            <a:r>
              <a:rPr lang="ru-RU" dirty="0" err="1"/>
              <a:t>злоякісні</a:t>
            </a:r>
            <a:r>
              <a:rPr lang="ru-RU" dirty="0"/>
              <a:t> </a:t>
            </a:r>
            <a:r>
              <a:rPr lang="ru-RU" dirty="0" err="1"/>
              <a:t>пухлини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підлягають</a:t>
            </a:r>
            <a:r>
              <a:rPr lang="ru-RU" dirty="0"/>
              <a:t> </a:t>
            </a:r>
            <a:r>
              <a:rPr lang="ru-RU" dirty="0" err="1"/>
              <a:t>спеціальному</a:t>
            </a:r>
            <a:r>
              <a:rPr lang="ru-RU" dirty="0"/>
              <a:t> </a:t>
            </a:r>
            <a:r>
              <a:rPr lang="ru-RU" dirty="0" err="1"/>
              <a:t>лікуванню</a:t>
            </a:r>
            <a:r>
              <a:rPr lang="ru-RU" dirty="0"/>
              <a:t>;</a:t>
            </a:r>
          </a:p>
          <a:p>
            <a:r>
              <a:rPr lang="ru-RU" b="1" dirty="0" err="1" smtClean="0"/>
              <a:t>група</a:t>
            </a:r>
            <a:r>
              <a:rPr lang="ru-RU" b="1" dirty="0" smtClean="0"/>
              <a:t> </a:t>
            </a:r>
            <a:r>
              <a:rPr lang="ru-RU" b="1" dirty="0" err="1"/>
              <a:t>ІІа</a:t>
            </a:r>
            <a:r>
              <a:rPr lang="ru-RU" b="1" dirty="0"/>
              <a:t>.</a:t>
            </a:r>
            <a:r>
              <a:rPr lang="ru-RU" dirty="0"/>
              <a:t> </a:t>
            </a:r>
            <a:r>
              <a:rPr lang="ru-RU" dirty="0" err="1"/>
              <a:t>Хворі</a:t>
            </a:r>
            <a:r>
              <a:rPr lang="ru-RU" dirty="0"/>
              <a:t> на </a:t>
            </a:r>
            <a:r>
              <a:rPr lang="ru-RU" dirty="0" err="1"/>
              <a:t>злоякісні</a:t>
            </a:r>
            <a:r>
              <a:rPr lang="ru-RU" dirty="0"/>
              <a:t> </a:t>
            </a:r>
            <a:r>
              <a:rPr lang="ru-RU" dirty="0" err="1"/>
              <a:t>пухлини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підлягають</a:t>
            </a:r>
            <a:r>
              <a:rPr lang="ru-RU" dirty="0"/>
              <a:t> радикальному </a:t>
            </a:r>
            <a:r>
              <a:rPr lang="ru-RU" dirty="0" err="1"/>
              <a:t>лікуванню</a:t>
            </a:r>
            <a:r>
              <a:rPr lang="ru-RU" dirty="0"/>
              <a:t>;</a:t>
            </a:r>
          </a:p>
          <a:p>
            <a:r>
              <a:rPr lang="ru-RU" b="1" dirty="0" err="1" smtClean="0"/>
              <a:t>група</a:t>
            </a:r>
            <a:r>
              <a:rPr lang="ru-RU" b="1" dirty="0" smtClean="0"/>
              <a:t> </a:t>
            </a:r>
            <a:r>
              <a:rPr lang="ru-RU" b="1" dirty="0"/>
              <a:t>ІІІ.</a:t>
            </a:r>
            <a:r>
              <a:rPr lang="ru-RU" dirty="0"/>
              <a:t> Практично </a:t>
            </a:r>
            <a:r>
              <a:rPr lang="ru-RU" dirty="0" err="1"/>
              <a:t>здорові</a:t>
            </a:r>
            <a:r>
              <a:rPr lang="ru-RU" dirty="0"/>
              <a:t>, </a:t>
            </a:r>
            <a:r>
              <a:rPr lang="ru-RU" dirty="0" err="1"/>
              <a:t>яким</a:t>
            </a:r>
            <a:r>
              <a:rPr lang="ru-RU" dirty="0"/>
              <a:t> проведено </a:t>
            </a:r>
            <a:r>
              <a:rPr lang="ru-RU" dirty="0" err="1"/>
              <a:t>радикальне</a:t>
            </a:r>
            <a:r>
              <a:rPr lang="ru-RU" dirty="0"/>
              <a:t> </a:t>
            </a:r>
            <a:r>
              <a:rPr lang="ru-RU" dirty="0" err="1"/>
              <a:t>лікування</a:t>
            </a:r>
            <a:r>
              <a:rPr lang="ru-RU" dirty="0"/>
              <a:t> з приводу </a:t>
            </a:r>
            <a:r>
              <a:rPr lang="ru-RU" dirty="0" err="1"/>
              <a:t>злоякісних</a:t>
            </a:r>
            <a:r>
              <a:rPr lang="ru-RU" dirty="0"/>
              <a:t> </a:t>
            </a:r>
            <a:r>
              <a:rPr lang="ru-RU" dirty="0" err="1"/>
              <a:t>пухлин</a:t>
            </a:r>
            <a:r>
              <a:rPr lang="ru-RU" dirty="0"/>
              <a:t> і у </a:t>
            </a:r>
            <a:r>
              <a:rPr lang="ru-RU" dirty="0" err="1"/>
              <a:t>яких</a:t>
            </a:r>
            <a:r>
              <a:rPr lang="ru-RU" dirty="0"/>
              <a:t> не </a:t>
            </a:r>
            <a:r>
              <a:rPr lang="ru-RU" dirty="0" err="1"/>
              <a:t>виявлено</a:t>
            </a:r>
            <a:r>
              <a:rPr lang="ru-RU" dirty="0"/>
              <a:t> </a:t>
            </a:r>
            <a:r>
              <a:rPr lang="ru-RU" dirty="0" err="1"/>
              <a:t>рецидивів</a:t>
            </a:r>
            <a:r>
              <a:rPr lang="ru-RU" dirty="0"/>
              <a:t> і </a:t>
            </a:r>
            <a:r>
              <a:rPr lang="ru-RU" dirty="0" err="1"/>
              <a:t>метастазів</a:t>
            </a:r>
            <a:r>
              <a:rPr lang="ru-RU" dirty="0"/>
              <a:t> </a:t>
            </a:r>
            <a:r>
              <a:rPr lang="ru-RU" dirty="0" err="1"/>
              <a:t>пухлини</a:t>
            </a:r>
            <a:r>
              <a:rPr lang="ru-RU" dirty="0"/>
              <a:t>. </a:t>
            </a:r>
            <a:r>
              <a:rPr lang="ru-RU" dirty="0" err="1"/>
              <a:t>Підлягають</a:t>
            </a:r>
            <a:r>
              <a:rPr lang="ru-RU" dirty="0"/>
              <a:t> </a:t>
            </a:r>
            <a:r>
              <a:rPr lang="ru-RU" dirty="0" err="1"/>
              <a:t>спостереженню</a:t>
            </a:r>
            <a:r>
              <a:rPr lang="ru-RU" dirty="0"/>
              <a:t> і </a:t>
            </a:r>
            <a:r>
              <a:rPr lang="ru-RU" dirty="0" err="1"/>
              <a:t>профілактичному</a:t>
            </a:r>
            <a:r>
              <a:rPr lang="ru-RU" dirty="0"/>
              <a:t> </a:t>
            </a:r>
            <a:r>
              <a:rPr lang="ru-RU" dirty="0" err="1"/>
              <a:t>лікуванню</a:t>
            </a:r>
            <a:r>
              <a:rPr lang="ru-RU" dirty="0"/>
              <a:t>;</a:t>
            </a:r>
          </a:p>
          <a:p>
            <a:r>
              <a:rPr lang="ru-RU" b="1" dirty="0" err="1" smtClean="0"/>
              <a:t>група</a:t>
            </a:r>
            <a:r>
              <a:rPr lang="ru-RU" b="1" dirty="0" smtClean="0"/>
              <a:t> </a:t>
            </a:r>
            <a:r>
              <a:rPr lang="ru-RU" b="1" dirty="0"/>
              <a:t>ІV.</a:t>
            </a:r>
            <a:r>
              <a:rPr lang="ru-RU" dirty="0"/>
              <a:t> </a:t>
            </a:r>
            <a:r>
              <a:rPr lang="ru-RU" dirty="0" err="1"/>
              <a:t>Хворі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запущеною</a:t>
            </a:r>
            <a:r>
              <a:rPr lang="ru-RU" dirty="0"/>
              <a:t> </a:t>
            </a:r>
            <a:r>
              <a:rPr lang="ru-RU" dirty="0" err="1"/>
              <a:t>стадією</a:t>
            </a:r>
            <a:r>
              <a:rPr lang="ru-RU" dirty="0"/>
              <a:t> </a:t>
            </a:r>
            <a:r>
              <a:rPr lang="ru-RU" dirty="0" err="1"/>
              <a:t>хвороби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підлягають</a:t>
            </a:r>
            <a:r>
              <a:rPr lang="ru-RU" dirty="0"/>
              <a:t> </a:t>
            </a:r>
            <a:r>
              <a:rPr lang="ru-RU" dirty="0" err="1"/>
              <a:t>паліативному</a:t>
            </a:r>
            <a:r>
              <a:rPr lang="ru-RU" dirty="0"/>
              <a:t> і симптоматичному </a:t>
            </a:r>
            <a:r>
              <a:rPr lang="ru-RU" dirty="0" err="1"/>
              <a:t>лікуванню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6254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45961"/>
            <a:ext cx="4525731" cy="652530"/>
          </a:xfrm>
        </p:spPr>
        <p:txBody>
          <a:bodyPr/>
          <a:lstStyle/>
          <a:p>
            <a:pPr algn="ctr"/>
            <a:r>
              <a:rPr lang="uk-UA" b="1" dirty="0"/>
              <a:t>Рання діагностика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01520" y="2898151"/>
            <a:ext cx="8372481" cy="3670075"/>
          </a:xfrm>
        </p:spPr>
        <p:txBody>
          <a:bodyPr>
            <a:noAutofit/>
          </a:bodyPr>
          <a:lstStyle/>
          <a:p>
            <a:r>
              <a:rPr lang="uk-UA" sz="2200" dirty="0"/>
              <a:t>Рано виявлений рак частіше піддається ефективному лікуванню, і це підвищує ймовірність виживання пацієнта при менших страждання і нерідко більш дешевому і менш інтенсивному лікуванні. </a:t>
            </a:r>
            <a:r>
              <a:rPr lang="ru-RU" sz="2200" dirty="0" err="1"/>
              <a:t>Раннє</a:t>
            </a:r>
            <a:r>
              <a:rPr lang="ru-RU" sz="2200" dirty="0"/>
              <a:t> </a:t>
            </a:r>
            <a:r>
              <a:rPr lang="ru-RU" sz="2200" dirty="0" err="1"/>
              <a:t>виявлення</a:t>
            </a:r>
            <a:r>
              <a:rPr lang="ru-RU" sz="2200" dirty="0"/>
              <a:t> </a:t>
            </a:r>
            <a:r>
              <a:rPr lang="ru-RU" sz="2200" dirty="0" err="1"/>
              <a:t>хвороби</a:t>
            </a:r>
            <a:r>
              <a:rPr lang="ru-RU" sz="2200" dirty="0"/>
              <a:t> і </a:t>
            </a:r>
            <a:r>
              <a:rPr lang="ru-RU" sz="2200" dirty="0" err="1"/>
              <a:t>негайне</a:t>
            </a:r>
            <a:r>
              <a:rPr lang="ru-RU" sz="2200" dirty="0"/>
              <a:t> </a:t>
            </a:r>
            <a:r>
              <a:rPr lang="ru-RU" sz="2200" dirty="0" err="1"/>
              <a:t>надання</a:t>
            </a:r>
            <a:r>
              <a:rPr lang="ru-RU" sz="2200" dirty="0"/>
              <a:t> </a:t>
            </a:r>
            <a:r>
              <a:rPr lang="ru-RU" sz="2200" dirty="0" err="1"/>
              <a:t>допомоги</a:t>
            </a:r>
            <a:r>
              <a:rPr lang="ru-RU" sz="2200" dirty="0"/>
              <a:t> </a:t>
            </a:r>
            <a:r>
              <a:rPr lang="ru-RU" sz="2200" dirty="0" err="1"/>
              <a:t>дозволяє</a:t>
            </a:r>
            <a:r>
              <a:rPr lang="ru-RU" sz="2200" dirty="0"/>
              <a:t> </a:t>
            </a:r>
            <a:r>
              <a:rPr lang="ru-RU" sz="2200" dirty="0" err="1"/>
              <a:t>значно</a:t>
            </a:r>
            <a:r>
              <a:rPr lang="ru-RU" sz="2200" dirty="0"/>
              <a:t> </a:t>
            </a:r>
            <a:r>
              <a:rPr lang="ru-RU" sz="2200" dirty="0" err="1"/>
              <a:t>полегшити</a:t>
            </a:r>
            <a:r>
              <a:rPr lang="ru-RU" sz="2200" dirty="0"/>
              <a:t> </a:t>
            </a:r>
            <a:r>
              <a:rPr lang="ru-RU" sz="2200" dirty="0" err="1"/>
              <a:t>життя</a:t>
            </a:r>
            <a:r>
              <a:rPr lang="ru-RU" sz="2200" dirty="0"/>
              <a:t> хворого на рак </a:t>
            </a:r>
            <a:r>
              <a:rPr lang="ru-RU" sz="2200" dirty="0" err="1"/>
              <a:t>дитини</a:t>
            </a:r>
            <a:r>
              <a:rPr lang="ru-RU" sz="2200" dirty="0"/>
              <a:t>. </a:t>
            </a:r>
            <a:r>
              <a:rPr lang="ru-RU" sz="2200" dirty="0" err="1"/>
              <a:t>Правильний</a:t>
            </a:r>
            <a:r>
              <a:rPr lang="ru-RU" sz="2200" dirty="0"/>
              <a:t> </a:t>
            </a:r>
            <a:r>
              <a:rPr lang="ru-RU" sz="2200" dirty="0" err="1"/>
              <a:t>діагноз</a:t>
            </a:r>
            <a:r>
              <a:rPr lang="ru-RU" sz="2200" dirty="0"/>
              <a:t> </a:t>
            </a:r>
            <a:r>
              <a:rPr lang="ru-RU" sz="2200" dirty="0" err="1"/>
              <a:t>має</a:t>
            </a:r>
            <a:r>
              <a:rPr lang="ru-RU" sz="2200" dirty="0"/>
              <a:t> </a:t>
            </a:r>
            <a:r>
              <a:rPr lang="ru-RU" sz="2200" dirty="0" err="1"/>
              <a:t>вирішальне</a:t>
            </a:r>
            <a:r>
              <a:rPr lang="ru-RU" sz="2200" dirty="0"/>
              <a:t> </a:t>
            </a:r>
            <a:r>
              <a:rPr lang="ru-RU" sz="2200" dirty="0" err="1"/>
              <a:t>значення</a:t>
            </a:r>
            <a:r>
              <a:rPr lang="ru-RU" sz="2200" dirty="0"/>
              <a:t> для </a:t>
            </a:r>
            <a:r>
              <a:rPr lang="ru-RU" sz="2200" dirty="0" err="1"/>
              <a:t>лікування</a:t>
            </a:r>
            <a:r>
              <a:rPr lang="ru-RU" sz="2200" dirty="0"/>
              <a:t> таких </a:t>
            </a:r>
            <a:r>
              <a:rPr lang="ru-RU" sz="2200" dirty="0" err="1"/>
              <a:t>пацієнтів</a:t>
            </a:r>
            <a:r>
              <a:rPr lang="ru-RU" sz="2200" dirty="0"/>
              <a:t>, </a:t>
            </a:r>
            <a:r>
              <a:rPr lang="ru-RU" sz="2200" dirty="0" err="1"/>
              <a:t>оскільки</a:t>
            </a:r>
            <a:r>
              <a:rPr lang="ru-RU" sz="2200" dirty="0"/>
              <a:t> </a:t>
            </a:r>
            <a:r>
              <a:rPr lang="ru-RU" sz="2200" dirty="0" err="1"/>
              <a:t>лікування</a:t>
            </a:r>
            <a:r>
              <a:rPr lang="ru-RU" sz="2200" dirty="0"/>
              <a:t> кожного виду раку </a:t>
            </a:r>
            <a:r>
              <a:rPr lang="ru-RU" sz="2200" dirty="0" err="1"/>
              <a:t>має</a:t>
            </a:r>
            <a:r>
              <a:rPr lang="ru-RU" sz="2200" dirty="0"/>
              <a:t> </a:t>
            </a:r>
            <a:r>
              <a:rPr lang="ru-RU" sz="2200" dirty="0" err="1"/>
              <a:t>проводитися</a:t>
            </a:r>
            <a:r>
              <a:rPr lang="ru-RU" sz="2200" dirty="0"/>
              <a:t> за </a:t>
            </a:r>
            <a:r>
              <a:rPr lang="ru-RU" sz="2200" dirty="0" err="1"/>
              <a:t>певною</a:t>
            </a:r>
            <a:r>
              <a:rPr lang="ru-RU" sz="2200" dirty="0"/>
              <a:t> схемою, часто </a:t>
            </a:r>
            <a:r>
              <a:rPr lang="ru-RU" sz="2200" dirty="0" err="1"/>
              <a:t>включає</a:t>
            </a:r>
            <a:r>
              <a:rPr lang="ru-RU" sz="2200" dirty="0"/>
              <a:t> в себе </a:t>
            </a:r>
            <a:r>
              <a:rPr lang="ru-RU" sz="2200" dirty="0" err="1"/>
              <a:t>хірургічне</a:t>
            </a:r>
            <a:r>
              <a:rPr lang="ru-RU" sz="2200" dirty="0"/>
              <a:t> </a:t>
            </a:r>
            <a:r>
              <a:rPr lang="ru-RU" sz="2200" dirty="0" err="1"/>
              <a:t>втручання</a:t>
            </a:r>
            <a:r>
              <a:rPr lang="ru-RU" sz="2200" dirty="0"/>
              <a:t>, </a:t>
            </a:r>
            <a:r>
              <a:rPr lang="ru-RU" sz="2200" dirty="0" err="1"/>
              <a:t>променеву</a:t>
            </a:r>
            <a:r>
              <a:rPr lang="ru-RU" sz="2200" dirty="0"/>
              <a:t> </a:t>
            </a:r>
            <a:r>
              <a:rPr lang="ru-RU" sz="2200" dirty="0" err="1"/>
              <a:t>терапію</a:t>
            </a:r>
            <a:r>
              <a:rPr lang="ru-RU" sz="2200" dirty="0"/>
              <a:t> і </a:t>
            </a:r>
            <a:r>
              <a:rPr lang="ru-RU" sz="2200" dirty="0" err="1"/>
              <a:t>хіміотерапію</a:t>
            </a:r>
            <a:r>
              <a:rPr lang="ru-RU" sz="2200" dirty="0" smtClean="0"/>
              <a:t>.</a:t>
            </a:r>
            <a:endParaRPr lang="ru-RU" sz="2200" dirty="0"/>
          </a:p>
        </p:txBody>
      </p:sp>
      <p:pic>
        <p:nvPicPr>
          <p:cNvPr id="2052" name="Picture 4" descr="15 лютого – Міжнародний день дітей, хворих на рак / Центральний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735" y="159244"/>
            <a:ext cx="4193267" cy="2725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803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570963"/>
            <a:ext cx="8596668" cy="1566930"/>
          </a:xfrm>
        </p:spPr>
        <p:txBody>
          <a:bodyPr>
            <a:normAutofit/>
          </a:bodyPr>
          <a:lstStyle/>
          <a:p>
            <a:pPr algn="ctr"/>
            <a:r>
              <a:rPr lang="ru-RU" sz="4000" dirty="0" err="1"/>
              <a:t>Рання</a:t>
            </a:r>
            <a:r>
              <a:rPr lang="ru-RU" sz="4000" dirty="0"/>
              <a:t> </a:t>
            </a:r>
            <a:r>
              <a:rPr lang="ru-RU" sz="4000" dirty="0" err="1"/>
              <a:t>діагностика</a:t>
            </a:r>
            <a:r>
              <a:rPr lang="ru-RU" sz="4000" dirty="0"/>
              <a:t> </a:t>
            </a:r>
            <a:r>
              <a:rPr lang="ru-RU" sz="4000" dirty="0" err="1"/>
              <a:t>складається</a:t>
            </a:r>
            <a:r>
              <a:rPr lang="ru-RU" sz="4000" dirty="0"/>
              <a:t> з </a:t>
            </a:r>
            <a:r>
              <a:rPr lang="ru-RU" sz="4000" dirty="0" err="1"/>
              <a:t>трьох</a:t>
            </a:r>
            <a:r>
              <a:rPr lang="ru-RU" sz="4000" dirty="0"/>
              <a:t> </a:t>
            </a:r>
            <a:r>
              <a:rPr lang="ru-RU" sz="4000" dirty="0" err="1"/>
              <a:t>компонентів</a:t>
            </a:r>
            <a:r>
              <a:rPr lang="ru-RU" sz="4000" dirty="0" smtClean="0"/>
              <a:t>: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252371"/>
            <a:ext cx="8596668" cy="3105239"/>
          </a:xfrm>
        </p:spPr>
        <p:txBody>
          <a:bodyPr>
            <a:normAutofit/>
          </a:bodyPr>
          <a:lstStyle/>
          <a:p>
            <a:pPr lvl="0"/>
            <a:r>
              <a:rPr lang="ru-RU" sz="2800" dirty="0" err="1"/>
              <a:t>виявлення</a:t>
            </a:r>
            <a:r>
              <a:rPr lang="ru-RU" sz="2800" dirty="0"/>
              <a:t> </a:t>
            </a:r>
            <a:r>
              <a:rPr lang="ru-RU" sz="2800" dirty="0" err="1"/>
              <a:t>ознак</a:t>
            </a:r>
            <a:r>
              <a:rPr lang="ru-RU" sz="2800" dirty="0"/>
              <a:t> </a:t>
            </a:r>
            <a:r>
              <a:rPr lang="ru-RU" sz="2800" dirty="0" err="1"/>
              <a:t>захворювання</a:t>
            </a:r>
            <a:r>
              <a:rPr lang="ru-RU" sz="2800" dirty="0"/>
              <a:t> членами </a:t>
            </a:r>
            <a:r>
              <a:rPr lang="ru-RU" sz="2800" dirty="0" err="1"/>
              <a:t>сім'ї</a:t>
            </a:r>
            <a:r>
              <a:rPr lang="ru-RU" sz="2800" dirty="0"/>
              <a:t> і </a:t>
            </a:r>
            <a:r>
              <a:rPr lang="ru-RU" sz="2800" dirty="0" err="1"/>
              <a:t>звернення</a:t>
            </a:r>
            <a:r>
              <a:rPr lang="ru-RU" sz="2800" dirty="0"/>
              <a:t> за </a:t>
            </a:r>
            <a:r>
              <a:rPr lang="ru-RU" sz="2800" dirty="0" err="1"/>
              <a:t>допомогою</a:t>
            </a:r>
            <a:r>
              <a:rPr lang="ru-RU" sz="2800" dirty="0"/>
              <a:t>;</a:t>
            </a:r>
          </a:p>
          <a:p>
            <a:pPr lvl="0"/>
            <a:r>
              <a:rPr lang="ru-RU" sz="2800" dirty="0" err="1"/>
              <a:t>оцінка</a:t>
            </a:r>
            <a:r>
              <a:rPr lang="ru-RU" sz="2800" dirty="0"/>
              <a:t> </a:t>
            </a:r>
            <a:r>
              <a:rPr lang="ru-RU" sz="2800" dirty="0" err="1"/>
              <a:t>клінічної</a:t>
            </a:r>
            <a:r>
              <a:rPr lang="ru-RU" sz="2800" dirty="0"/>
              <a:t> </a:t>
            </a:r>
            <a:r>
              <a:rPr lang="ru-RU" sz="2800" dirty="0" err="1"/>
              <a:t>картини</a:t>
            </a:r>
            <a:r>
              <a:rPr lang="ru-RU" sz="2800" dirty="0"/>
              <a:t>, </a:t>
            </a:r>
            <a:r>
              <a:rPr lang="ru-RU" sz="2800" dirty="0" err="1"/>
              <a:t>діагностика</a:t>
            </a:r>
            <a:r>
              <a:rPr lang="ru-RU" sz="2800" dirty="0"/>
              <a:t> та </a:t>
            </a:r>
            <a:r>
              <a:rPr lang="ru-RU" sz="2800" dirty="0" err="1"/>
              <a:t>стадирование</a:t>
            </a:r>
            <a:r>
              <a:rPr lang="ru-RU" sz="2800" dirty="0"/>
              <a:t> (</a:t>
            </a:r>
            <a:r>
              <a:rPr lang="ru-RU" sz="2800" dirty="0" err="1"/>
              <a:t>визначення</a:t>
            </a:r>
            <a:r>
              <a:rPr lang="ru-RU" sz="2800" dirty="0"/>
              <a:t> </a:t>
            </a:r>
            <a:r>
              <a:rPr lang="ru-RU" sz="2800" dirty="0" err="1"/>
              <a:t>ступеня</a:t>
            </a:r>
            <a:r>
              <a:rPr lang="ru-RU" sz="2800" dirty="0"/>
              <a:t> </a:t>
            </a:r>
            <a:r>
              <a:rPr lang="ru-RU" sz="2800" dirty="0" err="1"/>
              <a:t>поширення</a:t>
            </a:r>
            <a:r>
              <a:rPr lang="ru-RU" sz="2800" dirty="0"/>
              <a:t> раку);</a:t>
            </a:r>
          </a:p>
          <a:p>
            <a:pPr lvl="0"/>
            <a:r>
              <a:rPr lang="ru-RU" sz="2800" dirty="0" err="1"/>
              <a:t>забезпечення</a:t>
            </a:r>
            <a:r>
              <a:rPr lang="ru-RU" sz="2800" dirty="0"/>
              <a:t> доступу до </a:t>
            </a:r>
            <a:r>
              <a:rPr lang="ru-RU" sz="2800" dirty="0" err="1"/>
              <a:t>лікування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109421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23233"/>
            <a:ext cx="5066643" cy="1707167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/>
              <a:t>Найхарактерніші симптоми злоякісного процесу: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60590"/>
            <a:ext cx="4229517" cy="3506114"/>
          </a:xfrm>
        </p:spPr>
        <p:txBody>
          <a:bodyPr/>
          <a:lstStyle/>
          <a:p>
            <a:pPr lvl="0"/>
            <a:r>
              <a:rPr lang="ru-RU" dirty="0" err="1"/>
              <a:t>полісерозит</a:t>
            </a:r>
            <a:r>
              <a:rPr lang="ru-RU" dirty="0"/>
              <a:t>; </a:t>
            </a:r>
          </a:p>
          <a:p>
            <a:pPr lvl="0"/>
            <a:r>
              <a:rPr lang="ru-RU" dirty="0" err="1"/>
              <a:t>пухлина</a:t>
            </a:r>
            <a:r>
              <a:rPr lang="ru-RU" dirty="0"/>
              <a:t> </a:t>
            </a:r>
            <a:r>
              <a:rPr lang="ru-RU" dirty="0" err="1"/>
              <a:t>заднього</a:t>
            </a:r>
            <a:r>
              <a:rPr lang="ru-RU" dirty="0"/>
              <a:t> </a:t>
            </a:r>
            <a:r>
              <a:rPr lang="ru-RU" dirty="0" err="1"/>
              <a:t>середостіння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зачеревного</a:t>
            </a:r>
            <a:r>
              <a:rPr lang="ru-RU" dirty="0"/>
              <a:t> простору; </a:t>
            </a:r>
          </a:p>
          <a:p>
            <a:pPr lvl="0"/>
            <a:r>
              <a:rPr lang="ru-RU" dirty="0"/>
              <a:t>профузна </a:t>
            </a:r>
            <a:r>
              <a:rPr lang="ru-RU" dirty="0" err="1"/>
              <a:t>пітливість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err="1"/>
              <a:t>ранковий</a:t>
            </a:r>
            <a:r>
              <a:rPr lang="ru-RU" dirty="0"/>
              <a:t> </a:t>
            </a:r>
            <a:r>
              <a:rPr lang="ru-RU" dirty="0" err="1"/>
              <a:t>головний</a:t>
            </a:r>
            <a:r>
              <a:rPr lang="ru-RU" dirty="0"/>
              <a:t> </a:t>
            </a:r>
            <a:r>
              <a:rPr lang="ru-RU" dirty="0" err="1"/>
              <a:t>біль</a:t>
            </a:r>
            <a:r>
              <a:rPr lang="ru-RU" dirty="0"/>
              <a:t> з </a:t>
            </a:r>
            <a:r>
              <a:rPr lang="ru-RU" dirty="0" err="1"/>
              <a:t>блювотою</a:t>
            </a:r>
            <a:r>
              <a:rPr lang="ru-RU" dirty="0"/>
              <a:t>; </a:t>
            </a:r>
            <a:endParaRPr lang="ru-RU" dirty="0" smtClean="0"/>
          </a:p>
          <a:p>
            <a:pPr lvl="0"/>
            <a:r>
              <a:rPr lang="ru-RU" dirty="0" err="1"/>
              <a:t>блювота</a:t>
            </a:r>
            <a:r>
              <a:rPr lang="ru-RU" dirty="0"/>
              <a:t> без </a:t>
            </a:r>
            <a:r>
              <a:rPr lang="ru-RU" dirty="0" err="1"/>
              <a:t>нудоти</a:t>
            </a:r>
            <a:r>
              <a:rPr lang="ru-RU" dirty="0"/>
              <a:t>; </a:t>
            </a:r>
          </a:p>
          <a:p>
            <a:endParaRPr lang="ru-RU" dirty="0"/>
          </a:p>
          <a:p>
            <a:pPr lvl="0"/>
            <a:endParaRPr lang="ru-RU" dirty="0"/>
          </a:p>
          <a:p>
            <a:endParaRPr lang="ru-RU" dirty="0"/>
          </a:p>
        </p:txBody>
      </p:sp>
      <p:pic>
        <p:nvPicPr>
          <p:cNvPr id="3074" name="Picture 2" descr="Чому люди пітніють вночі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8067" y="548939"/>
            <a:ext cx="3589941" cy="2993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Головний біль і блювота у дитини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8067" y="3867758"/>
            <a:ext cx="3393136" cy="2257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31210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Найхарактерніші симптоми злоякісного процесу: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60589"/>
            <a:ext cx="4074970" cy="3647783"/>
          </a:xfrm>
        </p:spPr>
        <p:txBody>
          <a:bodyPr/>
          <a:lstStyle/>
          <a:p>
            <a:pPr lvl="0"/>
            <a:r>
              <a:rPr lang="uk-UA" dirty="0" smtClean="0"/>
              <a:t>л</a:t>
            </a:r>
            <a:r>
              <a:rPr lang="ru-RU" dirty="0" err="1"/>
              <a:t>ейкокорія</a:t>
            </a:r>
            <a:r>
              <a:rPr lang="ru-RU" dirty="0"/>
              <a:t>, </a:t>
            </a:r>
            <a:r>
              <a:rPr lang="ru-RU" dirty="0" err="1"/>
              <a:t>симптоми</a:t>
            </a:r>
            <a:r>
              <a:rPr lang="ru-RU" dirty="0"/>
              <a:t> «</a:t>
            </a:r>
            <a:r>
              <a:rPr lang="ru-RU" dirty="0" err="1"/>
              <a:t>котячого</a:t>
            </a:r>
            <a:r>
              <a:rPr lang="ru-RU" dirty="0"/>
              <a:t> ока» (</a:t>
            </a:r>
            <a:r>
              <a:rPr lang="ru-RU" dirty="0" err="1"/>
              <a:t>біла</a:t>
            </a:r>
            <a:r>
              <a:rPr lang="ru-RU" dirty="0"/>
              <a:t> </a:t>
            </a:r>
            <a:r>
              <a:rPr lang="ru-RU" dirty="0" err="1"/>
              <a:t>цятка</a:t>
            </a:r>
            <a:r>
              <a:rPr lang="ru-RU" dirty="0"/>
              <a:t> в </a:t>
            </a:r>
            <a:r>
              <a:rPr lang="ru-RU" dirty="0" err="1"/>
              <a:t>оці</a:t>
            </a:r>
            <a:r>
              <a:rPr lang="ru-RU" dirty="0"/>
              <a:t>; </a:t>
            </a:r>
            <a:r>
              <a:rPr lang="ru-RU" dirty="0" err="1"/>
              <a:t>зіниця</a:t>
            </a:r>
            <a:r>
              <a:rPr lang="ru-RU" dirty="0"/>
              <a:t> </a:t>
            </a:r>
            <a:r>
              <a:rPr lang="ru-RU" dirty="0" err="1"/>
              <a:t>наче</a:t>
            </a:r>
            <a:r>
              <a:rPr lang="ru-RU" dirty="0"/>
              <a:t> </a:t>
            </a:r>
            <a:r>
              <a:rPr lang="ru-RU" dirty="0" err="1"/>
              <a:t>світиться</a:t>
            </a:r>
            <a:r>
              <a:rPr lang="ru-RU" dirty="0"/>
              <a:t>); </a:t>
            </a:r>
          </a:p>
          <a:p>
            <a:pPr lvl="0"/>
            <a:r>
              <a:rPr lang="ru-RU" dirty="0" err="1"/>
              <a:t>нецукровий</a:t>
            </a:r>
            <a:r>
              <a:rPr lang="ru-RU" dirty="0"/>
              <a:t> </a:t>
            </a:r>
            <a:r>
              <a:rPr lang="ru-RU" dirty="0" err="1"/>
              <a:t>діабет</a:t>
            </a:r>
            <a:r>
              <a:rPr lang="ru-RU" dirty="0"/>
              <a:t>; </a:t>
            </a:r>
          </a:p>
          <a:p>
            <a:pPr lvl="0"/>
            <a:r>
              <a:rPr lang="ru-RU" dirty="0" err="1"/>
              <a:t>ранній</a:t>
            </a:r>
            <a:r>
              <a:rPr lang="ru-RU" dirty="0"/>
              <a:t> </a:t>
            </a:r>
            <a:r>
              <a:rPr lang="ru-RU" dirty="0" err="1"/>
              <a:t>статевий</a:t>
            </a:r>
            <a:r>
              <a:rPr lang="ru-RU" dirty="0"/>
              <a:t> </a:t>
            </a:r>
            <a:r>
              <a:rPr lang="ru-RU" dirty="0" err="1"/>
              <a:t>розвиток</a:t>
            </a:r>
            <a:r>
              <a:rPr lang="ru-RU" dirty="0"/>
              <a:t>; </a:t>
            </a:r>
          </a:p>
          <a:p>
            <a:pPr lvl="0"/>
            <a:r>
              <a:rPr lang="ru-RU" dirty="0"/>
              <a:t>«</a:t>
            </a:r>
            <a:r>
              <a:rPr lang="ru-RU" dirty="0" err="1"/>
              <a:t>cava</a:t>
            </a:r>
            <a:r>
              <a:rPr lang="ru-RU" dirty="0"/>
              <a:t>»-синдром; </a:t>
            </a:r>
          </a:p>
          <a:p>
            <a:pPr lvl="0"/>
            <a:r>
              <a:rPr lang="ru-RU" dirty="0" err="1"/>
              <a:t>гостра</a:t>
            </a:r>
            <a:r>
              <a:rPr lang="ru-RU" dirty="0"/>
              <a:t> </a:t>
            </a:r>
            <a:r>
              <a:rPr lang="ru-RU" dirty="0" err="1"/>
              <a:t>затримка</a:t>
            </a:r>
            <a:r>
              <a:rPr lang="ru-RU" dirty="0"/>
              <a:t> </a:t>
            </a:r>
            <a:r>
              <a:rPr lang="ru-RU" dirty="0" err="1"/>
              <a:t>сечі</a:t>
            </a:r>
            <a:r>
              <a:rPr lang="ru-RU" dirty="0"/>
              <a:t>; </a:t>
            </a:r>
          </a:p>
          <a:p>
            <a:pPr lvl="0"/>
            <a:r>
              <a:rPr lang="ru-RU" dirty="0"/>
              <a:t>отит з </a:t>
            </a:r>
            <a:r>
              <a:rPr lang="ru-RU" dirty="0" err="1"/>
              <a:t>висипанням</a:t>
            </a:r>
            <a:r>
              <a:rPr lang="ru-RU" dirty="0"/>
              <a:t> на </a:t>
            </a:r>
            <a:r>
              <a:rPr lang="ru-RU" dirty="0" err="1"/>
              <a:t>шкірі</a:t>
            </a:r>
            <a:r>
              <a:rPr lang="ru-RU" dirty="0"/>
              <a:t> (за типом </a:t>
            </a:r>
            <a:r>
              <a:rPr lang="ru-RU" dirty="0" err="1"/>
              <a:t>себореї</a:t>
            </a:r>
            <a:r>
              <a:rPr lang="ru-RU" dirty="0"/>
              <a:t>, </a:t>
            </a:r>
            <a:r>
              <a:rPr lang="ru-RU" dirty="0" err="1"/>
              <a:t>алергічного</a:t>
            </a:r>
            <a:r>
              <a:rPr lang="ru-RU" dirty="0"/>
              <a:t> дерматиту). 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8075" y="525462"/>
            <a:ext cx="2343150" cy="2809875"/>
          </a:xfrm>
          <a:prstGeom prst="rect">
            <a:avLst/>
          </a:prstGeom>
        </p:spPr>
      </p:pic>
      <p:pic>
        <p:nvPicPr>
          <p:cNvPr id="4098" name="Picture 2" descr="Отит (запалення вуха): що це таке, види, причини, симптоми і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4861" y="3419475"/>
            <a:ext cx="4186364" cy="2436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740809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57</TotalTime>
  <Words>1075</Words>
  <Application>Microsoft Office PowerPoint</Application>
  <PresentationFormat>Широкоэкранный</PresentationFormat>
  <Paragraphs>130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1" baseType="lpstr">
      <vt:lpstr>Arial</vt:lpstr>
      <vt:lpstr>Trebuchet MS</vt:lpstr>
      <vt:lpstr>Wingdings 3</vt:lpstr>
      <vt:lpstr>Аспект</vt:lpstr>
      <vt:lpstr>ТЕМА ЛЕКЦІЇ: ОРГАНІЗАЦІЯ ОНКОЛОГІЧНОЇ ДОПОМОГИ ДИТЯЧОМУ НАСЕЛЕННЮ. ОСНОВИ ТЕОРЕТИЧНОЇ ТА ПРАКТИЧНОЇ ОНКОЛОГІЇ. </vt:lpstr>
      <vt:lpstr>План лекції</vt:lpstr>
      <vt:lpstr>15 лютого - Міжнародний день онкохворої дитини</vt:lpstr>
      <vt:lpstr>Що викликає рак у дітей?</vt:lpstr>
      <vt:lpstr>Поняття "клінічна група" передбачає єдину категорію обліку, яка характеризує стан хворого на даний конкретний період часу і визначає тактику лікування. Розрізняють наступні клінічні групи: </vt:lpstr>
      <vt:lpstr>Рання діагностика</vt:lpstr>
      <vt:lpstr>Рання діагностика складається з трьох компонентів:</vt:lpstr>
      <vt:lpstr>Найхарактерніші симптоми злоякісного процесу:</vt:lpstr>
      <vt:lpstr>Найхарактерніші симптоми злоякісного процесу:</vt:lpstr>
      <vt:lpstr>Показники лабораторно-інструментальних досліджень, які найбільш характерні для онкопатології: </vt:lpstr>
      <vt:lpstr>Рекомендації лікаря-педіатрам при огляді дитини:</vt:lpstr>
      <vt:lpstr>Рекомендації лікаря-педіатрам при огляді дитини:</vt:lpstr>
      <vt:lpstr>Загальні відомості про пухлини </vt:lpstr>
      <vt:lpstr>Атипізм – властивість пухлини, що характеризується порушенням будови, обміну речовин, функції, антигенної структури, розмноженням, затримкою диференціювання.</vt:lpstr>
      <vt:lpstr>Презентация PowerPoint</vt:lpstr>
      <vt:lpstr>Ріст пухлин</vt:lpstr>
      <vt:lpstr>Метастазування – поширення пухлинних клітин з первинної пухлини в інші органи з утворенням вторинних пухлинних вузлів (метастазів).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ЛЕКЦІЇ: ОРГАНІЗАЦІЯ ОНКОЛОГІЧНОЇ ДОПОМОГИ ДИТЯЧОМУ НАСЕЛЕННЮ. ОСНОВИ ТЕОРЕТИЧНОЇ ТА ПРАКТИЧНОЇ ОНКОЛОГІЇ.</dc:title>
  <dc:creator>Пользователь</dc:creator>
  <cp:lastModifiedBy>Пользователь</cp:lastModifiedBy>
  <cp:revision>5</cp:revision>
  <dcterms:created xsi:type="dcterms:W3CDTF">2020-06-01T10:31:47Z</dcterms:created>
  <dcterms:modified xsi:type="dcterms:W3CDTF">2020-06-01T11:29:34Z</dcterms:modified>
</cp:coreProperties>
</file>